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4" r:id="rId4"/>
    <p:sldId id="267" r:id="rId5"/>
    <p:sldId id="263" r:id="rId6"/>
    <p:sldId id="262" r:id="rId7"/>
    <p:sldId id="265" r:id="rId8"/>
    <p:sldId id="266" r:id="rId9"/>
    <p:sldId id="259" r:id="rId10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  <p14:sldId id="261"/>
            <p14:sldId id="264"/>
            <p14:sldId id="267"/>
            <p14:sldId id="263"/>
            <p14:sldId id="262"/>
            <p14:sldId id="265"/>
            <p14:sldId id="26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78" d="100"/>
          <a:sy n="78" d="100"/>
        </p:scale>
        <p:origin x="1254" y="42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Institute of Geodesy and Photogrammetry, Prof. Markus Gerke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Vorname, Nachname des Referenten,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18931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de-DE" sz="800" b="1" dirty="0"/>
              <a:t>DATASETS</a:t>
            </a:r>
            <a:r>
              <a:rPr lang="de-DE" sz="800" dirty="0"/>
              <a:t>| 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datasets_for_machine-learning_research" TargetMode="External"/><Relationship Id="rId13" Type="http://schemas.openxmlformats.org/officeDocument/2006/relationships/hyperlink" Target="http://deeplearning.net/datasets/" TargetMode="External"/><Relationship Id="rId3" Type="http://schemas.openxmlformats.org/officeDocument/2006/relationships/hyperlink" Target="https://registry.opendata.aws/" TargetMode="External"/><Relationship Id="rId7" Type="http://schemas.openxmlformats.org/officeDocument/2006/relationships/hyperlink" Target="https://www.quandl.com/" TargetMode="External"/><Relationship Id="rId12" Type="http://schemas.openxmlformats.org/officeDocument/2006/relationships/hyperlink" Target="https://ml-cheatsheet.readthedocs.io/en/latest/datasets.html#gi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pendatamonitor.eu/frontend/web/index.php?r=dashboard/index" TargetMode="External"/><Relationship Id="rId11" Type="http://schemas.openxmlformats.org/officeDocument/2006/relationships/hyperlink" Target="https://github.com/awesomedata/awesome-public-datasets" TargetMode="External"/><Relationship Id="rId5" Type="http://schemas.openxmlformats.org/officeDocument/2006/relationships/hyperlink" Target="https://dataportals.org/" TargetMode="External"/><Relationship Id="rId10" Type="http://schemas.openxmlformats.org/officeDocument/2006/relationships/hyperlink" Target="https://www.reddit.com/r/datasets/" TargetMode="External"/><Relationship Id="rId4" Type="http://schemas.openxmlformats.org/officeDocument/2006/relationships/hyperlink" Target="http://archive.ics.uci.edu/ml/index.php" TargetMode="External"/><Relationship Id="rId9" Type="http://schemas.openxmlformats.org/officeDocument/2006/relationships/hyperlink" Target="https://www.quora.com/How-and-where-can-I-obtain-training-data-for-machine-learning" TargetMode="External"/><Relationship Id="rId14" Type="http://schemas.openxmlformats.org/officeDocument/2006/relationships/hyperlink" Target="https://datasetsearch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702579" y="5949280"/>
            <a:ext cx="2250251" cy="315165"/>
          </a:xfrm>
        </p:spPr>
        <p:txBody>
          <a:bodyPr/>
          <a:lstStyle/>
          <a:p>
            <a:r>
              <a:rPr lang="en-US" dirty="0"/>
              <a:t>Dr.-Ing. Mehdi Maboudi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>
                <a:highlight>
                  <a:srgbClr val="FFFF00"/>
                </a:highlight>
              </a:rPr>
              <a:t>Data set name</a:t>
            </a: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6600C249-0104-4074-9C0B-C1B9BB4D9D6F}"/>
              </a:ext>
            </a:extLst>
          </p:cNvPr>
          <p:cNvSpPr txBox="1">
            <a:spLocks/>
          </p:cNvSpPr>
          <p:nvPr/>
        </p:nvSpPr>
        <p:spPr bwMode="auto">
          <a:xfrm>
            <a:off x="3581890" y="5364215"/>
            <a:ext cx="2250251" cy="3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>
                <a:highlight>
                  <a:srgbClr val="FFFF00"/>
                </a:highlight>
              </a:rPr>
              <a:t>YOUR NAME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860-9EF0-4257-AB08-2CDEA08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name: Introduction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13E3-F17B-427C-A242-3C4146BF7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it about?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A8B3-079D-438D-A871-D7100B5D81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it interesting?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8E94E-C162-49F7-BC80-DE47C0C88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Background/History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408E-EE78-49D0-ADBE-AD2EF19C5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Where, when and who published first?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AA5B3-5276-40AD-9522-CE4648F5FD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Regression or classification dataset?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9A30A6-B580-4830-8FF1-0937428DF0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1-4 slides to introduce the dataset </a:t>
            </a:r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03E1C3D-2D5F-47C9-AEB9-73BD5B1A59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Where to download (name and hyperlink)</a:t>
            </a:r>
            <a:endParaRPr lang="en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5CFFD0-1BAF-47F4-8E38-5EC0B4CD66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Any reason that you selected this dataset? (field of study, ….)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22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860-9EF0-4257-AB08-2CDEA08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name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9A30A6-B580-4830-8FF1-0937428DF0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1-4 slides to visualize the dataset</a:t>
            </a:r>
            <a:endParaRPr lang="en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FBEFA6-CE37-4A91-83A3-FED5AC259F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C06500-FFD7-4EA3-A7E7-EDB18AFA77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49F4195-E06C-4E62-8994-A6AA4F01A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53D30C5-EA48-4D9F-A1A9-4DA5BF6541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A75E4C-9F95-47CA-89D4-A48273666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C7F0C9D-96C8-4A5F-9520-0EA07A72D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in visualization libraries, related websites, and use your creativity for a good visualization</a:t>
            </a:r>
            <a:endParaRPr lang="en-DE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4701AD1-2D7C-4A84-B855-4C6BE4369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393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7D0C-DE54-4472-8280-ADADFA2A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C9AA-2C45-4E93-93DA-23E542B46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AA35-9F8B-4CD9-A4D6-17BD5B27C9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1116A-E82B-4AA5-9D3D-6A4D4463E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173A88-5D85-4C9C-9A86-D959E984BB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8AABDD-3F17-4D78-A750-BAA8344662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C0CC1-17B7-4FE8-99EB-DEF4096C2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662514-D523-4C90-A1B1-F56E49F4B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7B8A4C-FB40-411B-A761-E041169992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Visualize target values: What can you understand from it? Maybe nothing. But please visualize 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8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860-9EF0-4257-AB08-2CDEA08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name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13E3-F17B-427C-A242-3C4146BF7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 dimensions (Matrix form)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A8B3-079D-438D-A871-D7100B5D81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some rows of the dataset (if possible)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8E94E-C162-49F7-BC80-DE47C0C88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Train, validation, and test sets are separated or not?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AA5B3-5276-40AD-9522-CE4648F5FD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Some statistics about features and target values (for example using </a:t>
            </a:r>
            <a:r>
              <a:rPr lang="en-US" dirty="0" err="1"/>
              <a:t>pandas.DataFrame.describe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9A30A6-B580-4830-8FF1-0937428DF0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1-3 slides for:</a:t>
            </a:r>
            <a:endParaRPr lang="en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49B88B1-F158-4B96-95E8-452C84679D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69C91C7-2CD4-4652-8F21-B72D33647E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FC4495C-549C-4C3A-8F6F-93BF464D91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2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860-9EF0-4257-AB08-2CDEA08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(Exploratory Data Analysis (EDA))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13E3-F17B-427C-A242-3C4146BF7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 to get some information about data without applying a ML algorithm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A8B3-079D-438D-A871-D7100B5D81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by visualization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8E94E-C162-49F7-BC80-DE47C0C88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feature vs. target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408E-EE78-49D0-ADBE-AD2EF19C5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 vs feature plots like seaborn </a:t>
            </a:r>
            <a:r>
              <a:rPr lang="en-US" dirty="0" err="1"/>
              <a:t>pairplot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EC01A4-CB0E-48C9-81B0-FA08AD896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4A75AE-5CE9-42AC-83ED-F499892C22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9A30A6-B580-4830-8FF1-0937428DF0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DC7E7F-7627-497D-AFE4-98A9C143BC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10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79B-9011-4AE4-9867-C940173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(leader board)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20DF-9DC5-4FCF-8BBF-E9ECAAF63C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ML approaches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ECF4-D5D4-4CFA-A704-C635208058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deep learning (if available)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FFA75-BC5E-431F-8500-17226DCDE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6952D3-1B2E-410C-9CF0-B30421824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7EC3A2-BE7E-40F2-9F94-92B98C2208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54AA6D-CBB0-4A78-B7B5-A20EB4A4BF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DCA13E-71B8-4B90-9510-17178EBB9E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6C4CA7-220D-4511-8706-B986B119A5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Report the best result on this dataset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4794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B3FD-F30D-48F4-B08C-85C4B7E1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writing/presentation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F5EC-5399-49D4-9F7E-C85E8E2860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 caption for each image mentioning its source (with a hyperlink to the source)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2E54-F693-49B0-8BC9-B0466127F0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a relevant dataset form your field of study/research is highly appreciated. 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05A1D-5544-4ABF-AC66-22B3A93C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Time: You will have 10 minutes for your 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531F0-30B2-4F81-93AB-56645B1DE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2A71E2-992C-4512-A786-AE944666EF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CC1094-6468-421D-AF6A-C5348A3855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D1E74-B955-4B06-944B-EE09A504CD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 a separate page for Reference (all online references with a hyperlink)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AA6A68-DC1C-4DD1-A8A8-F7B1A6138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5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C42D-19A2-41C5-BFBA-79D90D4F4C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1763815"/>
            <a:ext cx="8375650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Kaggle </a:t>
            </a:r>
            <a:r>
              <a:rPr lang="en-US" dirty="0" err="1">
                <a:hlinkClick r:id="rId2"/>
              </a:rPr>
              <a:t>datatsets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5E74A-29C0-41D3-BB38-8C0DB6CDD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287" y="2071460"/>
            <a:ext cx="8375650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Amazon’s AWS datasets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4B341F-74FF-462B-95EB-5CA007B1B8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46" y="2386206"/>
            <a:ext cx="8375650" cy="405237"/>
          </a:xfrm>
        </p:spPr>
        <p:txBody>
          <a:bodyPr/>
          <a:lstStyle/>
          <a:p>
            <a:r>
              <a:rPr lang="en-US" dirty="0">
                <a:hlinkClick r:id="rId4"/>
              </a:rPr>
              <a:t>UC Irvine Machine Learning Repository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A46E5A-F3A5-4202-8793-8954ACA164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814" y="3158970"/>
            <a:ext cx="8375650" cy="1260140"/>
          </a:xfrm>
        </p:spPr>
        <p:txBody>
          <a:bodyPr/>
          <a:lstStyle/>
          <a:p>
            <a:r>
              <a:rPr lang="en-US" dirty="0"/>
              <a:t>Meta portals (they list open data repositories)</a:t>
            </a:r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>
                <a:hlinkClick r:id="rId5"/>
              </a:rPr>
              <a:t>Data portals</a:t>
            </a:r>
            <a:endParaRPr lang="en-US" dirty="0"/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Open data monitor</a:t>
            </a:r>
            <a:endParaRPr lang="en-US" dirty="0"/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 err="1">
                <a:hlinkClick r:id="rId7"/>
              </a:rPr>
              <a:t>Quandel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80063E-A76A-4DFB-BB8E-C8F3369810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4464115"/>
            <a:ext cx="8375650" cy="1490907"/>
          </a:xfrm>
        </p:spPr>
        <p:txBody>
          <a:bodyPr/>
          <a:lstStyle/>
          <a:p>
            <a:r>
              <a:rPr lang="en-US" dirty="0"/>
              <a:t>Other pages listing many popular open data repositories</a:t>
            </a:r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>
                <a:hlinkClick r:id="rId8"/>
              </a:rPr>
              <a:t>Wikipedia’s list of Machine Learning datasets</a:t>
            </a:r>
            <a:endParaRPr lang="en-US" dirty="0"/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>
                <a:hlinkClick r:id="rId9"/>
              </a:rPr>
              <a:t>Quora.com </a:t>
            </a:r>
            <a:endParaRPr lang="en-US" dirty="0"/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>
                <a:hlinkClick r:id="rId10"/>
              </a:rPr>
              <a:t>The datasets subreddit</a:t>
            </a:r>
            <a:endParaRPr lang="en-US" dirty="0"/>
          </a:p>
          <a:p>
            <a:pPr marL="742950" indent="-171450">
              <a:buFont typeface="Courier New" panose="02070309020205020404" pitchFamily="49" charset="0"/>
              <a:buChar char="o"/>
            </a:pPr>
            <a:r>
              <a:rPr lang="en-US" dirty="0"/>
              <a:t>GitHub repos like </a:t>
            </a:r>
            <a:r>
              <a:rPr lang="en-US" dirty="0">
                <a:hlinkClick r:id="rId11"/>
              </a:rPr>
              <a:t>this </a:t>
            </a:r>
            <a:r>
              <a:rPr lang="en-US" dirty="0" err="1">
                <a:hlinkClick r:id="rId11"/>
              </a:rPr>
              <a:t>owesome</a:t>
            </a:r>
            <a:r>
              <a:rPr lang="en-US" dirty="0">
                <a:hlinkClick r:id="rId11"/>
              </a:rPr>
              <a:t> </a:t>
            </a:r>
            <a:r>
              <a:rPr lang="en-US" dirty="0"/>
              <a:t>or websites like </a:t>
            </a:r>
            <a:r>
              <a:rPr lang="en-US" dirty="0">
                <a:hlinkClick r:id="rId12"/>
              </a:rPr>
              <a:t>this</a:t>
            </a:r>
            <a:r>
              <a:rPr lang="en-US" dirty="0"/>
              <a:t> or  </a:t>
            </a:r>
            <a:r>
              <a:rPr lang="en-US" dirty="0">
                <a:hlinkClick r:id="rId13"/>
              </a:rPr>
              <a:t>deeplearning.net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0F58B7-FC62-4786-8BE8-221D4A913E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810090"/>
          </a:xfrm>
        </p:spPr>
        <p:txBody>
          <a:bodyPr/>
          <a:lstStyle/>
          <a:p>
            <a:r>
              <a:rPr lang="en-US" dirty="0"/>
              <a:t>Joining ML competition websites such as Kaggle.com  will allow you to practice your skills on real-world problems, with help and insights from some of the best ML professionals out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websites which may help you: (feel free to use other data sources)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Where to find a dataset?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9348F22-E12D-4117-97CB-5C59103D80DF}"/>
              </a:ext>
            </a:extLst>
          </p:cNvPr>
          <p:cNvSpPr txBox="1">
            <a:spLocks/>
          </p:cNvSpPr>
          <p:nvPr/>
        </p:nvSpPr>
        <p:spPr bwMode="auto">
          <a:xfrm>
            <a:off x="447946" y="2705177"/>
            <a:ext cx="8375650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>
                <a:hlinkClick r:id="rId14"/>
              </a:rPr>
              <a:t>Google Dataset search engine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Times New Roman</vt:lpstr>
      <vt:lpstr>Wingdings</vt:lpstr>
      <vt:lpstr>Standarddesign</vt:lpstr>
      <vt:lpstr>Machine learning Data set name</vt:lpstr>
      <vt:lpstr>Data set name: Introduction</vt:lpstr>
      <vt:lpstr>Data set name</vt:lpstr>
      <vt:lpstr>PowerPoint Presentation</vt:lpstr>
      <vt:lpstr>Data set name</vt:lpstr>
      <vt:lpstr>Optional (Exploratory Data Analysis (EDA))</vt:lpstr>
      <vt:lpstr>Optional (leader board)</vt:lpstr>
      <vt:lpstr>Scientific writing/presentation</vt:lpstr>
      <vt:lpstr>Where to find a dataset?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keywords>ML Course TUBS-IGP</cp:keywords>
  <cp:lastModifiedBy>Mehdi Maboudi</cp:lastModifiedBy>
  <cp:revision>772</cp:revision>
  <cp:lastPrinted>2019-04-18T13:03:36Z</cp:lastPrinted>
  <dcterms:created xsi:type="dcterms:W3CDTF">2007-08-29T07:13:29Z</dcterms:created>
  <dcterms:modified xsi:type="dcterms:W3CDTF">2020-11-17T23:26:57Z</dcterms:modified>
</cp:coreProperties>
</file>