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105" d="100"/>
          <a:sy n="105" d="100"/>
        </p:scale>
        <p:origin x="-19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606E95-CF71-4BD2-924B-A35B79A469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2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C23E5F-837F-45D3-A257-734E2C058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817B-4D71-413B-B65A-C441A49A6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1074E72-2AF4-4980-A8B0-CAFC53335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CEC046E-2F01-4286-A0C5-45D88AB3A2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2A99A4D-8542-46B7-B1EF-C819917FF3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A5B5-3AFC-4E8E-A068-5AF7604A91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BB637B4-C13B-4AF3-8D02-9D47FAE19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0C36E48-EFA3-4251-838E-7C4F06A1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1CBFF7-F80D-4FD6-B815-D1A74FEF9D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6EBA11-40BC-4223-8906-58376EC44A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ECB242-4E47-4E8A-BF4F-3DD0A8E356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E1607CD-F604-4D0A-B7BE-2C1ACA91E3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Sample Design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Initial Client Meeting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 6. Project Scheduling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Who is responsible for </a:t>
            </a:r>
            <a:r>
              <a:rPr lang="en-US" sz="2400" dirty="0" smtClean="0"/>
              <a:t>the current </a:t>
            </a:r>
            <a:r>
              <a:rPr lang="en-US" sz="2400" dirty="0"/>
              <a:t>project?</a:t>
            </a:r>
          </a:p>
          <a:p>
            <a:pPr lvl="1"/>
            <a:r>
              <a:rPr lang="en-US" sz="2000" dirty="0"/>
              <a:t>Clearly define activities that client is responsible for (providing data on time!)</a:t>
            </a:r>
          </a:p>
          <a:p>
            <a:r>
              <a:rPr lang="en-US" sz="2400" dirty="0"/>
              <a:t>Timeline for project?</a:t>
            </a:r>
          </a:p>
          <a:p>
            <a:pPr lvl="1"/>
            <a:r>
              <a:rPr lang="en-US" sz="2000" dirty="0"/>
              <a:t>Set due dates for intermediate steps.</a:t>
            </a:r>
          </a:p>
          <a:p>
            <a:r>
              <a:rPr lang="en-US" sz="2400" dirty="0"/>
              <a:t>Interim reports?</a:t>
            </a:r>
          </a:p>
          <a:p>
            <a:r>
              <a:rPr lang="en-US" sz="2400" dirty="0"/>
              <a:t>How may face-to-face meetings? Where? With whom?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107237" cy="609600"/>
          </a:xfrm>
        </p:spPr>
        <p:txBody>
          <a:bodyPr/>
          <a:lstStyle/>
          <a:p>
            <a:r>
              <a:rPr lang="en-US" sz="3200" b="1" dirty="0"/>
              <a:t>Objectives of the meeting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Define</a:t>
            </a:r>
            <a:r>
              <a:rPr lang="en-US" sz="2400" b="1" dirty="0">
                <a:solidFill>
                  <a:srgbClr val="0070C0"/>
                </a:solidFill>
              </a:rPr>
              <a:t> Project goals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Review</a:t>
            </a:r>
            <a:r>
              <a:rPr lang="en-US" sz="2400" b="1" dirty="0">
                <a:solidFill>
                  <a:srgbClr val="0070C0"/>
                </a:solidFill>
              </a:rPr>
              <a:t> Creditor</a:t>
            </a:r>
            <a:r>
              <a:rPr lang="en-US" sz="2400" b="1" dirty="0">
                <a:solidFill>
                  <a:srgbClr val="0070C0"/>
                </a:solidFill>
                <a:latin typeface="Times New Roman"/>
              </a:rPr>
              <a:t>’</a:t>
            </a:r>
            <a:r>
              <a:rPr lang="en-US" sz="2400" b="1" dirty="0">
                <a:solidFill>
                  <a:srgbClr val="0070C0"/>
                </a:solidFill>
              </a:rPr>
              <a:t>s Org. Structure, Policies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2000" dirty="0"/>
              <a:t>Automatic Declines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2000" dirty="0"/>
              <a:t>Exclusions (employees, fraud, deceased, etc.)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Definition of the </a:t>
            </a:r>
            <a:r>
              <a:rPr lang="en-US" sz="2400" b="1" dirty="0">
                <a:solidFill>
                  <a:srgbClr val="0070C0"/>
                </a:solidFill>
              </a:rPr>
              <a:t>Dependent Variable, Outcome Period, Sample Time Frame.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Data Availability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Implementation </a:t>
            </a:r>
            <a:r>
              <a:rPr lang="en-US" sz="2400" dirty="0">
                <a:solidFill>
                  <a:srgbClr val="0070C0"/>
                </a:solidFill>
              </a:rPr>
              <a:t>Issues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Project Planning/Scheduling</a:t>
            </a:r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800" dirty="0"/>
          </a:p>
          <a:p>
            <a:pPr marL="533400" indent="-533400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US" b="1" dirty="0"/>
              <a:t>  </a:t>
            </a:r>
            <a:r>
              <a:rPr lang="en-US" sz="3200" b="1" dirty="0"/>
              <a:t>1 .  Define Project Goals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What portfolio are we talking about?</a:t>
            </a:r>
          </a:p>
          <a:p>
            <a:r>
              <a:rPr lang="en-US" sz="2800" dirty="0"/>
              <a:t>What do we want?</a:t>
            </a:r>
          </a:p>
          <a:p>
            <a:pPr lvl="1"/>
            <a:r>
              <a:rPr lang="en-US" sz="2400" dirty="0"/>
              <a:t>Increase </a:t>
            </a:r>
            <a:r>
              <a:rPr lang="en-US" sz="2400" b="1" dirty="0">
                <a:solidFill>
                  <a:srgbClr val="0070C0"/>
                </a:solidFill>
              </a:rPr>
              <a:t>response rate</a:t>
            </a:r>
          </a:p>
          <a:p>
            <a:pPr lvl="1"/>
            <a:r>
              <a:rPr lang="en-US" sz="2400" dirty="0" smtClean="0"/>
              <a:t>Increase </a:t>
            </a:r>
            <a:r>
              <a:rPr lang="en-US" sz="2400" dirty="0"/>
              <a:t>approval rate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Improve </a:t>
            </a:r>
            <a:r>
              <a:rPr lang="en-US" sz="2400" b="1" dirty="0">
                <a:solidFill>
                  <a:srgbClr val="0070C0"/>
                </a:solidFill>
              </a:rPr>
              <a:t>pricing strategies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Decrease </a:t>
            </a:r>
            <a:r>
              <a:rPr lang="en-US" sz="2400" b="1" dirty="0" smtClean="0">
                <a:solidFill>
                  <a:srgbClr val="0070C0"/>
                </a:solidFill>
              </a:rPr>
              <a:t>delinquency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rate</a:t>
            </a:r>
          </a:p>
          <a:p>
            <a:pPr lvl="1"/>
            <a:r>
              <a:rPr lang="en-US" sz="2400" dirty="0" smtClean="0"/>
              <a:t>Decrease </a:t>
            </a:r>
            <a:r>
              <a:rPr lang="en-US" sz="2400" b="1" dirty="0">
                <a:solidFill>
                  <a:srgbClr val="0070C0"/>
                </a:solidFill>
              </a:rPr>
              <a:t>turnover</a:t>
            </a:r>
            <a:r>
              <a:rPr lang="en-US" sz="2400" dirty="0"/>
              <a:t> (attrition)</a:t>
            </a:r>
          </a:p>
        </p:txBody>
      </p:sp>
      <p:sp>
        <p:nvSpPr>
          <p:cNvPr id="2" name="Up Arrow 1"/>
          <p:cNvSpPr/>
          <p:nvPr/>
        </p:nvSpPr>
        <p:spPr>
          <a:xfrm>
            <a:off x="5166358" y="2667000"/>
            <a:ext cx="137159" cy="6858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181598" y="4785511"/>
            <a:ext cx="121919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3200" b="1" dirty="0"/>
              <a:t>2. Review of Creditor</a:t>
            </a:r>
            <a:r>
              <a:rPr lang="en-US" sz="3200" b="1" dirty="0">
                <a:latin typeface="Times New Roman"/>
              </a:rPr>
              <a:t>’</a:t>
            </a:r>
            <a:r>
              <a:rPr lang="en-US" sz="3200" b="1" dirty="0"/>
              <a:t>s Org.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What is the Organizational Structure?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Were there recent changes?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Was data merged with that of another org.?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Were variables added/deleted, products launched?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How are decisions currently made?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Review entire process </a:t>
            </a:r>
            <a:r>
              <a:rPr lang="en-US" sz="2000" b="1" dirty="0">
                <a:latin typeface="Times New Roman"/>
              </a:rPr>
              <a:t>–</a:t>
            </a:r>
            <a:r>
              <a:rPr lang="en-US" sz="2000" b="1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how are applications received?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How are they processed? 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What are the exclusions/special cases?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What are some standard policies?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Is a model currently being used? If so, what is the rate of human overriding of models?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What are the approval/delinquency rates?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Parameters</a:t>
            </a:r>
            <a:r>
              <a:rPr lang="en-US" b="1" dirty="0" smtClean="0"/>
              <a:t>: </a:t>
            </a:r>
            <a:r>
              <a:rPr lang="en-US" b="1" dirty="0" smtClean="0"/>
              <a:t>Education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Predict the likelihood that a high school graduate will enter a 4-year degree program within 3 years of graduating from high school.</a:t>
            </a:r>
          </a:p>
          <a:p>
            <a:endParaRPr lang="en-US" dirty="0"/>
          </a:p>
          <a:p>
            <a:pPr lvl="1"/>
            <a:r>
              <a:rPr lang="en-US" sz="2000" dirty="0" smtClean="0"/>
              <a:t>What is the dependent variable?</a:t>
            </a:r>
          </a:p>
          <a:p>
            <a:pPr lvl="1"/>
            <a:r>
              <a:rPr lang="en-US" sz="2000" dirty="0" smtClean="0"/>
              <a:t>What values will it take on?</a:t>
            </a:r>
          </a:p>
          <a:p>
            <a:pPr lvl="1"/>
            <a:r>
              <a:rPr lang="en-US" sz="2000" dirty="0" smtClean="0"/>
              <a:t>What is the outcome period?</a:t>
            </a:r>
          </a:p>
          <a:p>
            <a:pPr lvl="1"/>
            <a:r>
              <a:rPr lang="en-US" sz="2000" dirty="0" smtClean="0"/>
              <a:t>What data would you collect? From When? Will the time frame be the same for the Y and the </a:t>
            </a:r>
            <a:r>
              <a:rPr lang="en-US" sz="2000" dirty="0" err="1" smtClean="0"/>
              <a:t>Xs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www.mf.lu.lv/fileadmin/user_upload/lu_portal/projekti/mf/zinas/scroll-h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506" y="228600"/>
            <a:ext cx="97756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42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2: Financial 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a model to predict customer risk. If we were to accept a person as a customer (provide a loan</a:t>
            </a:r>
            <a:r>
              <a:rPr lang="en-US" sz="2400" dirty="0"/>
              <a:t> </a:t>
            </a:r>
            <a:r>
              <a:rPr lang="en-US" sz="2400" dirty="0" smtClean="0"/>
              <a:t>or credit card, for instance) how likely is the customer to default within the next 12 months?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Key points: </a:t>
            </a:r>
            <a:endParaRPr lang="en-US" sz="2400" dirty="0" smtClean="0"/>
          </a:p>
          <a:p>
            <a:pPr lvl="1"/>
            <a:r>
              <a:rPr lang="en-US" sz="1900" dirty="0" smtClean="0"/>
              <a:t>What is default?</a:t>
            </a:r>
            <a:endParaRPr lang="en-US" sz="1900" dirty="0" smtClean="0"/>
          </a:p>
          <a:p>
            <a:pPr lvl="1"/>
            <a:r>
              <a:rPr lang="en-US" sz="1900" dirty="0"/>
              <a:t>Status vs. Risk</a:t>
            </a:r>
          </a:p>
          <a:p>
            <a:pPr lvl="1"/>
            <a:r>
              <a:rPr lang="en-US" sz="1900" dirty="0"/>
              <a:t>How far back?</a:t>
            </a:r>
          </a:p>
          <a:p>
            <a:pPr lvl="1"/>
            <a:r>
              <a:rPr lang="en-US" sz="1900" dirty="0"/>
              <a:t>Exclusions?</a:t>
            </a:r>
          </a:p>
          <a:p>
            <a:endParaRPr lang="en-US" sz="2400" dirty="0"/>
          </a:p>
        </p:txBody>
      </p:sp>
      <p:pic>
        <p:nvPicPr>
          <p:cNvPr id="2050" name="Picture 2" descr="http://i0.wp.com/www.creditcreators.com/wp-content/uploads/2012/01/creditrisk.jpg?resize=397%2C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2" y="3733800"/>
            <a:ext cx="1934537" cy="19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3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sz="3200" b="1" dirty="0"/>
              <a:t>3. Define Data Parameters</a:t>
            </a:r>
            <a:r>
              <a:rPr lang="en-US" sz="3200" dirty="0"/>
              <a:t>	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What is the dependent variable?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What is a </a:t>
            </a:r>
            <a:r>
              <a:rPr lang="en-US" sz="2000" dirty="0">
                <a:latin typeface="Times New Roman"/>
              </a:rPr>
              <a:t>“</a:t>
            </a:r>
            <a:r>
              <a:rPr lang="en-US" sz="2000" dirty="0"/>
              <a:t>Bad</a:t>
            </a:r>
            <a:r>
              <a:rPr lang="en-US" sz="2000" dirty="0">
                <a:latin typeface="Times New Roman"/>
              </a:rPr>
              <a:t>”</a:t>
            </a:r>
            <a:r>
              <a:rPr lang="en-US" sz="2000" dirty="0"/>
              <a:t> account? </a:t>
            </a:r>
            <a:r>
              <a:rPr lang="en-US" sz="2000" dirty="0">
                <a:latin typeface="Times New Roman"/>
              </a:rPr>
              <a:t>“</a:t>
            </a:r>
            <a:r>
              <a:rPr lang="en-US" sz="2000" dirty="0"/>
              <a:t>Good</a:t>
            </a:r>
            <a:r>
              <a:rPr lang="en-US" sz="2000" dirty="0">
                <a:latin typeface="Times New Roman"/>
              </a:rPr>
              <a:t>”</a:t>
            </a:r>
            <a:r>
              <a:rPr lang="en-US" sz="2000" dirty="0"/>
              <a:t>? </a:t>
            </a:r>
            <a:r>
              <a:rPr lang="en-US" sz="2000" dirty="0">
                <a:latin typeface="Times New Roman"/>
              </a:rPr>
              <a:t>“</a:t>
            </a:r>
            <a:r>
              <a:rPr lang="en-US" sz="2000" dirty="0"/>
              <a:t>Indeterminate</a:t>
            </a:r>
            <a:r>
              <a:rPr lang="en-US" sz="2000" dirty="0">
                <a:latin typeface="Times New Roman"/>
              </a:rPr>
              <a:t>”</a:t>
            </a:r>
            <a:r>
              <a:rPr lang="en-US" sz="2000" dirty="0"/>
              <a:t>?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What is the outcome period?</a:t>
            </a:r>
            <a:r>
              <a:rPr lang="en-US" sz="2800" b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model will predict the likelihood of the account going </a:t>
            </a:r>
            <a:r>
              <a:rPr lang="en-US" sz="2000" dirty="0">
                <a:latin typeface="Times New Roman"/>
              </a:rPr>
              <a:t>“</a:t>
            </a:r>
            <a:r>
              <a:rPr lang="en-US" sz="2000" dirty="0"/>
              <a:t>bad</a:t>
            </a:r>
            <a:r>
              <a:rPr lang="en-US" sz="2000" dirty="0">
                <a:latin typeface="Times New Roman"/>
              </a:rPr>
              <a:t>”</a:t>
            </a:r>
            <a:r>
              <a:rPr lang="en-US" sz="2000" dirty="0"/>
              <a:t> in _____ months (1 year, 18 months, etc.) 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From what time frame will the sample be picked?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Long enough to consider seasonal effects and provide enough bad accounts to analyze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Short enough to be recent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Far enough back to allow for outcome period.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 4. Data Availability</a:t>
            </a:r>
            <a:r>
              <a:rPr lang="en-US" dirty="0"/>
              <a:t>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Are all the </a:t>
            </a:r>
            <a:r>
              <a:rPr lang="en-US" sz="2400" dirty="0"/>
              <a:t>data available?</a:t>
            </a:r>
          </a:p>
          <a:p>
            <a:r>
              <a:rPr lang="en-US" sz="2400" dirty="0"/>
              <a:t>In what format?</a:t>
            </a:r>
          </a:p>
          <a:p>
            <a:r>
              <a:rPr lang="en-US" sz="2400" dirty="0"/>
              <a:t>How long will it take to pull from archives?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 5. Implementation Issues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Will model be used in conjunction with other models?</a:t>
            </a:r>
          </a:p>
          <a:p>
            <a:r>
              <a:rPr lang="en-US" sz="2400" dirty="0"/>
              <a:t>What variables are available to use in model? </a:t>
            </a:r>
          </a:p>
          <a:p>
            <a:r>
              <a:rPr lang="en-US" sz="2400" dirty="0"/>
              <a:t>Are there other system constraints?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</TotalTime>
  <Words>508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The Initial Client Meeting</vt:lpstr>
      <vt:lpstr>Objectives of the meeting</vt:lpstr>
      <vt:lpstr>  1 .  Define Project Goals</vt:lpstr>
      <vt:lpstr>  2. Review of Creditor’s Org.</vt:lpstr>
      <vt:lpstr> Data Parameters: Education</vt:lpstr>
      <vt:lpstr>Example 2: Financial Services</vt:lpstr>
      <vt:lpstr> 3. Define Data Parameters </vt:lpstr>
      <vt:lpstr> 4. Data Availability </vt:lpstr>
      <vt:lpstr> 5. Implementation Issues</vt:lpstr>
      <vt:lpstr> 6. Project Scheduling</vt:lpstr>
    </vt:vector>
  </TitlesOfParts>
  <Company>Robinson College of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Initial Client Meeting</dc:title>
  <dc:creator>Satish Nargundkar</dc:creator>
  <cp:lastModifiedBy>Satish</cp:lastModifiedBy>
  <cp:revision>11</cp:revision>
  <dcterms:created xsi:type="dcterms:W3CDTF">2003-02-03T19:31:36Z</dcterms:created>
  <dcterms:modified xsi:type="dcterms:W3CDTF">2018-06-13T19:27:21Z</dcterms:modified>
</cp:coreProperties>
</file>