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notesSlides/notesSlide9.xml" ContentType="application/vnd.openxmlformats-officedocument.presentationml.notesSlide+xml"/>
  <Override PartName="/ppt/charts/chart2.xml" ContentType="application/vnd.openxmlformats-officedocument.drawingml.chart+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478" r:id="rId2"/>
    <p:sldId id="399" r:id="rId3"/>
    <p:sldId id="454" r:id="rId4"/>
    <p:sldId id="452" r:id="rId5"/>
    <p:sldId id="451" r:id="rId6"/>
    <p:sldId id="456" r:id="rId7"/>
    <p:sldId id="455" r:id="rId8"/>
    <p:sldId id="462" r:id="rId9"/>
    <p:sldId id="467" r:id="rId10"/>
    <p:sldId id="466" r:id="rId11"/>
    <p:sldId id="458" r:id="rId12"/>
    <p:sldId id="460" r:id="rId13"/>
    <p:sldId id="459" r:id="rId14"/>
    <p:sldId id="470" r:id="rId15"/>
    <p:sldId id="473" r:id="rId16"/>
    <p:sldId id="464" r:id="rId17"/>
    <p:sldId id="474" r:id="rId18"/>
    <p:sldId id="475" r:id="rId19"/>
    <p:sldId id="476" r:id="rId20"/>
    <p:sldId id="477" r:id="rId21"/>
    <p:sldId id="471" r:id="rId22"/>
    <p:sldId id="472" r:id="rId23"/>
    <p:sldId id="463" r:id="rId24"/>
    <p:sldId id="468"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000000"/>
    <a:srgbClr val="673105"/>
    <a:srgbClr val="F89F56"/>
    <a:srgbClr val="F9B2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48" autoAdjust="0"/>
    <p:restoredTop sz="93073" autoAdjust="0"/>
  </p:normalViewPr>
  <p:slideViewPr>
    <p:cSldViewPr>
      <p:cViewPr>
        <p:scale>
          <a:sx n="64" d="100"/>
          <a:sy n="64" d="100"/>
        </p:scale>
        <p:origin x="-1518" y="-60"/>
      </p:cViewPr>
      <p:guideLst>
        <p:guide orient="horz" pos="2160"/>
        <p:guide pos="2880"/>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Mehdi\Dropbox\GAPaper\ProfWangMaterials\Figure8_Geant.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Mehdi\Dropbox\GAPaper\ProfWangMaterials\Figure%209_Abilene_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a:lstStyle/>
          <a:p>
            <a:pPr>
              <a:defRPr baseline="0"/>
            </a:pPr>
            <a:r>
              <a:rPr lang="en-US" altLang="zh-CN" sz="1600" baseline="0"/>
              <a:t>Geant</a:t>
            </a:r>
            <a:endParaRPr lang="zh-CN" altLang="en-US" sz="1600" baseline="0"/>
          </a:p>
        </c:rich>
      </c:tx>
      <c:layout/>
      <c:overlay val="0"/>
    </c:title>
    <c:autoTitleDeleted val="0"/>
    <c:view3D>
      <c:rotX val="18"/>
      <c:rotY val="35"/>
      <c:depthPercent val="100"/>
      <c:rAngAx val="0"/>
      <c:perspective val="30"/>
    </c:view3D>
    <c:floor>
      <c:thickness val="0"/>
    </c:floor>
    <c:sideWall>
      <c:thickness val="0"/>
    </c:sideWall>
    <c:backWall>
      <c:thickness val="0"/>
    </c:backWall>
    <c:plotArea>
      <c:layout>
        <c:manualLayout>
          <c:layoutTarget val="inner"/>
          <c:xMode val="edge"/>
          <c:yMode val="edge"/>
          <c:x val="6.1072246921515777E-2"/>
          <c:y val="3.7195497381750611E-2"/>
          <c:w val="0.77760159830767472"/>
          <c:h val="0.79586091793339775"/>
        </c:manualLayout>
      </c:layout>
      <c:bar3DChart>
        <c:barDir val="col"/>
        <c:grouping val="standard"/>
        <c:varyColors val="0"/>
        <c:ser>
          <c:idx val="5"/>
          <c:order val="0"/>
          <c:tx>
            <c:strRef>
              <c:f>Sheet1!$H$1</c:f>
              <c:strCache>
                <c:ptCount val="1"/>
                <c:pt idx="0">
                  <c:v>(GA,0.35)</c:v>
                </c:pt>
              </c:strCache>
            </c:strRef>
          </c:tx>
          <c:spPr>
            <a:pattFill prst="wdDnDiag">
              <a:fgClr>
                <a:schemeClr val="tx1"/>
              </a:fgClr>
              <a:bgClr>
                <a:schemeClr val="bg1"/>
              </a:bgClr>
            </a:pattFill>
            <a:ln w="38100">
              <a:solidFill>
                <a:schemeClr val="tx1"/>
              </a:solidFill>
            </a:ln>
          </c:spPr>
          <c:invertIfNegative val="0"/>
          <c:cat>
            <c:numRef>
              <c:f>Sheet1!$B$3:$B$10</c:f>
              <c:numCache>
                <c:formatCode>General</c:formatCode>
                <c:ptCount val="8"/>
                <c:pt idx="0">
                  <c:v>0</c:v>
                </c:pt>
                <c:pt idx="1">
                  <c:v>4</c:v>
                </c:pt>
                <c:pt idx="2">
                  <c:v>6.25</c:v>
                </c:pt>
                <c:pt idx="3">
                  <c:v>9</c:v>
                </c:pt>
                <c:pt idx="4">
                  <c:v>12.25</c:v>
                </c:pt>
                <c:pt idx="5">
                  <c:v>16</c:v>
                </c:pt>
                <c:pt idx="6">
                  <c:v>20.25</c:v>
                </c:pt>
                <c:pt idx="7">
                  <c:v>25</c:v>
                </c:pt>
              </c:numCache>
            </c:numRef>
          </c:cat>
          <c:val>
            <c:numRef>
              <c:f>Sheet1!$H$3:$H$10</c:f>
              <c:numCache>
                <c:formatCode>General</c:formatCode>
                <c:ptCount val="8"/>
                <c:pt idx="0">
                  <c:v>0.22828200000000001</c:v>
                </c:pt>
                <c:pt idx="1">
                  <c:v>0.26900200000000002</c:v>
                </c:pt>
                <c:pt idx="2">
                  <c:v>0.27901900000000002</c:v>
                </c:pt>
                <c:pt idx="3">
                  <c:v>0.29749700000000001</c:v>
                </c:pt>
                <c:pt idx="4">
                  <c:v>0.30839699999999998</c:v>
                </c:pt>
                <c:pt idx="5">
                  <c:v>0.30823200000000001</c:v>
                </c:pt>
                <c:pt idx="6">
                  <c:v>0.32064599999999999</c:v>
                </c:pt>
                <c:pt idx="7">
                  <c:v>0.34712799999999999</c:v>
                </c:pt>
              </c:numCache>
            </c:numRef>
          </c:val>
        </c:ser>
        <c:ser>
          <c:idx val="4"/>
          <c:order val="1"/>
          <c:tx>
            <c:strRef>
              <c:f>Sheet1!$G$1</c:f>
              <c:strCache>
                <c:ptCount val="1"/>
                <c:pt idx="0">
                  <c:v>(RS,0.35)</c:v>
                </c:pt>
              </c:strCache>
            </c:strRef>
          </c:tx>
          <c:spPr>
            <a:pattFill prst="smConfetti">
              <a:fgClr>
                <a:schemeClr val="tx1"/>
              </a:fgClr>
              <a:bgClr>
                <a:schemeClr val="bg1"/>
              </a:bgClr>
            </a:pattFill>
            <a:ln w="38100">
              <a:solidFill>
                <a:schemeClr val="tx1"/>
              </a:solidFill>
            </a:ln>
          </c:spPr>
          <c:invertIfNegative val="0"/>
          <c:cat>
            <c:numRef>
              <c:f>Sheet1!$B$3:$B$10</c:f>
              <c:numCache>
                <c:formatCode>General</c:formatCode>
                <c:ptCount val="8"/>
                <c:pt idx="0">
                  <c:v>0</c:v>
                </c:pt>
                <c:pt idx="1">
                  <c:v>4</c:v>
                </c:pt>
                <c:pt idx="2">
                  <c:v>6.25</c:v>
                </c:pt>
                <c:pt idx="3">
                  <c:v>9</c:v>
                </c:pt>
                <c:pt idx="4">
                  <c:v>12.25</c:v>
                </c:pt>
                <c:pt idx="5">
                  <c:v>16</c:v>
                </c:pt>
                <c:pt idx="6">
                  <c:v>20.25</c:v>
                </c:pt>
                <c:pt idx="7">
                  <c:v>25</c:v>
                </c:pt>
              </c:numCache>
            </c:numRef>
          </c:cat>
          <c:val>
            <c:numRef>
              <c:f>Sheet1!$G$3:$G$10</c:f>
              <c:numCache>
                <c:formatCode>General</c:formatCode>
                <c:ptCount val="8"/>
                <c:pt idx="0">
                  <c:v>0.29039900000000002</c:v>
                </c:pt>
                <c:pt idx="1">
                  <c:v>0.313419</c:v>
                </c:pt>
                <c:pt idx="2">
                  <c:v>0.31844299999999998</c:v>
                </c:pt>
                <c:pt idx="3">
                  <c:v>0.32296000000000002</c:v>
                </c:pt>
                <c:pt idx="4">
                  <c:v>0.334567</c:v>
                </c:pt>
                <c:pt idx="5">
                  <c:v>0.32975300000000002</c:v>
                </c:pt>
                <c:pt idx="6">
                  <c:v>0.324716</c:v>
                </c:pt>
                <c:pt idx="7">
                  <c:v>0.35793599999999998</c:v>
                </c:pt>
              </c:numCache>
            </c:numRef>
          </c:val>
        </c:ser>
        <c:ser>
          <c:idx val="3"/>
          <c:order val="2"/>
          <c:tx>
            <c:strRef>
              <c:f>Sheet1!$F$1</c:f>
              <c:strCache>
                <c:ptCount val="1"/>
                <c:pt idx="0">
                  <c:v>(GA,0.30)</c:v>
                </c:pt>
              </c:strCache>
            </c:strRef>
          </c:tx>
          <c:spPr>
            <a:pattFill prst="wdDnDiag">
              <a:fgClr>
                <a:schemeClr val="tx1"/>
              </a:fgClr>
              <a:bgClr>
                <a:schemeClr val="bg1"/>
              </a:bgClr>
            </a:pattFill>
            <a:ln w="38100">
              <a:solidFill>
                <a:schemeClr val="tx1"/>
              </a:solidFill>
            </a:ln>
          </c:spPr>
          <c:invertIfNegative val="0"/>
          <c:cat>
            <c:numRef>
              <c:f>Sheet1!$B$3:$B$10</c:f>
              <c:numCache>
                <c:formatCode>General</c:formatCode>
                <c:ptCount val="8"/>
                <c:pt idx="0">
                  <c:v>0</c:v>
                </c:pt>
                <c:pt idx="1">
                  <c:v>4</c:v>
                </c:pt>
                <c:pt idx="2">
                  <c:v>6.25</c:v>
                </c:pt>
                <c:pt idx="3">
                  <c:v>9</c:v>
                </c:pt>
                <c:pt idx="4">
                  <c:v>12.25</c:v>
                </c:pt>
                <c:pt idx="5">
                  <c:v>16</c:v>
                </c:pt>
                <c:pt idx="6">
                  <c:v>20.25</c:v>
                </c:pt>
                <c:pt idx="7">
                  <c:v>25</c:v>
                </c:pt>
              </c:numCache>
            </c:numRef>
          </c:cat>
          <c:val>
            <c:numRef>
              <c:f>Sheet1!$F$3:$F$10</c:f>
              <c:numCache>
                <c:formatCode>General</c:formatCode>
                <c:ptCount val="8"/>
                <c:pt idx="0">
                  <c:v>0.253635</c:v>
                </c:pt>
                <c:pt idx="1">
                  <c:v>0.283856</c:v>
                </c:pt>
                <c:pt idx="2">
                  <c:v>0.294298</c:v>
                </c:pt>
                <c:pt idx="3">
                  <c:v>0.32450699999999999</c:v>
                </c:pt>
                <c:pt idx="4">
                  <c:v>0.33675100000000002</c:v>
                </c:pt>
                <c:pt idx="5">
                  <c:v>0.333478</c:v>
                </c:pt>
                <c:pt idx="6">
                  <c:v>0.34061599999999997</c:v>
                </c:pt>
                <c:pt idx="7">
                  <c:v>0.37246699999999999</c:v>
                </c:pt>
              </c:numCache>
            </c:numRef>
          </c:val>
        </c:ser>
        <c:ser>
          <c:idx val="2"/>
          <c:order val="3"/>
          <c:tx>
            <c:strRef>
              <c:f>Sheet1!$E$1</c:f>
              <c:strCache>
                <c:ptCount val="1"/>
                <c:pt idx="0">
                  <c:v>(RS,0.30)</c:v>
                </c:pt>
              </c:strCache>
            </c:strRef>
          </c:tx>
          <c:spPr>
            <a:pattFill prst="smConfetti">
              <a:fgClr>
                <a:schemeClr val="tx1"/>
              </a:fgClr>
              <a:bgClr>
                <a:schemeClr val="bg1"/>
              </a:bgClr>
            </a:pattFill>
            <a:ln w="38100">
              <a:solidFill>
                <a:schemeClr val="tx1"/>
              </a:solidFill>
            </a:ln>
          </c:spPr>
          <c:invertIfNegative val="0"/>
          <c:cat>
            <c:numRef>
              <c:f>Sheet1!$B$3:$B$10</c:f>
              <c:numCache>
                <c:formatCode>General</c:formatCode>
                <c:ptCount val="8"/>
                <c:pt idx="0">
                  <c:v>0</c:v>
                </c:pt>
                <c:pt idx="1">
                  <c:v>4</c:v>
                </c:pt>
                <c:pt idx="2">
                  <c:v>6.25</c:v>
                </c:pt>
                <c:pt idx="3">
                  <c:v>9</c:v>
                </c:pt>
                <c:pt idx="4">
                  <c:v>12.25</c:v>
                </c:pt>
                <c:pt idx="5">
                  <c:v>16</c:v>
                </c:pt>
                <c:pt idx="6">
                  <c:v>20.25</c:v>
                </c:pt>
                <c:pt idx="7">
                  <c:v>25</c:v>
                </c:pt>
              </c:numCache>
            </c:numRef>
          </c:cat>
          <c:val>
            <c:numRef>
              <c:f>Sheet1!$E$3:$E$10</c:f>
              <c:numCache>
                <c:formatCode>General</c:formatCode>
                <c:ptCount val="8"/>
                <c:pt idx="0">
                  <c:v>0.31894800000000001</c:v>
                </c:pt>
                <c:pt idx="1">
                  <c:v>0.341808</c:v>
                </c:pt>
                <c:pt idx="2">
                  <c:v>0.34876800000000002</c:v>
                </c:pt>
                <c:pt idx="3">
                  <c:v>0.35333799999999999</c:v>
                </c:pt>
                <c:pt idx="4">
                  <c:v>0.36408499999999999</c:v>
                </c:pt>
                <c:pt idx="5">
                  <c:v>0.359074</c:v>
                </c:pt>
                <c:pt idx="6">
                  <c:v>0.35526000000000002</c:v>
                </c:pt>
                <c:pt idx="7">
                  <c:v>0.390156</c:v>
                </c:pt>
              </c:numCache>
            </c:numRef>
          </c:val>
        </c:ser>
        <c:ser>
          <c:idx val="1"/>
          <c:order val="4"/>
          <c:tx>
            <c:strRef>
              <c:f>Sheet1!$D$1</c:f>
              <c:strCache>
                <c:ptCount val="1"/>
                <c:pt idx="0">
                  <c:v>(GA,0.26)</c:v>
                </c:pt>
              </c:strCache>
            </c:strRef>
          </c:tx>
          <c:spPr>
            <a:pattFill prst="wdDnDiag">
              <a:fgClr>
                <a:schemeClr val="tx1"/>
              </a:fgClr>
              <a:bgClr>
                <a:schemeClr val="bg1"/>
              </a:bgClr>
            </a:pattFill>
            <a:ln w="38100">
              <a:solidFill>
                <a:schemeClr val="tx1"/>
              </a:solidFill>
            </a:ln>
          </c:spPr>
          <c:invertIfNegative val="0"/>
          <c:cat>
            <c:numRef>
              <c:f>Sheet1!$B$3:$B$10</c:f>
              <c:numCache>
                <c:formatCode>General</c:formatCode>
                <c:ptCount val="8"/>
                <c:pt idx="0">
                  <c:v>0</c:v>
                </c:pt>
                <c:pt idx="1">
                  <c:v>4</c:v>
                </c:pt>
                <c:pt idx="2">
                  <c:v>6.25</c:v>
                </c:pt>
                <c:pt idx="3">
                  <c:v>9</c:v>
                </c:pt>
                <c:pt idx="4">
                  <c:v>12.25</c:v>
                </c:pt>
                <c:pt idx="5">
                  <c:v>16</c:v>
                </c:pt>
                <c:pt idx="6">
                  <c:v>20.25</c:v>
                </c:pt>
                <c:pt idx="7">
                  <c:v>25</c:v>
                </c:pt>
              </c:numCache>
            </c:numRef>
          </c:cat>
          <c:val>
            <c:numRef>
              <c:f>Sheet1!$D$3:$D$10</c:f>
              <c:numCache>
                <c:formatCode>General</c:formatCode>
                <c:ptCount val="8"/>
                <c:pt idx="0">
                  <c:v>0.26412099999999999</c:v>
                </c:pt>
                <c:pt idx="1">
                  <c:v>0.30687799999999998</c:v>
                </c:pt>
                <c:pt idx="2">
                  <c:v>0.31231199999999998</c:v>
                </c:pt>
                <c:pt idx="3">
                  <c:v>0.34102199999999999</c:v>
                </c:pt>
                <c:pt idx="4">
                  <c:v>0.34417599999999998</c:v>
                </c:pt>
                <c:pt idx="5">
                  <c:v>0.35810999999999998</c:v>
                </c:pt>
                <c:pt idx="6">
                  <c:v>0.34448099999999998</c:v>
                </c:pt>
                <c:pt idx="7">
                  <c:v>0.38567000000000001</c:v>
                </c:pt>
              </c:numCache>
            </c:numRef>
          </c:val>
        </c:ser>
        <c:ser>
          <c:idx val="0"/>
          <c:order val="5"/>
          <c:tx>
            <c:strRef>
              <c:f>Sheet1!$C$1</c:f>
              <c:strCache>
                <c:ptCount val="1"/>
                <c:pt idx="0">
                  <c:v>(RS,0.26)</c:v>
                </c:pt>
              </c:strCache>
            </c:strRef>
          </c:tx>
          <c:spPr>
            <a:pattFill prst="smConfetti">
              <a:fgClr>
                <a:schemeClr val="tx1"/>
              </a:fgClr>
              <a:bgClr>
                <a:schemeClr val="bg1"/>
              </a:bgClr>
            </a:pattFill>
            <a:ln w="38100">
              <a:solidFill>
                <a:schemeClr val="tx1"/>
              </a:solidFill>
            </a:ln>
          </c:spPr>
          <c:invertIfNegative val="0"/>
          <c:cat>
            <c:numRef>
              <c:f>Sheet1!$B$3:$B$10</c:f>
              <c:numCache>
                <c:formatCode>General</c:formatCode>
                <c:ptCount val="8"/>
                <c:pt idx="0">
                  <c:v>0</c:v>
                </c:pt>
                <c:pt idx="1">
                  <c:v>4</c:v>
                </c:pt>
                <c:pt idx="2">
                  <c:v>6.25</c:v>
                </c:pt>
                <c:pt idx="3">
                  <c:v>9</c:v>
                </c:pt>
                <c:pt idx="4">
                  <c:v>12.25</c:v>
                </c:pt>
                <c:pt idx="5">
                  <c:v>16</c:v>
                </c:pt>
                <c:pt idx="6">
                  <c:v>20.25</c:v>
                </c:pt>
                <c:pt idx="7">
                  <c:v>25</c:v>
                </c:pt>
              </c:numCache>
            </c:numRef>
          </c:cat>
          <c:val>
            <c:numRef>
              <c:f>Sheet1!$C$3:$C$10</c:f>
              <c:numCache>
                <c:formatCode>General</c:formatCode>
                <c:ptCount val="8"/>
                <c:pt idx="0">
                  <c:v>0.35039399999999998</c:v>
                </c:pt>
                <c:pt idx="1">
                  <c:v>0.37869599999999998</c:v>
                </c:pt>
                <c:pt idx="2">
                  <c:v>0.37938</c:v>
                </c:pt>
                <c:pt idx="3">
                  <c:v>0.38949800000000001</c:v>
                </c:pt>
                <c:pt idx="4">
                  <c:v>0.39712999999999998</c:v>
                </c:pt>
                <c:pt idx="5">
                  <c:v>0.395729</c:v>
                </c:pt>
                <c:pt idx="6">
                  <c:v>0.39954699999999999</c:v>
                </c:pt>
                <c:pt idx="7">
                  <c:v>0.43161100000000002</c:v>
                </c:pt>
              </c:numCache>
            </c:numRef>
          </c:val>
        </c:ser>
        <c:dLbls>
          <c:showLegendKey val="0"/>
          <c:showVal val="0"/>
          <c:showCatName val="0"/>
          <c:showSerName val="0"/>
          <c:showPercent val="0"/>
          <c:showBubbleSize val="0"/>
        </c:dLbls>
        <c:gapWidth val="150"/>
        <c:shape val="box"/>
        <c:axId val="52535808"/>
        <c:axId val="47738816"/>
        <c:axId val="49924608"/>
      </c:bar3DChart>
      <c:catAx>
        <c:axId val="52535808"/>
        <c:scaling>
          <c:orientation val="minMax"/>
        </c:scaling>
        <c:delete val="0"/>
        <c:axPos val="b"/>
        <c:majorGridlines/>
        <c:title>
          <c:tx>
            <c:rich>
              <a:bodyPr/>
              <a:lstStyle/>
              <a:p>
                <a:pPr>
                  <a:defRPr sz="1600"/>
                </a:pPr>
                <a:r>
                  <a:rPr lang="en-US" altLang="zh-CN" sz="1600"/>
                  <a:t>Noise Variance</a:t>
                </a:r>
                <a:endParaRPr lang="zh-CN" altLang="en-US" sz="1600"/>
              </a:p>
            </c:rich>
          </c:tx>
          <c:layout>
            <c:manualLayout>
              <c:xMode val="edge"/>
              <c:yMode val="edge"/>
              <c:x val="0.1997085819161481"/>
              <c:y val="0.8058441031260094"/>
            </c:manualLayout>
          </c:layout>
          <c:overlay val="0"/>
        </c:title>
        <c:numFmt formatCode="General" sourceLinked="1"/>
        <c:majorTickMark val="out"/>
        <c:minorTickMark val="none"/>
        <c:tickLblPos val="nextTo"/>
        <c:txPr>
          <a:bodyPr/>
          <a:lstStyle/>
          <a:p>
            <a:pPr>
              <a:defRPr sz="1400" b="1" i="0" baseline="0"/>
            </a:pPr>
            <a:endParaRPr lang="en-US"/>
          </a:p>
        </c:txPr>
        <c:crossAx val="47738816"/>
        <c:crosses val="autoZero"/>
        <c:auto val="1"/>
        <c:lblAlgn val="ctr"/>
        <c:lblOffset val="100"/>
        <c:noMultiLvlLbl val="0"/>
      </c:catAx>
      <c:valAx>
        <c:axId val="47738816"/>
        <c:scaling>
          <c:orientation val="minMax"/>
        </c:scaling>
        <c:delete val="0"/>
        <c:axPos val="l"/>
        <c:majorGridlines/>
        <c:title>
          <c:tx>
            <c:rich>
              <a:bodyPr rot="-5400000" vert="horz"/>
              <a:lstStyle/>
              <a:p>
                <a:pPr>
                  <a:defRPr sz="2000"/>
                </a:pPr>
                <a:r>
                  <a:rPr lang="en-US" sz="2000"/>
                  <a:t>NMSE</a:t>
                </a:r>
              </a:p>
            </c:rich>
          </c:tx>
          <c:layout>
            <c:manualLayout>
              <c:xMode val="edge"/>
              <c:yMode val="edge"/>
              <c:x val="9.2567542727650643E-4"/>
              <c:y val="0.3218307255512029"/>
            </c:manualLayout>
          </c:layout>
          <c:overlay val="0"/>
        </c:title>
        <c:numFmt formatCode="General" sourceLinked="1"/>
        <c:majorTickMark val="out"/>
        <c:minorTickMark val="none"/>
        <c:tickLblPos val="nextTo"/>
        <c:txPr>
          <a:bodyPr/>
          <a:lstStyle/>
          <a:p>
            <a:pPr>
              <a:defRPr sz="1200" b="1"/>
            </a:pPr>
            <a:endParaRPr lang="en-US"/>
          </a:p>
        </c:txPr>
        <c:crossAx val="52535808"/>
        <c:crosses val="autoZero"/>
        <c:crossBetween val="between"/>
      </c:valAx>
      <c:serAx>
        <c:axId val="49924608"/>
        <c:scaling>
          <c:orientation val="minMax"/>
        </c:scaling>
        <c:delete val="0"/>
        <c:axPos val="b"/>
        <c:majorGridlines/>
        <c:title>
          <c:tx>
            <c:rich>
              <a:bodyPr rot="0" vert="horz"/>
              <a:lstStyle/>
              <a:p>
                <a:pPr>
                  <a:defRPr sz="1600"/>
                </a:pPr>
                <a:r>
                  <a:rPr lang="en-US" altLang="zh-CN" sz="1600"/>
                  <a:t>Sampling</a:t>
                </a:r>
                <a:r>
                  <a:rPr lang="en-US" altLang="zh-CN" sz="1600" baseline="0"/>
                  <a:t> </a:t>
                </a:r>
              </a:p>
              <a:p>
                <a:pPr>
                  <a:defRPr sz="1600"/>
                </a:pPr>
                <a:r>
                  <a:rPr lang="en-US" altLang="zh-CN" sz="1600" baseline="0"/>
                  <a:t>Type &amp;Ratio</a:t>
                </a:r>
                <a:endParaRPr lang="zh-CN" altLang="en-US" sz="1600"/>
              </a:p>
            </c:rich>
          </c:tx>
          <c:layout>
            <c:manualLayout>
              <c:xMode val="edge"/>
              <c:yMode val="edge"/>
              <c:x val="0.74414512648855113"/>
              <c:y val="0.77709668545235466"/>
            </c:manualLayout>
          </c:layout>
          <c:overlay val="0"/>
        </c:title>
        <c:majorTickMark val="out"/>
        <c:minorTickMark val="none"/>
        <c:tickLblPos val="nextTo"/>
        <c:txPr>
          <a:bodyPr rot="60000"/>
          <a:lstStyle/>
          <a:p>
            <a:pPr>
              <a:defRPr sz="1200" b="1" i="0" baseline="0"/>
            </a:pPr>
            <a:endParaRPr lang="en-US"/>
          </a:p>
        </c:txPr>
        <c:crossAx val="47738816"/>
        <c:crosses val="autoZero"/>
        <c:tickLblSkip val="1"/>
        <c:tickMarkSkip val="1"/>
      </c:serAx>
      <c:spPr>
        <a:scene3d>
          <a:camera prst="orthographicFront"/>
          <a:lightRig rig="threePt" dir="t"/>
        </a:scene3d>
        <a:sp3d/>
      </c:spPr>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a:lstStyle/>
          <a:p>
            <a:pPr>
              <a:defRPr/>
            </a:pPr>
            <a:r>
              <a:rPr lang="en-US"/>
              <a:t>Abilene</a:t>
            </a:r>
          </a:p>
        </c:rich>
      </c:tx>
      <c:layout>
        <c:manualLayout>
          <c:xMode val="edge"/>
          <c:yMode val="edge"/>
          <c:x val="0.44298190135871568"/>
          <c:y val="5.3736356003358521E-2"/>
        </c:manualLayout>
      </c:layout>
      <c:overlay val="0"/>
    </c:title>
    <c:autoTitleDeleted val="0"/>
    <c:view3D>
      <c:rotX val="20"/>
      <c:rotY val="30"/>
      <c:depthPercent val="130"/>
      <c:rAngAx val="0"/>
      <c:perspective val="10"/>
    </c:view3D>
    <c:floor>
      <c:thickness val="0"/>
    </c:floor>
    <c:sideWall>
      <c:thickness val="0"/>
    </c:sideWall>
    <c:backWall>
      <c:thickness val="0"/>
    </c:backWall>
    <c:plotArea>
      <c:layout/>
      <c:bar3DChart>
        <c:barDir val="col"/>
        <c:grouping val="standard"/>
        <c:varyColors val="0"/>
        <c:ser>
          <c:idx val="5"/>
          <c:order val="0"/>
          <c:tx>
            <c:strRef>
              <c:f>Sheet1!$H$1</c:f>
              <c:strCache>
                <c:ptCount val="1"/>
                <c:pt idx="0">
                  <c:v>(GA,0.42)</c:v>
                </c:pt>
              </c:strCache>
            </c:strRef>
          </c:tx>
          <c:spPr>
            <a:pattFill prst="wdDnDiag">
              <a:fgClr>
                <a:schemeClr val="tx1"/>
              </a:fgClr>
              <a:bgClr>
                <a:schemeClr val="bg1"/>
              </a:bgClr>
            </a:pattFill>
            <a:ln w="28575">
              <a:solidFill>
                <a:schemeClr val="tx1"/>
              </a:solidFill>
            </a:ln>
          </c:spPr>
          <c:invertIfNegative val="0"/>
          <c:cat>
            <c:numRef>
              <c:f>[Figure8_Geant.xlsx]Sheet1!$B$3:$B$10</c:f>
              <c:numCache>
                <c:formatCode>General</c:formatCode>
                <c:ptCount val="8"/>
                <c:pt idx="0">
                  <c:v>0</c:v>
                </c:pt>
                <c:pt idx="1">
                  <c:v>4</c:v>
                </c:pt>
                <c:pt idx="2">
                  <c:v>6.25</c:v>
                </c:pt>
                <c:pt idx="3">
                  <c:v>9</c:v>
                </c:pt>
                <c:pt idx="4">
                  <c:v>12.25</c:v>
                </c:pt>
                <c:pt idx="5">
                  <c:v>16</c:v>
                </c:pt>
                <c:pt idx="6">
                  <c:v>20.25</c:v>
                </c:pt>
                <c:pt idx="7">
                  <c:v>25</c:v>
                </c:pt>
              </c:numCache>
            </c:numRef>
          </c:cat>
          <c:val>
            <c:numRef>
              <c:f>Sheet1!$H$3:$H$10</c:f>
              <c:numCache>
                <c:formatCode>General</c:formatCode>
                <c:ptCount val="8"/>
                <c:pt idx="0">
                  <c:v>0.18085399999999999</c:v>
                </c:pt>
                <c:pt idx="1">
                  <c:v>0.237044</c:v>
                </c:pt>
                <c:pt idx="2">
                  <c:v>0.25805600000000001</c:v>
                </c:pt>
                <c:pt idx="3">
                  <c:v>0.26567600000000002</c:v>
                </c:pt>
                <c:pt idx="4">
                  <c:v>0.27982899999999999</c:v>
                </c:pt>
                <c:pt idx="5">
                  <c:v>0.25286500000000001</c:v>
                </c:pt>
                <c:pt idx="6">
                  <c:v>0.27433600000000002</c:v>
                </c:pt>
                <c:pt idx="7">
                  <c:v>0.27836899999999998</c:v>
                </c:pt>
              </c:numCache>
            </c:numRef>
          </c:val>
        </c:ser>
        <c:ser>
          <c:idx val="4"/>
          <c:order val="1"/>
          <c:tx>
            <c:strRef>
              <c:f>Sheet1!$G$1</c:f>
              <c:strCache>
                <c:ptCount val="1"/>
                <c:pt idx="0">
                  <c:v>(RS,0.42)</c:v>
                </c:pt>
              </c:strCache>
            </c:strRef>
          </c:tx>
          <c:spPr>
            <a:pattFill prst="smConfetti">
              <a:fgClr>
                <a:schemeClr val="tx1"/>
              </a:fgClr>
              <a:bgClr>
                <a:schemeClr val="bg1"/>
              </a:bgClr>
            </a:pattFill>
            <a:ln w="38100">
              <a:solidFill>
                <a:schemeClr val="tx1"/>
              </a:solidFill>
            </a:ln>
          </c:spPr>
          <c:invertIfNegative val="0"/>
          <c:cat>
            <c:numRef>
              <c:f>[Figure8_Geant.xlsx]Sheet1!$B$3:$B$10</c:f>
              <c:numCache>
                <c:formatCode>General</c:formatCode>
                <c:ptCount val="8"/>
                <c:pt idx="0">
                  <c:v>0</c:v>
                </c:pt>
                <c:pt idx="1">
                  <c:v>4</c:v>
                </c:pt>
                <c:pt idx="2">
                  <c:v>6.25</c:v>
                </c:pt>
                <c:pt idx="3">
                  <c:v>9</c:v>
                </c:pt>
                <c:pt idx="4">
                  <c:v>12.25</c:v>
                </c:pt>
                <c:pt idx="5">
                  <c:v>16</c:v>
                </c:pt>
                <c:pt idx="6">
                  <c:v>20.25</c:v>
                </c:pt>
                <c:pt idx="7">
                  <c:v>25</c:v>
                </c:pt>
              </c:numCache>
            </c:numRef>
          </c:cat>
          <c:val>
            <c:numRef>
              <c:f>Sheet1!$G$3:$G$10</c:f>
              <c:numCache>
                <c:formatCode>General</c:formatCode>
                <c:ptCount val="8"/>
                <c:pt idx="0">
                  <c:v>0.33608199999999999</c:v>
                </c:pt>
                <c:pt idx="1">
                  <c:v>0.35892099999999999</c:v>
                </c:pt>
                <c:pt idx="2">
                  <c:v>0.386824</c:v>
                </c:pt>
                <c:pt idx="3">
                  <c:v>0.39035399999999998</c:v>
                </c:pt>
                <c:pt idx="4">
                  <c:v>0.400584</c:v>
                </c:pt>
                <c:pt idx="5">
                  <c:v>0.38059300000000001</c:v>
                </c:pt>
                <c:pt idx="6">
                  <c:v>0.38808100000000001</c:v>
                </c:pt>
                <c:pt idx="7">
                  <c:v>0.39566899999999999</c:v>
                </c:pt>
              </c:numCache>
            </c:numRef>
          </c:val>
        </c:ser>
        <c:ser>
          <c:idx val="3"/>
          <c:order val="2"/>
          <c:tx>
            <c:strRef>
              <c:f>Sheet1!$F$1</c:f>
              <c:strCache>
                <c:ptCount val="1"/>
                <c:pt idx="0">
                  <c:v>(GA,0.33)</c:v>
                </c:pt>
              </c:strCache>
            </c:strRef>
          </c:tx>
          <c:spPr>
            <a:pattFill prst="wdDnDiag">
              <a:fgClr>
                <a:schemeClr val="tx1"/>
              </a:fgClr>
              <a:bgClr>
                <a:schemeClr val="bg1"/>
              </a:bgClr>
            </a:pattFill>
            <a:ln w="38100">
              <a:solidFill>
                <a:schemeClr val="tx1"/>
              </a:solidFill>
            </a:ln>
          </c:spPr>
          <c:invertIfNegative val="0"/>
          <c:cat>
            <c:numRef>
              <c:f>[Figure8_Geant.xlsx]Sheet1!$B$3:$B$10</c:f>
              <c:numCache>
                <c:formatCode>General</c:formatCode>
                <c:ptCount val="8"/>
                <c:pt idx="0">
                  <c:v>0</c:v>
                </c:pt>
                <c:pt idx="1">
                  <c:v>4</c:v>
                </c:pt>
                <c:pt idx="2">
                  <c:v>6.25</c:v>
                </c:pt>
                <c:pt idx="3">
                  <c:v>9</c:v>
                </c:pt>
                <c:pt idx="4">
                  <c:v>12.25</c:v>
                </c:pt>
                <c:pt idx="5">
                  <c:v>16</c:v>
                </c:pt>
                <c:pt idx="6">
                  <c:v>20.25</c:v>
                </c:pt>
                <c:pt idx="7">
                  <c:v>25</c:v>
                </c:pt>
              </c:numCache>
            </c:numRef>
          </c:cat>
          <c:val>
            <c:numRef>
              <c:f>Sheet1!$F$3:$F$10</c:f>
              <c:numCache>
                <c:formatCode>General</c:formatCode>
                <c:ptCount val="8"/>
                <c:pt idx="0">
                  <c:v>0.23460300000000001</c:v>
                </c:pt>
                <c:pt idx="1">
                  <c:v>0.309085</c:v>
                </c:pt>
                <c:pt idx="2">
                  <c:v>0.32045000000000001</c:v>
                </c:pt>
                <c:pt idx="3">
                  <c:v>0.32803100000000002</c:v>
                </c:pt>
                <c:pt idx="4">
                  <c:v>0.343615</c:v>
                </c:pt>
                <c:pt idx="5">
                  <c:v>0.33758700000000003</c:v>
                </c:pt>
                <c:pt idx="6">
                  <c:v>0.34234799999999999</c:v>
                </c:pt>
                <c:pt idx="7">
                  <c:v>0.37261499999999997</c:v>
                </c:pt>
              </c:numCache>
            </c:numRef>
          </c:val>
        </c:ser>
        <c:ser>
          <c:idx val="2"/>
          <c:order val="3"/>
          <c:tx>
            <c:strRef>
              <c:f>Sheet1!$E$1</c:f>
              <c:strCache>
                <c:ptCount val="1"/>
                <c:pt idx="0">
                  <c:v>(RS,0.33)</c:v>
                </c:pt>
              </c:strCache>
            </c:strRef>
          </c:tx>
          <c:spPr>
            <a:pattFill prst="smConfetti">
              <a:fgClr>
                <a:schemeClr val="tx1"/>
              </a:fgClr>
              <a:bgClr>
                <a:schemeClr val="bg1"/>
              </a:bgClr>
            </a:pattFill>
            <a:ln w="38100">
              <a:solidFill>
                <a:schemeClr val="tx1"/>
              </a:solidFill>
            </a:ln>
          </c:spPr>
          <c:invertIfNegative val="0"/>
          <c:cat>
            <c:numRef>
              <c:f>[Figure8_Geant.xlsx]Sheet1!$B$3:$B$10</c:f>
              <c:numCache>
                <c:formatCode>General</c:formatCode>
                <c:ptCount val="8"/>
                <c:pt idx="0">
                  <c:v>0</c:v>
                </c:pt>
                <c:pt idx="1">
                  <c:v>4</c:v>
                </c:pt>
                <c:pt idx="2">
                  <c:v>6.25</c:v>
                </c:pt>
                <c:pt idx="3">
                  <c:v>9</c:v>
                </c:pt>
                <c:pt idx="4">
                  <c:v>12.25</c:v>
                </c:pt>
                <c:pt idx="5">
                  <c:v>16</c:v>
                </c:pt>
                <c:pt idx="6">
                  <c:v>20.25</c:v>
                </c:pt>
                <c:pt idx="7">
                  <c:v>25</c:v>
                </c:pt>
              </c:numCache>
            </c:numRef>
          </c:cat>
          <c:val>
            <c:numRef>
              <c:f>Sheet1!$E$3:$E$10</c:f>
              <c:numCache>
                <c:formatCode>General</c:formatCode>
                <c:ptCount val="8"/>
                <c:pt idx="0">
                  <c:v>0.50370999999999999</c:v>
                </c:pt>
                <c:pt idx="1">
                  <c:v>0.51451000000000002</c:v>
                </c:pt>
                <c:pt idx="2">
                  <c:v>0.52931300000000003</c:v>
                </c:pt>
                <c:pt idx="3">
                  <c:v>0.53089500000000001</c:v>
                </c:pt>
                <c:pt idx="4">
                  <c:v>0.53999200000000003</c:v>
                </c:pt>
                <c:pt idx="5">
                  <c:v>0.52403299999999997</c:v>
                </c:pt>
                <c:pt idx="6">
                  <c:v>0.55595799999999995</c:v>
                </c:pt>
                <c:pt idx="7">
                  <c:v>0.55874699999999999</c:v>
                </c:pt>
              </c:numCache>
            </c:numRef>
          </c:val>
        </c:ser>
        <c:ser>
          <c:idx val="1"/>
          <c:order val="4"/>
          <c:tx>
            <c:strRef>
              <c:f>Sheet1!$D$1</c:f>
              <c:strCache>
                <c:ptCount val="1"/>
                <c:pt idx="0">
                  <c:v>(GA,0.25)</c:v>
                </c:pt>
              </c:strCache>
            </c:strRef>
          </c:tx>
          <c:spPr>
            <a:pattFill prst="wdDnDiag">
              <a:fgClr>
                <a:schemeClr val="tx1"/>
              </a:fgClr>
              <a:bgClr>
                <a:schemeClr val="bg1"/>
              </a:bgClr>
            </a:pattFill>
            <a:ln w="38100">
              <a:solidFill>
                <a:schemeClr val="tx1"/>
              </a:solidFill>
            </a:ln>
          </c:spPr>
          <c:invertIfNegative val="0"/>
          <c:cat>
            <c:numRef>
              <c:f>[Figure8_Geant.xlsx]Sheet1!$B$3:$B$10</c:f>
              <c:numCache>
                <c:formatCode>General</c:formatCode>
                <c:ptCount val="8"/>
                <c:pt idx="0">
                  <c:v>0</c:v>
                </c:pt>
                <c:pt idx="1">
                  <c:v>4</c:v>
                </c:pt>
                <c:pt idx="2">
                  <c:v>6.25</c:v>
                </c:pt>
                <c:pt idx="3">
                  <c:v>9</c:v>
                </c:pt>
                <c:pt idx="4">
                  <c:v>12.25</c:v>
                </c:pt>
                <c:pt idx="5">
                  <c:v>16</c:v>
                </c:pt>
                <c:pt idx="6">
                  <c:v>20.25</c:v>
                </c:pt>
                <c:pt idx="7">
                  <c:v>25</c:v>
                </c:pt>
              </c:numCache>
            </c:numRef>
          </c:cat>
          <c:val>
            <c:numRef>
              <c:f>Sheet1!$D$3:$D$10</c:f>
              <c:numCache>
                <c:formatCode>General</c:formatCode>
                <c:ptCount val="8"/>
                <c:pt idx="0">
                  <c:v>0.29665000000000002</c:v>
                </c:pt>
                <c:pt idx="1">
                  <c:v>0.361624</c:v>
                </c:pt>
                <c:pt idx="2">
                  <c:v>0.37556600000000001</c:v>
                </c:pt>
                <c:pt idx="3">
                  <c:v>0.38591199999999998</c:v>
                </c:pt>
                <c:pt idx="4">
                  <c:v>0.39597399999999999</c:v>
                </c:pt>
                <c:pt idx="5">
                  <c:v>0.38968599999999998</c:v>
                </c:pt>
                <c:pt idx="6">
                  <c:v>0.40020099999999997</c:v>
                </c:pt>
                <c:pt idx="7">
                  <c:v>0.42117100000000002</c:v>
                </c:pt>
              </c:numCache>
            </c:numRef>
          </c:val>
        </c:ser>
        <c:ser>
          <c:idx val="0"/>
          <c:order val="5"/>
          <c:tx>
            <c:strRef>
              <c:f>Sheet1!$C$1</c:f>
              <c:strCache>
                <c:ptCount val="1"/>
                <c:pt idx="0">
                  <c:v>(RS,0.25)</c:v>
                </c:pt>
              </c:strCache>
            </c:strRef>
          </c:tx>
          <c:spPr>
            <a:pattFill prst="smConfetti">
              <a:fgClr>
                <a:schemeClr val="tx1"/>
              </a:fgClr>
              <a:bgClr>
                <a:schemeClr val="bg1"/>
              </a:bgClr>
            </a:pattFill>
            <a:ln w="38100">
              <a:solidFill>
                <a:schemeClr val="tx1"/>
              </a:solidFill>
            </a:ln>
          </c:spPr>
          <c:invertIfNegative val="0"/>
          <c:cat>
            <c:numRef>
              <c:f>[Figure8_Geant.xlsx]Sheet1!$B$3:$B$10</c:f>
              <c:numCache>
                <c:formatCode>General</c:formatCode>
                <c:ptCount val="8"/>
                <c:pt idx="0">
                  <c:v>0</c:v>
                </c:pt>
                <c:pt idx="1">
                  <c:v>4</c:v>
                </c:pt>
                <c:pt idx="2">
                  <c:v>6.25</c:v>
                </c:pt>
                <c:pt idx="3">
                  <c:v>9</c:v>
                </c:pt>
                <c:pt idx="4">
                  <c:v>12.25</c:v>
                </c:pt>
                <c:pt idx="5">
                  <c:v>16</c:v>
                </c:pt>
                <c:pt idx="6">
                  <c:v>20.25</c:v>
                </c:pt>
                <c:pt idx="7">
                  <c:v>25</c:v>
                </c:pt>
              </c:numCache>
            </c:numRef>
          </c:cat>
          <c:val>
            <c:numRef>
              <c:f>Sheet1!$C$3:$C$10</c:f>
              <c:numCache>
                <c:formatCode>General</c:formatCode>
                <c:ptCount val="8"/>
                <c:pt idx="0">
                  <c:v>0.61736800000000003</c:v>
                </c:pt>
                <c:pt idx="1">
                  <c:v>0.62840799999999997</c:v>
                </c:pt>
                <c:pt idx="2">
                  <c:v>0.63728399999999996</c:v>
                </c:pt>
                <c:pt idx="3">
                  <c:v>0.63813699999999995</c:v>
                </c:pt>
                <c:pt idx="4">
                  <c:v>0.63992499999999997</c:v>
                </c:pt>
                <c:pt idx="5">
                  <c:v>0.62191799999999997</c:v>
                </c:pt>
                <c:pt idx="6">
                  <c:v>0.65964999999999996</c:v>
                </c:pt>
                <c:pt idx="7">
                  <c:v>0.66336899999999999</c:v>
                </c:pt>
              </c:numCache>
            </c:numRef>
          </c:val>
        </c:ser>
        <c:dLbls>
          <c:showLegendKey val="0"/>
          <c:showVal val="0"/>
          <c:showCatName val="0"/>
          <c:showSerName val="0"/>
          <c:showPercent val="0"/>
          <c:showBubbleSize val="0"/>
        </c:dLbls>
        <c:gapWidth val="150"/>
        <c:shape val="box"/>
        <c:axId val="54224384"/>
        <c:axId val="78752000"/>
        <c:axId val="52523008"/>
      </c:bar3DChart>
      <c:catAx>
        <c:axId val="54224384"/>
        <c:scaling>
          <c:orientation val="minMax"/>
        </c:scaling>
        <c:delete val="0"/>
        <c:axPos val="b"/>
        <c:title>
          <c:tx>
            <c:rich>
              <a:bodyPr/>
              <a:lstStyle/>
              <a:p>
                <a:pPr>
                  <a:defRPr sz="1600"/>
                </a:pPr>
                <a:r>
                  <a:rPr lang="en-US" sz="1600"/>
                  <a:t>Noise</a:t>
                </a:r>
                <a:r>
                  <a:rPr lang="en-US" sz="1600" baseline="0"/>
                  <a:t> Variance</a:t>
                </a:r>
                <a:endParaRPr lang="en-US" sz="1600"/>
              </a:p>
            </c:rich>
          </c:tx>
          <c:layout>
            <c:manualLayout>
              <c:xMode val="edge"/>
              <c:yMode val="edge"/>
              <c:x val="0.23172089934541309"/>
              <c:y val="0.87464170253277529"/>
            </c:manualLayout>
          </c:layout>
          <c:overlay val="0"/>
        </c:title>
        <c:numFmt formatCode="General" sourceLinked="1"/>
        <c:majorTickMark val="out"/>
        <c:minorTickMark val="none"/>
        <c:tickLblPos val="nextTo"/>
        <c:txPr>
          <a:bodyPr/>
          <a:lstStyle/>
          <a:p>
            <a:pPr>
              <a:defRPr sz="1100" b="1"/>
            </a:pPr>
            <a:endParaRPr lang="en-US"/>
          </a:p>
        </c:txPr>
        <c:crossAx val="78752000"/>
        <c:crosses val="autoZero"/>
        <c:auto val="1"/>
        <c:lblAlgn val="ctr"/>
        <c:lblOffset val="100"/>
        <c:noMultiLvlLbl val="0"/>
      </c:catAx>
      <c:valAx>
        <c:axId val="78752000"/>
        <c:scaling>
          <c:orientation val="minMax"/>
        </c:scaling>
        <c:delete val="0"/>
        <c:axPos val="l"/>
        <c:majorGridlines/>
        <c:title>
          <c:tx>
            <c:rich>
              <a:bodyPr rot="-5400000" vert="horz"/>
              <a:lstStyle/>
              <a:p>
                <a:pPr>
                  <a:defRPr sz="2000"/>
                </a:pPr>
                <a:r>
                  <a:rPr lang="en-US" sz="2000"/>
                  <a:t>NMSE</a:t>
                </a:r>
              </a:p>
            </c:rich>
          </c:tx>
          <c:layout/>
          <c:overlay val="0"/>
        </c:title>
        <c:numFmt formatCode="General" sourceLinked="1"/>
        <c:majorTickMark val="out"/>
        <c:minorTickMark val="none"/>
        <c:tickLblPos val="nextTo"/>
        <c:txPr>
          <a:bodyPr/>
          <a:lstStyle/>
          <a:p>
            <a:pPr>
              <a:defRPr sz="1100" b="1"/>
            </a:pPr>
            <a:endParaRPr lang="en-US"/>
          </a:p>
        </c:txPr>
        <c:crossAx val="54224384"/>
        <c:crosses val="autoZero"/>
        <c:crossBetween val="between"/>
      </c:valAx>
      <c:serAx>
        <c:axId val="52523008"/>
        <c:scaling>
          <c:orientation val="minMax"/>
        </c:scaling>
        <c:delete val="0"/>
        <c:axPos val="b"/>
        <c:title>
          <c:tx>
            <c:rich>
              <a:bodyPr rot="0" vert="horz"/>
              <a:lstStyle/>
              <a:p>
                <a:pPr>
                  <a:defRPr sz="1600"/>
                </a:pPr>
                <a:r>
                  <a:rPr lang="en-US" sz="1600"/>
                  <a:t>Sampling</a:t>
                </a:r>
              </a:p>
              <a:p>
                <a:pPr>
                  <a:defRPr sz="1600"/>
                </a:pPr>
                <a:r>
                  <a:rPr lang="en-US" sz="1600" baseline="0"/>
                  <a:t> Type &amp; Ratio</a:t>
                </a:r>
                <a:endParaRPr lang="en-US" sz="1600"/>
              </a:p>
            </c:rich>
          </c:tx>
          <c:layout>
            <c:manualLayout>
              <c:xMode val="edge"/>
              <c:yMode val="edge"/>
              <c:x val="0.71694072879444282"/>
              <c:y val="0.79431695723173146"/>
            </c:manualLayout>
          </c:layout>
          <c:overlay val="0"/>
        </c:title>
        <c:majorTickMark val="out"/>
        <c:minorTickMark val="none"/>
        <c:tickLblPos val="nextTo"/>
        <c:txPr>
          <a:bodyPr/>
          <a:lstStyle/>
          <a:p>
            <a:pPr>
              <a:defRPr sz="1100" b="1"/>
            </a:pPr>
            <a:endParaRPr lang="en-US"/>
          </a:p>
        </c:txPr>
        <c:crossAx val="78752000"/>
        <c:crosses val="autoZero"/>
      </c:serAx>
    </c:plotArea>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16248B1-20BE-401A-89C8-590A3FB8F9DB}" type="datetimeFigureOut">
              <a:rPr lang="en-US" smtClean="0"/>
              <a:t>6/13/2014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E3CA158-152D-4EDD-9C22-3D5ADACC10C1}" type="slidenum">
              <a:rPr lang="en-US" smtClean="0"/>
              <a:t>‹#›</a:t>
            </a:fld>
            <a:endParaRPr lang="en-US"/>
          </a:p>
        </p:txBody>
      </p:sp>
    </p:spTree>
    <p:extLst>
      <p:ext uri="{BB962C8B-B14F-4D97-AF65-F5344CB8AC3E}">
        <p14:creationId xmlns:p14="http://schemas.microsoft.com/office/powerpoint/2010/main" val="12277361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86460B-EEDE-4860-8966-0F0E147BD3D7}" type="datetimeFigureOut">
              <a:rPr lang="en-US" smtClean="0"/>
              <a:t>6/13/2014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2CC890-35E2-4CE0-BCB9-117D707F8D13}" type="slidenum">
              <a:rPr lang="en-US" smtClean="0"/>
              <a:t>‹#›</a:t>
            </a:fld>
            <a:endParaRPr lang="en-US"/>
          </a:p>
        </p:txBody>
      </p:sp>
    </p:spTree>
    <p:extLst>
      <p:ext uri="{BB962C8B-B14F-4D97-AF65-F5344CB8AC3E}">
        <p14:creationId xmlns:p14="http://schemas.microsoft.com/office/powerpoint/2010/main" val="338392219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2CC890-35E2-4CE0-BCB9-117D707F8D13}" type="slidenum">
              <a:rPr lang="en-US" smtClean="0"/>
              <a:t>2</a:t>
            </a:fld>
            <a:endParaRPr lang="en-US"/>
          </a:p>
        </p:txBody>
      </p:sp>
    </p:spTree>
    <p:extLst>
      <p:ext uri="{BB962C8B-B14F-4D97-AF65-F5344CB8AC3E}">
        <p14:creationId xmlns:p14="http://schemas.microsoft.com/office/powerpoint/2010/main" val="2659668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2CC890-35E2-4CE0-BCB9-117D707F8D13}" type="slidenum">
              <a:rPr lang="en-US" smtClean="0"/>
              <a:t>11</a:t>
            </a:fld>
            <a:endParaRPr lang="en-US"/>
          </a:p>
        </p:txBody>
      </p:sp>
    </p:spTree>
    <p:extLst>
      <p:ext uri="{BB962C8B-B14F-4D97-AF65-F5344CB8AC3E}">
        <p14:creationId xmlns:p14="http://schemas.microsoft.com/office/powerpoint/2010/main" val="2659668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2CC890-35E2-4CE0-BCB9-117D707F8D13}" type="slidenum">
              <a:rPr lang="en-US" smtClean="0"/>
              <a:t>12</a:t>
            </a:fld>
            <a:endParaRPr lang="en-US"/>
          </a:p>
        </p:txBody>
      </p:sp>
    </p:spTree>
    <p:extLst>
      <p:ext uri="{BB962C8B-B14F-4D97-AF65-F5344CB8AC3E}">
        <p14:creationId xmlns:p14="http://schemas.microsoft.com/office/powerpoint/2010/main" val="26596681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2CC890-35E2-4CE0-BCB9-117D707F8D13}" type="slidenum">
              <a:rPr lang="en-US" smtClean="0"/>
              <a:t>13</a:t>
            </a:fld>
            <a:endParaRPr lang="en-US"/>
          </a:p>
        </p:txBody>
      </p:sp>
    </p:spTree>
    <p:extLst>
      <p:ext uri="{BB962C8B-B14F-4D97-AF65-F5344CB8AC3E}">
        <p14:creationId xmlns:p14="http://schemas.microsoft.com/office/powerpoint/2010/main" val="26596681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2CC890-35E2-4CE0-BCB9-117D707F8D13}" type="slidenum">
              <a:rPr lang="en-US" smtClean="0"/>
              <a:t>14</a:t>
            </a:fld>
            <a:endParaRPr lang="en-US"/>
          </a:p>
        </p:txBody>
      </p:sp>
    </p:spTree>
    <p:extLst>
      <p:ext uri="{BB962C8B-B14F-4D97-AF65-F5344CB8AC3E}">
        <p14:creationId xmlns:p14="http://schemas.microsoft.com/office/powerpoint/2010/main" val="26596681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2CC890-35E2-4CE0-BCB9-117D707F8D13}" type="slidenum">
              <a:rPr lang="en-US" smtClean="0"/>
              <a:t>15</a:t>
            </a:fld>
            <a:endParaRPr lang="en-US"/>
          </a:p>
        </p:txBody>
      </p:sp>
    </p:spTree>
    <p:extLst>
      <p:ext uri="{BB962C8B-B14F-4D97-AF65-F5344CB8AC3E}">
        <p14:creationId xmlns:p14="http://schemas.microsoft.com/office/powerpoint/2010/main" val="26596681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2CC890-35E2-4CE0-BCB9-117D707F8D13}" type="slidenum">
              <a:rPr lang="en-US" smtClean="0"/>
              <a:t>16</a:t>
            </a:fld>
            <a:endParaRPr lang="en-US"/>
          </a:p>
        </p:txBody>
      </p:sp>
    </p:spTree>
    <p:extLst>
      <p:ext uri="{BB962C8B-B14F-4D97-AF65-F5344CB8AC3E}">
        <p14:creationId xmlns:p14="http://schemas.microsoft.com/office/powerpoint/2010/main" val="26596681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2CC890-35E2-4CE0-BCB9-117D707F8D13}" type="slidenum">
              <a:rPr lang="en-US" smtClean="0"/>
              <a:t>20</a:t>
            </a:fld>
            <a:endParaRPr lang="en-US"/>
          </a:p>
        </p:txBody>
      </p:sp>
    </p:spTree>
    <p:extLst>
      <p:ext uri="{BB962C8B-B14F-4D97-AF65-F5344CB8AC3E}">
        <p14:creationId xmlns:p14="http://schemas.microsoft.com/office/powerpoint/2010/main" val="26596681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2CC890-35E2-4CE0-BCB9-117D707F8D13}" type="slidenum">
              <a:rPr lang="en-US" smtClean="0"/>
              <a:t>21</a:t>
            </a:fld>
            <a:endParaRPr lang="en-US"/>
          </a:p>
        </p:txBody>
      </p:sp>
    </p:spTree>
    <p:extLst>
      <p:ext uri="{BB962C8B-B14F-4D97-AF65-F5344CB8AC3E}">
        <p14:creationId xmlns:p14="http://schemas.microsoft.com/office/powerpoint/2010/main" val="26596681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2CC890-35E2-4CE0-BCB9-117D707F8D13}" type="slidenum">
              <a:rPr lang="en-US" smtClean="0"/>
              <a:t>22</a:t>
            </a:fld>
            <a:endParaRPr lang="en-US"/>
          </a:p>
        </p:txBody>
      </p:sp>
    </p:spTree>
    <p:extLst>
      <p:ext uri="{BB962C8B-B14F-4D97-AF65-F5344CB8AC3E}">
        <p14:creationId xmlns:p14="http://schemas.microsoft.com/office/powerpoint/2010/main" val="26596681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2CC890-35E2-4CE0-BCB9-117D707F8D13}" type="slidenum">
              <a:rPr lang="en-US" smtClean="0"/>
              <a:t>23</a:t>
            </a:fld>
            <a:endParaRPr lang="en-US"/>
          </a:p>
        </p:txBody>
      </p:sp>
    </p:spTree>
    <p:extLst>
      <p:ext uri="{BB962C8B-B14F-4D97-AF65-F5344CB8AC3E}">
        <p14:creationId xmlns:p14="http://schemas.microsoft.com/office/powerpoint/2010/main" val="2659668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2CC890-35E2-4CE0-BCB9-117D707F8D13}" type="slidenum">
              <a:rPr lang="en-US" smtClean="0"/>
              <a:t>3</a:t>
            </a:fld>
            <a:endParaRPr lang="en-US"/>
          </a:p>
        </p:txBody>
      </p:sp>
    </p:spTree>
    <p:extLst>
      <p:ext uri="{BB962C8B-B14F-4D97-AF65-F5344CB8AC3E}">
        <p14:creationId xmlns:p14="http://schemas.microsoft.com/office/powerpoint/2010/main" val="26596681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2CC890-35E2-4CE0-BCB9-117D707F8D13}" type="slidenum">
              <a:rPr lang="en-US" smtClean="0"/>
              <a:t>24</a:t>
            </a:fld>
            <a:endParaRPr lang="en-US"/>
          </a:p>
        </p:txBody>
      </p:sp>
    </p:spTree>
    <p:extLst>
      <p:ext uri="{BB962C8B-B14F-4D97-AF65-F5344CB8AC3E}">
        <p14:creationId xmlns:p14="http://schemas.microsoft.com/office/powerpoint/2010/main" val="2659668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2CC890-35E2-4CE0-BCB9-117D707F8D13}" type="slidenum">
              <a:rPr lang="en-US" smtClean="0"/>
              <a:t>4</a:t>
            </a:fld>
            <a:endParaRPr lang="en-US"/>
          </a:p>
        </p:txBody>
      </p:sp>
    </p:spTree>
    <p:extLst>
      <p:ext uri="{BB962C8B-B14F-4D97-AF65-F5344CB8AC3E}">
        <p14:creationId xmlns:p14="http://schemas.microsoft.com/office/powerpoint/2010/main" val="2659668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2CC890-35E2-4CE0-BCB9-117D707F8D13}" type="slidenum">
              <a:rPr lang="en-US" smtClean="0"/>
              <a:t>5</a:t>
            </a:fld>
            <a:endParaRPr lang="en-US"/>
          </a:p>
        </p:txBody>
      </p:sp>
    </p:spTree>
    <p:extLst>
      <p:ext uri="{BB962C8B-B14F-4D97-AF65-F5344CB8AC3E}">
        <p14:creationId xmlns:p14="http://schemas.microsoft.com/office/powerpoint/2010/main" val="2659668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2CC890-35E2-4CE0-BCB9-117D707F8D13}" type="slidenum">
              <a:rPr lang="en-US" smtClean="0"/>
              <a:t>6</a:t>
            </a:fld>
            <a:endParaRPr lang="en-US"/>
          </a:p>
        </p:txBody>
      </p:sp>
    </p:spTree>
    <p:extLst>
      <p:ext uri="{BB962C8B-B14F-4D97-AF65-F5344CB8AC3E}">
        <p14:creationId xmlns:p14="http://schemas.microsoft.com/office/powerpoint/2010/main" val="2659668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2CC890-35E2-4CE0-BCB9-117D707F8D13}" type="slidenum">
              <a:rPr lang="en-US" smtClean="0"/>
              <a:t>7</a:t>
            </a:fld>
            <a:endParaRPr lang="en-US"/>
          </a:p>
        </p:txBody>
      </p:sp>
    </p:spTree>
    <p:extLst>
      <p:ext uri="{BB962C8B-B14F-4D97-AF65-F5344CB8AC3E}">
        <p14:creationId xmlns:p14="http://schemas.microsoft.com/office/powerpoint/2010/main" val="26596681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2CC890-35E2-4CE0-BCB9-117D707F8D13}" type="slidenum">
              <a:rPr lang="en-US" smtClean="0"/>
              <a:t>8</a:t>
            </a:fld>
            <a:endParaRPr lang="en-US"/>
          </a:p>
        </p:txBody>
      </p:sp>
    </p:spTree>
    <p:extLst>
      <p:ext uri="{BB962C8B-B14F-4D97-AF65-F5344CB8AC3E}">
        <p14:creationId xmlns:p14="http://schemas.microsoft.com/office/powerpoint/2010/main" val="26596681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2CC890-35E2-4CE0-BCB9-117D707F8D13}" type="slidenum">
              <a:rPr lang="en-US" smtClean="0"/>
              <a:t>9</a:t>
            </a:fld>
            <a:endParaRPr lang="en-US"/>
          </a:p>
        </p:txBody>
      </p:sp>
    </p:spTree>
    <p:extLst>
      <p:ext uri="{BB962C8B-B14F-4D97-AF65-F5344CB8AC3E}">
        <p14:creationId xmlns:p14="http://schemas.microsoft.com/office/powerpoint/2010/main" val="2659668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2CC890-35E2-4CE0-BCB9-117D707F8D13}" type="slidenum">
              <a:rPr lang="en-US" smtClean="0"/>
              <a:t>10</a:t>
            </a:fld>
            <a:endParaRPr lang="en-US"/>
          </a:p>
        </p:txBody>
      </p:sp>
    </p:spTree>
    <p:extLst>
      <p:ext uri="{BB962C8B-B14F-4D97-AF65-F5344CB8AC3E}">
        <p14:creationId xmlns:p14="http://schemas.microsoft.com/office/powerpoint/2010/main" val="2659668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91E8AADD-6752-4E3A-85CD-0FAF2DC81359}" type="datetime1">
              <a:rPr lang="en-US" smtClean="0"/>
              <a:t>6/13/2014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802D33-7308-4D2D-8EA9-75043F78277B}" type="slidenum">
              <a:rPr lang="en-US" smtClean="0"/>
              <a:t>‹#›</a:t>
            </a:fld>
            <a:endParaRPr lang="en-US"/>
          </a:p>
        </p:txBody>
      </p:sp>
    </p:spTree>
    <p:extLst>
      <p:ext uri="{BB962C8B-B14F-4D97-AF65-F5344CB8AC3E}">
        <p14:creationId xmlns:p14="http://schemas.microsoft.com/office/powerpoint/2010/main" val="1950933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D874E9-18FC-4E8A-8444-2FF1431F83CE}" type="datetime1">
              <a:rPr lang="en-US" smtClean="0"/>
              <a:t>6/13/2014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802D33-7308-4D2D-8EA9-75043F78277B}" type="slidenum">
              <a:rPr lang="en-US" smtClean="0"/>
              <a:t>‹#›</a:t>
            </a:fld>
            <a:endParaRPr lang="en-US"/>
          </a:p>
        </p:txBody>
      </p:sp>
    </p:spTree>
    <p:extLst>
      <p:ext uri="{BB962C8B-B14F-4D97-AF65-F5344CB8AC3E}">
        <p14:creationId xmlns:p14="http://schemas.microsoft.com/office/powerpoint/2010/main" val="2048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40388E-447A-46BE-ABD3-9B02FCD5D6B1}" type="datetime1">
              <a:rPr lang="en-US" smtClean="0"/>
              <a:t>6/13/2014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802D33-7308-4D2D-8EA9-75043F78277B}" type="slidenum">
              <a:rPr lang="en-US" smtClean="0"/>
              <a:t>‹#›</a:t>
            </a:fld>
            <a:endParaRPr lang="en-US"/>
          </a:p>
        </p:txBody>
      </p:sp>
    </p:spTree>
    <p:extLst>
      <p:ext uri="{BB962C8B-B14F-4D97-AF65-F5344CB8AC3E}">
        <p14:creationId xmlns:p14="http://schemas.microsoft.com/office/powerpoint/2010/main" val="907165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06953A-D3E1-439B-88A9-5AA41DCCA663}" type="datetime1">
              <a:rPr lang="en-US" smtClean="0"/>
              <a:t>6/13/2014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802D33-7308-4D2D-8EA9-75043F78277B}" type="slidenum">
              <a:rPr lang="en-US" smtClean="0"/>
              <a:t>‹#›</a:t>
            </a:fld>
            <a:endParaRPr lang="en-US"/>
          </a:p>
        </p:txBody>
      </p:sp>
    </p:spTree>
    <p:extLst>
      <p:ext uri="{BB962C8B-B14F-4D97-AF65-F5344CB8AC3E}">
        <p14:creationId xmlns:p14="http://schemas.microsoft.com/office/powerpoint/2010/main" val="3055573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23B6EA-FD63-4E3F-8448-C3FCE448E60E}" type="datetime1">
              <a:rPr lang="en-US" smtClean="0"/>
              <a:t>6/13/2014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802D33-7308-4D2D-8EA9-75043F78277B}" type="slidenum">
              <a:rPr lang="en-US" smtClean="0"/>
              <a:t>‹#›</a:t>
            </a:fld>
            <a:endParaRPr lang="en-US"/>
          </a:p>
        </p:txBody>
      </p:sp>
    </p:spTree>
    <p:extLst>
      <p:ext uri="{BB962C8B-B14F-4D97-AF65-F5344CB8AC3E}">
        <p14:creationId xmlns:p14="http://schemas.microsoft.com/office/powerpoint/2010/main" val="2632019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0034EF-EE45-4C6C-8F02-B0D120DA610C}" type="datetime1">
              <a:rPr lang="en-US" smtClean="0"/>
              <a:t>6/13/2014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802D33-7308-4D2D-8EA9-75043F78277B}" type="slidenum">
              <a:rPr lang="en-US" smtClean="0"/>
              <a:t>‹#›</a:t>
            </a:fld>
            <a:endParaRPr lang="en-US"/>
          </a:p>
        </p:txBody>
      </p:sp>
    </p:spTree>
    <p:extLst>
      <p:ext uri="{BB962C8B-B14F-4D97-AF65-F5344CB8AC3E}">
        <p14:creationId xmlns:p14="http://schemas.microsoft.com/office/powerpoint/2010/main" val="3170427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6CF058-49B8-475E-8D4E-4340D15B206A}" type="datetime1">
              <a:rPr lang="en-US" smtClean="0"/>
              <a:t>6/13/2014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802D33-7308-4D2D-8EA9-75043F78277B}" type="slidenum">
              <a:rPr lang="en-US" smtClean="0"/>
              <a:t>‹#›</a:t>
            </a:fld>
            <a:endParaRPr lang="en-US"/>
          </a:p>
        </p:txBody>
      </p:sp>
    </p:spTree>
    <p:extLst>
      <p:ext uri="{BB962C8B-B14F-4D97-AF65-F5344CB8AC3E}">
        <p14:creationId xmlns:p14="http://schemas.microsoft.com/office/powerpoint/2010/main" val="552969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B5A1F3A-1046-4EC1-95EE-866E3D515E6D}" type="datetime1">
              <a:rPr lang="en-US" smtClean="0"/>
              <a:t>6/13/2014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802D33-7308-4D2D-8EA9-75043F78277B}" type="slidenum">
              <a:rPr lang="en-US" smtClean="0"/>
              <a:t>‹#›</a:t>
            </a:fld>
            <a:endParaRPr lang="en-US"/>
          </a:p>
        </p:txBody>
      </p:sp>
    </p:spTree>
    <p:extLst>
      <p:ext uri="{BB962C8B-B14F-4D97-AF65-F5344CB8AC3E}">
        <p14:creationId xmlns:p14="http://schemas.microsoft.com/office/powerpoint/2010/main" val="3829753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33FC39-9A4F-4901-9983-3DB4BE507CAF}" type="datetime1">
              <a:rPr lang="en-US" smtClean="0"/>
              <a:t>6/13/2014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802D33-7308-4D2D-8EA9-75043F78277B}" type="slidenum">
              <a:rPr lang="en-US" smtClean="0"/>
              <a:t>‹#›</a:t>
            </a:fld>
            <a:endParaRPr lang="en-US"/>
          </a:p>
        </p:txBody>
      </p:sp>
    </p:spTree>
    <p:extLst>
      <p:ext uri="{BB962C8B-B14F-4D97-AF65-F5344CB8AC3E}">
        <p14:creationId xmlns:p14="http://schemas.microsoft.com/office/powerpoint/2010/main" val="1955951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1C2D17-6084-4EDF-8FC4-DCB710DC29BF}" type="datetime1">
              <a:rPr lang="en-US" smtClean="0"/>
              <a:t>6/13/2014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802D33-7308-4D2D-8EA9-75043F78277B}" type="slidenum">
              <a:rPr lang="en-US" smtClean="0"/>
              <a:t>‹#›</a:t>
            </a:fld>
            <a:endParaRPr lang="en-US"/>
          </a:p>
        </p:txBody>
      </p:sp>
    </p:spTree>
    <p:extLst>
      <p:ext uri="{BB962C8B-B14F-4D97-AF65-F5344CB8AC3E}">
        <p14:creationId xmlns:p14="http://schemas.microsoft.com/office/powerpoint/2010/main" val="2129399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E35AD0-CE7C-4780-803C-9DF0DB045755}" type="datetime1">
              <a:rPr lang="en-US" smtClean="0"/>
              <a:t>6/13/2014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802D33-7308-4D2D-8EA9-75043F78277B}" type="slidenum">
              <a:rPr lang="en-US" smtClean="0"/>
              <a:t>‹#›</a:t>
            </a:fld>
            <a:endParaRPr lang="en-US"/>
          </a:p>
        </p:txBody>
      </p:sp>
    </p:spTree>
    <p:extLst>
      <p:ext uri="{BB962C8B-B14F-4D97-AF65-F5344CB8AC3E}">
        <p14:creationId xmlns:p14="http://schemas.microsoft.com/office/powerpoint/2010/main" val="3391725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3E582A-F582-4F69-BEF7-3718A3830847}" type="datetime1">
              <a:rPr lang="en-US" smtClean="0"/>
              <a:t>6/13/2014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802D33-7308-4D2D-8EA9-75043F78277B}" type="slidenum">
              <a:rPr lang="en-US" smtClean="0"/>
              <a:t>‹#›</a:t>
            </a:fld>
            <a:endParaRPr lang="en-US"/>
          </a:p>
        </p:txBody>
      </p:sp>
    </p:spTree>
    <p:extLst>
      <p:ext uri="{BB962C8B-B14F-4D97-AF65-F5344CB8AC3E}">
        <p14:creationId xmlns:p14="http://schemas.microsoft.com/office/powerpoint/2010/main" val="3338658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8.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hyperlink" Target="http://en.wikipedia.org/wiki/Space_Technology_5"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88" name="Rectangle 32"/>
          <p:cNvSpPr>
            <a:spLocks noGrp="1" noChangeArrowheads="1"/>
          </p:cNvSpPr>
          <p:nvPr>
            <p:ph type="ctrTitle"/>
          </p:nvPr>
        </p:nvSpPr>
        <p:spPr>
          <a:xfrm>
            <a:off x="0" y="1447800"/>
            <a:ext cx="9144000" cy="2053208"/>
          </a:xfrm>
          <a:solidFill>
            <a:srgbClr val="000054"/>
          </a:solidFill>
          <a:ln/>
        </p:spPr>
        <p:txBody>
          <a:bodyPr>
            <a:normAutofit/>
          </a:bodyPr>
          <a:lstStyle/>
          <a:p>
            <a:r>
              <a:rPr lang="en-US" sz="2800" b="1" dirty="0" smtClean="0">
                <a:solidFill>
                  <a:schemeClr val="bg1"/>
                </a:solidFill>
                <a:latin typeface="+mn-lt"/>
              </a:rPr>
              <a:t>Software defined Network Inference </a:t>
            </a:r>
            <a:r>
              <a:rPr lang="en-US" sz="2800" b="1" dirty="0">
                <a:solidFill>
                  <a:schemeClr val="bg1"/>
                </a:solidFill>
                <a:latin typeface="+mn-lt"/>
              </a:rPr>
              <a:t>with </a:t>
            </a:r>
            <a:r>
              <a:rPr lang="en-US" sz="2800" b="1" dirty="0" smtClean="0">
                <a:solidFill>
                  <a:schemeClr val="bg1"/>
                </a:solidFill>
                <a:latin typeface="+mn-lt"/>
              </a:rPr>
              <a:t>Passive/active Evolutionary-optimal </a:t>
            </a:r>
            <a:r>
              <a:rPr lang="en-US" sz="2800" b="1" dirty="0" err="1" smtClean="0">
                <a:solidFill>
                  <a:schemeClr val="bg1"/>
                </a:solidFill>
                <a:latin typeface="+mn-lt"/>
              </a:rPr>
              <a:t>pRobing</a:t>
            </a:r>
            <a:r>
              <a:rPr lang="en-US" sz="2800" b="1" dirty="0" smtClean="0">
                <a:solidFill>
                  <a:schemeClr val="bg1"/>
                </a:solidFill>
                <a:latin typeface="+mn-lt"/>
              </a:rPr>
              <a:t> (</a:t>
            </a:r>
            <a:r>
              <a:rPr lang="en-US" sz="2800" b="1" i="1" dirty="0" smtClean="0">
                <a:solidFill>
                  <a:schemeClr val="bg1"/>
                </a:solidFill>
                <a:latin typeface="+mn-lt"/>
              </a:rPr>
              <a:t>SNIPER</a:t>
            </a:r>
            <a:r>
              <a:rPr lang="en-US" sz="2800" b="1" dirty="0" smtClean="0">
                <a:solidFill>
                  <a:schemeClr val="bg1"/>
                </a:solidFill>
                <a:latin typeface="+mn-lt"/>
              </a:rPr>
              <a:t>)</a:t>
            </a:r>
            <a:endParaRPr lang="en-US" sz="2800" b="1" dirty="0">
              <a:solidFill>
                <a:schemeClr val="bg1"/>
              </a:solidFill>
              <a:latin typeface="+mn-lt"/>
            </a:endParaRPr>
          </a:p>
        </p:txBody>
      </p:sp>
      <p:pic>
        <p:nvPicPr>
          <p:cNvPr id="224290" name="Picture 34" descr="rubinet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512" y="4437112"/>
            <a:ext cx="2335241" cy="1362224"/>
          </a:xfrm>
          <a:prstGeom prst="rect">
            <a:avLst/>
          </a:prstGeom>
          <a:noFill/>
          <a:extLst>
            <a:ext uri="{909E8E84-426E-40DD-AFC4-6F175D3DCCD1}">
              <a14:hiddenFill xmlns:a14="http://schemas.microsoft.com/office/drawing/2010/main">
                <a:solidFill>
                  <a:srgbClr val="FFFFFF"/>
                </a:solidFill>
              </a14:hiddenFill>
            </a:ext>
          </a:extLst>
        </p:spPr>
      </p:pic>
      <p:pic>
        <p:nvPicPr>
          <p:cNvPr id="224292" name="Picture 36" descr="engineering_si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032" y="76200"/>
            <a:ext cx="3810000" cy="630238"/>
          </a:xfrm>
          <a:prstGeom prst="rect">
            <a:avLst/>
          </a:prstGeom>
          <a:noFill/>
          <a:extLst>
            <a:ext uri="{909E8E84-426E-40DD-AFC4-6F175D3DCCD1}">
              <a14:hiddenFill xmlns:a14="http://schemas.microsoft.com/office/drawing/2010/main">
                <a:solidFill>
                  <a:srgbClr val="FFFFFF"/>
                </a:solidFill>
              </a14:hiddenFill>
            </a:ext>
          </a:extLst>
        </p:spPr>
      </p:pic>
      <p:sp>
        <p:nvSpPr>
          <p:cNvPr id="224293" name="Rectangle 37"/>
          <p:cNvSpPr>
            <a:spLocks noChangeArrowheads="1"/>
          </p:cNvSpPr>
          <p:nvPr/>
        </p:nvSpPr>
        <p:spPr bwMode="auto">
          <a:xfrm>
            <a:off x="211832" y="776288"/>
            <a:ext cx="4648200" cy="671512"/>
          </a:xfrm>
          <a:prstGeom prst="rect">
            <a:avLst/>
          </a:prstGeom>
          <a:solidFill>
            <a:srgbClr val="C49100"/>
          </a:solidFill>
          <a:ln>
            <a:noFill/>
          </a:ln>
          <a:effectLst/>
          <a:extLst>
            <a:ext uri="{91240B29-F687-4F45-9708-019B960494DF}">
              <a14:hiddenLine xmlns:a14="http://schemas.microsoft.com/office/drawing/2010/main" w="9525" algn="ctr">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sz="2000" i="0" dirty="0">
                <a:solidFill>
                  <a:srgbClr val="000066"/>
                </a:solidFill>
                <a:latin typeface="Arial" charset="0"/>
                <a:cs typeface="Arial" charset="0"/>
              </a:rPr>
              <a:t>     </a:t>
            </a:r>
            <a:r>
              <a:rPr lang="en-US" sz="1800" b="1" i="0" dirty="0">
                <a:solidFill>
                  <a:srgbClr val="000066"/>
                </a:solidFill>
                <a:latin typeface="Arial" charset="0"/>
                <a:cs typeface="Arial" charset="0"/>
              </a:rPr>
              <a:t>ELECTRICAL &amp;</a:t>
            </a:r>
          </a:p>
          <a:p>
            <a:r>
              <a:rPr lang="en-US" sz="1800" b="1" i="0" dirty="0">
                <a:solidFill>
                  <a:srgbClr val="000066"/>
                </a:solidFill>
                <a:latin typeface="Arial" charset="0"/>
                <a:cs typeface="Arial" charset="0"/>
              </a:rPr>
              <a:t>      COMPUTER ENGINEERING</a:t>
            </a:r>
          </a:p>
        </p:txBody>
      </p:sp>
      <p:sp>
        <p:nvSpPr>
          <p:cNvPr id="9" name="Rectangle 33"/>
          <p:cNvSpPr>
            <a:spLocks noChangeArrowheads="1"/>
          </p:cNvSpPr>
          <p:nvPr/>
        </p:nvSpPr>
        <p:spPr bwMode="auto">
          <a:xfrm>
            <a:off x="1007604" y="3753036"/>
            <a:ext cx="77048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b="1" dirty="0" smtClean="0"/>
              <a:t>Mehdi </a:t>
            </a:r>
            <a:r>
              <a:rPr lang="en-US" b="1" dirty="0" err="1" smtClean="0"/>
              <a:t>Malboubi</a:t>
            </a:r>
            <a:r>
              <a:rPr lang="en-US" b="1" dirty="0" smtClean="0"/>
              <a:t>, </a:t>
            </a:r>
            <a:r>
              <a:rPr lang="en-US" b="1" dirty="0" err="1" smtClean="0"/>
              <a:t>Yanlei</a:t>
            </a:r>
            <a:r>
              <a:rPr lang="en-US" b="1" dirty="0" smtClean="0"/>
              <a:t> Gong, Wang </a:t>
            </a:r>
            <a:r>
              <a:rPr lang="en-US" b="1" dirty="0" err="1" smtClean="0"/>
              <a:t>Xiong</a:t>
            </a:r>
            <a:r>
              <a:rPr lang="en-US" b="1" dirty="0" smtClean="0"/>
              <a:t>, Chen-Nee </a:t>
            </a:r>
            <a:r>
              <a:rPr lang="en-US" b="1" dirty="0" err="1" smtClean="0"/>
              <a:t>Chuah</a:t>
            </a:r>
            <a:r>
              <a:rPr lang="en-US" b="1" dirty="0" smtClean="0"/>
              <a:t>, </a:t>
            </a:r>
            <a:r>
              <a:rPr lang="en-US" b="1" dirty="0" err="1" smtClean="0"/>
              <a:t>Puneet</a:t>
            </a:r>
            <a:r>
              <a:rPr lang="en-US" b="1" dirty="0" smtClean="0"/>
              <a:t> Sharma</a:t>
            </a:r>
            <a:endParaRPr lang="en-US" b="1" i="0" dirty="0">
              <a:solidFill>
                <a:schemeClr val="tx1"/>
              </a:solidFill>
            </a:endParaRPr>
          </a:p>
        </p:txBody>
      </p:sp>
      <p:sp>
        <p:nvSpPr>
          <p:cNvPr id="2" name="AutoShape 4" descr="data:image/jpeg;base64,/9j/4AAQSkZJRgABAQAAAQABAAD/2wCEAAkGBxQTEhUUExQVFhUXGRwbGBgXGCIgIBwfGh8dGh8gHhwcHiggHRwnGx8dITEhJSkrLi4wICAzODMsNygtLisBCgoKDg0OGxAQGzIkICYyLiw4NDAsLDg2NDIvNCwvNDQ3LCwvLCwsMi8sLCwsLC8sLDQsLywvLCw0LCwvLCwsLP/AABEIANwA5QMBEQACEQEDEQH/xAAcAAACAgMBAQAAAAAAAAAAAAAABgQFAgMHAQj/xABJEAABAwMCAwYDBAgDBgUEAwABAgMRAAQhEjEFQVEGEyJhcYEHMpEUQqGxIzNSYnKCwfC00eEVkqKys/EIQ2PC0hc0U3MWJUT/xAAbAQACAwEBAQAAAAAAAAAAAAAABAIDBQEGB//EAEERAAEDAgMECAQEBQQBBAMAAAEAAgMEERIhMQVBUWETInGBkaHB8BQysdEjM0LhFVJisvEGcoKiknPC0uIkNUP/2gAMAwEAAhEDEQA/AO40IRQhFCEUIRQhFCEUIRQhFCF4pQG9CFEuuJNoSolQ8O4nOdsb5PlVEtTFE0ucdPeim2NzjYBVw7SNlaEJk6hukbHkM5n250oNqwOlbG25v7txVvwzw0kqvVx+4cQS0yqQrSTvvygQZ6kbY60p/EqmVmKGPfbj9u/grfh42mznKTdu3hW6lCAAB4CfbY7E771dLJXl0jWNAG79tx71BrYbAkotlXuprUExB1ZHn83nttXYjX42Y7Wtnprz56aZIcILGy1Hid4llSlNyvXA8PKOg5TiapNVXMgxOZ1sVtN3YOe9T6KEvsDlZTP9uLDq0KZVCUapG+ACfKJxTPx72yvY6M2aLqvoAWgg6lbbPtE0sNzKVOYAPWSnfbJECpxbShfgByLt3fb6qLqd7b8lZtXCVTpUDBgwZyOXrTzHteLtN1SWkarbUlxFCEUIRQhFCEUIRQhFCEUIRQhFCEUIRQhFCEUIRQhFCFg66EiVEAedcLg0XK6BfRVdxx1AX3YkqKSQE5nBIEjYkDz9aSk2hEx/RjN1r5fRWtgcRi3KpS9dXKEqahohRBMkTEQc5IGRFICSsrGNdH1LE31z05dqYwxREh2amr7Otd4txwlQVJg4AnJMj8P60x/CoOkdJIb347lX8S/CGtWK+KWTAT4mxoEJIEkdfF/metSbUUUZDWWJGQsLnxF0Fkrrk7+OSUeNfGG1aJS0kuKHTI/MA+yq0I4a2cXZHhHF5t/1Fz42VBdE3V1+z7pbe+MN0sKU1bnQncgYTzz4FR7mrv4dMHASVDWk6ANGfZd1ygSttcMJHb9lDR8a7oHLSD7j/wCFX/wee2U//QfcKPTs/k81ccN+NoMB5mPMZ/EGf+GqX7OrmfKWv8Wn/wBwUhJEdQR5/ZN/CfibYvQO8CCeRP8AQwr6ClHPnj/Ohc3mOsPFt1LA13yuB8vqrzv7N4pVqbJT8snTHsYpYvopnAki403Ed2X7KYbK0ZAqEvs2O7hh45VJM4MbfLzGaTOyR0YbBIdb+7cFb8T1rvC3m/uGnl60/oEJJ1R02M8yTEj8quNTUxSvMjfwwP8AHeVDo43NGE9YqysOLtuJQqQnXOkE5MGDj1HnTsNXFK1rgbX0B1VL4nNJHBWNMqtFCEUIRQhFCEUIRQhFCEUIRQhFCEUIRQhFCFXcY4oGWyqCYIGPOlquqbTx43C6sijMjrBUzaHrvUSdNutPhmCQUmOWfmB8orMDZ64OubRu00uCP3CZuyG38wUwM29m2lS9AKQfGQNRPMjn+MAU02KmomNuM9NMyeW9Vl0kpPDyXPuOfF1SnO5sGS6v9oZHrO0e0edaAp6h0ZlncIWc83fYdmZ5Ku7L4WjEfL7nySYO2VxdKcRd3Qtko30glRiQUpJUYIP7Imip2YyJrZYmOqC7QOd1RvuRYDxyUo5ibhxDewZrHjDNoww2+W3LrvMJU44rmJkzgGP3eRpaim2jU1D6cObDg1DWj35qcrYWND7Yr8SqHs1xRkJNtctpLSzhyAFJPUqAkjz5emK2dq0dSXCppHkPb+m5wuHC2l/r25peCRlsEgyO/grftM0LKzFsgkl5alKVt4QR+MaB7K61lbLkO0681bxYRtAA5m//ANvLgrpx0MQjG/NJ/DWW1uoS6vu0E+JUTH9nE8t69TUvkZE50TcTgMhxSbA0uAcbBYXjaUuLShWtCVEJVEagDgx6VKB73xtc9uFxAuOB4KLrXNk3i1trK3aW+137zokJVsMAxzAiQJgkma8yais2lVSRU0nRsYbE7yc/sd4T2CKBgLm3JWN64lVr9rtNduUL0utpWQMxkAYOSnkAZOK7A2RtZ8FXYZQ4Xa4tF8t3kfvnlF9jH0sXV45rf2b7Y36NS2wp5KI1kCCJ2ykZGDulVWVeyKGJwwP6Fx0scj3HI+IUY55nDrDEF1Tsh8S7e7HduEBUZBGfdOQR5pnzApKcT0vVq23acsQ07xu+im0NfnGc+H2TPecEQ4UOtK0lKRoCY0nTlPtNLT7PjlIljNiBla1sswpMmc0FrlBseNusEJukqlRGkwmI2O3nH40tBXzQER1QNzpp6Kx8DX5xprSqa3EksqEIoQihCKEIoQihCKEIoQihCKEIoQqPjnHUtpIQUqXtoP5mMxH5j3zq3aDYG2ZYu4JiGAvOeigcM4QXli5d0wuT3ahPVI35RkY6UpS0PTSfFS77mxHvdorZJsDejbu3qi7dfEdixT3LEKcjCUxCenkB5/QGtWCKWq6lLZrBkXWy7GjefIKg2ZnJmeH393XM3uJqumvtfEHFllStLbDZPjIJ+YzKsgwCRsdtjJ0Jp6j4aiGKa13PfnhHp3Dfv3SBDmY5fl3AJbcul29yLhlh1lqRCVzBGJTJGxg4zHtWwyFlVTGlqJGyOtmRbuNgd3HJL4jG/G0EBb+3XDwh4PIy1cDvEnzME/WQr+bypfYFSXQGnk+eI4T2bj6dylVMs/ENDmsmOItL4YthxYDjbktCDJk6v6rE+lclo52bWZUxNu1zbO097m+C6JGmDAdQcvfiqC1s3HDDba1n9xJP5CtqWeOIYpHBo5kD6pdrHO+UXTfxzh99dtspVbBJaEFRcTKiQkEkFQidM15ihqtmUMsr2z3xm9rGwzO8A8U7LHPKG3bopHF+wik27JZALwB1+KNckyROMKBA2xVdL/qRvxT+nNo3Zty0tluzz17VKSj6owajVKV5wK5b+dhwDqEyPqmRXooNpUk35cjT35+BzSboZG6tTEi9tr1hpq4c7h5kQFkYIgDnjYCQSMjHSsN9NWbOqZJ6ZnSMfmRfMHP7nQHyumccczQ15sQo/GeIW7Nr9jtlFwKVqdc5E4OPonbAA5zV9DS1VRWfG1TcFhZrfU+J/bfCaRjY+jjz3kpi4BZli0Q0l1DVy9+kGsTzT4YP7sAjlKulYe1Z21VaZHRl8MfVNu+5v2/QZ5pqFpjiwg2cc0sdquJJKgC0lu7bX43GjgwNwQZ1TBzkRvyr0GyKV7W4myF8Dhk1wzHjutfkb6bypUPBNiLOG8Jo7F/FRbEIf25q3B81JGQr95P0pWo2LNTuMlEcv5Dp3Hd3+O5TFQ14tLrx+67Jw3jFreBBGgq3Rqg/7p2V/ptWe2aGd+CRuF43OGY7LqRY9gu03HJV5W5YnP6UuqkEE8vbKlTt5DflntdLs4hp6+I8/dyr7Nn0ysmy3ukrkAgkbgEGPp+VbrHtf8pukS0jVb6muIoQihCKEIoQihCKEIoQihCpe0PFg02dJQVyISTy66Zkj+/XPr634dnVsXcPW2qvghxuz0UbgnDAVC6XIcWCSk7AqnPXI5HaapoqJuL4lws43NuBPvzU5pTboxoEq/EHtoqfsdlCn3BlXJCeaj+7+fnzbLo52OfIbQt+Y/zf0t9T3Diota5pAHzHy5lcxc7JsuqcQLpTl0kalzETgGcdSB80iduVWDbtRCxkvw+GC4A427OzMZWPHeummY64x3cFE7KceuShNtboaUUhRSVmIEyeY1ZJPXJ5CmtsbLo8Zq6hzgMgbb9w3EhQp55LdGwDvU/j9443aOM3LqHbh1SdLaAPAAQcwB0x5xvmktnU0EtZHNRxlkbAbuN+tcWsLk9/pkrJ3uERZI67j5LdwrsXeXTDTTjiglOUtBvUUgzGpUjSYJEEwMDyFsm1qeOre6khxvNgXA2H0I79/FcFO8xjpHWHBOPBvg80iC4AT/6h1R/KmEn3JrktXtKcWLxGP6Rc+J9FwCBmgLu1M1xwFm1bSdCnRIGlJ0JHTCRtWNV0rIAJZA6Uk7z/AJKYjlc84W2aoF9ep0lH2ZDausHUPSYzWfUVLbGPoQw9mformMN74rqRxa3S64whjILYCfIAmSfTM+9Tq4hPURsg0LRbxPsqMbixri/itvELRLQ/SotpHJtxaVf7ufyimKmKOIHpWsuOBIPgoseXfKT3gLQvsW1dtBSkBOrZLgC8ciFAJUmfypqkppwwSwSOjPC9x6eYKrllbiwvAckXtB8JFIlTJUmOkrT9fnT6ma1ots1sGVTHjHFuvh/hUmCJ/wAjrHmkbtTaXYcC7oajASlYjTjbIGDMnME5rU2RPQPjLKTLUkb8+R/wqKhkodeRUKiTk1sAWyS6te0HCUW5bCHku60aiU8voTg8vSs+grX1WPFGWYXWz3+/ZV00YYRY3RwDtC7arlBlBMqQdj5j9lXmPx2rm0dlwVzbPycNHDUfccvoiGZ0Ry04L6B7Ddtm7ptIUqZwFK3B/ZX59Fc68sySall+Fq9dztxHvv4823Ma9vSR94UwJFi8EgKX3pHiPh05IAHVWck/1pGMDZ0wjaC7FbM5b/M8fRWn8dtzlZN7a5/v8fSvQJBZ0IRQhFCEUIRQhFCEUIUDjN93TSlxMRj1MRNLVdR8PEZLXsrImY3BqpeDWaXVi8JKfm8HIQCgnV+zHlWdRwMmf8aTa98vLXgmJXlg6IJN+IHb5anfsViAp1WFK5JHU+UZg8snodFsbamN00xwwDxf2cBu4lVgFjg1ubvp+/0XKLHjL1leOF6HFE6Xcgk5mUq5csexAjGrPQU+0aBjIeq2125EW7Rv9kHeqmTPhlJOfFNrr7NtbrubVkOtumXIVEA4O4JACsaRtJrzIiqquqbR1cuBzPlyvcjQ6gHLf3a3TpdHHHjjbcHVLX+zPtriV2jH2dsCFrJIE84jBgYhI9YmvQ/GfwyEtrpukcdBYXt/necuBSnRdO68bbBdM7FfDFLUOKkK/wDyLHi/kR9z1OfUVlVFRW7Syf8Ahx8Bqe33bkVc0RQadZyfLq0t2RBdU0n9lLhHvpGSfOq5IqWAWc7COAcR5ArjXyPNwL9ygpaac/VW7jv77i1BP1Uc/Slg2KU/hRF3NxNvO9/BWEvb8zgOzVbkNoaJQtLRU4I7plGY6qUTMAZzA51YGxwkxvAu7LC0buJPDwUSXPzBOW8rdaOIUHW3Sl1toJUlZgylQJHqQBuN8VOJ7C18ctnNbY3PAi48OO9RcCCHNyJ+qoeHMLKXXmPCpKiNETKCAYzM/wBax6aOQxvnp8iCctcjnbPh5pqRzQQx/sqTwoC4KlLbZAZAUUpSEayZ+ZWfCNJ8utX0hFWS+RrQGZ8LnmeAt2KEv4eQJzViq7WVQbjuSdkuNJiPJc6Vexp900jnW6XAeBaPI3se4qnC0C+G/YfRSu4uxs80r+JBH/LTHR1Y0e0/8fsVDFFwPiofEOz/ANoQtL6GQSPmQDCuoWlQgj3qp1HJIcbrNeNHNve/NSErW5C5HAriPav4dvMuq7pIKdwgqz/KThSemZ5cq1KTb7Y7Q1vVfxt1Tzy055W7NBU+kLutFmPNI7jCkq0lJCpjSQQZ6QedelbI1zcTTccd3ilLG9k5XqLOxCWXGe/dIBcUeU9J28gIxua8rC/aO0y6aGXo47kNyve3v0sn3dDBZhbiO9aXVCzU1eWhJt3sKbUekykzzwYOYI5jexjTtBklDWj8VmYcPJw9RlccN0SehIlj+U7l3TsvxRN/ZlGuZSIVuSk7E/vAiCP86y42ySxvpJ8ntyPoefr3qx9mOEjdCpfA1qZWbcjCJIdOAdUYg4APkeRqNC50LjTuGTf1cb++K5MA8dIN+5MiVSJrWSq9oQihCKEIoQihCxWqKEJRcX9ruUhtfgbgq1bKhWSE7Gcb158uNdVDo3dVtr332PDw1T4HQx9YZlV3xd7SfY7LS2QlxzwpjkPT0k9MRW22AVM7Kb9PzO/2jd/yNh2XSodhaX79B2/suVdkbYKtXDbuo+1uTrUomUDV6Tt4p5qIzgVVtuYsq421DD8O3gBYm3hYaW4XyzV1M28ZwHrFaL7s20u5S0hKm2mED7Q8rGrGrnjURPi2EnEATdT7YmZSunkIc6Qno2Ddutluvu87nKDqdpkwjIN1K97Idnu/KpUtVmHCW0HHekY1EdAAJOPaDEtrbTNOGBrR8QW2O/CNTn26eJRTwY7knq38V2HgNo20E900X3AIGgQ23HIKOJ8x7RzwKZoDjJYyyHfuH/IpmUkjDfC3z8FdfY7l39Y6Gk/stb+6j/qKf6Cql/MfhHBv3VGONvyi/b9lvt+EMNSrSCRkrWZPrJwPaKtjo6eAYrd5+5UHTSPyv4LQ5xFT0pt8JHzPKHhEb6Qdz+X41Sap892wZDe46dw3qYjDM368FVhDelRGruAYWv776v2Qd9M9P84QAjwlwv0Y1P6pD9vfZdd1/wCryAUa8Dyi6C2GkK0apwkBIhKZG++yQTS00dQ8vDm4GktvwyGQ59w1U2lgtnc5qbZ2ZZISy8e8KlJOpP6NSkAEpPMGCc+RpyCH4chkMnWNxmOqS3UcR28lW9+MXe3LzzXnBVK+0FQb0pdSoSMo1DMg8hIPhO0muUJf8QXtbYPB5i/vcUTWwWJzHitjbWpSmwEtO7qZWNTTnmkcuvhyKsa3ETGLNfvac2nmOHcok2GI5jjvC1s/o1aUrVar5IWdTSv4Sdp/7VBt43YGuMTuBzaewqR6wuRiHLVWCuLOtf8A3DJj9tvKfcHYe/tThrJofz48uLcx+yq6Jrvkd3FS232LlMAocH7J3+hyPWmGy09U3CCHDh+yrLXxm+i5v8SPh+FoLzHzp+U8xGyVHmnoeR9cxppX7MfxhOo/lvvHLj91Y6044PHmuc9pg1dtm6Cw2+2Al5leDIOnHOZx0iJgg09svpqCUUhbijcSWOGgBzz9+NxaqfDIOkvY7wlTvFqCUSogE6U5ME7wPOvSYWNJfYA7z2cSlMzkn74ddoHbB0NPBTYX4m9YgZwUmdkqx6HPOvM7WiMzvjKMhzmZOAOo13bx4+CdhOEdFKLXzC7jfhu7twvUoJTKiE7yBlMday6kQ1tMJbmwzy1y3KcZdDJh7lI7P8UDyCoJKQDpyZ5CDPXkfamKCrFTHita2Srni6N1rq5p1UooQihCKEIoQqXtJerbblsgKKgkbE53gHc7D3NZ2055IYgYvmJA/wADer6djXO62i02Daba3LziQlenU4eZM4HQcsDFRpo20tP0jm9Y68Sdw/ZSkcZH4Qcl8/8AHu2Kb3iSHrhINuhRSlJEjSZAUQd86VR0HOt+PZ08dHJhdaZ4vfhwaOzMX4klUiVpkF/lHu6peP8AD12VzLSiE/OysHkeU8yNj1HrV2zatm0KXDKOsOq4Hj2c9fLcoyxmGTLtCvLTij/E9FuR3aEjU+tP3gNvQnp1zsIrKloaTY2Kr1OjAdxPvXcEw2SSpsw6b13LszwVNsxrKAFBGE/spAwn1I3+nWc+lgc0OqZs3uuT9vfYpSyYiGN0CxtePOhKVLbSpLgOgIwRCtEGZETA9x7KRbTma1rntBDr2tyNs7qbqdlyAdOPihPaJ5RGltsAlAEqJ/WTp2jpR/FZnEYWDMgan9V7fRHwzBqePktPFm3VLT9odYQncNlSgD7ASfWahVRzvkBnewDhc28Mr+KlEWAdQHtyUy5sHHAhtToShQwlpohMDaVTgeRpqamkmDY3Ps07mty8fRVtka27gM+ZWKeFHWhGt79H8ii2nQIHLz9RXPgyZGtu7q6Gzbe+1HS5E2GfM3UZaVoUCtZebaWVrEELBzBUlR+UHIjG9LvEkbg57sbGEk5da+diQdw3WyUxhIsBYkW5Ly3dUWWdEF4uqcCfLUoEqPIRiTUY3OdDFg/MxF1uWd78AuuAD3X0tZbbGzKwtAuQBqKlIaTISeYC/wClWwUxe1zBNle9mjId6i94BBw+P2WV9YFxCVquhpScKW2EkEGPmwRkVKppDKwPdNkNCQB55FcZIGmwZ5rdcJeUkNLNq7IxqUQo+cDn5irXidzeifgf2kg9tvUKILAcQuFWhu5aYWtL6O7TsEK1c4gGMDyms9rKuGnL2yjCOGfnu8VdeNzwC3NRbrhq9apWCpOrOmPlWlE45+KfaqZaN7pCS/MXztbQgbu1TbKMOnu11NtLi7SpxsQ+G8KCs7zsTBO3n6UzBNWtc+MdcNyIKrc2IgO0uuU/Efs7pcN020U6SC40oE4HPYEjkfLPImtnYW0i1xopQWg3w31HK5/6+HBU1MP/APVufH39V72b7QtvrWyy0Lc6SWyEgjG+oAAY3885mKU2rsmamjbPUSGUAjELkZcsz771bBUB5LGjDwVH8QuMJWtLCIV3R8SzvqiCBGAOvn6Vqf6a2e6Jjql2WPRv9OoP25dqXrZg84Bu3p7+DXa0kd06qSISok7g4Qr1HynygmqNoQigrA9v5cvk79/vwUmHporHVv0XQL9sW90Hlrhtc+FIOfDGRtHOd/KsqYCkq+le6zXXyF+Fsx6qxv4kWEDMJoYcCkggz59eh9xW4CCLhJEWWyuoRQhFCFiswKEJOWRd3YAJQGx0knSrJ/dJJrzl219bkSA0eNj5arQzhi43Sr8eO0vdsptEHxO5X5JHL3mPc16aih+Iqxf5Y8/+R+Udwu7twpJxws5n6e/Vc6jhAAErUQACf0mfPlvviovO3i9xaGgXNh1dFYPhbZ3W/tDxuyXZdy2StSdIbCkqlMHfUock4iegpfZ2ztpM2h8RNZoN8ViLHLSw553txU55oTFgb3J4+EvZ0Jbb1DJAec8yfkT7CMfxdaVrZTXbTLT8kf1/z5BTaOhg5ldUvP1a/wCBX5GnZvy3dhSzPmCU7b9Tbeiv8Q3Xmm/kQ9/94T5+d3vcVotPufx2v5KquP8AR/uj+jl12/sd6K4ev3i4Eh3SFOKQkBsGNKtIJJO0kCtJ1TMXgY7Xc5os0ZWNsye5UCNlr23A6qw4WtTtulSlKKlAyUkAyCRgiIJ+npTlG909M17ibkdm9UygMkIAW91sqI/WpKkEEhQhJ3yJPi5SJq9zS47xccRl+/OyiCANyrHlrKVoS4XtO8eB1PnGAseWJ86SeZC0sa4ut3OHo4eF+auAbcEi30/ZVHZ1KAXVqXpABAKoCDqnCkyCrrp/0rM2a2NvSPcbbs/lPaN/Yr5yTYAfdMHC3tQVDqyAMHudCR/CCmT9T6VtU7i9ps4/+Nh3AjPzSsgtbLzUwqVpR40yYytPzc4gEQY/7VeS7C2xz5jXuuLFV2Fzkta3UFwnW0Q2PENMrSc/eBwN8R1qJe0vJxCzdcsx33y8FIA4bWOfgqviy5tHDq1AokaW9Kfm88z7+cUlVEmldnfLcLDUeferYxaUZeai3v6xz1X/ANZql5vnPaf72Kxnyju+hUrhl2hF3cpUoArUNM84nE7TkVKkmYysma42JOShI0mJpCuOJWKXkFC9j+B61q1EDZ2YHf4PFUMeWG4XAe0XD18JuXFNtAh5JQmPuLORpHNCsEDyjEZIAdpRClqnWdGQTwc3j4b+/flNx6E44xk7yKWuD9kX3jqdlpvdSl7nrCTn3MCtSu27S0owR9d+gDfuNOzXkq4qR783ZDmpHDHmbXiKAw4XGlQhRMffxuAAQFQqR0qiqjqK/ZbviGYX5uA7MxxsSMs/JdjcyOcYDcaL6EUn7VYhWnW4lMDrqEAn1IzFefePjKEPw3cB333+OqvH4U1r2CsOzd2440FORMlOMYG0jlmRTmz5pJoA+TXPyVM7GtfZquKeVKKEIoQofFHtDalAgEJJBVtOwn3qmokMcTnAgEDfx3KcbcTgFU9lGSG1OLABWrVq5lO/sJkxWfsmNzYjI8ZuN78kxUuBdhG5cA7V9pQrizlwpAcS2pSAgnoCOYOyiYxyr0FDRvm2aQHYXSda/C+nD9IAS75AybS4GXh+6EW3Dr0wgqtnT93AST5D5fYFJ8qTdJtfZzbutMwb949f7laG08xy6p8vfgqjhfZ7vbxTAXrbbJ1uAR4UmDGTknwjfea1KnanQUIqXtsSBZp4nQepVEcOOXANF9LcDskWrGpwhJIBUTyjZI9B+M15ylibSxGSU2LsyfT3vTErjI6zdBosH7h64Se6HdMwZWoeJYj7o5A9f+1VySTVTT0fVZxOp7Bu7VJrWRnrZnhwVVbfqrb0V/iG6y2C8EPf/eFe75n+/wBJUe23R/Ha/kqqo/0f7o/o5Tdv7Heis3eHvFaj3KlQpRQQ6lIyvWDEydhg1ouppsRPRk5mxxAauxe7qgSMsOt5HhZWfDbd1thCNKSoE6gVxEqJGQkzTtLDNDA1lgTnfO2+/AqmRzHPJvl2KSWf0pIThQhSg4ZH8m3TIM1eY/xCQNRmcRv4et1C/V/ZQbpvS04CpYEgAvmRvjStJ1CcZJxilpW4YnAkjT5zl3EG47SclY03cD9EucJJ7xZnxydkd6s5zp+76qPlWJRE9K/jfhid3bu0pyX5Rw8B9+5NFslzu1SbgGQQVd2VHrA2A8jW+wSGP9QN/wCm/wBgknYcW7zU0rIcI8cBM/KNO/WJKvL8KYxEP36cBb73VduqopcUWp1OyVbpaAUB00qG3nVOJxj1dr/Ln4EKdgHbvFRu0g/QvfPhsbkacqHL9rziqdofkv10HZrw4qUHzDtVfe/rHPVf/WapKb5z2n+9iuZ8o7voVvs7Ft5+7S4kEakx1E6tjyqUFPHPUTtkF8x6qL5HMYwtKkobft9pfZHL/wAxI8v2h5flTQbUUunXZ/2H3UCWScj5Kj+INg3e2Li2j+kQJSRgpUDKQeYIV+BNWdPEJGVTc8Jwu/2uyII5XvmohrgDGe0doz89FxntdduXFpb3CVK0EaXUA+ELHOPMzvt4etP7GpoqOsmpiBi+Zp34Tuvy881ypc6RjX3y0Pak1Jr1KSX058L+Kh+23ypKV+5GlceihFeEo4+gmmpv5XXHYdPKy0Jzia2TiFN7PpQ0+8zrKlk+Exg6ZP8AvA+2KU2YI4J5IcVz9vXipz4nsD7ZJsSZE1upJe0IRQhLPbK5SEBCgZUoEEcgnc+e5EY/zxdtSsEbY3DU37LfXVN0jSXFwWXGr1uxsVKklKUGJ3Mgkn1iTHoKbe3ooGwxZl1mi/E/bVQacTy927PwXztwXjCF6mV2f2hTrqnMHxDVGB4ZxBMyN+VbVds+RjWSRVHRBjQ3TI24528iqopQbtczESVYdp+y9sywXQVMrgaW1KCpJjwxJM53CiBFZ2ydtVlRU9AQJG73AEZceHdYK6op42MxDI8Ez/BvgnhS5AKnCV5wNLUhAPkV7xyI6VXtmU1O0GQN0YMXf7t5rsAEcJcd+XvzXW2uFalBdwoOKGyfuJ9Enc+ZqtlIXOxznEeG4dg9SomWwwsyHmt/FbtLTSioxIIA5kkbCrauoZDEXPKhEwvdYJatP1Vt/N/iG6wI/wAmDv8A72p13zP9/pKjWoyj+O1/JVUx6s/3R/Rym/f2O9E1cQ0FJ73upk6NTkAxHOJB8hPKvRVDmYfxcOuVz68exIsvfq38F5ZrJ0SGNGdBS4VGYPykpEmJnO01yJxOG4bbdY38MuCHgZ637F6lttJdUAyDsogwc/tkbSa7aFpe4YQd+7XidyLuNhn74KK2ChpagDG0JWXk55wYMDmB1qoXjiLh5EvHgbHwUz1nAfsl3h5kuwBpJE/pC23GYknxEdE1h0pBL7aX/mwt37/mPIJt+7j2XP270wcNU0GwB3QStWlZTrEnkEk5V6zG9bVP0QiAFrE2Nrjw3ntSkmLFnfLsUvEd0SjWDKUBxQwM5PzHE9avu02iNsQztiP+T9FDP5hp2BZreR3ilymECFkqVI6DT8vvvUi9mMvuLDI5n6aLmE2txVdxhhKbe4ICJUAZSgiQTiSZ1Hf/ACpOrY1tPLkLnPIWyvvO8+7K2JxL2/dRbwfpHP5/+s1S8gu89/8AexTYeqO76FeIdeRc3K2khaUqGtHMjMR5jP12NVxvnjqZnxC4BzH27F0hjo2h2SYOG36Hk6kH1B3SfMVtU9THOzEz/CVkjcw2K1cT4YhYUqIXpI1DE42MfMJjeq6qlZKxxt1iCPLfx71KOUtIG5fNn+zWvtF0zcXBZaQsrSgHCtRwQDPiCdOACfpWkayb4WCenh6R7gATwy48L33geKgI2Y3Ne6wCHeJcOZQpDVup4lJGtzzESCcg85CRXGUm1p3tfNKGAEGzeW7/ACSpGWBrbMbfmU0/Bvjvd+An9UrI6oc3+ipPuKR28w0tbHVDR3VPd+30VlN+JEY94XWuJJWi8ZW2hIC4SpZ5yc55HSMdfOs+oD465j2NFnZE8ePfYZLrLOiIJ0TI1tHQ/wCtbKUWdCEUIS1xhbin2UJQ24k+KFCeeSZykAR/rtWRWPlNTHG1ocNc/M8veqbhDRGXEkFJXx/vim1bbH31Cf8Am/8AZWvRs6TaLP6Gud3mzfUqhxtEeZA9Uk8E4vZN26W23gy6pCO8XoJOuBqkqTBhUxyHKktpUO0p6oySR9JGCbNxAC27IG/qmIZYWx4QbHjZLXaXhKUJDybsXJWrT1VtOTqV5Y8xW3squfI4wOpzFhF+XdkErPEG9YPxXXffh3w3umvJCUNA/wAAEn38P4152hJmnmqT+pxA9+CaqOq1rOATPf3qWkalegA3UeQHnTtRUNhZid4byeAS7GF5sFWt2Cl6nrgeLSdDfJAj8Vf36JMpnSEz1Gtshub+6uMgb1GePFVNqf0Vt7/4husuP8mDv/vCYd8z/f6So1ruj+O1/JVUx/o/3R/Rym7f2O9E1eLKlKUpAMaCzn2xJHnBFejubFxJI4Yf2ue1I5aAZ9qLR0qWYLiUAToUyUj2JEn0GaInlzsrgDcW29EOFhuv2rN5RS2TqVnMlokgHkUJAP1rr3FsZNzn/TfyC4Bd1refqoCYLSygoUokCWR3S+vMnxdAd80tYOicW2JNvl6h89/AFWZ4hfzzS9aJBeWdR1TiWtSyZMwj5UnqTtyrGp7Gd5vnf+W7vDQcyU275B98vFNlshYS3JfnVmdBMfvRgJ9Mia9DG1+Fty7X+nz5diRcRc6eakpJ7w/PAHMDT7fen8KtF+kOtu633UMsPv8AwtbjpSGyVORsR3eon10jw+1Qc8tDSSf/ABuT22GS6BckZeP3UPtCT9nfBJOAR4YABOwOx2pevJ+HkBPDdz471ZB87Sq+6/WOfz/9ZqlHfmO/5f3sVrflHd9CtC+JLZuXwgJJUoZVMY1EDHMzApX4qSGplEYFyd/fl2ncpiMPjbdT7hgKQLthQbXp1KH3VftBXnMj18805LGHMFZAcJtc8DxB5+viqmuIPRPzCn8H4uh9OMLHzI/qOo86do62Opbca7wqpYTGeS+fviJwdCeKaXFd224MrI20Sn8QE/UU/saokioZGRtxOjc4Acc7j6+SjO1rpQSbAgH34LKz4Pw5LfejW8gOJbKiTAUY5AJ8IkZz70nLtDa75egs2NxaXW5C+/rZq9sdOG4syL296LSyz9m4sEohKHMaR0UkGI5DXt6VY+T43YZfJm4C9+bTr4fVQa3o6qw0Xar4NuWdut1a06fD4QCTB0nc7wnesKo6KWlhklcRuyzvx+mvkrmYmyuDQmuycCkgpMpKUkTOx9fKvQRuDmhzdCEk4EGxUmpqK8UYyaEJTHdq4gPEvUkR6qSOvTTJ8486wAYn7T1Nx9QPpZPdYU6Qf/EL/wD5pmJzH83416LZn/7B/wD6Y/uKUk/KHb6BIziuEE4DwHUav6kmuW28De7D4fZWXpeai3fAUNXNoWlFbL60FBOFZUmQcDkRmBvHKmqTaUk0EzZm4ZI73tpoSD5cearfCGvbhNwV9D8AuUt2iFKklRVAAypRUoAAczivO0ErYqNpOd75byblMTNLpSAptlYqK++egufdTuGx0HVXVX082Yadxd003zbhuaOXPiVW94AwM0+qkcTuktNqUswIgeZOwFWVU7IYi56jGwucAEr2v6q2/m/xDdYEf5MHf/e1Ou+Z/v8ASVGtjlH8dr+SqpZ+j/dH9HKbt/Y70TSy2oEgtEBRyQ+THpMFP8sV6FjXi4c2wP8AWT9bW7kiSNQdOSzaYKQopDqj8oSt2ZH7QJUY/OpMjwglodwzd56m31XC69r28P2Xl6SrCQ9A5tLR+OpUzXJrnJuLL+Ut9SussNbd4Kh3qVBuXClxE5S+kJI/nTgese9LzAtjvIQ5vB4A/wCwy8u9TZbF1cjy+xS9aupS458wBjHfBIjPzODKgJwE7+1Y0D2tleM87frsO9wzPK2qbcCWj7en3TNw24QtKAC2dElWlxR0jMEFQlXnNb0EjHtbaxtr1ibd5GfekpGkE3vnyCltOAEqOiV/JDpIWAMYIgHPIGrWvAJcbXdp1teGvookbuHLReONkNhIDhJOdLkqTOT4lmYH9igtLYw0AnsdmO8m/vRAILrm3h9lD7RKi3cQZ+UBKlESozt1JxO1LbQcGU7mHgLczfxU4BeQFU11dkKUtTTqEK1QpSCB4nELz7JNZr6ghxc9jgDfMji5p9Ew1mQAIJ7eRWN0paX31py2laC4BBMBWoEekHaoPdI2ole35Q4E9l7hdaGljQdbGylvOJacfYUoIacTrSTslRg7cwenlTBc2KWWncbNcMQvuvnp6KABc1rwMxktHD7UuPKOW3Fp71tY5Zg4O6CTIBG3rVdNBjmd+l5GMHhckEW3gnS+5SkdhZxAy981yr45a/tTWsAK7vxadifDJHrivV7BJxTYh1rtv24QkKi3Vtpb1KUOGv3JtlstMqW0pYUVBtRynTiRj7op2pjoxVtnlkDXgWALgMjfcczquMMvRlrRca6Kda8WNzxJhwoCDqSmAZ2needJzULaLZUsTXXFnHxVjJTJUBxXfUav9moKUpVBJOoTA1qzB/vevLXcNmsLWg2OdxfK599iay6c3PvJMvDVKKEawEq0ZSNuX5f1rchLjG0vFjZJvtiNlMq1QWKxIIoQlppLn+0CdKdOnJx8sYPWdQH/AGrFYJf4k42FrctN3O9/dk4cPQBIvx9aSU2mowkugKPQHVOfSt2hJFaba9GfJw+6WcPw+9c/ueDcLCiPtS8HkoKHsoIM/jVUe0Ntlt/hx35eRcrTFS3+c++5YO8WbdvLBtie6ZW2hKlbqlSQTHSAOnParoqGaOkqZam2OQEkDQWBsPP91EytMjAzQWC7/wBk2UlhtZEqGpIJ5DUomOhM5PpWNsqNpga865jzKtqScZG5XL76UJKlGEjJNaMsrY2l7zYBLtaXGwVChlVyFPuiGwlXdIPofEf6f5ATktY6qvUSjqgHCPUpokR2Y3XeVAtf1Nt7/wCIbpGP8mDv/varXfM/3+kqLbbo/jtfyVVMf6P90f0cpu39jvRM63UrBQgsK5uJUDE8zA5T1+tehLmvuxpaeOXokrEZm/JauGlADim/s4UBu2g4/i5+wqunMYDjHhuOA+u9dkxXAdfvXjy0FCi2bdLZwvW2QCrfOR+VckLC0lpaG77t3+I+i6Ab2N77rFa247lQa0Ek7W6wrHXQvHqnniotI6IiO2v6CPocu5dN8XW8/uFRWa9LzniSg4iWZXOcIb2SevtWRTnBO/PD/wAc+wN3c0y8XYMr9+XimjhRUZUVPmBs4hKQfMADf351vU2IguJd2EAeiTktpYdxUhaiAhJUsqUcKLcxzg6QAnpOKsJLQ1tySd+G/jYWCgLEk28/utF042nvFqDYxokgpUTEwVcx0IqmV8bMbzYbs8iTwv8AZSaHGwF+PsKJbtJKkXT5Sjwju0k4AIxJPzKgz/eF442ueKuchuVgL6dpOpzVjiQDGzPiqa5Ql55baS2tSySh1S1COekASCd+VZsrWTzuiaQ4nMOJOXLeMle0ljA45W3WCsLTgb2pQcU2ULKSsJklWjIGQIB507Ds2bGelcMLrE2vnbd91W6dlhhBuFP4zdMs/pFoSpyISIz+OwnnTdbPBT/iOAL93H9gqomPf1QclhwO1WpRuHVJUpaQEhOyUnMfl9N81GhhkLjUSkEuGVtw9/5XZnNA6No0XMPjbw0LvLSflWsIV/NpH5JNaNFN0EtS4a4Gu8A4fZVObjDBzI+iTO0/aR9m5LTJDbbWkJSEiDgHmNs4HSjZWx6appRPUDG9+ZNz6H2eWSlPUSMkLWGwC3cYQlN9YvadC3e6U4noSoA++SPao0Re/Z9VT3xBmNrTyANvfNSlsJmO0vYldrGk8MEkiCfc6yQPeawDhOyxc2+9zkrsxUe+Cv8As6Edw0UEqASQCrffI9iI9q2KHB8OzASRbelZ74zdWlNqpYuJkEdRQhKqA2OI7r1EHliSn/l059awWCMbTOZv62+lvNPHEadJn/iBRNu0eihH/EK3qEkbSaP6HfVqVePwT2j6FcV4bwl64Kgygr0iVZAj6nfyrfqq2ClAdM6wJsNfRLsjc/5RdZ9nFRd25/8AWb/5hXK9t6WUf0u+hUoT+I3tC+n+xyx9nMmAFqmeWAa8VsZ4+Fz3Ep6qH4i9Q2btYUoRboPhB/8AMI5kfs/9utda01zw935Y0H83PsXCRCLD5vore9MNL6aFfka0ZyBE4ngfoqGfMEqWp/Q2383+IbrzjPyYe/8AvannfO/3+kqKyqNJgmFWxgbmAowPOqGmwYecf0cpkXv/AMvRNalrQUrm4WCJ0BLeJ5GADI9a9FikZZ/XdyszLt0+vekbNOWQ8V6y4tSHCe/B5BSUBQ/hAwfeusc8seTiH/jfu3eKCACBl5rC6Kw2jxPHGSG0qV18QIgdMUSYwxubvBpPfl9F1ti45DxKhqYQtCipKFKTH6xsskT1V1PIil3MY9hLgCRb5gW+f0tvUw4tNh5G/kqm0bPfuiLjWAAEpVk9dTm2kYg85FZsDD8RILOJyyvnpvdw4cVe4jANLe9yu7RBDStSfvAwq4J+qvu+grVjBERuN+95PnuSziC4WP8A19FZEeJCtKySIOlXhTOcgqAPrBNNEdZrrHuOQ7ri/bZVbiLqBxP/AO3cA70/MIUmSZHWJ0g5kUnVg/DPAxb91739BrdWx/mDRL1653zbrpCv0aUJQkbJkZUfLGPX6YsrhUMfK4Hq4QBwuNezLzCbaMDg0b7rZfcORrWEjTp1kR5OISPoFGr5aSNziG5WxWt/uaPVRZIbAnl9Ctq+L3LQWlS2VFB0yr5j6CRPrFTdXVULXNLmnCbZ6nu3qIhjfY2OasOAWaXR37ig6tQjIwgc0x1z9Nupb2fA2VvTyHG4+XJVzPLeo0WC8AVZL5m2WfUtk/8At/vffgDqB9tYj/1P2966mU4/qHmucfHx8K+z6DKgRBSfJRxHqDWzsxzX10nAMAPeSfoqJAREONykcdsW1hK3rVDjyQPHjMc8pMf3Fd/gE0ZLKeoLIzuzy7Df3vupfFtObmAniqd2/cu7ttS41KWhIA2A1AAD6/ia1YqaKgo3MZo0E9uWZKoL3SyAnUkL6NZQU8NUQAdRJM8hq0yJ5wARXh2sLdl5DXj26/ZPkg1CvuANKDLWsBKgkgpA6nB9Y38zWxRNc2BoeLG273480rMQXkhWlNKpFCEq8S1ovGV6kpQQEbxgfMCDyJ2PpWHU9JHXseXAA5d28eKdjwuhItmlb492pVYpWPuKBP1A/rW3TODNoRE7w5vkD6FLHOJ3cfRcFsOIOslRaWUFSdJjmDXo56aKoAbK0EA3z4pdr3N0K027xQtK0/MkhQ9QZFWvaHtLToVEGxuvpDsLfIu2dAJ7tYDoAPoFIUfIxIHQ188pqcxTSUMugN+0fY5Fasr7tbK1PSUwABgCtsADIJJL/G3S+pTCDCUJKnVeglKfWf7xWTWuNQ4wM+Vubj9B79E1CAwB51OirGDDFudgAr/EN/hWaD/+PCTz/varzm93vcVFtHUygSJ123P9kKn6SKojkbdgvvZ5YlNwOfY70TZcM6wdafkwnS8oT6kaYPrNekfHjBxjTSzjn26Z9t0g12E5HXkFrt0qOlIQQkGZTcFR95yR5TUI2uNm2sL3yeT7HK6k4jW/ksr5twqOkOx+66kT6JUIqU7Xl1237nW8AclxhbbO3gsLsqDB1EjOe9bC8dCG8R51GUuEHWPbiaDlzw/VDbF+XkbfVKzKkB1UhnTiNSld37JHiVvhJ2zWBCWCZws22WpOHuGp5A6J52LCNfK/7JntWoRoHdhShqlNuQkpiQFA4JzzIPlW9G0BmAWvrkw2t77+SScbm/8A7lKbW2rQsd2Up8IJTBCjAATO3SKtBjcWvFrDLTfy+ygcQuM1ueQdKvASdUwlZE7RkxHmNvWpuDsJ6t89AfXK3Madq4CLjPyVLYcLS8xpUVIcTqbUUnMBWEq5KAGmsynpGTwYXEhwu08cjodx3Jh8pY+4zBzUgdnUZLjji95lUDJkzGdxO9MDZkd7vc49/joofEH9IAVc/eNJV3dowha/2tMj2O59SYpF9TE1/RUcYceNvfjeyuaxxGKV1go/215tZWGQlSIDoR8qgcjUnMc4UKoNRURPMgjsRk62h35jPxUsDHC2K99Pfomm0uUXDWoZSoQQeXUHzr0EUsdTFiGYO70STmujdZcA7fXriOJNot0a+5CihMFWVEjOkz8oTXdj0VOaKbG7C17iL3A6rchmcuKsmlf0rbC5A+ql392kG1RcWza3XzChAOjIHMEnBznEGsyngkInkpqhwjj0NznkTxHDLLO6ve+xY17ASffNU/BrJC+KuFCAltknCRAlIDeB/FKvatSuqZItitEjrveAM9et1vpkqImh1QSBkP8AC7f2jSlu1YaUSCNOwn5RCic+f1rG2mGMgihcSNPLI/VWwXdI5wTNYNBKUpBkJQkAneP9YFbkTQxgaM7AJN5uSVKqaiihCVu1zTQ0OLClEKgJCoBHzGcGN/KsPbDIWlsrwSdLXyI1z1TlKXG7Qse2NmLzh64BGtGodRqEfgDPtTs834LKlo+Utf3b/JVsbZ5Yd9x7718123Zx5bPfeEJ7wN5VkEkJkiMAKIGc+Veok2nTsnEBviLS4ZZWHrYEhKiFxbi3Xsr+w7LgNXbDiEm4QlK21A7giRpmPvJKTIHzViVO2SZKepiceiJLXA7jpn2A313JltPk9jh1hmnf4JXQLbQ6F1B/Fz+opXaTTHtgE/qb9/spx503YV1Hi993SAEiXFnS2nqT/QV2sqDCyzM3HIDn+yhFHiOeg1VcmxUnTbJWUlSVOPOASVZCSB7n6D1lIU7mYaZrrXBc47zuVuMG8hHIBZsdlmxGtbiwnZJMJE9AMj2NTj2RCLYyXAbiclw1TtwAWHEuHMa22UtJlwmSJBSkDef86jU01PjZCIx1r6agDeuxySWLydFpdQ4ylTYS3cJBCoUJUmeak7qxz386pe2anaYwBIBnmMx2jf70CkC15xZtP171i042QFKNhp5juyDHPcyD6iusfC4BxMf/AI5/X0XSHDIYvFTeM6JTq+y6Y8PepMx5EYApqrDLtxYLbsQVUWLO1+5e2YHcr7sJ5R9mck+wVASfLnXYwOicIx/4H75Ds3od8wxeYVAxcrS+vQXCpUDwtALPWRsnzMb1ixSvbUPwXJNtGi/npzyz1TTmgsF7W7cv3VkQ6paGiX21KJIUt0GAnJhKAAfenyJnvERLmk53LhoOTcvFU9QAuyPd91bDhrg2uXp89JH00/1p/wCFfbKV1+76WVHSN/lHmoT5uEODw27q4wY0rI57kY9KVkNVHICAxzvB1vFWt6Nzd4Hkqu8WW1FSW3bdRBJVrJSojMGRB9ZpCYmIlzWOjNib3uCfVXNGIWJDgoC79Toh14x+zPOU7jaIJz1FKCd84/Hky4eHdxVuAMPVat1u6ll9TjagUIUBE5UlUgx1jB+lTikZT1DpIyMINrX1B4cbKLgXsDXDM/VM/CV94448J0K0pRIjUEz4vQkwPSvQUp6SR8w0NgOYG/vukpOq0M3qlZ4m2w7dwQBunpKZB/Ez6DyrKiq2Qyzhm/5Rz0+p8Ew6MvYwnv7FwG47Vui4uHWtILuAoiSlKdokxMRMg5r2MexITSxQTXIZna+RJ1vv1JtmkfiXh7nN3qfa9tYaTraC7hEhDhj72JPMGMEDeKSl/wBOXmPRvwxOsXNHLdwt9Fa2sIbmLuG9Nnwb4QXP0isl1zUo9Utnn6rKh7ik9snp6+Kmb8rBc++wAd6nT9SEv3ldW4y4pVyy0G0OJ+YhQmMwT5QPr50nVvc+rZEGBw1z3Z59m7tXYgBGXXsmBrn/AH/ea10otlCEUIVZx62K2lpSkKURgGOR5Tzgmk6+J0tO5rBc7r+9baK2Bwa8EqJ2dfLrBS4oKIKkkc42hX4+1UbOkM9OWym5zB7OasnaGPu1ce4lYot7q9sXyEtPAvIUSAJPz5OJwFjoE1KRs3QQzwi8kLsBHEfpyG4gjxKm0tLnNd8rhf33qs4p24YQvUy33zgGnvD4cTMTGoicxAFdpv8ATlVMwiofgaTiwjPPxsOWZQ+sjaeqLnS5UL4Z8fLV0pOE94rWgCYC0mdIzgFMjzhIrT/1BSOFOyoZm6LzG+/hfxVNI8Yiw6OX0Hw9pLihcyTqSAgH7g+8PXVMms6nayV3xN73GXIbx43uVJ5LR0fsqrc4yRcqUlpTgKNKIkSlJkqGDInn5VmvrnCrL2sLhaw7NSfFXiEGKxNlmO1C8KLB0KmCFcgdJ5ZzipjbDwA4xdU8+7hxXPhRpizQxeJceLzKwVlBT3TghWBICDMbgTk867FUMlnM0LrutbCfQ6arjmFrMDhlfULHgNiVqLil/pdUqIkLSZyhQOCkp8uvSubPpy8mR7uve53EHgb7iF2Z+EYQMvLtWJOpS7hhA1JJS42QCfJScYPPzz51wHE51TA3MXDm5X7Rrn5Hnv7oBG89hVgeIhaEKbW6cZ0NBWf3hBCT5D8op1tU2VjXRud3Nv45ZHs+llT0eEkOA8V68vUyvXoUQRPeoU0PKSefQjFdkdihOOx0+YFv138CEAWeLeRul5AIeclLsQJSXYEY+dzmjp1xWKwETyXBtlq6w73cOHFNn5Bp4enFZsXCEPtKSGiE6ioMBZMEEZ1fNvyqbJGMqWOaAbXvgBPjxXC0uYQb99k32d4h1OpCpHPqPIjcGvQwzsmbiYb+96QexzTYqlfvEoviXJAKAhGNyopP5yKy3Ttj2gTJcZADLXQ+qYDC6Hq8brQb1yXAhZSXLjuwo50gATA65qk1MuJzWOsXSYb8AOCngbYEjQXWs8QW2gal60h0JV3jfiAiVBQzONoz+Vc+LkjjBLrjFY4m5gbwf2Xeja52QtluOSwW+VtOPNtW8IWoSWxOkBJTGInJ38qiZDJC+aNjMidW52yt38bothcGuJzHFW11flq1Soq1rUkBJAiSrIgDoPyrRnqHQ0ode7iABlqTy5KhsYfJa1guafEm9TaWRZJH2h6Z6jVAKfQIJJ81Cq9j7OvUxstcsONx4G3Vb23zKnUTdQ88h6n0SV2VfW80hhdml1lJP6Q4iSSTKsFWfukGK1NsRx08rqltSWPP6db23WGdu243qFOXPaGFlx73qL2y4Ja24ltag4SP0eoGBzMRqA9SZq7YW062sJ6VowgfNYi5+h7lCqhij+U58F2f4SWvd2uRGltsHyJBWofU1lwyCSrqJt2K3hcfQBWSi0bG8lecBW28+6+AtKhiCZTnmMTMJ286V2c6OomfUNBB01y95KU4cxgYUzIECtpJrKhCKELW+iUn+/7xXCLiy6DZKfBFJYu1sAKVqwFE7BKSrIjPr6V5+gLKarfTgE339gvp6p6a8kQelD/xAcI1W7VwlOW1Qo+Rx+cfSvSUMnRVo4PBHe3MeWJJvF4+z1/eyReA9j2E90t91LhcALaAYCsaufiVjlA852pTaW3qq8kdNGRguHOO70HK5OW5Xw0seReddypu1HEHHLjShnuvs0hIQPElKCDqMYCREiMCee9amyKaOGnxvkx9LYkk5EnKwvvOhvmbaDRUVDy5+QtZdf7B9oftdmtAMLWlUAcnAPEkdAoeIDoa81PTvpJJaIaEEs58vT/KbDhIGy+Kbr1aVMJfQvu4QQMSIIgojrIjG0VOdzH0wnY7DYW8d3iMrKDARIWEXz9lVTCVfZ7chC1Aa50pJiHkq5eSTWc1rzTwlrSddBf9QPomCR0jgTw+igOWqyn9S7qhuD3ZxpBCuXWD7Uo+CUt6sbr9X9J3A39FYHNB1G/erbhd6q4QWS4UOYJWN1pGCJ/aGM9PetGjqXVcfQl2F28jVw7ePviqJGCI47XH0KtvszNqlTiUqAhIVGcA7xO+cmtPooKNpka3LIG31+6XxPlIaSqXjFihLqXEZQ6NkpKpO4wlQMEZway6umY2ZsrPlfwBOfYCNdfFMRSEtLTqFHurp1oApLgScFKwrT6aXAY/3jVNRPLAAWE20Nw63g6/9ym1jX627ren2UMA6w4pkIQYyW1FA5agnY8zG1K9YSdK+PC023Gw529FZlbCHXPbmmPstdoIUmU96VEnAGoctPlHIbe9beyp43Nc2/Xub8+zklKljgQdyrO0gUh9S4KdWnQtJIiB4ttz71m7TxRVDn2te1iDw101Kup7OYBw3ITfXQA7tTy/4mf65NS+JrG26Mud2s9c0GOI/NYd6F3j6klLtqVpJmA2pJnrIG/tQ6oqXjDNBca6EZ8boDGA3a+x7QvUXASEgWr/AIV95lR+bHPRtgYqYkDQAIH5HFnfXtsgtufnGlveazYvXFh1DVr8ypWFKO56zpjA2qcU8rw9kUGpubk6ntsouY1ti56xv7Z5sJuHS2e7I0t/dSNhHIQYOOm9cngqIsNRJY4cg0aDcLd9vuhr43XY3fvXB+O8Vfubld4EFbba4SVJ1JAGRqHn8x6SPKvYUVNDTwClkfaR4JOdiSdbdmg7Eg9znO6RoyCume1TV033Tri7VZga0Hw/XcDyMetYb9hz0U3TRMEzeDtfsTz8k38U2VuFxLezRK9nwkOXgYSvvU6/EsbFIyo8+U5kz716OeuMNCal7cJw3sdxOg8bJNkWKXAM819JcNi3sp1pbcdlSZ6nb/hAzymvHxH4ai+YNe7MX4n9u4J1/wCJNpcBWnZ20W2yEORqJJMRt5kbn+lP0EL4oQ2TVUTua512q5pxUooQihCKEJX7V2bkpcahJbBJUDBA5eoGcfhmsXasMt2zR5Yb3O/d4pyle3Njt6lcUtWr+0cbB1JWCnaIMRzyP9ae6QVEQfC7MG4PMe7HkVVYxus72F828O7OLRxD7M44WltEqSqMnQdQ0g4BO/lB3iK2qnabf4eahrMV8i3gdCD2HIqqOH8XATbmr7tH2ybaKk2wQtwwFOQCnGwx85H0HnWBsv8A09LM0PqiWsGYbc3/APr/AHHkmp6trbiPM8feqWOyXaJdm7qElskawOR3Ck9FDfz28x6XauzGVsYsbPbm0+9x3+KTgmMZ5HVfQvZ5u2vEh4HVOSgK8En74AzmNuRkcq8lT0kUr3dMCHg5t3X4gc9U9JI5gGHTcfRameBt/aHGS4sQElGwKpEncZjy86UZs+L4h0JeRa1ud8z2qwzu6MPsvOK8DQ13f6RUKWEqUoiADzmPzrtXs9kOAh5sSAbnREc5ffLQLVw7hqiXHWFT3S/0c/fjeY6pj1ml6ajcS+WA/IcufseKlJKAA1+/VXlw2LgJcUuLfTqKNpOZCj0G0da13tbVNEr3Wite3Pfc8kqCYyWgdbiolg2h1ktHwtqUQwVGVEiSTHIA7D1HQlanbHPB0RyaT1M87i/vyVjy5j8W/eq9XBkI8L6nGzyXug9MxIPkY9aVNAxnVnc5p3HVv7dh8Vb0xdmwA8t6s0cOfcEfawpBxKUgyPX/AFNPilnlbhM92ngBmFT0jGm+DNeHso0Ml1Yjn4R/So/wWBueI+X2Xfi3HctAsO+cLQfccaSJWokHxckg8+tVfDfESdCJHOYNTca7gCu9JgbiLQCVDa4Me9cZK1ako1II2I8x7jbzpRtCelfA5xuBccD7+6sMwwh4Hap3DOAIdaQ53jgKhkSNxg8uoNNUuzY54WyY3Z8/2VclQ5ji2wUhXZVMGHXJ5SRE+eKYOx2WNnuv2qAqjwC29lGgGVb69ZCweShAj0iD71ZslobAeNzft0XKk3fySN8X+0wS19nbUAXDoknEnClE/spBiep8qZpx8ZWAAXZF1jzduA97jyUHDo489XZdy5Ym+uOGPFkkLb+bSflUDjUOaTiPbnFabqak2zAJxcO0vvBG47jx+lrqsSSUzsO7yXnGTZOsqeall6QO5GxJImBtESZEDyzXaH+JQTiCbrsz6+/v53tke25siUwvZjbkeCdvhJ2QUo94tMFYBVP3W5mP4l9OgHnWZtap+PqRTR/Iw3ceJ4d2nbfgroW9DHjOp0XTuIJTc3X2dSCEtg+JO+wOZEaeX0rMma2rq+he0gN3ju8lNl4o8YOqaLdEDG2w9BW4BYWCTJuttdXEUIRQhFCFovLcLSUqEgggjqDvUJI2yNLHaFSa4tNwqLg7qm3lMBsJZElKjOSYjxHB1dB/Ssuje+KZ0GCzBoc/qdbpmUBzA+9ylL4v9hftbf2llI75sZH7Q6f3t5STWrDUmilMv6HfMOB/m/8Alyz3KjD0gw7932+y5Rb9j0vtMrYXB+S4Dm6FjeEgTvgJ/h84tm28aSaRlS3LVhb+odvr28rybS9I0Fh7b7kce4pbssqsrZIWJ8bquahzEbnlOwGB1o2fR1dTOK6qcW/ytG4Hj2621420XJZI2s6JgvzWXYDtguydCFK/RE4O4SScnzQeY9xndra2zXTgVFPlK3/sOB9PdowTBvUf8p8l3S6vW7pgPNEB5oBYgzgZwR8yOYP+deVqZG1MReBhkjztvFtU5G0xusc2lY8TvFlZWHdCC2FNggFK+ZBnGqT0mq6mokLzIH4Rhu0ag8R23XY2NDcNrm+fJQ+HcYUyVHQCpak+AAjEYKQBuqfyxS1NWvgucObiMtN2oHP2M1ZJCH2zyG9Wtx3aHiw5+qehYExpVOR5Akf3M0/J0TJzTy/I+zhyPDvIVDcTmY26jJQeIW6mySQhLjqilEEBKEjBzgBShj09aUqYZInXIAc8kC2QA7eJy7lZG4OHIeZU1b7jQbaSrWpcqh4g6UgfKVA5yDn0FNullgwwtNy65624W0JHO+fcqw1r7uOVuC0IetlhBNqorUkkhpO0Ep+6QYkb+Yqpk1JIG/gm5F+qNMyN1iplsrb9bLms+MsMMEQwhUpJla1RgjABmTmp1baemcPwwcic3HduF75rkTpJP1eARbX/AHb2EylSZaS2YEKjwpSkQV6sEk40muQ1HRzaZEXaBpY2yAGpvqTwuh0eJn1v704KVw1Xe3bjo+RCQ2D1OCfpH4ir6U9PWPmb8oGHt9/ZVyDBEGnU5rf2fGgvM/8A43CR/CvI/Gat2eOjMkP8p8jmFGfMNfxCtia0lQuZdr+3DNi4+G161OgHSncHmRyAP7X0mKy6akqKmaT4XJjtXbgd9uJ7N+9NPexjG9JqN334Lm9rZsXy0PP3SS4T4mZ0gJGyEyQfMkTMnnmnpqip2Wx1PTQHABk7XPe42B87eGSgxkcxDnvz4eiu+0vCDcsr1hDamyVNrnGiM6sSMDOMQInNY+ytoNo6hojJeH2DhbPFy4+NznfcmKiEyMJOVtOxL/w47Km6dDik6khUISdlK3k/up3P+hFel25tGSO1LT/mP38Bx7/LwSdNCDeR+gXf7lTdlb6PFqWFDUkZKoyrcbY/CsGd0VDT9EL3cDmONtd3JXNDpn4uC2dmuGraQdSwrvIUInAjfMGTI/Crtm0r6dhxOvfNRqJQ85DRMArRSyKEIoQihCKEIoQqXtBwvvQkyoaCVAJEzzjyOMH1rO2hSdM0Puerc2G/l25ZK+CXASOK94PxdLyYUEockjQTkjrBzEVOkrGzts6wdw/ZdliLDlmOK5b8ROGnh9x9raTLS8PJH3knY9NSCYnoU8pquOmEpdQSGwN3Rngd7ezlwz1sp9JYCUdjvuuO8VebW8tTKChsnwpPIf0zmOW2a9lSMmZA1s7sTwMz7+u/WwSDy0uJaLBRBTCir7sz2rfs1DQSpAPyExHUpP3T+B5g1l1+yoavr/K8aOGvfxCuindHlqOC6pwntC1dNK7tQEkKUiACDETE4nywfKIrwG0qKopLslFgSCCBkSLjLhzH7LWhkZJm0qW78Rxb3QafAAKQUkpASEnEBQymCCMgjG4rWoG1s8PxEdngEjDoRbgd+VtSlpRE12A3B4ptskN3jjjhTKNKUpB3zkkQd/MVVCyKumke9uQAbnrxPYQhxdC0AHmvbpp9lJSUpuWRyV8yQOp8usH2rkrKmBpaWiWPnqPfuyGmN5uDhcq527tXvnC2zoCEY1JTG0RBPTNIyTUc+bwWm1hlcC3ZmrgyVmmed1LKWy4hxt63OlKQApSkRpjISDtP3TimbRGYSskYbADMkWtyH0Kh1sJaWnfzUvjl8yrQpL6UrQSQQnXuIONvrV9bUU7i17ZAC2+6+vsKEMbxcFuR7lX2K1PjuWfClM63VRqhZkwBtMbA8smkqdz6kdBDk0auOuevZfgPFWvAj679eG7JVnaft9b8MIt0J1EDaJJzknIG85nkYGK2qOCaS8VI0YW5FzibX36XJ5pWRzfmkJudwVZ2e7aPPOm4LRbS4QEjfvEpBkkAeAYgKncxOc59cH0VQXiQOcB1wMgNABmbk+ds9FfGBIzDaw3Ku+JXxQwWLQ52UrePXcE/u7Dn0rapKKSuOKUFsXDQu7eDfqlnPEWTc3ceH7rjbilL1LUVKM+JRk5PU+dena1jAGNsBuH7JPM5rVViFa8G794i1bWrQ4RqTPhAGSSOg3I548qz634anBq5Wi7Rrv7O/Qf5VsYe/wDDbvX0h2N4O3Y2ocIgBAjGQn/5KOT6ivJQuLQ+tqfmdn2DcPp5JyTrERM0C32Vsq4eU46Ndv4u7n1gQkGdhmaXpoX1UxkmGJmeG/bw7BvUnuEbcLcnb00MogdPLp5VuJJbKEIoQihCKEIoQihC8UmcGhCWuO2CkL+0olS0keGJB5TjO24rFr6Z0cnxcWbhbLXl2puCQOb0btFtWhq+ty07oKlJ8aAZKZkbb+3nTcUjaqIZ2eM8tWkb/wBu5Qc0xO5fVfP/AG6+H7tkpSkAqaGY3KR1/eT57jn1rZ2ftnHIKeqGF+47ndnA8v8ACqkp7DGzMeYS/wBn+Oqte90oSvvEafFy3+ozkc8U7tHZrK0MDnEYTfL34Hcq4pjHew1yVRWkqlYcAbcVcNJZUULKgAocup8wBJI5iaUrnRNp3umF2gZgqcQcXgN1XS715ldw8pxKVJtmkgqUnVBclR8MZhIG3UivA08dRHSRiEkGV5sAbZNFtd2foVqPLHSEu/SPeSbey3bCyZQUl5B1RpCVIAAAgYKgR6R0q6jZU0uPpYZCSf5SfPf2qEuCS2Fwy5pmf7Q27rLmheShQAjckEbjB+tWVVfA6F7CbOsciCDooMgeHA7rqw4E2DbNDBGgSN8kSZ9zTdE1vwzByCrmJ6Qqv4vw9oPW6Q2ka1nVAiQADypCspYfiIW4BmTfut91dFI/A430W3iF7Z2gKlBtJTvATI9Sdvc0y51LA4Ma0F3BouVWBK8XJy5nJJK/ilZt3LiwrUFAAgBX3Yg6gkg89utSgododO+dsOTrZFzQcrLrnw4AwuzHJLV/2ss71/uu7K0vKjxJhKSZOCfFqJgSIjEVS/ZW0KUPrGkMtd1gSSeN/wBNtT5cFY2eJ5EZz3e96puOMurti0y4qbQqQ62DBW39xeN/BuOeegl6hkgZVieZg/GAc1xGjt7eWengqpQ4x4QflyI5cUgmvYJBWdlxx1u3ct0hOhwyokZzAMZjYcwaQn2dFNUMqXXxM0zy7/8AParGyuawsGhXnBeBvXSiGk4HzKVhKfU9fISaK7aNPRMxTO10A1Pd7C7FC+Q2au4dhPh63Ztl5+dpVIyQMxH3UeW557CvL1k0lb+NUjDG3MN9Xfb97tstH1Y83Hf9kyuOuXjoCNX2aUhUwNoJ2MznEeVZrnS18tm/lXF92mfarAGwtz+ZM1laJQkJSISn5R+M5zvP97bscbY2hjRYBJucXG5UqpqKKEIoQihCKEIoQihCKELFaJ/oelCEs8Q4MttanrcnvVEynwxB3jUOsGOVYtRQSROM1KesTploddeacjma4YJNFvt3mrxvunB+kSPEIgpVsSk5G9XMkhro+ik+Ya8jpcd6iQ+F2Jui5B8Q/hgttRdtgCCcpGAfTklXlseXStKk2rJRERVZuzc/0d9/YrfC2XrR68PsuVOtKSSlQKVDcEQR6g16lj2vAc03B4JMi2RTd8OLcBb1wv5WUHPrJJnySkj3rzX+ppHGGOmZrI4D33kJyiAxF53Be8VuFt2gaUJuL1ferH7KSRpHXJAgHbxCpUsDJq3pG/lQDAOZtme4ZHnZD3FseE/M7NWfHbDhtuptp5tQUpA8bZOAPDqUArckH7prN2fV7XrA+aB4wgnJ1u2wy3Aj9Suljp47NcM+SX+O8HVaKbdtnVqbdHgWkkK5GDpiZEEbc8Yrb2dtBtc18VSwB7PmBzHbnf17c0rNF0RDmHI6Jh//ALS2Lcvsr1rCBqzkgkSopB5RvvA51ixu2LVYnMjc0tBdlcZC17AEjfwTR+JjsCQb5KPxztff27ndu91qiQoBRwcSJV1BG3KmaLY+zq1gmje8jMZu08r+arkqJozhIA7lDd4Nd3fcKuLhAD0ltJJmAkqkISNPywd+Ymr2bQ2fQCVtPEfw7BxA52zcTfX6FRMUspaXu196KRwDsylH2hxxH2hTLim0NiIUUxJIJ8xg7CcHFUbS2w6Tooon9EHtDy47gdAPfDMZqUNOBicRisbWWvtEbr9E+bNDKWFagUkHYgjVpPygjoN6s2Z8F16f4kyGQWIN+Bva/EHjuXJ+lyeWWsrZ1hRuWL+2lbbxQh1IzAMImOggT0Unzxlxvb8JLsypycy5aeNrkfXL+k8lcQekbMzQ6+/eaQ+P2PcXLrewSs6f4TlP/CRXsNn1PxNLHLxA8d/ndZ8rMDy1NPZH4fuXBSp0KAVlLafmUOqj9xP4+lY20dv4Xmnoxjfx3D7/AEHkmoqXLHJkF3PgHZpiybBITKAVBKRhMZOkfeV+8ayWwCMmpqnY32v2W4D33KbpMXUjFgtLjrt4sKRqTbghKwVAdCqQDnBpAumr5AWXEdwDn45XVwDIW2PzJlsrBDadKE6UbxnJPWc1uwwshbgYLBJPeXm5U2rVBFCEUIRQhFCEUIRQhFCEUIRQheKTNCEvcY4FIJZhtZVKlSRM+YmM56Vk1ezsQvT9VxNzrn74aJqKosbPzCj2vHMraukhKUpgkgmSIEERknfFUxbRuXRVTbAZXzzPrfVTdBo6Mqo4/wDDu3ugFJCVAiU6pkA5Glacx5GmIaeen69FLYHOxzHr9L81EysflK3Pivez/wAPkMNlGEDJAQZJUealK36R+Iquaiqaxxkqn52yA3e/ZUhOyMYYx4rjnGVpZ4spd1rCUqSpMCdgNOD90EZjmDW3Qskl2MI6a2Igg3Ohvnxz7VRI4NqMT9PdlM4xwhq/e75q7agpA0kZSB5Eg9TkCkaCun2VT9BNTuuCTcZg35jLlvVksbZ3YmvCtrZhp1dvbNKDjdrC1qkEagCEJkYJKipR5CI9M6WWogjmq5hhfN1WjfbeeOQsBvJzsrmta4tjbmG5le3bjN6zcNMv94s+NIyNBRpAiQPCSnf95R51GBtRs2eGaaLA0dUnLMG5JNt4vfuA3LryyZrmtdc6qvs7VPE7dlTph1lelzGVDEjyKhBnkdVOzzu2JUyNjF2SC7eR+wPlZVMaKlgJ1GRVfxDjOvirIT8rTgaHTJ0KP1J9gKep9n9HsaTF8z2l57bXH0HfdVumxVAtoDZZcTSUcReSLr7MlxIXqGQTAkKEgAzqMn+tcpC2XZUTnQdKW5W32ucxkd1tPRD8p3AOw3Rd8VaYYeaTcuXbzw05kpTIKZEzmDyJnG0VyKhnqqmOV0IhZGb5WudDbK2WW8cVwyNYwtDi4lNnwq7Ov6O7dlKVK16eaExmehUeXL61n7XMG0a5rYcw0Wc4e87cee9XQYoIiXdwT7xD4e27riXMSnYrQFERnBxz5GrG0MkTSyCVzWnUe9FD4gHN7QSrH7QxZpUhvxOgZBnUo+ZiPOBtVBmpqFjo4s3DdvPf5ruGSYgu0UJjh67taH3dKUThEGSlPIA8jn8aWipJK2QVMuQ4ch91Y6RsILG6potbRKBCUpSN9IED1PU1vMjZGMLBYckk5xcblSamoooQihCKEIoQihCKEIoQihCKEIoQihCKEKDxPhaHkaFTEgiMRHTpS9TSx1DMD+1WRyOjNwqF+xeYcU62ZSlMJQSSY2iOYG+DyrIlpaile6aI3AFgMzlppy1TTZI5GhjtVLsePg92h1KkuLwfDAyYSc5zimYNqC7I5mkPPLLlrxUH0+rmnIKD2i7H2t8NZCFHOYBE88jKT1g+1MCJ2IzUkuEnW2YPaNLqAfYYZG3+qVP/AKPMT+rbj/8Aa5+U1L4nbN/zW+A/+K7am/lPvvWm6+EuiTbrcbkQQy8RPqF78+dD6raIt0rGTAZi4Fx2aBAEH6SWqga+F10wvWw68hURIanHSUqirJtsSTMwVNJiGut/RDYGtN2SWUD/AOn982VKRcOIKzKiEuI1HJzp3yT9aH7bppGtbPSkgaXaDbsugUzweq8eKiWHwzfcX43JzJ7tKlKPuQIPnmrn/wCpmFuGnhcTzFh5XXBREZvcAnjs/wDCNtJlaPd4hR9kJgfWlHVm1arJxEQ5DP6n6hSw08egxJttuwtuyJ1JQOqEIR+NLSbPLxeeZx7T97qQqLfIwK5tXbe3UGEGFHMZJJO0q6nlVsUlLTO6BmvD91W4SSDGdFWJun7xC0ohsoUOZEgzgnqMGkBNU18ZDOqQeJ55dyvwRwuBOd1cWHBEIUHCSp3TBUTMmIJjzrTgoI4n9Lq7jz3nvS753OGHcrQIG/OnVQsqEIoQihCKEIoQihCKEIoQihCKEIoQihCKEIoQihC8IoQod1wxtw6lJBUAQCcwD/ftVEtNFKcT23NrXU2yOaLAqjd7MrQkdy6pJmTnHkfDmR+NZR2Q+MDoJCM88/smhVBx67Vtfcu0l4jSR/5YgTE8hv8ALyNWvNezpHCxG7TS/wBuO9RHQnCPFZN8QuQWApkHX85AOM/RJCYOaBVVgfG10eR197ss80dHEQ4h2nvvWA7QL7txZZICSAJJ5zM45R+NQ/isghdK6MixA8e7cu/DjEGh2q9R2klbSe6UO8jc58WJAjxJ88V1u17ysZgPWA8/qFw01mk30WH/APJVEO6WjKIjc7mPEIkGoDa73se5kebbfXepfCgEXdqs2uJXK3G4Z0oUBMgn1OrljYGpsrKx8zB0dmnj993YuGKINPWzWtrgj7yVpuHCPECjIV1nHTIgeVVN2fUTxllS/fcb+N+7gumeNhBjCtrfgbSVIVplSEgA+ggEjaYrRjoIGOa+3WAAv2ZdiodO8gjcVYgU6qV7QhFCEUIRQhFCEUIRQhFCEUIRQhFCEUIRQhFCEUIRQhFCEUIRQhFCEUIXkUIQpIO4oIvqi680DGBjauWC7coCQNgM70AALl1lXUIoQihCKEIoQihCKEIoQihCKEIoQihCKEL/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6" descr="data:image/jpeg;base64,/9j/4AAQSkZJRgABAQAAAQABAAD/2wCEAAkGBxQTEhUUEhQVFhQXGCAbGBcXGR8gHhwiICAiICIgICEiICggIiAlICAfITMhJikrLi4uHyQzODQtNygtMCwBCgoKDg0OGxAQGywkICY0NC8wLDA0LCwsLzIsNDQsLiwtLCwsLywsLCwsLCwsLCw3LCwsLCwsLCwsLCwsLCwsLP/AABEIAOQA3QMBIgACEQEDEQH/xAAcAAACAwEBAQEAAAAAAAAAAAAFBgAEBwMCAQj/xABOEAACAQIEBAQEAwQGBwYDCQABAgMEEQAFEiEGEzFBByJRYRQycYEjQpFSYnKhFSQzQ7HBNFOCkrTR8BZ0orKzxCXh8RdEVGNzhJPCw//EABgBAAMBAQAAAAAAAAAAAAAAAAABAgME/8QALhEAAQMCAwcDBQEBAQAAAAAAAQACESExAxLwIkFRYXGB0ZGhsRMyQsHh8ZIE/9oADAMBAAIRAxEAPwDccTExMCFMTExMCFMTExMCFMTHwnCHxJ4rUVPErwutSxa2hGAIA6sb9vT1xTWOcYaEiQLp9wF4h4ppaIRmplCCQkJYFr26nyg7C4uem+EWsr8zr6qalVGhop4TokKW0AoGVtV9yW8pUG9ifS+LOWeE8ApUjrZWkZJGcOjFQobTdBe/lOm56G5NrY1GG1v3nsFOYmwXCv8AF5SalKWBpDGpMUg8ytY2LsosQgve99x6XxXl4rziphopaSnCiS4kIS6sQwAJ1G6oRv8ArvthlPEmV0kjJAivNYKwpYS7WHQMyLb7E46LxFXVDBaShaJO81WdKgeyKdbfyxdBZnqprvKV04Xzpo69ZKjzSFTERKQCQ1zotvGNPltt/nj3H4eZi1RTTyV7BkiAdrkshA3VNtLA9y25732w1vw7WSj8fMZV9VpUSMfqwdv54o5Pw1SVCloa+tmVW0llrJCLjtsQP0wfVMXHYIypZl8OszjojDDWapOfzNKyOgI02J1fMDfzEdPvgocpzhMwSRZNcK02kkv+GziIixW99Rls2q3T9MMrcH2AEdbXoR0PP1f+dWvjlPl2aR7wVcMwH5aiKxP+1GR+tvthfVJ3j0TypRhz7PKehDy0/Nm+J02ZbtosOoQ9C911dh+uDVL4owfE1MM8bQinDEuTe5UhSNI33J8tr3wVi4irI9qrL5AO8lM6yr/u3WT/AMOBeccRZNMskdUREZQFfmwyRObdPMUB2PcHbDo67fRFrFM2V8UUs6QvHMn49+WrHSzEGxGk73B2tgxjNKbw7oJ5aaoopxyoNJ0xsHDFW1KS17gluvr7YFUWY5rlS1dVXhp4rhUVpAQzFtnW19CBb3BA3I2xH0mu+09inmIutgxMLGScc0s5gjZxHUzRq4ha9xqFwC1tNyNwL3tvbDPjFzS26oEFTExMTCTUxMTEwIUxMTEwIUxMTEwIUxMTEwIUwM4hzlKWCWZrExoXCXALW7D798C+M+MoKKKT8SI1KpqSEsAzE7Dbrbv9BjOcpyCfPZo8wmKRRxuqNHpYhwh1HTc2s1yp+/XpjbDwpGZ1Aoc7cLq7Q53mGdPFJS/1aGJtFQvNurhtztpGryXFj3O2GjJOD6DKYZ3ldWjY3LzhTpUdE6b7/cnFmszNKdjR5XTxNUE3dUAWKG/55SosD0svzH6YB59lMdFGtVXF8xrXcLDG+ycw9AkfyqB1uQT98aTmoKDhvUxFUYps8rK4/wBSiFPTdqmdSWb/APTi22/eY29sV6bheirDIJKqatkibTJqnOlW9NKWRfoBglwytbGzPmNTB+JbRAigCP2DXBb0tY/XAio0Zdm6Mo00+YDS9tlWZdwfQawbfW5xIuQ328p9Uu8RZrmlHThoqanoKXWEAjCs6gmwZvy/yvvjQMgyB0gkSqqpKsTDcuAoAIsQoG4B+uLHGeUmqoaiAC7PGdH8Q3X/AMQGPnBKzrQ061SlJljCuCQT5dgTbuQAT74TnyykCuuaYbBWd8SVNXkaSRRs09HOrLAznzwOQTa/cdSPp7G+g8DZEtFRQwLuQupz6s25P+Q9gMC/EVaCop/h6usig8wYHWuoEeik9wSOnfFHOOP6daYQ0E6z1TBYogL31HbWdrWHU4o5ntAArv8AKVGlNmYVFStRAsUSPTtq5zlrMm3lsO9z/wBDHTiDMxTU005FxFGz29bDphU4S8S6Oeni+IqI4p9IEgkOkah1IJ8tj1698NFbHDW08kQkV45UKkowOxFrgg4yLC0w4KgZFFn+Q8P12ZQrWVGZVEHNGqOKnJVVF9rgEX+nX3wc4IrnnNVQ12ieakcKXZQRIji6sQRa9gb4D5XXZrlkS0nwPxip5YZo3sLX2Dixtb3t9cHuBMglpRU1day/EVLcyUD5Y1W9lv7Anf0sN7XxtiGhmOURqyhv+qhm/C+XCoEdNOKCtI1JyGCat9rpsri4+XFj/tBUUf4WbRq8B2FZGt4z7Spvo+vTGcy10NRWT1uYU070dQSkE6BrRBDYMNO/a9/W9gd7axwpkU0MckVRUmrp2tyRKvmCEbq5Pzdbb+n2DxBlAzGdbjy4FDTNkJ4i4DhqXeupJGWqKXiZGHLLgWVuh7ADY2wqZJxvWZWVgzWOWRpWDq7yKzIh8p3GrVYi+m/+OGluFqvL3aXK5A8JJLUMp8vvy3/KfbpvjvR55QZi6x1ESxVkdwsVSgEiN6pqHm9Rb0vgDqQdoe4QRWlCnRJAb2INtjY9Me8Yc3xXDhLHTUmqbqS4Xydz/wDmNq9+h642HJ83jnUFWUSaVaSLUC8ZYX0uBuCOm9sY4mFlqKjira6aIhiYmJjJUpiYmJgQpiYmJgQpgBxtxD8DSSTqod1A0oTbqQLnvYXxb4lzyOippKiUMVQDyr1JJAAF9upxl2ScPnN69c0DgU4kXVFILuCgHktYoUPW9/zHbG2EwHadYahQ524XVnhHhkZrOmbzkoTICYQLqzR2VWDHfT5RcWO4O9sOWd50zSGhoCvxFryyW8lMp/M3Yub+VO/U7DHHMczkmkNDlumPli09QANMA/YQdDKR26L1OOmT8P0jUM1NSTErIXWWZH1SF+jFm9fb0xTnTV3YcOqQEUCV6Li1KRZIcropauKElp6nVszdWYtYlz3v+m2D+YZbBnlFTzK8kO/MRltqUi6sD2O9xf2xns89fRRjJSYIhKxCVR8qtG17726k7X6i9vQ4feCspzKjKw1ElIaKKM2KAhhboNwAO5JN8aYjQ3aBru5qWmaFI+dZblRieKB58xr3GiIh3ZlbsTYhVUdTfDtxPJSU2XUqZoTI8YjsFJ5jSIBcruDa/U36Yr1nGkfNanyemWoqD80iKFiUk9Wba/r6e+PeV+H8rf1mtqS1exuJVVWWIfsorqV79dP0t3C62ckfP8CccF2puMq2qW9Dl0gU9JaphGv1AFyftitUcI5pVn+uZiIoz/dUqWH+8bE/e+PGdtBTXFZnVST/AKtGRW+mmNL3xQpsu+I3paSuZf8AXVtZNCh9wquWI/2RhARVtOceUdUoT1uWUjyIcsnneNyjyVElvMPYXXfr62wR8Pswo6jMzIIIqXRAeREnRn/MxPTUFvYW7n0w2ZnXxJzq6keOU06qlfELmKZQPyk3BkTsb9Nj2wC8WspoKemjqYITFUysDHy2K2FtRZlBtsNrje5GNQ4O2TMmmhqiggitEn+G3C89TrlSmhqIkGhlmdkBJsfKyi+oD+RwWzfL6WmkWP4WSGdzpC0VbzGuenlYX6+pGLFdms+UaaKogjnpN3iILRlwxublTZmHQgj09Rg3w9lEdMn9I/DpHJMNUGlGeGmQ2A16Tr1MpJLgWHt3p7zOY2Nufv8ApIAWCLQ5BnFJ5qasWpj/ANTVDzD2Di+/3A9sfKrjpCrUub0k1KJVKM25iYHY2ddx9v1xepcxzWZeZTSZXNGehVpf8gRj1LVZswKTUFHMh6hZ9j9mXHPc7UfBWvRMmQRUwpo0pSjU6qFTSdQsPfe59b73wRdrAnc2HbGYnherpb1mWwmmkBvNRGQPHKB3SxsDbtt7e7VwxxvS1gVVcRz9Ggk2dWGxFj139MZPZ+QqNXVB24q1wfxItfAZlikiAdk0yCx8vf8A66G47Y4cX8HU9en4g0Sr/ZzJs6n/ADHsf5YYth7DGa0/EmaZg8kmWLTx0iMVSSoBvKRsSLX2+33vcAYCXFzaINoKnD/Ek1JULl+cBWJP9XqiPK/YAk9+1+t9j2JXMyjHD9c1SS1QanmFE+UBSwZtTb6nuQBYepPXDapTN4ZqDMIhDWw7kDe1/lljPdT0I+3fHHhKZ6iKoyuvCmqp1Ko7gNqQiyyC/W3r6W73xuCBJI6j9hZx/FoVNNrRWsRqUGx6i4vY464yLgOtlyqr/o2sZ5pJ2UxmNtSILNudVmF7XNrgAD3xruOfEZkPJaNMhTExMTGapTExMKviLxWMvpg/K5pkbQFJKjoSbsAbbYprS4wEiYEpJ43zKfMa5aOhdZ6ZdPPRbabh/Nrb2sPlOHPOKZaOnioqBRC9Q/Lj076Ad5JN77qtzc99OAHhTw7BS0xzFnI50RYq3yxICSd+rdPmPYdMG8sMs7S5lyybQstFCdiVtq1t+yZSFsOygX67dDyAcosPcrNo3m5S9x7Xx5fFTZZSn4dZzaWc38qEgO2ru7XJJ/wvgvwTm0ayTU9JEi5bSpY1Gr5pBu2/5ha929vQjBLh+thzagUzxqxPlmiI+RxswF9xvuD1sRhSTwznjmamWpYZU55ki6rN5f7s+x7sOy779QFpaWuode/BOsyEdzDNcvzCg+Lq4j8NFKWQyCxfSdIKjqVfpp79D0wkVeYS5reatmFDlSnyrqAMlugA/Mfe1h0AJwWFN/TdUIoxoymjIA07c1wLWHtba/YfxbWJM1yqkrZQaJzy3CyVJTWkRNrDckqv0Fhi2gNoAZ+P6pNb2VnKeIGEQhyTLnMfaaYcuM/vG/nf69Ti3/2OrqrfMa9gp6w0g0L9NRGo4sz+KGXg6YmlnINvwYnYXPTcgD9DgdmXiYzw3y+jqZZG2VniYIPe4+a3oLfXERiTRsczf1KqW7yi65XleTxc0pFCB+dvNIx9ibsT7DCxxPmctVE09YZKbLrgRU67VFWT0Vu6q37PWx3xWyOhnL/F1VDV1lba687lxwxeyBm2t62+gx0ShzNqn+kKuOjJUEQCWotFCT3GlWDN73/ytQaAZJk8Z+PPolM2QbP3WmpZFqQVqZYCsNHCPw6SJiLl+2ptrsbm+B9bltXndRzVAipVUJG8psqoLDbuxLHttewvthko8uzGFDJ8NT1nxEwkqZkdZTIin5ERtIsALDrb0wPbMhUlXfaoqswhien/ADQwwnUqaewJsx7G+NWmKi/H+a91BE3RPiOpeWkaDMY1mhRiqV1KNXLdCV/Ej+ZSCLNa4Ivjxw3ncb5NC0omIpZTE81MSHhAF1kA6stmUEWIte42xy4k1iprqSmjlepFTFV05jHlViqh9ZuAAQD163wyUq5ssuuOhoooXH4sBkGp2I3YuqkX7Wsdr+u2ZjL73jU+irel3MMvMdqptTxMLrmOX+WQD1niHlf3IH2GDOVcR5iiCWMw5pS/6yHyTL/EnQm3a18Cstpc0y+qaSDL2FJIby06TJIoJ6tHuCp9rW7eluXEssSyGpoafMKOt6kJAeXIfSQC6n6j+eGQDSh1yt2pyRMVTxkfiHRVDcsyGGYbGKcaGB9N9j+uOnFHAtHXAtImmU7iaPZwexv0b74zfOc9rKqKFKvKIXkkblrJJdC7EEgLuGU2BN9VsBMor8zpmX4JZUjbQVhaQSp+Jq0AA7gNpbbrtuemEMAirTB66+EHEFjVaTkea1FJMMuzJtaSgrTVf7f7jHs9ul/57HHPw5zcUdsoq/JURFuSbeWZCSwKn167e3scLk/iNDV0702bUzxi+kyxAkI46EA7q4PoThu8OeJo61DHI8ctVTXCy6SOYhFhILjUCRsw9fqMS9hDTmGuPkJtcCaFNoymH4g1Ogc8xiPX30glrenU/fb0wreIuXTRmLMaNNVRTXDqB/aRH5lI6m3UdxvhY4kzzO4kWWp5NJTtIEZolDtGCbBzu2x9v0GLHhS1VJWVMq1MlRRX08yW/wCI46FAT5QP8CO/SRhlozkimoTLpMQj2Yac4y0y0TrHM66Q7fMm4Lxlh5lv0uPW/fHPw14khZRQc95qiBSGdgdL2ax0E7sF2FzYkb4p5tD/AERXrVRi1FVvoqVHSOQ/LIB2Bub/AH9sBuMssmy6ujqcshCRyi0r/NHdnHzX2Rem4sMUGhwy7jUeCkSRX1Ww4mOVLOHRWVlYEdVNwfocdcci1UxjfF1dPmOaRQUpFTSQtGZEWxjB1EMZCdjYXHpjT+Kc2jpaSaeUMURdwvU38oA9ySBfGdeA2SoIpqwOSzMYtFrBAtm3Pcm4+mOjB2Wl/YLN9SGpx4liE7w5egAjca5wuwWFCLJYbAO1kt+yG9MCq7xRpoZpIRBUNynMZZEupK7G2/QEEfbFjJaqUwVuYRxGaaZm5Efcxx3SMX9CdTn+I+mK2UeJVPcR10L0M3cSqQpPchrDb6gYA3dEx8oJ5pNy7jMJnAeiglWOrZEmhkGnU5NuYo3sQNz6739cN3i5ncgSKgpv7erbSbdQh2P0uTa/oGw8UdRDKoliaOROzoQw+xGM+4Zpvj84nzEb0sA5MDH8zAAEr7Al9/3hig5pOaIgf4lBAibp44aySOjpo6eIeVBuf2idyx9yd8ZjKoM2cqQCpqaYEHoQZUBB9saRxLxPT0SBp38zbJGu7ufRVG5+vTGWZVVPKc0kkiaF3qKVjExuVvMlgdhva2DBDjLjy+QjEiyLhAs8YUBQGhAAFgP6xVdhj7wznixZZTU5gnmacTG0DhGCo/mOrUpX5huDj7If6wn8UP8AxFVhegn00VGAyoz0tbGhZwou8ka9SQNgSftjSJpqxUgwnPhLNkeVqb4SZRNCXBqKnnLIoOkgeZwBuQd8Mz0ahJKcRUgRV1QREeXvu6WsBq7jGf8AA0yLmMMKvAwhhqbGGQMgRnjdQLG4AuRvY7Y0CpzaOSGWSmnpW5fzO5uiqNyHIO219+ntjHEEOorbZB8yWVo4lFDDPTBQxalmCsj73MQsvT1DAm5++feIuajnJV0unmQaRzNJEyGxGmeN/MfVZLW7dwcaJmUbTU0ApY4JYeuqmqjDpa5vyiikEXvsSN+uEPxmkXyxsgMixraRrpL7+a2iZelwLFW3xpgfcBrWqqX2RzJsmmTL4leKaZ5WLv8ACThebe3mnmZgSb32VrW23thrXK1FPFEaK6lwzIkwOg/tFiVLe9r/AHwhZUXqIYyYqmqjCgBdYpKRLDoo+Z7dNVm3v0xo1DEEaGBKZ1hRQ6yLKNANj5ba9bde4I3xGJIOvKpqsT06tVRsRUBo1NmV2ERv2ZQ2lj9VwM+HbTVn/wCIHsF1gE73vAbi31uNvfBGWZxHLLyqjV8ojVlJIBsGQatIJvf123wPq6BmSCBkrJEY63l54Ro+9nKurMNyLLcbYyCooPxWzXysMjJasjADvrf+xe+s7+YG4O5va998L3D/AM9N9aH/AP3we4sjInorxJGP6RWzK+oyWican8os2wFrn64A8P8Az031of8A3GOhv2a4rN33BGfCmFXOZq6qymse4YAg/Y4IZ7wHGn9Zy1VpqyPzJo2R/VGXpZht27YSOE8hq5Jq6poanlTx1Try23jkFybN7372P264fcg44DSCmr4jR1XQK58knvG/Q39P8cLEDg4lp6j+JtiKoVmmbzZtlUiUiBagusNTE3WLzDX16i38r9xhyyjL4qGlSJSqRxJuzWA92J9Sdz9cL2c0HwWYR18R0wzlYate12No5frqKqfY4XKXIJ8wr6mnzKrkaOnYFIE8iyI19Lm30AOxN++JgOF4bdOo6pqmrqTOaSrggfWBdC1rWa11YX6i+4PexwvcMxnNcmejmkaOaBuU7Dc3jN11eoIFj62ONCynKoaaMR08aRoOyi33Pcn3O+EThuH4XPq2H+7qoxMo7XB3/mz/AKjCa4QQ3dUJkWlU/BHiGExGgUPzE1yaz8rgvbbuNiuxxqmMjo/iKTiF44KZIqeoIvZAAyKlyyt667kqO/Ud8a5hf+gDNmG+qMO0LPPGiuqEpY4qex578t1ADOwI2CruTc9SBce2CERFBkl5ESF0p/Mij+8YWt7szED6nCpx/li1mc06R1scciBQY21BkIJfyEAqXYdiQdh1GGzicfEZjQ0h3jQNVSj10eWMf75v/s4uAGtb3KneT2XGXPWyyOjp/g6maJadQ8sKFtBAA3AG99yd/wBcdf8AtNlWYryJXjYsbCOYFGuew1WIa/ob4ocTeIumoNFQIslTcq0krBYkI63JPmI7j/HH3IvDoNOlbXzmpqQwfyWWMMNxawGoA/Tp0wsoAzOofdOZoKrnxyUy7Lo6GiBV6l+REL3bznzNfrfzWv6sMfcuzJ0iTL8niDmEaJKpwRDG35je34jlrmw74r15+L4iij6pRRaz7MQD/wD2Q/bGlRxhRZQAPQC2E52VoBqb+qAJKWuG+DYqdzPMzVNWw81RLufog6IPYYR5v9Izj/vNL/6seG3jPiuRJBRUCiWukGw/LCv7b+nsD/yBQcjoHgGZxSSGV0npQ0h/MTMhJ336nF4YcZc7l8hS+LBG5f8ASE/ih/4iqwS8PqOnly6mWZIHlvLyRKFJvqJOkHe2wJtgZN/br/FD/wATVYv8BZrFBl1NzNQJ5uhhC7gHWRclQbfS4vgfOWnL4KG3RbLMwhppXFQ+VwadvwpAr39GBAt9MEMwrW+GSSGppFDtbmOt43uSAq2cbk7Xue+2KMMjJaeqlglga9tFG4e/Yk6mI6d1F8ETWkwwBJCGlbysaZyLXvYrty9tgzEYyN9eFYVLiB7CKBoqKW4DNE8ojbV+1GpU++974R/GMXhGqYoSqsKWZQQtvLeGQD5xbzKGN1JOHDiXMkNRy2qKIAWHKqYT167SagB+hwm+MMJCubVCBghJvzKZ22GkXJMTjqDZQ1j6764P3NUPsVwpkQrCk6U2sqoUZjOzyH0tTpdEX0B3xolXVpEySA0I5CiOeRn0GIG1lXymwPZSR2xmnCtUSiLTloybahQ0/OmJPVpZ5RpU/ujp/LGs0au08yu85QKAFkijEd/2lYLqY999sGNQ1TaqUmVQllpgsYp5AZRpqJBKzXBJUA3K7jcNYXG2JS6HeaR/h+fTAhTHI8mgAG3MXY367bnrjtQtIIHaSWdmJ0o7U6iSO/luFC2Ivvci1vbH2ENrWEVM3Mgs8zclRzgexPL0+3kscY63qkrZzHtlsl4mMuYCQtFE0Ya8b7kMSSdup64EcP8Az031of8A3GGPiyUOcskV3dXrwy610kApJtbSCAO1xfC5w/8APTfWh/8AcY3b9muKh33BdPDPiWngq66mmfQ8tU7Rltlbe2m/7Xset8adnGTwVUZjqIlkQ9mHT3B6g+4xk3DVDQzx5hDXtGgeucRszBWDb/Kf+h64N5dntTlEi02ZMZaRjaGrt8vosn/RP1HRYrJdLb6smwwKq9nHDlXFTTU8UpqKV0YBZW/GhNrgo/5wpANm3HY4t0SRS/BZq84gtT6ZdWkLIHAOliTtpe5HfDgjBlBBDKw2INwQffCFwdlUNXl8lHVLrSnqpIytyP7OTUu4INtJH2OMw6RJ1KoiqsZx4pUUV1gL1UvZIF1b/wAXT9L4D+JVU8L5dmsasuhgsqEEHRIAdLDsbal37kemGgZvldAulZKaED8qFb/oN744VFVT51QVMdOxKm6KzLazgBlax3tex7YbYaQQDG89UjWkpU8aaMSR0latRpjUhVUX1HWQ2uOx3YKCbbbDrjTsnr454I5YmLxuoKsep+vvjIctPxPD88E0RlmonZVUX1KR8pFtzpDEW7gYffC6vkmy+IywiHR5EABAZV2DAHcX/wAr4rFbDI4GEmna6pLoXiqeJZObTMGjBC2OwZBtK473BAFtvl6nDvQpfOKlj+WlhUfd5CcKHhu9T/TFcJ6mOQgEOAb6rMNJUdlQXBHa9t+uHSiFs1qge9NCf/FKP8sGLeOQQz9oFX5ZkFQ7tIaUu7EuRJpJYncmzDe+CXCfA9JSTfEUckmhkKhOZqj3I3H6epxZHAmWMNqSAg97X/nfAHginjpq/MqalJ+GRI3CXuEkYNcD6gfy9sTmlpAJ7pxWoXXwxgElRmVYfmlqTGp/dj2H+P8AIYLcU8QyCT4OgAescXJPyQKf7yT/ACXvhR8OK6oOXiOlS809RLeVhdIRcanb1O/lXufYHGh8PZDHSRlUuzsdUsr7vIx6sx/y6AbDBiQHkn06JtqFW4T4XjokaxMk0h1TTP8API3qfQegxnsv+kZz/wB5pf8A1Y8P3GvFKUEIa3MnkOmGIbl2PTpvYdz9upGMvyAThcz+KINRz6XmWtbUZkNtttun2xWEHGXHl8hS8iwRyb+3X+KH/iarBLw2lkWjpCqTsn4gbl8rl7u3z6iH26+X+eBs39uv8UP/ABNVi/4d5LHNQU5dXP8AaanSZ0K2c22Vhe+G+MtUm3RXORKJmAbNSt7gwiApvvtcarDpvvthlivrDXmsIx5SF0n+WrWLfTfASVqiExpHSTukbGzCqU6gf2+YwY+tje2LFbRul+VG785g02qpZTH/AAdQPoukbYxNdBWECrs/tKWarqYIz+Woo/wremvQLD6thY8T4WaKepij/CkCr8RSy6lkUW2njIsLWFnW9rAXth3n5sU45KVk0YsSyzwspHcFZDrt9LH0wgeJ0SLJUiLkKdALJEzQTAEC+tD+HOn0AI/XG+FGYQodYorwXrmFOWFbLGunSU009MtvRdSvJbuTcH0ONEpYW5s5KSgG1iZQVbb8i38n3tjG8ojCJDJUzZcJQqlDVyyTyADddMasqx22sBc+pvjSop4GpebK1KUmYLUuY3RZD02DG97WAvfE4zapsNEQhDJSAmOquCDyxIHl+bpq12I721dP0x9zSpMU0UmqqKP5eVHGrJv3fy6l69b9vrj6KdeYsLCIJGA0CJKwfy7brt5R06kY8Qh2kjnkinR9Rj0JMGjsfzsoYAj7XHpjFWg3G8JWTLtTs98wBGq2wKPZRYDYfrhX4e+en/8A2P8AjPizXyNmVVLBTtJBDRztNJVFjIdYBULFuVUWLHT2t0GFJWelNNV03xr0nOi1SVOjQ6qTp0hfMLamtfbfHUxuzl36KydeVyy3KoZ6ypRpVEslU8JhYXLRyMbunoyMA30B+73FxAZ8oq4Z1T4qlQxTLILrcbLJ/DbzX9jhNoaGJzPLE1q3+k9NKynrc3OodDGFuxPt13sXXM+HcwXN56mjSDlTQqjNObobgA+RTqZhp77b4rEIJqdDykyYS7wZn9Rlj1EEmqooadwHdR5ow3SRVvcxnva47j3euF4FNZXGNlenqUinUqeutWRrW9dGFbhChSLN44KeTnCKkdaplFk1FyVQDpZbgAb2G3Y4beH6RKfMqmCJAkZp4nVR0Hnkvb03PTGWKRWLwral3iDgOnpZKBqOk1gVSiUeZ7oQbltRIsOv1tglwBTcnMc2hVSsQlidABZbuhLW7em2OubcczNPJBltI1W8LaZX1BUVu63PUjpgtwjxSKvmRyRNBVQ25sL9RfowP5lPriXF+Ta/t5TAE0SV4fq/OztInEbazoduisebZj9DY4N+EM0zU0vPq0qSJNishfSLd2IB3O+A/h5GrT52sgJQuQ4HUqebcD7YHeC+YUqJUhY5i2tTqYarqdWgeUbEAG/qTtjTEEh3b4UNMR3XzwwFGc5qjDztQEnK12tbUNd+972tft13w9jfOJ0v81DH/wCpIP8APCtwdJMmf1scnwy6wWIUKGYXBTSRuTp3Yeu57YYlUjP2PZqBf5SticWrj0VNt3Qmm8HKVVAaoqi3cq4UfYadh+uG3IuG6ehgeOnSwIJZibsxt1Y98fOMM3npoVkpqY1Ll1UoCdge+wJ9va++DLDUu4sSOn1GMXYj3DaNFYaBZZt4Dz3pKhf2ag/zUHDrxTxFDQ07TznYbKo6u3ZR7/4DfGdeDVSlNFmRmYIkMgLE9tOoH/D74PZJkkmYVIzCvUrEv+iUrD5B2kcftm1wO23oMa4rR9Qk2UMJygBeuCeH5ppjmeYj+sOLQwnpAnaw/aI/S/qThcA/Hzn/ALzTf+qmNcnmVFZ3IVVBLE9AB1Jxi2R5mlT/AErPGCEkqKdlv1tzlA/W18GG4uk9PlDwBRF5v7df4of+JqsdeDahEy6EN8GEkDc34h9DMA7W7G4HvjlN/br/ABQ/8TVYveHETDKy0siFBqaO8GrleZr9CeZc72ABH3xTvt9FLbq9W5TTxyQPDFl/LkKmNpJCCxNiCnUN2tb2xfr3U1jwxGgLyKvPjkvzXUDe4B6aTtcHAzKq1p541+Ohl0nZPgGXbuFZm8psOuD8WYRcyWoNVTGnXyHyqCjjY6pde/ppsMZGRo+FYhLFTQxrUH4ahoXVT5WiqhHN+gUAG/bVhf8AEWqLxTfEGop2fdIaqJJIrjtDLGDoY9rt64Y4aVZpCsdRk9UL3EXJUH9VkY397YoeKQKJN/pUYeIXYDm0rG1tBU35bbbOAu9uuNWHbA17+FJsUA4PzVUgj0TQUwtuKekknlJ9ZHsQGP7PbGuU1SdUURaVm0azJySEcWOzHTZT307HGZcNVEs9PEFkrSiooENBFykFh+aZ7am7mxA+uNBVJOdTm1Zp0DUNcelSAf7UX1EnuVuMTjQSmyy8rXENUztKvLjuia6d1MbDY+Y2MiE2N1Fj64WeK435NLSwiFY6iWLmSU8jRsGka5YILnQ6hurfrhw1ys9SqSSLZRo5kF0U26qRYyD1W98J3iWtR8PTSRzxI6FZWIjZWYqQAwBJ0quu5VsTh/cE3WVav8QYqSQUWWUXOVG5V1OlNf7K2U6m2NybXsevXCRkOZU6Vjf0lShaaoAdEuxSLUTZgoNtJ3vtcfTBanlWm+AhnkWGSCtLTxuAustrIqNZO6abLtsNW+OFPmlG6xxSkSrppdcaAuSE52sWXe41L+ox0taADA71lZEklavkfDWXQMKimihU22kU3AB9Dewwp8X8SVVe8lFlHmCLeaoVrD+BG6XPS4+2wJwkRcGzywutPQ1gJkbQ8kojjEd/LdH3Y269PrjTPDSsihj+Cen+EqkGp4j/AHvbmK35799zbp0xk5oZtTmOua0Bmll48IpqP4dkgh5NSllqEb59Q7kncqTe3puMF6zy5vBb+8pJVP8AsOhH/nOB3GnC0glGYZf5ayP5k6LOvdW9Wt09bD0BA7hviZcwzFJlRkWlpHEqsN1kdl1L72CYgjNLxbfy1uTBihXjgHP6eiFTSVkiwVCVEjsZDYSBmuHBOxuLe/TFvhetWuzeesp7mmjgEIksQJG1XNr9Qv8Ay9cfZ+JMiryrTtTMw2HPXSR7XYdPa+G/I6ilaPTRtCY02tCVKrfe1l2GE8xJgyfRArvSHwaDFnebQqAdarIvpfZrH/8Ak/lgZ4WT5gDWoI4RpmBdfKAHOrUF0np8vt6d8FuDp0aszquc/hhxHqHULEh1EfYD9MLvhFwxTVMdTJzZtpAoW+khRcqWIO5IO/pbGpiHTwap3iOa+5v8NR8SRuTK5dgzAAeR5BpWx6stjcja1xudxh+zuTlZtQyflmjlgY+4AkT/AMrD74VfGOqlpqilnpqdOYP/ALwYg5uNlS5G3U+++xwycdLIcvjqitp6Zoqgqu9tJHMAP8Jb9MS7aDDxEJihITnj4zAdSN+mFWt4wCV9LShAY6mIvHLq2LWJC/QgdfcYRuKOI3qqVKzQIqnLay0kQa+17G17XvYDp2bGLcFxurLwFfmy5aPiBRs0NepZoyLgMvm3B2+ddQ9CxxquMv8AESYCqyevU/hGZVLdrSFSD/u6sOHGvEQoqfUq655Dy4Ix1dz029B1P/zxTwXZePhJtJS/xnUNmFUuVwMVjUCStkX8qdor9mbY/T2vhNjraWnfNUV4o4+fT8pQw3VJFJ0jvYAk2vhkquHXpqOnpnkJnr6pVrJQfM2pWdgp7Cy6foT64Z6Lw+y2JgyUkVx01Xa32YkX98aB7GCN2q63KS0lZhNxUrS64qeplRShLpGSPJNM/X0KyLb74Z/C/M0lpqaCOeVJYnfmxoqkW1FvxNSkgEbAgje464b+Nc3FFQyyILOF0RKo6u3lUAfU3+gOEviXJqamp6aprJ3p8xIUGohA1M9hqLILKyr3Nr2+uHmD2xEe6UZSjWZ5rI0jaZsziW9gI6G6i23VoWYj3wUy+cywOiy1AdRqMslIUJHoFaMKzbdACfbCB/Sc9OwfM6qseCXzQ1VJIOUwO4BVVBUnsB/lfDxwzVc+CZFXMY16rJUaQ7X/ANWTc9vzAdf0h7IGvCbTJQinr4uYhknuFcE/E5eyEEHqHCoFPuQcCvEujZDUvFDIFaO7yQVJJ3G/NgbbQf2l+uDVIZ77HN4rHrIIJV/QFj+m+A3ijGrmWy00kqwb2ZoqlBa5PW0qeqHp74pn3jXhJ1lU4LyppoadqxKgw6Nnmq+Uii3l5cSWJHTzMQe+G+HM0LCVIqSSrQ6dEVYCwTTYEkqLntYj3vjMeH6QrFFJM2WwgoCprNU0rDsQhbyKR0At98N3AWSU2Ymeoq1hqGhlMMQWPREECqwIj9yx3a5xeK0VJtrmhnJPlGi3dI2kHNBdn5ofQx20rqY6bdQANO2A3GMZqKKojFRJCscbLKZYDZ9rdWAvcjqnqPbFqq4AoG3SAQN2enJiYf7hF/vfCnlmW1Uks4oM1mIpZTG6VMYdCR1XVfcDodr4wYATINuOirM2R3h6vy/M6WETrTySoih4pQpdGAsdm3tfv3xYzTPcsyxDbkIwG0UKrrP2HT6mwxm3E3DtdVo8slPTVEhK8qppCgWwJ1hiWBPYC4NjfcYqZDw1JSmKSfLaqRldHkIRXACuxIQBt9Slb3HVfQ42+kw/l214UZjw7q7Bm9Zn9WYUnFJCi6wik3sDa+1i7b+oAviScHZi8s0MVYzy0Tq0QckEq63DIxJK9wVJsbYGZVNJBUmqhpasVIqmYR8lwHge91O1lYX+mNj4PoJrz1VUgjmqXB5d78tFGlFJ7t1J+uKxH/T+2IUtbmvdcPD/AIqasjeOoQx1cB0TIRb6MB6H09faxwK4czaCBMzr5rLC9YyhgLlggWMWA63fV+pwlQ8atHmWYSwRs4qPwIWUbcweWMk9LE3N+trbY1TJqGmpoaehd4mkRAwVyNTN3cA9SW1HGWIzJuvHkrRrpWd5fPQ5hmTtU0yU8CUxMaTLyzJvcyEbdBe252/ka4Rnjocnq6uNNKO80sS+ouViG++9lw08UcE0le0b1KEtHsCrFbjrpNuov9xvbrhX8WkLx0WWU40/ESgaV6Kkdh9gLg/RThh4fDRqEoLaqpwrFLT8OyyrHzZZhJIVKltQY6bkDcjT5re+DPgvTMmXDXT8li7b6SrSDsxvv7X6bbYHeLtQlPQ09HDMYnLoEVbi6L5dyPlUEg39rYfeHaOWGmhjnl5sqIA0n7R/62ueuJxHSyeJTaK9EC8U8okqcvkSKRE0kO2skKVXcgkXt2P2wN8H6+OfLBAZDI0d0kVhYqGvZR6rp2B9vbDxX0aTRvFIupHUqy+oOxxkXhlX/C5pUZfHARG0jnW/9ooQeW56FDbba/nG5wmbWEW8KodRwKvV/D881KsEH+nZZOFhJIF4yQYzc9tGn7xkYs5V4SpI7T5lKZ5pG1usZ0pqPXcAE/bThqzJ+TmNPJsFqI2gY/vL+JH+o5g+th3wr8Y5/m0k09NQ0pjSIEtOdywtcaCbKCR23N/TFNe80aY565pEAVKZOI+HoaihkoISimOMctQ28ZG8d97gXFvpfAnw6mSuVKmpUmtpQ1OwJ2Ug/MF6BmFgT7HHDwvpKKCj+P5pMkq/1iaZtwwPmU3NhY9+p698eOINOW5ilcDakrrRVJHRXt5JPYWvc/X1wouzXMd0+BQzxGzuqapppaONXign5SO26vOwK2AuLhd11XtquO2Kc/F+ds84HwqGmZElUL1ZyFW1yb7kdxhk4YigbL5cvq2CGjbS7BtBCg8yKVT2NtLavUYTOF6jnJmbRO85aWB0MhVZJAkoa5vYA6V9satiIgU/ZUOmbq3nHGHPRYc3ppYWjYOlTTH5GDMoexJFtSsLXN7Gwxcahaor6epknkmhKpHSVMKhwrj5hOlti/mvtbftbFeaWqZw3wT2BQ2MsP5ZZZP2+4lA+xwq8NZ3U5PVjmqVik3ljuDdTtqGkkal/wArYsNkHLfgpzQarRuLaujo5KfLmiiFHVGTnKGOqNmI0uN/Iuo326W2tbfjRZlJlVSIa5nlgdOXS1OtrEDcRyAnQH7cy17WubdGLh3gqiWKR7Cp+JPMaWWzFgTqUA+gFvrjjmVZT5k1ZlcqcuSIAoSQb7Aq6W6FSRdff64wDhapG/ytYQ7LHUygxRyqwN9MeZLJ/wCB5CuKXivMSJY3liZTHqSCoi02IHWCYCxkFrlCT9sLOR5eHpxDJSvLyyY21x07KHUkNp80coF+lzfAmmlzFpZ6GmV5o7aWgfzqoPe7M2i3Uefb3xs3D2pmyzLqQiHD2arTQovNjpwY9bCkh51Q3q8rsCsY/d7e2GDgXOKmlFTUyUlXNTzyh+cQocIBYOYx12sTp9Nr4Sp3noac01Us0J1o4hCqI6hNXnDuLljb3022t0xu+ScRwV8DNSyjUVI0nZkJH5l67H7YWNQTEg702VVzKM8gqk100qSC1/Kdx9R1H3xnXBlTU0kdZBNRTq7c+czWurG1wNupOwAHXGbyZe8dVHT1NO8c0dxenssspuTr1sbG9tiO2GDTm6EfCPWqnpPPEx/xwfQDRAIrxR9SV7jo9cWX0dTcQ/BvMsTScpZZSxIVmPS1xi7RZvJA2WGm+LljtPen5gZiFYppB+VlUi4J7Y4NXZs66K2jhrYx0E3LuPoyuLfocW487rEMJiyenRoAREdV9AbrazDrc4ozy9ab0pXKrzCtfIhWGtmV43dXUGxe8ukXbqNI2thu4yzj4PLoaalLvUVCrFArNqks3ViT6A2v6kYWeHavOauJlpYKGCASMreQABwbtsWe5B3vbrj5xDwlVUAXMmqviK4Sqiq63Vi90AW5vcarjoNjiSG5oMXt8ApgmKIpwdwwI5YaWMgrSyCeskG4efTZIl9kHmP27k4t+I1XkrHVWESVCgBeQx5osTYAqbDe/wA22D2UCky6GGinmQSzAltZ3ldvnYn3Jtc/TAGt8NTTTfFZTIsUoueVKNUZv2BtqX/q1sZB4L5cSOG6e6oikBDfDaPNmnVi0yZeCTapsXK76QLjVfpc7DBitbn8RQqNxS0zMfYv/wDIjDVkdfUfC82vjSGRQxcK11AX817mwIF7XOELgbMo41r85qmKJUS6Y9rnSpsAB1JOy2/dwSXFzo5U5oiAAvOaVr1meijqKSOSCE3ViralGkNrLA2KlrDSRY/XGsYzHwkyiXnVFd8SJoKjUF+bWxD9ZAQNLKARYX2PpbGnYzx4kNG5Uy0qYybxlyOpM0VbE6pDAg1uGs6HX83q3VQAN7i1t8azijnWVRVUDwTLqjkFmF7dCCCD2IIB+2Jwn5HApubmEII88Wa0BalkNwQY3IIKSxkFSQd+oF/UH3x0XiZzl71SQs88SkSQA7rImzr67G52G46dcKfh/mslPXT5aKblUsbPpc31dfKzMdm5g3H2t0wz53G1FMa2JSYXsKyNRvYbCZR3ZBsw6lbfsi9uaA7L3HhIGRKz3hTw6mrpHqa4Gnp5JDKKdLrqJ76bnSLbXPm+mNZrMjp5Kb4V4xyNAQJ6AdLehHY4Xc046FLVD4kKKGaINT1CXbUwFypt6jpb099g9JBVZ1LHUM0lJQROHgVTaSUqfnPYDrbY+1+uLfnftOoNe6kZRQXVKl4VpzVx0WZh3kjX+qz6rCoiG4jkt1ePpbYke2OHH/A9BHWUjMWgiqJNEgWwRbLsRt5STYenXGk8U8PR1sBiclWB1Ryrs8bjoynqD/jjM+J86qKiAZTWIqVrzRrzTtG8YOrmgnYHy2t7/bFYb3OIIPXyhzRFUUzHwdoVhkZGqSyoxUa1NyBcbaN8Zxl/DlLOcthglLVFSW+JsQeUBva1tmADdfT6YbPj6tMuamNTInw1cYZ5xfXFEtij2vq0E23v026YDV2dSrmES1EkEq0sy/1xYxHq8uoK0g2s3Te+9zjbDOJWTKzcG8E95FS1VMlTlCzBJAuuinYXvET5hb9pPb9q9sCq7L6ahqqOnovxsz1kvLI/Z7a2l3Go6b6Uvt7m1+h4jkr6B8w5QhqcvkLowJ0Ov50DHqGXykb7gY9V2TRZhAkuXpGqVcwkrZmN5IdAuQoO4N79O59DcZCQdqnHrz7buKs2ovPFvBUFdIa+jHPUsyzxRuELFDpLRlhbWLdDs2xB33G5Vw7RiT/4fmVRQ1IFnhqPK33BC3H+8MTg2jmq5zNTyzUtLF5YOUyctY4z5lljJBLSbtqI+Ykm9hghT8U/GywtW0dLLQ1E7xQuwBkXTezEG+xA6i3/ADraGzNtRwKUA1RL/wCzP4nS1fmNRU2+VVKqo9xfV/K2K9b4cZVTAyPVzQ6RfUJ1Uj6eW/6Y7cL0mU15tBRzRjRqBKyIhFwNmDaSbnoPQ4BQ1lH8VyIKCkSVmmjikmcSOkkV7F42HlDMLL5rm4xIL5iTToE4bwXTK/Do5jTyVE09TqZj8IZm1HlD5C4YX83WwtbbCjT8LQNlslUTIs1LPy6hbgqV1AErtcEA+/fGg8D8bJHA4nEpcM7zs8mtoyigMXGwjBkGhI16+nXHrgTIDUZTWmQWNe8sii3QMPKf1Fxi/qPbOa0hLI02XeLwby5gGDVFiLjzr3/2MVc68GqUQSGnabnBSU1spBI3AI0jr0w2+G+YGbLadn+dE5b/AMUZ0G/vtf74Y5pVVSzEKoFySbAD1JxznGxWuiVeRpFko+E0cIyuAwXs1y+o7h72cHp0IsPa2B0Ff/SeZAx3aioCW1DpLPawt6hQT9/qMBMjy6qnatp6BtGXzzaxVG4IVh+IsK/mudtew273xfzXP58qR6WkyyTkRraKYG4Zj1Zgqnv6kE27Yst2jFz7T+0ppyR+KOizul1SRXKsUYNtLEw6rfqD0Num+B+T5TmdBPDBFIKuhZrFpdnhUe999ulgR2sMZ9wrxPHQVEU0dRJUfEXFbCUIcSEk61FrHc2t1O/qLan4hcVmip1EI1VU50QR97m1zb924+5AwOY5rsgqDxQCCJQbxLzSSpdMpo/NLNvOw6Rx/vH36kem35hgP4gSGH4LKIYOZTkR6rX5hs4HlI2U9SWIPXB3JqSLJaJ6usLPUzEGdx5mZmOyAnsCTvsOpwH8KuH5XqnzLn6oZeYFUklzd/z9gRbpvhtIaJ3D3KRkmOPwtG4dyKGigEFOpCAk7m5JJuSTgniYmOQkkyVspiYmJhISJ4pcKSViRSJMYxTlndQCSwsDdbfnXSQP4ji/wDxlHmMBbRy2VimhnDFrAG46E7HfbrfDYcZJ4l8MNT1KZtEyCOAxlogCpurdiBaxvuT/ADxvhkPGR3bXNZu2doKzXZMsdTJllR/oNYC9Ibf2Eo3KKe25LAfb1w6cF0VVDTLFWOkjoSqsgtdBst/e3/RwLy+oizvL1cqYW1Exm4LRyIfK6n2O/vuMdMi4uPP+Cr1ENWPlbpHOOzRk9z+z2NxhvzERvF/PlMRdN2BXEHDlNWpoqYlkA+U9GX+FhuMdc/opJqeWKGUxSOpCyD8p9cfchonhp4opZDLIiANIerH1xiKVBqq5LIuJOGanL5EmH40anT8QwY/hlSvLqFX5lAO0n0vgH4cV9QxaipEpTrLSuKhdSyadICj0AG/fqTj9Dst9j0xkVRk8KcQxfBJy+SjTVJX5RdTsB0BIIuP3r9sdeHjZmkOFY+Fk5kEEKxxTxCZKM5dLTGkqpnjiWMD8NgzqC8TAaSo9OovbBOu4LnoW+IydgrWHNpn/ALOWw6i58rf8+o75/VcRVVRPQTVbyrCKnmq7QqIlUOLFGUam8twQ3t1xsFPx5lztpFXCCezNp/8ANbCeHMAyjrvCAQ66zc8WUaSTfF0E1BVTRNHJJGu3m2LaTa5/esfricOZRlwlDUlbTMfhWiCzsVcSsLcxQx2uNrDpc4Z8yWKoz6lHklRKV3tsyi5sD6d8H834Cy+p/taWO/7SXQ/qtr/fAcRoi4kdfnyjKSg/hxl0tDEYqgRpGFH4nxRcEj9lCAIwetgcJ3GC0iT1J+NpeRPIkjrEvMqLpYlVYGyXYXuTi1wV4f0NTNXCSN2jgqDHGvMYbAb3sQTvg7mFPklEWijgieo0kCONDNJci37xBw5AeSJJ6f6iCQglJRSZszVE0a0eVhjK6iwaoK/mdha+w69Bva53DflueVs6KaKiijprAQyTyFdSW8rCNVJCkbgE9LYWeHqudcoNFPl9azMjxjTGANLXtuWBFr9xirkddmeXfDfGahRyslOUdwzRkrbWCBdVv+Uk7bYHNmRSlhregGF9yfOpcpqnSWVZqJ5TzpI0ssUz3Yqu5JtbcDpcXserbDQy5owlqleKhBvFTNcNNbo8w66e4j+5xQ8PMgpI2kiliBraeRtRkJbZmJWSMNsA62uVHUb40TGWK8A0vxVNBiq8xoFACgADYACwGPWAs+RM1dHV/EShUjKcgHyNe+59/wDkMEcxzCKBDJNIkaDqzkAf/X2xhHBWqWY5PSa1qZootcILCVgBp23JPt136YTeFI/jamXOKoaYYwy0iv0WNb3lN+l9/wCfscc83q5c5BSItT5WhvNUP5TMF3IQH8g/aO36WwE4u4qed48uyrS9I8axMYkLEAmxAPRQEHU9iTfHSxjojf8AA/qzc4XXvMamozbMVjj1z5UXXUVUrGLLvd7A6wx6X9Nsavk+VxU0SwwIEjXoB77kkncknvgfwdwvFl8BhhLsGYuxci5JAHYW6AYO4yxcQHZbYalU1sVN1MTExMZK1MTExMCFMeJoldSrAMp2IIuD9Rj3iYELH+JuFajLauXNaUxmFLMYRqBsQFZSALaB817/AG2vg7l1TS5/RKJwkc4LaVRxzIypsGXvYixsRbGh4y/jPg6SnnnzWjZ3qBZliCBrEgIx9SAtza2OluJngGh3H9f1ZluW1lfyriGoy51pc1OqJjpgrR8reiyfstbv7d+uNAVgRcG4PQjGYcN8ew1ccdDmcbfEyko6tEQhufJcdVJFj0tf0x9fJ8zyk/1D+t0X/wCHkPnjHop62+l/p3wPw5MGh9j0QHUpZaVUzhEZ22VVLH6AXxjnDs0nwFdXAXqsxmMVOO/mOkW9lux+iDF3PuNKuvhaipsvnjmlGh2kBCqp+bewG42ubffHfw2ymoirGp61lY0MQ5Cr8oEpN2GwubArc7i5HfFNZkYSfTl/qRdJormfZ6+URZdQwQrUSMmjSTa5XSNvdmY49Q8YQvKlPmmXmmaXyo0qq0bE7W1W2/6vbAbOM7i/7QxyVmqGGBCkTSKQrPvuDb5bsfN02GLni5xLSz0q0sEizVEsictYzq0m+xuOhPQDqb/XDDJygi+9KblGsz4Ky2nYTK5oZG8oeKUxg97WJ09r2tjhLlFUpRYs8ILi6CVInLA9NPQn64TvEXOKaWtp6StlKw00X4rICSZWQbbXO21z9Rj1leXf0nksTxW+Oy82Rl6kL5lH3WxH7y4YY7KHOPqJ6XRIkgJpyzw8lhWXnZlMIpHMkwiCxaiepLbkfYjBvIZsrpDFBStCrTE6NJ1NIRsSW3J3B3J7YUOI+MxmVBT0tKR8TWsI5F/1YH9pf2Pb1UnFrjqgjopsndBZIJRD9iBuf0J+5xJa51HmpmnROQLIlmfEVdVzy0+UrEqQNy5amboH7qgANyPUg46cWZHVTZQ0c0izVcVpQyLYOUOoC3rbboLnAfivhnKIKlnqaqWmM34jxJIVV7k3NgpO5vsDieF1KnxtRJl4mGXGMAGUtZ5L9U1b2Avuf+WCAG5m7q2/aKzBVipzWKqgpM2pzplgdEnHflswWRG9bX1Kfv3xpWMJzjhZ5s2qqLL5tEUqiSoF/IpvcqQOvmNwO2q3bDYJs+ih+EWCGRgNCVfMAFugYqd9QHe3bocLEwwQIPrwKGuO8I7xnx9T0HkN5qg7LDHud+mr0B9Nyewwv0XC89c3xmdsFiS7R0oNkQDe7/btc37+mO+U8N0mTQvW1jmao21ykajqY9EB7k9zufYYWK/NK/N6wfCidMvk/CJsAuj+8Zuo1He32HrhsaPw/wCvCRPH0XTjLjeWomSjy1lNJIiRMyRX3ckEbiwAW3Qev20Pgfg2LLY5Ejd3MjBmZrdhYAAdhv8ArjrwZwjDl0bxws7a31MzkX6AAbACwA/nhhxniYgjKy3yra3ebqYmJiYwVqYmJiYEKYmJiYEKYmJiYEKYmJiYEJT4u4Fp6zmTBdNUY9KSgsLEfKSAdyOl+tsZ2avNslihgCJNzZGkNtcnoOWDta9tV7fm9jjcMfLY2ZjECDUKCyahKvDniBR1jSqjlOUAWMg0gg7XBPodt7HHzifKZzJHXZcyGoVNLRsfw54ybhSexG5VvfAriTwqpZYZFpVEEzOH1m7Drutr7L7DobYBimznLpoYqdTUUkMI28oRrAlv3g19gPptiw1hMsPYpSfyCJZj4gLp5VfldSD+ZSgdL+x6H64HZPxVl0D86PKaiEDrMIb6f+X2xYy/xeAphLV0zKxmMYEd7EAAlvN3F7W3wxw+JNA08kJdl5ali7KQp0i7Ad7j0tvbbFFpbTIexSkHel3g3PclgkqJY6tjJUNqf4lSCNydIJQC1ye57emC+QLl8VbPVU9fFpnA1wB00Ai1mG9x32/eOPs2dZJUQiolFKUL6NUkQDarXsbrq6b36Wx5k4ayJpeRy6YSldegPY6bXv19N/pvhEis5vlMdl94e4NoKetashqNTEuVj1poXX1tYX9QN++O3HWd5SVRK6VH0NrWNCzNfcbhO312wBbhHh+SJ50lRYkIDSJObKT0Bue/b1xao8r4fpniT8BnlXXGZCZAQbgG5uoBINr26YKEyS49kqgRRc6zjV6wg0GVNVKuyyzKFUfw3/5jpjnPJxDVKYuRT0cbbF1YagPazsf0A+owRqPFGhSmnamUsYLBYtOhWu2kaTawX7dO2AsnFma1j0k9DA6UzkBxZWFw9n1MbEKB0O3fFBpH4gddfpIkcfRNvDfD9Nk9JLI7km2uombctb0HW25sNySe5OFvibxRfTTvlkQmSRirl43uGBFksLWJBvffHXJ/DqoNXVtWzmWnnVhpV2u+o3BI6Lotta+HThfhqChh5MAOksWJY3JJ7k/TbEFzAcx2j7KgCRAokPKfDKWWrnnzJ1kilu3LR2vqPS/S2gXUWvjScnyuKmhWGBAkadFHubk36kk73xcxMZPxHPuqa0CymJiYmM1SmJiYmBCmJiYmBCmJiYmBCmJiYmBCmJiYmBCmJiYmBCmJiYmBCqVuWQyhRLFHIFbUodA1m9RcbH3wOfhCiM0sxp0MkylZCR8wYWO3S5HU9cfMTDDiLFKEErPC/LzCkQR1RZC+zm5LAAgk3JFgB7YCZlwLSyZuAwk0vCzlQ1hdVCC217W3tfr7bYmJjZmI+tdxUOaOCB5fwVT/ANG1h1S3WUWOof3dwNtNt9Rvt+mGnLfDShdaN3V2KRi4ZvK/VvOLb7selttsfcTF4mI+td/6Sa0cEyZVwVQ0/N5VOlphZ1bzAjrps1xa/bBylpkjRUjVURRZVUAAD0AGwGJiY5i4m5WgAC64mJiYSamJiYmBCmJiYmBCmJiYmBCmJiYmBC//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4048" y="44624"/>
            <a:ext cx="1312214" cy="13537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descr="UESTC logo.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18128" y="0"/>
            <a:ext cx="1447800" cy="14478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78875" y="44624"/>
            <a:ext cx="1329629" cy="13258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70665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0802D33-7308-4D2D-8EA9-75043F78277B}" type="slidenum">
              <a:rPr lang="en-US" smtClean="0"/>
              <a:t>10</a:t>
            </a:fld>
            <a:endParaRPr lang="en-US" dirty="0"/>
          </a:p>
        </p:txBody>
      </p:sp>
      <p:graphicFrame>
        <p:nvGraphicFramePr>
          <p:cNvPr id="7" name="图表 1"/>
          <p:cNvGraphicFramePr>
            <a:graphicFrameLocks/>
          </p:cNvGraphicFramePr>
          <p:nvPr>
            <p:extLst>
              <p:ext uri="{D42A27DB-BD31-4B8C-83A1-F6EECF244321}">
                <p14:modId xmlns:p14="http://schemas.microsoft.com/office/powerpoint/2010/main" val="1752456648"/>
              </p:ext>
            </p:extLst>
          </p:nvPr>
        </p:nvGraphicFramePr>
        <p:xfrm>
          <a:off x="-180528" y="1016732"/>
          <a:ext cx="8487866" cy="5473613"/>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p:cNvSpPr txBox="1"/>
          <p:nvPr/>
        </p:nvSpPr>
        <p:spPr>
          <a:xfrm>
            <a:off x="6336196" y="656692"/>
            <a:ext cx="2520280" cy="3416320"/>
          </a:xfrm>
          <a:prstGeom prst="rect">
            <a:avLst/>
          </a:prstGeom>
          <a:noFill/>
        </p:spPr>
        <p:txBody>
          <a:bodyPr wrap="square" rtlCol="0">
            <a:spAutoFit/>
          </a:bodyPr>
          <a:lstStyle/>
          <a:p>
            <a:r>
              <a:rPr lang="en-US" b="1" dirty="0" smtClean="0"/>
              <a:t>Average performance</a:t>
            </a:r>
          </a:p>
          <a:p>
            <a:endParaRPr lang="en-US" dirty="0"/>
          </a:p>
          <a:p>
            <a:r>
              <a:rPr lang="en-US" dirty="0" smtClean="0"/>
              <a:t>By increasing the variance of noise NMSE is increased</a:t>
            </a:r>
          </a:p>
          <a:p>
            <a:endParaRPr lang="en-US" dirty="0"/>
          </a:p>
          <a:p>
            <a:r>
              <a:rPr lang="en-US" dirty="0" smtClean="0"/>
              <a:t>By decreasing the sampling ratio NMSE is increased</a:t>
            </a:r>
          </a:p>
          <a:p>
            <a:endParaRPr lang="en-US" dirty="0"/>
          </a:p>
          <a:p>
            <a:r>
              <a:rPr lang="en-US" dirty="0" smtClean="0"/>
              <a:t>GA is better than random sampling </a:t>
            </a:r>
            <a:endParaRPr lang="en-US" dirty="0"/>
          </a:p>
        </p:txBody>
      </p:sp>
    </p:spTree>
    <p:extLst>
      <p:ext uri="{BB962C8B-B14F-4D97-AF65-F5344CB8AC3E}">
        <p14:creationId xmlns:p14="http://schemas.microsoft.com/office/powerpoint/2010/main" val="3947388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0802D33-7308-4D2D-8EA9-75043F78277B}" type="slidenum">
              <a:rPr lang="en-US" smtClean="0"/>
              <a:t>11</a:t>
            </a:fld>
            <a:endParaRPr lang="en-US" dirty="0"/>
          </a:p>
        </p:txBody>
      </p:sp>
      <p:sp>
        <p:nvSpPr>
          <p:cNvPr id="4" name="TextBox 3"/>
          <p:cNvSpPr txBox="1"/>
          <p:nvPr/>
        </p:nvSpPr>
        <p:spPr>
          <a:xfrm>
            <a:off x="539552" y="1063643"/>
            <a:ext cx="8064896" cy="646331"/>
          </a:xfrm>
          <a:prstGeom prst="rect">
            <a:avLst/>
          </a:prstGeom>
          <a:noFill/>
        </p:spPr>
        <p:txBody>
          <a:bodyPr wrap="square" rtlCol="0">
            <a:spAutoFit/>
          </a:bodyPr>
          <a:lstStyle/>
          <a:p>
            <a:r>
              <a:rPr lang="en-US" dirty="0" smtClean="0"/>
              <a:t>GA performs better under lower sampling rations which is good for our recourse constrained case</a:t>
            </a:r>
            <a:endParaRPr lang="en-US" dirty="0"/>
          </a:p>
        </p:txBody>
      </p:sp>
      <p:sp>
        <p:nvSpPr>
          <p:cNvPr id="6" name="TextBox 5"/>
          <p:cNvSpPr txBox="1"/>
          <p:nvPr/>
        </p:nvSpPr>
        <p:spPr>
          <a:xfrm>
            <a:off x="539552" y="260648"/>
            <a:ext cx="2880320" cy="646331"/>
          </a:xfrm>
          <a:prstGeom prst="rect">
            <a:avLst/>
          </a:prstGeom>
          <a:noFill/>
        </p:spPr>
        <p:txBody>
          <a:bodyPr wrap="square" rtlCol="0">
            <a:spAutoFit/>
          </a:bodyPr>
          <a:lstStyle/>
          <a:p>
            <a:r>
              <a:rPr lang="en-US" b="1" dirty="0" smtClean="0"/>
              <a:t>Delay Estimation</a:t>
            </a:r>
          </a:p>
          <a:p>
            <a:r>
              <a:rPr lang="en-US" b="1" dirty="0" smtClean="0"/>
              <a:t>(on Real data)</a:t>
            </a:r>
            <a:endParaRPr lang="en-US" b="1"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820821"/>
            <a:ext cx="7740860" cy="42004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9566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0802D33-7308-4D2D-8EA9-75043F78277B}" type="slidenum">
              <a:rPr lang="en-US" smtClean="0"/>
              <a:t>12</a:t>
            </a:fld>
            <a:endParaRPr lang="en-US" dirty="0"/>
          </a:p>
        </p:txBody>
      </p:sp>
      <p:sp>
        <p:nvSpPr>
          <p:cNvPr id="2" name="TextBox 1"/>
          <p:cNvSpPr txBox="1"/>
          <p:nvPr/>
        </p:nvSpPr>
        <p:spPr>
          <a:xfrm>
            <a:off x="5940152" y="1588728"/>
            <a:ext cx="2988332" cy="2308324"/>
          </a:xfrm>
          <a:prstGeom prst="rect">
            <a:avLst/>
          </a:prstGeom>
          <a:noFill/>
        </p:spPr>
        <p:txBody>
          <a:bodyPr wrap="square" rtlCol="0">
            <a:spAutoFit/>
          </a:bodyPr>
          <a:lstStyle/>
          <a:p>
            <a:r>
              <a:rPr lang="en-US" dirty="0" smtClean="0"/>
              <a:t>GA performs better under lower sampling rations which is good for our constrained recourse constraint scenarios</a:t>
            </a:r>
          </a:p>
          <a:p>
            <a:endParaRPr lang="en-US" dirty="0"/>
          </a:p>
          <a:p>
            <a:r>
              <a:rPr lang="en-US" dirty="0" smtClean="0"/>
              <a:t>Almost, in all sampling ratios and time intervals the GA was better than random sampling</a:t>
            </a:r>
            <a:endParaRPr lang="en-US" dirty="0"/>
          </a:p>
        </p:txBody>
      </p:sp>
      <p:sp>
        <p:nvSpPr>
          <p:cNvPr id="3" name="TextBox 2"/>
          <p:cNvSpPr txBox="1"/>
          <p:nvPr/>
        </p:nvSpPr>
        <p:spPr>
          <a:xfrm>
            <a:off x="5904148" y="404664"/>
            <a:ext cx="2880320" cy="923330"/>
          </a:xfrm>
          <a:prstGeom prst="rect">
            <a:avLst/>
          </a:prstGeom>
          <a:noFill/>
        </p:spPr>
        <p:txBody>
          <a:bodyPr wrap="square" rtlCol="0">
            <a:spAutoFit/>
          </a:bodyPr>
          <a:lstStyle/>
          <a:p>
            <a:r>
              <a:rPr lang="en-US" b="1" dirty="0" smtClean="0"/>
              <a:t>TM Completion </a:t>
            </a:r>
          </a:p>
          <a:p>
            <a:r>
              <a:rPr lang="en-US" dirty="0" smtClean="0"/>
              <a:t>(GA targets reducing the ultimate NMAE)</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99" y="368659"/>
            <a:ext cx="5616625" cy="30764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344" y="3659399"/>
            <a:ext cx="5561780" cy="30459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983109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0802D33-7308-4D2D-8EA9-75043F78277B}" type="slidenum">
              <a:rPr lang="en-US" smtClean="0"/>
              <a:t>13</a:t>
            </a:fld>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1" y="224644"/>
            <a:ext cx="4992023" cy="27363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0" y="3284984"/>
            <a:ext cx="5061329" cy="27723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904148" y="404664"/>
            <a:ext cx="2880320" cy="923330"/>
          </a:xfrm>
          <a:prstGeom prst="rect">
            <a:avLst/>
          </a:prstGeom>
          <a:noFill/>
        </p:spPr>
        <p:txBody>
          <a:bodyPr wrap="square" rtlCol="0">
            <a:spAutoFit/>
          </a:bodyPr>
          <a:lstStyle/>
          <a:p>
            <a:r>
              <a:rPr lang="en-US" b="1" dirty="0" smtClean="0"/>
              <a:t>TM Completion </a:t>
            </a:r>
          </a:p>
          <a:p>
            <a:r>
              <a:rPr lang="en-US" dirty="0" smtClean="0"/>
              <a:t>(PSO targets reducing the ultimate NMAE)</a:t>
            </a:r>
            <a:endParaRPr lang="en-US" dirty="0"/>
          </a:p>
        </p:txBody>
      </p:sp>
      <p:sp>
        <p:nvSpPr>
          <p:cNvPr id="7" name="TextBox 6"/>
          <p:cNvSpPr txBox="1"/>
          <p:nvPr/>
        </p:nvSpPr>
        <p:spPr>
          <a:xfrm>
            <a:off x="5940152" y="1588728"/>
            <a:ext cx="2988332" cy="2585323"/>
          </a:xfrm>
          <a:prstGeom prst="rect">
            <a:avLst/>
          </a:prstGeom>
          <a:noFill/>
        </p:spPr>
        <p:txBody>
          <a:bodyPr wrap="square" rtlCol="0">
            <a:spAutoFit/>
          </a:bodyPr>
          <a:lstStyle/>
          <a:p>
            <a:r>
              <a:rPr lang="en-US" dirty="0" smtClean="0"/>
              <a:t>PSO performs better under lower sampling rations which is good for our constrained recourse constraint scenarios</a:t>
            </a:r>
          </a:p>
          <a:p>
            <a:endParaRPr lang="en-US" dirty="0"/>
          </a:p>
          <a:p>
            <a:r>
              <a:rPr lang="en-US" dirty="0" smtClean="0"/>
              <a:t>Almost, in all sampling ratios and time intervals the PSO was better than random sampling</a:t>
            </a:r>
            <a:endParaRPr lang="en-US" dirty="0"/>
          </a:p>
        </p:txBody>
      </p:sp>
    </p:spTree>
    <p:extLst>
      <p:ext uri="{BB962C8B-B14F-4D97-AF65-F5344CB8AC3E}">
        <p14:creationId xmlns:p14="http://schemas.microsoft.com/office/powerpoint/2010/main" val="2619566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0802D33-7308-4D2D-8EA9-75043F78277B}" type="slidenum">
              <a:rPr lang="en-US" smtClean="0"/>
              <a:t>14</a:t>
            </a:fld>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213372"/>
            <a:ext cx="7654352"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61" y="2888940"/>
            <a:ext cx="7184485" cy="1894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90561" y="4905164"/>
            <a:ext cx="8845935" cy="1477328"/>
          </a:xfrm>
          <a:prstGeom prst="rect">
            <a:avLst/>
          </a:prstGeom>
          <a:noFill/>
        </p:spPr>
        <p:txBody>
          <a:bodyPr wrap="square" rtlCol="0">
            <a:spAutoFit/>
          </a:bodyPr>
          <a:lstStyle/>
          <a:p>
            <a:r>
              <a:rPr lang="en-US" b="1" dirty="0" smtClean="0"/>
              <a:t>-    Norm of sampling matrix showed a strong correlation with the estimation accuracy </a:t>
            </a:r>
          </a:p>
          <a:p>
            <a:pPr marL="285750" indent="-285750">
              <a:buFontTx/>
              <a:buChar char="-"/>
            </a:pPr>
            <a:r>
              <a:rPr lang="en-US" b="1" dirty="0" smtClean="0"/>
              <a:t>By minimizing the norm of the sampling matrix we can reduce the error while reducing the processing time</a:t>
            </a:r>
          </a:p>
          <a:p>
            <a:pPr marL="285750" indent="-285750">
              <a:buFontTx/>
              <a:buChar char="-"/>
            </a:pPr>
            <a:endParaRPr lang="en-US" b="1" dirty="0">
              <a:solidFill>
                <a:srgbClr val="C00000"/>
              </a:solidFill>
            </a:endParaRPr>
          </a:p>
          <a:p>
            <a:pPr marL="285750" indent="-285750">
              <a:buFontTx/>
              <a:buChar char="-"/>
            </a:pPr>
            <a:endParaRPr lang="en-US" b="1" dirty="0" smtClean="0"/>
          </a:p>
        </p:txBody>
      </p:sp>
    </p:spTree>
    <p:extLst>
      <p:ext uri="{BB962C8B-B14F-4D97-AF65-F5344CB8AC3E}">
        <p14:creationId xmlns:p14="http://schemas.microsoft.com/office/powerpoint/2010/main" val="41337047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107504" y="800708"/>
            <a:ext cx="8763000" cy="3016210"/>
          </a:xfrm>
          <a:prstGeom prst="rect">
            <a:avLst/>
          </a:prstGeom>
          <a:noFill/>
        </p:spPr>
        <p:txBody>
          <a:bodyPr wrap="square" rtlCol="0">
            <a:spAutoFit/>
          </a:bodyPr>
          <a:lstStyle/>
          <a:p>
            <a:r>
              <a:rPr lang="en-US" sz="2800" b="1" i="1" dirty="0" smtClean="0">
                <a:solidFill>
                  <a:srgbClr val="673105"/>
                </a:solidFill>
              </a:rPr>
              <a:t>Paper Outline </a:t>
            </a:r>
          </a:p>
          <a:p>
            <a:r>
              <a:rPr lang="en-US" b="1" dirty="0" smtClean="0"/>
              <a:t>(Conext2014 (June 15</a:t>
            </a:r>
            <a:r>
              <a:rPr lang="en-US" b="1" baseline="30000" dirty="0" smtClean="0"/>
              <a:t>th</a:t>
            </a:r>
            <a:r>
              <a:rPr lang="en-US" b="1" dirty="0" smtClean="0"/>
              <a:t>) , ICNC2015 (July5th),Infocom2015 (July 11</a:t>
            </a:r>
            <a:r>
              <a:rPr lang="en-US" b="1" baseline="30000" dirty="0" smtClean="0"/>
              <a:t>th</a:t>
            </a:r>
            <a:r>
              <a:rPr lang="en-US" b="1" dirty="0" smtClean="0"/>
              <a:t> Abstract) )</a:t>
            </a:r>
          </a:p>
          <a:p>
            <a:endParaRPr lang="en-US" sz="2000" b="1" dirty="0"/>
          </a:p>
          <a:p>
            <a:r>
              <a:rPr lang="en-US" sz="2000" b="1" dirty="0" smtClean="0"/>
              <a:t>1)    Introduction (2-3 pages)</a:t>
            </a:r>
          </a:p>
          <a:p>
            <a:endParaRPr lang="en-US" sz="1200" b="1" dirty="0" smtClean="0"/>
          </a:p>
          <a:p>
            <a:pPr marL="457200" indent="-457200">
              <a:buAutoNum type="arabicParenR" startAt="2"/>
            </a:pPr>
            <a:r>
              <a:rPr lang="en-US" sz="2000" b="1" dirty="0" smtClean="0"/>
              <a:t>SNIPER Framework (problem formulation+ Evolutionary </a:t>
            </a:r>
            <a:r>
              <a:rPr lang="en-US" sz="2000" b="1" dirty="0" err="1" smtClean="0"/>
              <a:t>Algs</a:t>
            </a:r>
            <a:r>
              <a:rPr lang="en-US" sz="2000" b="1" dirty="0" smtClean="0"/>
              <a:t>, … 4-5 pages )</a:t>
            </a:r>
          </a:p>
          <a:p>
            <a:endParaRPr lang="en-US" sz="1200" b="1" dirty="0" smtClean="0"/>
          </a:p>
          <a:p>
            <a:pPr marL="457200" indent="-457200">
              <a:buAutoNum type="arabicParenR" startAt="3"/>
            </a:pPr>
            <a:r>
              <a:rPr lang="en-US" sz="2000" b="1" dirty="0" smtClean="0"/>
              <a:t>SNIPER Performance Evaluation (3-4 pages)</a:t>
            </a:r>
          </a:p>
          <a:p>
            <a:endParaRPr lang="en-US" sz="1200" b="1" dirty="0" smtClean="0"/>
          </a:p>
          <a:p>
            <a:r>
              <a:rPr lang="en-US" sz="2000" b="1" dirty="0" smtClean="0"/>
              <a:t>4)    Conclusion</a:t>
            </a:r>
          </a:p>
          <a:p>
            <a:endParaRPr lang="en-US" sz="800" dirty="0"/>
          </a:p>
        </p:txBody>
      </p:sp>
      <p:sp>
        <p:nvSpPr>
          <p:cNvPr id="5" name="Slide Number Placeholder 4"/>
          <p:cNvSpPr>
            <a:spLocks noGrp="1"/>
          </p:cNvSpPr>
          <p:nvPr>
            <p:ph type="sldNum" sz="quarter" idx="12"/>
          </p:nvPr>
        </p:nvSpPr>
        <p:spPr/>
        <p:txBody>
          <a:bodyPr/>
          <a:lstStyle/>
          <a:p>
            <a:fld id="{C0802D33-7308-4D2D-8EA9-75043F78277B}" type="slidenum">
              <a:rPr lang="en-US" smtClean="0"/>
              <a:t>15</a:t>
            </a:fld>
            <a:endParaRPr lang="en-US" dirty="0"/>
          </a:p>
        </p:txBody>
      </p:sp>
      <p:sp>
        <p:nvSpPr>
          <p:cNvPr id="2" name="Rectangle 1"/>
          <p:cNvSpPr/>
          <p:nvPr/>
        </p:nvSpPr>
        <p:spPr>
          <a:xfrm>
            <a:off x="109326" y="4077072"/>
            <a:ext cx="8761178" cy="1477328"/>
          </a:xfrm>
          <a:prstGeom prst="rect">
            <a:avLst/>
          </a:prstGeom>
        </p:spPr>
        <p:txBody>
          <a:bodyPr wrap="square">
            <a:spAutoFit/>
          </a:bodyPr>
          <a:lstStyle/>
          <a:p>
            <a:pPr marL="285750" indent="-285750">
              <a:buFontTx/>
              <a:buChar char="-"/>
            </a:pPr>
            <a:r>
              <a:rPr lang="en-US" b="1" dirty="0">
                <a:solidFill>
                  <a:srgbClr val="C00000"/>
                </a:solidFill>
              </a:rPr>
              <a:t>More results are required (increasing mutation </a:t>
            </a:r>
            <a:r>
              <a:rPr lang="en-US" b="1" dirty="0" err="1">
                <a:solidFill>
                  <a:srgbClr val="C00000"/>
                </a:solidFill>
              </a:rPr>
              <a:t>prob</a:t>
            </a:r>
            <a:r>
              <a:rPr lang="en-US" b="1" dirty="0" smtClean="0">
                <a:solidFill>
                  <a:srgbClr val="C00000"/>
                </a:solidFill>
              </a:rPr>
              <a:t>)</a:t>
            </a:r>
          </a:p>
          <a:p>
            <a:pPr marL="285750" indent="-285750">
              <a:buFontTx/>
              <a:buChar char="-"/>
            </a:pPr>
            <a:r>
              <a:rPr lang="en-US" b="1" dirty="0" err="1" smtClean="0">
                <a:solidFill>
                  <a:srgbClr val="C00000"/>
                </a:solidFill>
              </a:rPr>
              <a:t>Pd&amp;Pfa</a:t>
            </a:r>
            <a:r>
              <a:rPr lang="en-US" b="1" dirty="0" smtClean="0">
                <a:solidFill>
                  <a:srgbClr val="C00000"/>
                </a:solidFill>
              </a:rPr>
              <a:t> for HH detection on GEANT and Abilene</a:t>
            </a:r>
            <a:endParaRPr lang="en-US" b="1" dirty="0">
              <a:solidFill>
                <a:srgbClr val="C00000"/>
              </a:solidFill>
            </a:endParaRPr>
          </a:p>
          <a:p>
            <a:pPr marL="285750" indent="-285750">
              <a:buFontTx/>
              <a:buChar char="-"/>
            </a:pPr>
            <a:r>
              <a:rPr lang="en-US" b="1" dirty="0">
                <a:solidFill>
                  <a:srgbClr val="C00000"/>
                </a:solidFill>
              </a:rPr>
              <a:t>Representing the Precision for the </a:t>
            </a:r>
            <a:r>
              <a:rPr lang="en-US" b="1" dirty="0" smtClean="0">
                <a:solidFill>
                  <a:srgbClr val="C00000"/>
                </a:solidFill>
              </a:rPr>
              <a:t>Delay</a:t>
            </a:r>
          </a:p>
          <a:p>
            <a:pPr marL="285750" indent="-285750">
              <a:buFontTx/>
              <a:buChar char="-"/>
            </a:pPr>
            <a:endParaRPr lang="en-US" b="1" dirty="0">
              <a:solidFill>
                <a:srgbClr val="C00000"/>
              </a:solidFill>
            </a:endParaRPr>
          </a:p>
          <a:p>
            <a:pPr marL="285750" indent="-285750">
              <a:buFontTx/>
              <a:buChar char="-"/>
            </a:pPr>
            <a:r>
              <a:rPr lang="en-US" b="1" dirty="0" smtClean="0">
                <a:solidFill>
                  <a:srgbClr val="C00000"/>
                </a:solidFill>
              </a:rPr>
              <a:t>Ways to compare with </a:t>
            </a:r>
            <a:r>
              <a:rPr lang="en-US" b="1" dirty="0" err="1" smtClean="0">
                <a:solidFill>
                  <a:srgbClr val="C00000"/>
                </a:solidFill>
              </a:rPr>
              <a:t>iSTAMP</a:t>
            </a:r>
            <a:endParaRPr lang="en-US" b="1" dirty="0">
              <a:solidFill>
                <a:srgbClr val="C00000"/>
              </a:solidFill>
            </a:endParaRPr>
          </a:p>
        </p:txBody>
      </p:sp>
    </p:spTree>
    <p:extLst>
      <p:ext uri="{BB962C8B-B14F-4D97-AF65-F5344CB8AC3E}">
        <p14:creationId xmlns:p14="http://schemas.microsoft.com/office/powerpoint/2010/main" val="42736145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0802D33-7308-4D2D-8EA9-75043F78277B}" type="slidenum">
              <a:rPr lang="en-US" smtClean="0"/>
              <a:t>16</a:t>
            </a:fld>
            <a:endParaRPr lang="en-US" dirty="0"/>
          </a:p>
        </p:txBody>
      </p:sp>
      <p:sp>
        <p:nvSpPr>
          <p:cNvPr id="2" name="TextBox 1"/>
          <p:cNvSpPr txBox="1"/>
          <p:nvPr/>
        </p:nvSpPr>
        <p:spPr>
          <a:xfrm>
            <a:off x="287524" y="1412776"/>
            <a:ext cx="7056784" cy="1754326"/>
          </a:xfrm>
          <a:prstGeom prst="rect">
            <a:avLst/>
          </a:prstGeom>
          <a:noFill/>
        </p:spPr>
        <p:txBody>
          <a:bodyPr wrap="square" rtlCol="0">
            <a:spAutoFit/>
          </a:bodyPr>
          <a:lstStyle/>
          <a:p>
            <a:r>
              <a:rPr lang="en-US" dirty="0" smtClean="0"/>
              <a:t>What is really needed is </a:t>
            </a:r>
            <a:r>
              <a:rPr lang="en-US" dirty="0" err="1" smtClean="0"/>
              <a:t>Mininet</a:t>
            </a:r>
            <a:r>
              <a:rPr lang="en-US" dirty="0" smtClean="0"/>
              <a:t> simulation of TMC, just measuring the TMs at particular points</a:t>
            </a:r>
          </a:p>
          <a:p>
            <a:endParaRPr lang="en-US" dirty="0"/>
          </a:p>
          <a:p>
            <a:r>
              <a:rPr lang="en-US" dirty="0" smtClean="0"/>
              <a:t>Future works:</a:t>
            </a:r>
          </a:p>
          <a:p>
            <a:r>
              <a:rPr lang="en-US" dirty="0" smtClean="0"/>
              <a:t>Recommended systems (intelligent online recommended systems)</a:t>
            </a:r>
          </a:p>
          <a:p>
            <a:endParaRPr lang="en-US" dirty="0"/>
          </a:p>
        </p:txBody>
      </p:sp>
    </p:spTree>
    <p:extLst>
      <p:ext uri="{BB962C8B-B14F-4D97-AF65-F5344CB8AC3E}">
        <p14:creationId xmlns:p14="http://schemas.microsoft.com/office/powerpoint/2010/main" val="28903845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Some problems (1/3)</a:t>
            </a:r>
            <a:endParaRPr kumimoji="1" lang="zh-CN" altLang="en-US" dirty="0"/>
          </a:p>
        </p:txBody>
      </p:sp>
      <p:sp>
        <p:nvSpPr>
          <p:cNvPr id="3" name="内容占位符 2"/>
          <p:cNvSpPr>
            <a:spLocks noGrp="1"/>
          </p:cNvSpPr>
          <p:nvPr>
            <p:ph idx="1"/>
          </p:nvPr>
        </p:nvSpPr>
        <p:spPr/>
        <p:txBody>
          <a:bodyPr>
            <a:normAutofit fontScale="92500"/>
          </a:bodyPr>
          <a:lstStyle/>
          <a:p>
            <a:r>
              <a:rPr kumimoji="1" lang="zh-CN" altLang="en-US" dirty="0" smtClean="0"/>
              <a:t>（</a:t>
            </a:r>
            <a:r>
              <a:rPr kumimoji="1" lang="en-US" altLang="zh-CN" dirty="0" smtClean="0"/>
              <a:t>1</a:t>
            </a:r>
            <a:r>
              <a:rPr kumimoji="1" lang="zh-CN" altLang="en-US" dirty="0" smtClean="0"/>
              <a:t>）</a:t>
            </a:r>
            <a:r>
              <a:rPr kumimoji="1" lang="en-US" altLang="zh-CN" dirty="0" smtClean="0"/>
              <a:t>GA needs the “training measurements” to get the optimal sampling matrix. But how can we get the “</a:t>
            </a:r>
            <a:r>
              <a:rPr kumimoji="1" lang="en-US" altLang="zh-CN" dirty="0"/>
              <a:t>training </a:t>
            </a:r>
            <a:r>
              <a:rPr kumimoji="1" lang="en-US" altLang="zh-CN" dirty="0" smtClean="0"/>
              <a:t>measurements” is a problem. </a:t>
            </a:r>
          </a:p>
          <a:p>
            <a:pPr marL="0" indent="0">
              <a:buNone/>
            </a:pPr>
            <a:r>
              <a:rPr kumimoji="1" lang="en-US" altLang="zh-CN" dirty="0" smtClean="0"/>
              <a:t>    A possible solution: measure all individual flows when the network is low loaded, such as middle night. We can distribute the measuring tasks to every SDN switch. We can use the ILP (Integer Linear Programing) to get an optimal measurement assignment solution. </a:t>
            </a:r>
            <a:endParaRPr kumimoji="1" lang="zh-CN" altLang="en-US" dirty="0"/>
          </a:p>
        </p:txBody>
      </p:sp>
      <p:sp>
        <p:nvSpPr>
          <p:cNvPr id="4" name="幻灯片编号占位符 3"/>
          <p:cNvSpPr>
            <a:spLocks noGrp="1"/>
          </p:cNvSpPr>
          <p:nvPr>
            <p:ph type="sldNum" sz="quarter" idx="12"/>
          </p:nvPr>
        </p:nvSpPr>
        <p:spPr/>
        <p:txBody>
          <a:bodyPr/>
          <a:lstStyle/>
          <a:p>
            <a:fld id="{C0802D33-7308-4D2D-8EA9-75043F78277B}" type="slidenum">
              <a:rPr lang="en-US" smtClean="0"/>
              <a:t>17</a:t>
            </a:fld>
            <a:endParaRPr lang="en-US"/>
          </a:p>
        </p:txBody>
      </p:sp>
    </p:spTree>
    <p:extLst>
      <p:ext uri="{BB962C8B-B14F-4D97-AF65-F5344CB8AC3E}">
        <p14:creationId xmlns:p14="http://schemas.microsoft.com/office/powerpoint/2010/main" val="1900045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Some problems </a:t>
            </a:r>
            <a:r>
              <a:rPr kumimoji="1" lang="en-US" altLang="zh-CN" dirty="0" smtClean="0"/>
              <a:t>(2/</a:t>
            </a:r>
            <a:r>
              <a:rPr kumimoji="1" lang="en-US" altLang="zh-CN" dirty="0"/>
              <a:t>3)</a:t>
            </a:r>
            <a:endParaRPr kumimoji="1" lang="zh-CN" altLang="en-US" dirty="0"/>
          </a:p>
        </p:txBody>
      </p:sp>
      <p:sp>
        <p:nvSpPr>
          <p:cNvPr id="3" name="内容占位符 2"/>
          <p:cNvSpPr>
            <a:spLocks noGrp="1"/>
          </p:cNvSpPr>
          <p:nvPr>
            <p:ph idx="1"/>
          </p:nvPr>
        </p:nvSpPr>
        <p:spPr/>
        <p:txBody>
          <a:bodyPr/>
          <a:lstStyle/>
          <a:p>
            <a:r>
              <a:rPr lang="zh-CN" altLang="en-US" dirty="0" smtClean="0"/>
              <a:t>（</a:t>
            </a:r>
            <a:r>
              <a:rPr lang="en-US" altLang="zh-CN" dirty="0" smtClean="0"/>
              <a:t>2</a:t>
            </a:r>
            <a:r>
              <a:rPr lang="zh-CN" altLang="en-US" dirty="0" smtClean="0"/>
              <a:t>） </a:t>
            </a:r>
            <a:r>
              <a:rPr lang="en-US" altLang="zh-CN" dirty="0" smtClean="0"/>
              <a:t>The</a:t>
            </a:r>
            <a:r>
              <a:rPr lang="zh-CN" altLang="en-US" dirty="0" smtClean="0"/>
              <a:t> </a:t>
            </a:r>
            <a:r>
              <a:rPr lang="en-US" altLang="zh-CN" dirty="0" smtClean="0"/>
              <a:t>per-flow</a:t>
            </a:r>
            <a:r>
              <a:rPr lang="zh-CN" altLang="en-US" dirty="0" smtClean="0"/>
              <a:t> </a:t>
            </a:r>
            <a:r>
              <a:rPr lang="en-US" altLang="zh-CN" dirty="0" smtClean="0"/>
              <a:t>loss</a:t>
            </a:r>
            <a:r>
              <a:rPr lang="zh-CN" altLang="en-US" dirty="0" smtClean="0"/>
              <a:t> </a:t>
            </a:r>
            <a:r>
              <a:rPr lang="en-US" altLang="zh-CN" dirty="0" smtClean="0"/>
              <a:t>measurement</a:t>
            </a:r>
          </a:p>
          <a:p>
            <a:pPr marL="0" indent="0">
              <a:buNone/>
            </a:pPr>
            <a:r>
              <a:rPr lang="en-US" altLang="zh-CN" dirty="0" smtClean="0"/>
              <a:t>We don’t have the simulation results for the Pack loss. So I think we’d better not to mention it. </a:t>
            </a:r>
            <a:endParaRPr kumimoji="1" lang="zh-CN" altLang="en-US" dirty="0"/>
          </a:p>
        </p:txBody>
      </p:sp>
      <p:sp>
        <p:nvSpPr>
          <p:cNvPr id="4" name="幻灯片编号占位符 3"/>
          <p:cNvSpPr>
            <a:spLocks noGrp="1"/>
          </p:cNvSpPr>
          <p:nvPr>
            <p:ph type="sldNum" sz="quarter" idx="12"/>
          </p:nvPr>
        </p:nvSpPr>
        <p:spPr/>
        <p:txBody>
          <a:bodyPr/>
          <a:lstStyle/>
          <a:p>
            <a:fld id="{C0802D33-7308-4D2D-8EA9-75043F78277B}" type="slidenum">
              <a:rPr lang="en-US" smtClean="0"/>
              <a:t>18</a:t>
            </a:fld>
            <a:endParaRPr lang="en-US"/>
          </a:p>
        </p:txBody>
      </p:sp>
    </p:spTree>
    <p:extLst>
      <p:ext uri="{BB962C8B-B14F-4D97-AF65-F5344CB8AC3E}">
        <p14:creationId xmlns:p14="http://schemas.microsoft.com/office/powerpoint/2010/main" val="8851044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Some problems </a:t>
            </a:r>
            <a:r>
              <a:rPr kumimoji="1" lang="en-US" altLang="zh-CN" dirty="0" smtClean="0"/>
              <a:t>(3/</a:t>
            </a:r>
            <a:r>
              <a:rPr kumimoji="1" lang="en-US" altLang="zh-CN" dirty="0"/>
              <a:t>3)</a:t>
            </a:r>
            <a:endParaRPr kumimoji="1" lang="zh-CN" altLang="en-US" dirty="0"/>
          </a:p>
        </p:txBody>
      </p:sp>
      <p:sp>
        <p:nvSpPr>
          <p:cNvPr id="3" name="内容占位符 2"/>
          <p:cNvSpPr>
            <a:spLocks noGrp="1"/>
          </p:cNvSpPr>
          <p:nvPr>
            <p:ph idx="1"/>
          </p:nvPr>
        </p:nvSpPr>
        <p:spPr/>
        <p:txBody>
          <a:bodyPr>
            <a:normAutofit lnSpcReduction="10000"/>
          </a:bodyPr>
          <a:lstStyle/>
          <a:p>
            <a:r>
              <a:rPr kumimoji="1" lang="en-US" altLang="zh-CN" dirty="0" smtClean="0"/>
              <a:t>How</a:t>
            </a:r>
            <a:r>
              <a:rPr kumimoji="1" lang="zh-CN" altLang="en-US" dirty="0" smtClean="0"/>
              <a:t> </a:t>
            </a:r>
            <a:r>
              <a:rPr kumimoji="1" lang="en-US" altLang="zh-CN" dirty="0" smtClean="0"/>
              <a:t>to</a:t>
            </a:r>
            <a:r>
              <a:rPr kumimoji="1" lang="zh-CN" altLang="en-US" dirty="0" smtClean="0"/>
              <a:t> </a:t>
            </a:r>
            <a:r>
              <a:rPr kumimoji="1" lang="en-US" altLang="zh-CN" dirty="0" smtClean="0"/>
              <a:t>measure</a:t>
            </a:r>
            <a:r>
              <a:rPr kumimoji="1" lang="zh-CN" altLang="en-US" dirty="0" smtClean="0"/>
              <a:t> </a:t>
            </a:r>
            <a:r>
              <a:rPr kumimoji="1" lang="en-US" altLang="zh-CN" dirty="0" smtClean="0"/>
              <a:t>the</a:t>
            </a:r>
            <a:r>
              <a:rPr kumimoji="1" lang="zh-CN" altLang="en-US" dirty="0" smtClean="0"/>
              <a:t> </a:t>
            </a:r>
            <a:r>
              <a:rPr kumimoji="1" lang="en-US" altLang="zh-CN" dirty="0" smtClean="0"/>
              <a:t>per-flow</a:t>
            </a:r>
            <a:r>
              <a:rPr kumimoji="1" lang="zh-CN" altLang="en-US" dirty="0" smtClean="0"/>
              <a:t> </a:t>
            </a:r>
            <a:r>
              <a:rPr kumimoji="1" lang="en-US" altLang="zh-CN" dirty="0" smtClean="0"/>
              <a:t>delay</a:t>
            </a:r>
          </a:p>
          <a:p>
            <a:pPr marL="0" indent="0">
              <a:buNone/>
            </a:pPr>
            <a:r>
              <a:rPr kumimoji="1" lang="zh-CN" altLang="zh-CN" dirty="0"/>
              <a:t> </a:t>
            </a:r>
            <a:r>
              <a:rPr kumimoji="1" lang="zh-CN" altLang="en-US" dirty="0" smtClean="0"/>
              <a:t> </a:t>
            </a:r>
            <a:r>
              <a:rPr kumimoji="1" lang="en-US" altLang="zh-CN" dirty="0" smtClean="0"/>
              <a:t>As mentioned in the INFOCOM 2014 paper, the delay measurements by sending probing packets from controller is not accurate. So in that paper, they use a separate VLAN to send probe packets</a:t>
            </a:r>
            <a:r>
              <a:rPr kumimoji="1" lang="zh-CN" altLang="en-US" dirty="0" smtClean="0"/>
              <a:t>. </a:t>
            </a:r>
            <a:r>
              <a:rPr kumimoji="1" lang="en-US" altLang="zh-CN" dirty="0" smtClean="0"/>
              <a:t>But</a:t>
            </a:r>
            <a:r>
              <a:rPr kumimoji="1" lang="zh-CN" altLang="en-US" dirty="0" smtClean="0"/>
              <a:t> </a:t>
            </a:r>
            <a:r>
              <a:rPr kumimoji="1" lang="en-US" altLang="zh-CN" dirty="0" smtClean="0"/>
              <a:t>I</a:t>
            </a:r>
            <a:r>
              <a:rPr kumimoji="1" lang="zh-CN" altLang="en-US" dirty="0" smtClean="0"/>
              <a:t> </a:t>
            </a:r>
            <a:r>
              <a:rPr kumimoji="1" lang="en-US" altLang="zh-CN" dirty="0" smtClean="0"/>
              <a:t>don’t</a:t>
            </a:r>
            <a:r>
              <a:rPr kumimoji="1" lang="zh-CN" altLang="en-US" dirty="0" smtClean="0"/>
              <a:t> </a:t>
            </a:r>
            <a:r>
              <a:rPr kumimoji="1" lang="en-US" altLang="zh-CN" dirty="0" smtClean="0"/>
              <a:t>know</a:t>
            </a:r>
            <a:r>
              <a:rPr kumimoji="1" lang="zh-CN" altLang="en-US" dirty="0" smtClean="0"/>
              <a:t> </a:t>
            </a:r>
            <a:r>
              <a:rPr kumimoji="1" lang="en-US" altLang="zh-CN" dirty="0" smtClean="0"/>
              <a:t>what</a:t>
            </a:r>
            <a:r>
              <a:rPr kumimoji="1" lang="zh-CN" altLang="en-US" dirty="0" smtClean="0"/>
              <a:t> </a:t>
            </a:r>
            <a:r>
              <a:rPr kumimoji="1" lang="en-US" altLang="zh-CN" dirty="0" smtClean="0"/>
              <a:t>does</a:t>
            </a:r>
            <a:r>
              <a:rPr kumimoji="1" lang="zh-CN" altLang="en-US" dirty="0" smtClean="0"/>
              <a:t> </a:t>
            </a:r>
            <a:r>
              <a:rPr kumimoji="1" lang="en-US" altLang="zh-CN" dirty="0" smtClean="0"/>
              <a:t>it</a:t>
            </a:r>
            <a:r>
              <a:rPr kumimoji="1" lang="zh-CN" altLang="en-US" dirty="0" smtClean="0"/>
              <a:t> </a:t>
            </a:r>
            <a:r>
              <a:rPr kumimoji="1" lang="en-US" altLang="zh-CN" dirty="0" smtClean="0"/>
              <a:t>mean</a:t>
            </a:r>
            <a:r>
              <a:rPr kumimoji="1" lang="zh-CN" altLang="en-US" dirty="0" smtClean="0"/>
              <a:t>. </a:t>
            </a:r>
            <a:endParaRPr kumimoji="1" lang="en-US" altLang="zh-CN" dirty="0" smtClean="0"/>
          </a:p>
          <a:p>
            <a:pPr marL="0" indent="0">
              <a:buNone/>
            </a:pPr>
            <a:endParaRPr kumimoji="1" lang="en-US" altLang="zh-CN" dirty="0"/>
          </a:p>
          <a:p>
            <a:pPr marL="0" indent="0">
              <a:buNone/>
            </a:pPr>
            <a:r>
              <a:rPr kumimoji="1" lang="en-US" altLang="zh-CN" dirty="0" smtClean="0"/>
              <a:t>So</a:t>
            </a:r>
            <a:r>
              <a:rPr kumimoji="1" lang="zh-CN" altLang="en-US" dirty="0" smtClean="0"/>
              <a:t> </a:t>
            </a:r>
            <a:r>
              <a:rPr kumimoji="1" lang="en-US" altLang="zh-CN" dirty="0" smtClean="0"/>
              <a:t>I</a:t>
            </a:r>
            <a:r>
              <a:rPr kumimoji="1" lang="zh-CN" altLang="en-US" dirty="0" smtClean="0"/>
              <a:t> </a:t>
            </a:r>
            <a:r>
              <a:rPr kumimoji="1" lang="en-US" altLang="zh-CN" dirty="0" smtClean="0"/>
              <a:t>am</a:t>
            </a:r>
            <a:r>
              <a:rPr kumimoji="1" lang="zh-CN" altLang="en-US" dirty="0" smtClean="0"/>
              <a:t> </a:t>
            </a:r>
            <a:r>
              <a:rPr kumimoji="1" lang="en-US" altLang="zh-CN" dirty="0" smtClean="0"/>
              <a:t>still</a:t>
            </a:r>
            <a:r>
              <a:rPr kumimoji="1" lang="zh-CN" altLang="en-US" dirty="0"/>
              <a:t> </a:t>
            </a:r>
            <a:r>
              <a:rPr kumimoji="1" lang="en-US" altLang="zh-CN" dirty="0" smtClean="0"/>
              <a:t>searching</a:t>
            </a:r>
            <a:r>
              <a:rPr kumimoji="1" lang="zh-CN" altLang="en-US" dirty="0" smtClean="0"/>
              <a:t> </a:t>
            </a:r>
            <a:r>
              <a:rPr kumimoji="1" lang="en-US" altLang="zh-CN" dirty="0" smtClean="0"/>
              <a:t>the</a:t>
            </a:r>
            <a:r>
              <a:rPr kumimoji="1" lang="zh-CN" altLang="en-US" dirty="0" smtClean="0"/>
              <a:t> </a:t>
            </a:r>
            <a:r>
              <a:rPr kumimoji="1" lang="en-US" altLang="zh-CN" dirty="0" smtClean="0"/>
              <a:t>open-flow</a:t>
            </a:r>
            <a:r>
              <a:rPr kumimoji="1" lang="zh-CN" altLang="en-US" dirty="0" smtClean="0"/>
              <a:t> </a:t>
            </a:r>
            <a:r>
              <a:rPr kumimoji="1" lang="en-US" altLang="zh-CN" dirty="0" smtClean="0"/>
              <a:t>specification</a:t>
            </a:r>
            <a:r>
              <a:rPr kumimoji="1" lang="zh-CN" altLang="en-US" dirty="0" smtClean="0"/>
              <a:t> </a:t>
            </a:r>
            <a:r>
              <a:rPr kumimoji="1" lang="en-US" altLang="zh-CN" dirty="0" smtClean="0"/>
              <a:t>for</a:t>
            </a:r>
            <a:r>
              <a:rPr kumimoji="1" lang="zh-CN" altLang="en-US" dirty="0" smtClean="0"/>
              <a:t> </a:t>
            </a:r>
            <a:r>
              <a:rPr kumimoji="1" lang="en-US" altLang="zh-CN" dirty="0" smtClean="0"/>
              <a:t>finding</a:t>
            </a:r>
            <a:r>
              <a:rPr kumimoji="1" lang="zh-CN" altLang="en-US" dirty="0" smtClean="0"/>
              <a:t> </a:t>
            </a:r>
            <a:r>
              <a:rPr kumimoji="1" lang="en-US" altLang="zh-CN" dirty="0" smtClean="0"/>
              <a:t>a</a:t>
            </a:r>
            <a:r>
              <a:rPr kumimoji="1" lang="zh-CN" altLang="en-US" dirty="0" smtClean="0"/>
              <a:t> </a:t>
            </a:r>
            <a:r>
              <a:rPr kumimoji="1" lang="en-US" altLang="zh-CN" dirty="0" smtClean="0"/>
              <a:t>better</a:t>
            </a:r>
            <a:r>
              <a:rPr kumimoji="1" lang="zh-CN" altLang="en-US" dirty="0" smtClean="0"/>
              <a:t> </a:t>
            </a:r>
            <a:r>
              <a:rPr kumimoji="1" lang="en-US" altLang="zh-CN" dirty="0" smtClean="0"/>
              <a:t>solution.</a:t>
            </a:r>
            <a:r>
              <a:rPr kumimoji="1" lang="zh-CN" altLang="en-US" dirty="0" smtClean="0"/>
              <a:t> </a:t>
            </a:r>
            <a:endParaRPr kumimoji="1" lang="zh-CN" altLang="en-US" dirty="0"/>
          </a:p>
        </p:txBody>
      </p:sp>
      <p:sp>
        <p:nvSpPr>
          <p:cNvPr id="4" name="幻灯片编号占位符 3"/>
          <p:cNvSpPr>
            <a:spLocks noGrp="1"/>
          </p:cNvSpPr>
          <p:nvPr>
            <p:ph type="sldNum" sz="quarter" idx="12"/>
          </p:nvPr>
        </p:nvSpPr>
        <p:spPr/>
        <p:txBody>
          <a:bodyPr/>
          <a:lstStyle/>
          <a:p>
            <a:fld id="{C0802D33-7308-4D2D-8EA9-75043F78277B}" type="slidenum">
              <a:rPr lang="en-US" smtClean="0"/>
              <a:t>19</a:t>
            </a:fld>
            <a:endParaRPr lang="en-US"/>
          </a:p>
        </p:txBody>
      </p:sp>
    </p:spTree>
    <p:extLst>
      <p:ext uri="{BB962C8B-B14F-4D97-AF65-F5344CB8AC3E}">
        <p14:creationId xmlns:p14="http://schemas.microsoft.com/office/powerpoint/2010/main" val="768134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43508" y="116632"/>
            <a:ext cx="8919592" cy="6524863"/>
          </a:xfrm>
          <a:prstGeom prst="rect">
            <a:avLst/>
          </a:prstGeom>
          <a:noFill/>
        </p:spPr>
        <p:txBody>
          <a:bodyPr wrap="square" rtlCol="0">
            <a:spAutoFit/>
          </a:bodyPr>
          <a:lstStyle/>
          <a:p>
            <a:r>
              <a:rPr lang="en-US" sz="2800" b="1" i="1" dirty="0" smtClean="0">
                <a:solidFill>
                  <a:srgbClr val="673105"/>
                </a:solidFill>
              </a:rPr>
              <a:t>Network Measurement Under Hard Resource Constraints</a:t>
            </a:r>
          </a:p>
          <a:p>
            <a:endParaRPr lang="en-US" sz="800" b="1" i="1" dirty="0" smtClean="0"/>
          </a:p>
          <a:p>
            <a:endParaRPr lang="en-US" sz="400" b="1" dirty="0" smtClean="0"/>
          </a:p>
          <a:p>
            <a:r>
              <a:rPr lang="en-US" b="1" dirty="0" smtClean="0"/>
              <a:t>Per-flow performance metrics are useful and demanding for different networking applications</a:t>
            </a:r>
          </a:p>
          <a:p>
            <a:endParaRPr lang="en-US" b="1" dirty="0" smtClean="0"/>
          </a:p>
          <a:p>
            <a:r>
              <a:rPr lang="en-US" b="1" dirty="0" smtClean="0"/>
              <a:t>Under hard constraints of network measurement resources network inference techniques are powerful tools that can be applied</a:t>
            </a:r>
          </a:p>
          <a:p>
            <a:endParaRPr lang="en-US" b="1" dirty="0"/>
          </a:p>
          <a:p>
            <a:r>
              <a:rPr lang="en-US" b="1" dirty="0" smtClean="0"/>
              <a:t>In matrix completion sampling points are randomly selected; accordingly, an important question is how to measure/sample such that the inference accuracy is improved while less measurement resources are utilized</a:t>
            </a:r>
          </a:p>
          <a:p>
            <a:endParaRPr lang="en-US" b="1" dirty="0" smtClean="0"/>
          </a:p>
          <a:p>
            <a:r>
              <a:rPr lang="en-US" b="1" dirty="0" smtClean="0"/>
              <a:t>Challenge:</a:t>
            </a:r>
          </a:p>
          <a:p>
            <a:endParaRPr lang="en-US" b="1" dirty="0" smtClean="0"/>
          </a:p>
          <a:p>
            <a:pPr marL="285750" indent="-285750">
              <a:buFontTx/>
              <a:buChar char="-"/>
            </a:pPr>
            <a:r>
              <a:rPr lang="en-US" b="1" dirty="0" smtClean="0"/>
              <a:t>There is not a direct relation between the structure of the sampling matrix and the ultimate performance of network inference (here, matrix completion methods). It is a very complicated process to formulate the ultimate accuracy, directly.</a:t>
            </a:r>
          </a:p>
          <a:p>
            <a:pPr marL="285750" indent="-285750">
              <a:buFontTx/>
              <a:buChar char="-"/>
            </a:pPr>
            <a:r>
              <a:rPr lang="en-US" b="1" dirty="0" smtClean="0"/>
              <a:t>Sacrificing the estimation accuracy, other criteria such as the coherency and condition number are used</a:t>
            </a:r>
          </a:p>
          <a:p>
            <a:pPr marL="285750" indent="-285750">
              <a:buFontTx/>
              <a:buChar char="-"/>
            </a:pPr>
            <a:r>
              <a:rPr lang="en-US" b="1" dirty="0" smtClean="0"/>
              <a:t>To the best of our knowledge, this is the first work that targets the estimation accuracy directly using evolutionary optimization techniques</a:t>
            </a:r>
          </a:p>
          <a:p>
            <a:pPr marL="285750" indent="-285750">
              <a:buFontTx/>
              <a:buChar char="-"/>
            </a:pPr>
            <a:endParaRPr lang="en-US" b="1" dirty="0"/>
          </a:p>
          <a:p>
            <a:pPr marL="285750" indent="-285750">
              <a:buFontTx/>
              <a:buChar char="-"/>
            </a:pPr>
            <a:r>
              <a:rPr lang="en-US" b="1" dirty="0" smtClean="0"/>
              <a:t>Networks sharing resources so there are spatial-temporal correlations/structures</a:t>
            </a:r>
            <a:endParaRPr lang="en-US" b="1" dirty="0"/>
          </a:p>
        </p:txBody>
      </p:sp>
      <p:sp>
        <p:nvSpPr>
          <p:cNvPr id="13" name="Slide Number Placeholder 43"/>
          <p:cNvSpPr>
            <a:spLocks noGrp="1"/>
          </p:cNvSpPr>
          <p:nvPr>
            <p:ph type="sldNum" sz="quarter" idx="12"/>
          </p:nvPr>
        </p:nvSpPr>
        <p:spPr>
          <a:xfrm>
            <a:off x="6553200" y="6356350"/>
            <a:ext cx="2133600" cy="365125"/>
          </a:xfrm>
        </p:spPr>
        <p:txBody>
          <a:bodyPr/>
          <a:lstStyle/>
          <a:p>
            <a:fld id="{C0802D33-7308-4D2D-8EA9-75043F78277B}" type="slidenum">
              <a:rPr lang="en-US" smtClean="0"/>
              <a:t>2</a:t>
            </a:fld>
            <a:endParaRPr lang="en-US" dirty="0"/>
          </a:p>
        </p:txBody>
      </p:sp>
    </p:spTree>
    <p:extLst>
      <p:ext uri="{BB962C8B-B14F-4D97-AF65-F5344CB8AC3E}">
        <p14:creationId xmlns:p14="http://schemas.microsoft.com/office/powerpoint/2010/main" val="28263529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0802D33-7308-4D2D-8EA9-75043F78277B}" type="slidenum">
              <a:rPr lang="en-US" smtClean="0"/>
              <a:t>20</a:t>
            </a:fld>
            <a:endParaRPr lang="en-US" dirty="0"/>
          </a:p>
        </p:txBody>
      </p:sp>
    </p:spTree>
    <p:extLst>
      <p:ext uri="{BB962C8B-B14F-4D97-AF65-F5344CB8AC3E}">
        <p14:creationId xmlns:p14="http://schemas.microsoft.com/office/powerpoint/2010/main" val="8438227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0802D33-7308-4D2D-8EA9-75043F78277B}" type="slidenum">
              <a:rPr lang="en-US" smtClean="0"/>
              <a:t>21</a:t>
            </a:fld>
            <a:endParaRPr lang="en-US"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5998" y="531375"/>
            <a:ext cx="3544224" cy="4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043608" y="5085184"/>
            <a:ext cx="7308812" cy="923330"/>
          </a:xfrm>
          <a:prstGeom prst="rect">
            <a:avLst/>
          </a:prstGeom>
          <a:noFill/>
        </p:spPr>
        <p:txBody>
          <a:bodyPr wrap="square" rtlCol="0">
            <a:spAutoFit/>
          </a:bodyPr>
          <a:lstStyle/>
          <a:p>
            <a:pPr algn="ctr"/>
            <a:r>
              <a:rPr lang="en-US" b="1" dirty="0"/>
              <a:t>The 2006 NASA </a:t>
            </a:r>
            <a:r>
              <a:rPr lang="en-US" b="1" dirty="0">
                <a:hlinkClick r:id="rId4" tooltip="Space Technology 5"/>
              </a:rPr>
              <a:t>ST5</a:t>
            </a:r>
            <a:r>
              <a:rPr lang="en-US" b="1" dirty="0"/>
              <a:t> spacecraft antenna. This complicated shape was found by an evolutionary computer design program to create the best radiation pattern.</a:t>
            </a:r>
          </a:p>
        </p:txBody>
      </p:sp>
    </p:spTree>
    <p:extLst>
      <p:ext uri="{BB962C8B-B14F-4D97-AF65-F5344CB8AC3E}">
        <p14:creationId xmlns:p14="http://schemas.microsoft.com/office/powerpoint/2010/main" val="17259920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107504" y="188640"/>
            <a:ext cx="8955596" cy="954107"/>
          </a:xfrm>
          <a:prstGeom prst="rect">
            <a:avLst/>
          </a:prstGeom>
          <a:noFill/>
        </p:spPr>
        <p:txBody>
          <a:bodyPr wrap="square" rtlCol="0">
            <a:spAutoFit/>
          </a:bodyPr>
          <a:lstStyle/>
          <a:p>
            <a:r>
              <a:rPr lang="en-US" sz="2800" b="1" i="1" dirty="0" smtClean="0">
                <a:solidFill>
                  <a:srgbClr val="673105"/>
                </a:solidFill>
              </a:rPr>
              <a:t>Network Inference with Random Sampling and Matrix Completion</a:t>
            </a:r>
          </a:p>
        </p:txBody>
      </p:sp>
      <p:sp>
        <p:nvSpPr>
          <p:cNvPr id="59" name="Slide Number Placeholder 43"/>
          <p:cNvSpPr>
            <a:spLocks noGrp="1"/>
          </p:cNvSpPr>
          <p:nvPr>
            <p:ph type="sldNum" sz="quarter" idx="12"/>
          </p:nvPr>
        </p:nvSpPr>
        <p:spPr>
          <a:xfrm>
            <a:off x="6553200" y="6356350"/>
            <a:ext cx="2133600" cy="365125"/>
          </a:xfrm>
        </p:spPr>
        <p:txBody>
          <a:bodyPr/>
          <a:lstStyle/>
          <a:p>
            <a:fld id="{C0802D33-7308-4D2D-8EA9-75043F78277B}" type="slidenum">
              <a:rPr lang="en-US" smtClean="0"/>
              <a:t>22</a:t>
            </a:fld>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3757" y="1308641"/>
            <a:ext cx="5436605" cy="35965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511660" y="5030694"/>
            <a:ext cx="3600400" cy="738664"/>
          </a:xfrm>
          <a:prstGeom prst="rect">
            <a:avLst/>
          </a:prstGeom>
          <a:noFill/>
        </p:spPr>
        <p:txBody>
          <a:bodyPr wrap="square" rtlCol="0">
            <a:spAutoFit/>
          </a:bodyPr>
          <a:lstStyle/>
          <a:p>
            <a:r>
              <a:rPr lang="en-US" sz="1400" b="1" dirty="0"/>
              <a:t>The measurement module probes the </a:t>
            </a:r>
            <a:r>
              <a:rPr lang="en-US" sz="1400" b="1" dirty="0" smtClean="0"/>
              <a:t>performance </a:t>
            </a:r>
            <a:r>
              <a:rPr lang="en-US" sz="1400" b="1" dirty="0"/>
              <a:t>classes of a </a:t>
            </a:r>
            <a:r>
              <a:rPr lang="en-US" sz="1400" b="1" dirty="0" smtClean="0"/>
              <a:t>small </a:t>
            </a:r>
            <a:r>
              <a:rPr lang="en-US" sz="1400" b="1" dirty="0"/>
              <a:t>number of </a:t>
            </a:r>
            <a:r>
              <a:rPr lang="en-US" sz="1400" b="1" dirty="0" smtClean="0"/>
              <a:t>paths </a:t>
            </a:r>
            <a:r>
              <a:rPr lang="en-US" sz="1400" b="1" dirty="0"/>
              <a:t>and forms a </a:t>
            </a:r>
            <a:r>
              <a:rPr lang="en-US" sz="1400" b="1" dirty="0" smtClean="0"/>
              <a:t>matrix</a:t>
            </a:r>
            <a:endParaRPr lang="en-US" sz="1400" b="1" dirty="0"/>
          </a:p>
        </p:txBody>
      </p:sp>
      <p:sp>
        <p:nvSpPr>
          <p:cNvPr id="5" name="TextBox 4"/>
          <p:cNvSpPr txBox="1"/>
          <p:nvPr/>
        </p:nvSpPr>
        <p:spPr>
          <a:xfrm>
            <a:off x="5652120" y="5013176"/>
            <a:ext cx="2808312" cy="738664"/>
          </a:xfrm>
          <a:prstGeom prst="rect">
            <a:avLst/>
          </a:prstGeom>
          <a:noFill/>
        </p:spPr>
        <p:txBody>
          <a:bodyPr wrap="square" rtlCol="0">
            <a:spAutoFit/>
          </a:bodyPr>
          <a:lstStyle/>
          <a:p>
            <a:r>
              <a:rPr lang="en-US" sz="1400" b="1" dirty="0" smtClean="0"/>
              <a:t>The </a:t>
            </a:r>
            <a:r>
              <a:rPr lang="en-US" sz="1400" b="1" dirty="0"/>
              <a:t>prediction module estimates the missing entries by </a:t>
            </a:r>
            <a:r>
              <a:rPr lang="en-US" sz="1400" b="1" dirty="0" smtClean="0"/>
              <a:t>applying </a:t>
            </a:r>
            <a:r>
              <a:rPr lang="en-US" sz="1400" b="1" dirty="0"/>
              <a:t>a matrix factorization technique</a:t>
            </a:r>
          </a:p>
        </p:txBody>
      </p:sp>
      <p:sp>
        <p:nvSpPr>
          <p:cNvPr id="13" name="TextBox 12"/>
          <p:cNvSpPr txBox="1"/>
          <p:nvPr/>
        </p:nvSpPr>
        <p:spPr>
          <a:xfrm>
            <a:off x="215517" y="6093296"/>
            <a:ext cx="7416823" cy="584775"/>
          </a:xfrm>
          <a:prstGeom prst="rect">
            <a:avLst/>
          </a:prstGeom>
          <a:noFill/>
          <a:ln>
            <a:noFill/>
          </a:ln>
        </p:spPr>
        <p:txBody>
          <a:bodyPr wrap="square" rtlCol="0">
            <a:spAutoFit/>
          </a:bodyPr>
          <a:lstStyle/>
          <a:p>
            <a:r>
              <a:rPr lang="en-US" sz="1600" b="1" dirty="0">
                <a:solidFill>
                  <a:srgbClr val="C00000"/>
                </a:solidFill>
              </a:rPr>
              <a:t>Decentralized Prediction of End-to-End Network Performance </a:t>
            </a:r>
            <a:r>
              <a:rPr lang="en-US" sz="1600" b="1" dirty="0" smtClean="0">
                <a:solidFill>
                  <a:srgbClr val="C00000"/>
                </a:solidFill>
              </a:rPr>
              <a:t>Classes, </a:t>
            </a:r>
            <a:r>
              <a:rPr lang="en-US" sz="1600" b="1" dirty="0" err="1" smtClean="0">
                <a:solidFill>
                  <a:srgbClr val="C00000"/>
                </a:solidFill>
              </a:rPr>
              <a:t>CoNext</a:t>
            </a:r>
            <a:r>
              <a:rPr lang="en-US" sz="1600" b="1" dirty="0" smtClean="0">
                <a:solidFill>
                  <a:srgbClr val="C00000"/>
                </a:solidFill>
              </a:rPr>
              <a:t> 2011</a:t>
            </a:r>
          </a:p>
          <a:p>
            <a:r>
              <a:rPr lang="en-US" sz="1600" b="1" dirty="0" smtClean="0">
                <a:solidFill>
                  <a:srgbClr val="C00000"/>
                </a:solidFill>
              </a:rPr>
              <a:t>Spatial-Temporal Compressive Sensing TMC (</a:t>
            </a:r>
            <a:r>
              <a:rPr lang="en-US" sz="1600" b="1" dirty="0" err="1" smtClean="0">
                <a:solidFill>
                  <a:srgbClr val="C00000"/>
                </a:solidFill>
              </a:rPr>
              <a:t>Sigcomm</a:t>
            </a:r>
            <a:r>
              <a:rPr lang="en-US" sz="1600" b="1" dirty="0" smtClean="0">
                <a:solidFill>
                  <a:srgbClr val="C00000"/>
                </a:solidFill>
              </a:rPr>
              <a:t> 2009)</a:t>
            </a:r>
            <a:endParaRPr lang="en-US" sz="1600" b="1" dirty="0">
              <a:solidFill>
                <a:srgbClr val="C00000"/>
              </a:solidFill>
            </a:endParaRPr>
          </a:p>
        </p:txBody>
      </p:sp>
    </p:spTree>
    <p:extLst>
      <p:ext uri="{BB962C8B-B14F-4D97-AF65-F5344CB8AC3E}">
        <p14:creationId xmlns:p14="http://schemas.microsoft.com/office/powerpoint/2010/main" val="31743836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0802D33-7308-4D2D-8EA9-75043F78277B}" type="slidenum">
              <a:rPr lang="en-US" smtClean="0"/>
              <a:t>23</a:t>
            </a:fld>
            <a:endParaRPr lang="en-US"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508" y="404665"/>
            <a:ext cx="4566403" cy="25444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88024" y="528965"/>
            <a:ext cx="1698457" cy="22771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7339" y="3613657"/>
            <a:ext cx="4508823" cy="24960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8024" y="3696075"/>
            <a:ext cx="1767639" cy="23612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 name="Straight Connector 3"/>
          <p:cNvCxnSpPr/>
          <p:nvPr/>
        </p:nvCxnSpPr>
        <p:spPr>
          <a:xfrm>
            <a:off x="395536" y="824808"/>
            <a:ext cx="6804756"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444208" y="476672"/>
            <a:ext cx="1253871" cy="369332"/>
          </a:xfrm>
          <a:prstGeom prst="rect">
            <a:avLst/>
          </a:prstGeom>
          <a:noFill/>
        </p:spPr>
        <p:txBody>
          <a:bodyPr wrap="square" rtlCol="0">
            <a:spAutoFit/>
          </a:bodyPr>
          <a:lstStyle/>
          <a:p>
            <a:r>
              <a:rPr lang="en-US" dirty="0" smtClean="0"/>
              <a:t>RS_{</a:t>
            </a:r>
            <a:r>
              <a:rPr lang="en-US" dirty="0" err="1" smtClean="0"/>
              <a:t>Avg</a:t>
            </a:r>
            <a:r>
              <a:rPr lang="en-US" dirty="0" smtClean="0"/>
              <a:t>}</a:t>
            </a:r>
            <a:endParaRPr lang="en-US" dirty="0"/>
          </a:p>
        </p:txBody>
      </p:sp>
      <p:sp>
        <p:nvSpPr>
          <p:cNvPr id="7" name="TextBox 6"/>
          <p:cNvSpPr txBox="1"/>
          <p:nvPr/>
        </p:nvSpPr>
        <p:spPr>
          <a:xfrm>
            <a:off x="7071143" y="3861048"/>
            <a:ext cx="1497301" cy="369332"/>
          </a:xfrm>
          <a:prstGeom prst="rect">
            <a:avLst/>
          </a:prstGeom>
          <a:noFill/>
        </p:spPr>
        <p:txBody>
          <a:bodyPr wrap="square" rtlCol="0">
            <a:spAutoFit/>
          </a:bodyPr>
          <a:lstStyle/>
          <a:p>
            <a:r>
              <a:rPr lang="en-US" b="1" dirty="0" smtClean="0"/>
              <a:t>problem</a:t>
            </a:r>
            <a:endParaRPr lang="en-US" b="1" dirty="0"/>
          </a:p>
        </p:txBody>
      </p:sp>
    </p:spTree>
    <p:extLst>
      <p:ext uri="{BB962C8B-B14F-4D97-AF65-F5344CB8AC3E}">
        <p14:creationId xmlns:p14="http://schemas.microsoft.com/office/powerpoint/2010/main" val="28903845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0802D33-7308-4D2D-8EA9-75043F78277B}" type="slidenum">
              <a:rPr lang="en-US" smtClean="0"/>
              <a:t>24</a:t>
            </a:fld>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80628"/>
            <a:ext cx="6107770" cy="33275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512" y="3330693"/>
            <a:ext cx="6156684" cy="3302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6336196" y="656692"/>
            <a:ext cx="2520280" cy="3416320"/>
          </a:xfrm>
          <a:prstGeom prst="rect">
            <a:avLst/>
          </a:prstGeom>
          <a:noFill/>
        </p:spPr>
        <p:txBody>
          <a:bodyPr wrap="square" rtlCol="0">
            <a:spAutoFit/>
          </a:bodyPr>
          <a:lstStyle/>
          <a:p>
            <a:r>
              <a:rPr lang="en-US" b="1" dirty="0" smtClean="0"/>
              <a:t>Average performance</a:t>
            </a:r>
          </a:p>
          <a:p>
            <a:endParaRPr lang="en-US" dirty="0"/>
          </a:p>
          <a:p>
            <a:r>
              <a:rPr lang="en-US" dirty="0" smtClean="0"/>
              <a:t>By increasing the variance of noise NMSE is increased</a:t>
            </a:r>
          </a:p>
          <a:p>
            <a:endParaRPr lang="en-US" dirty="0"/>
          </a:p>
          <a:p>
            <a:r>
              <a:rPr lang="en-US" dirty="0" smtClean="0"/>
              <a:t>By decreasing the sampling ratio NMSE is increased</a:t>
            </a:r>
          </a:p>
          <a:p>
            <a:endParaRPr lang="en-US" dirty="0"/>
          </a:p>
          <a:p>
            <a:r>
              <a:rPr lang="en-US" dirty="0" smtClean="0"/>
              <a:t>GA is better than random sampling </a:t>
            </a:r>
            <a:endParaRPr lang="en-US" dirty="0"/>
          </a:p>
        </p:txBody>
      </p:sp>
      <p:sp>
        <p:nvSpPr>
          <p:cNvPr id="2" name="Oval 1"/>
          <p:cNvSpPr/>
          <p:nvPr/>
        </p:nvSpPr>
        <p:spPr>
          <a:xfrm>
            <a:off x="3095836" y="2456892"/>
            <a:ext cx="360040" cy="416847"/>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1</a:t>
            </a:r>
            <a:endParaRPr lang="en-US" b="1" dirty="0">
              <a:solidFill>
                <a:schemeClr val="tx1"/>
              </a:solidFill>
            </a:endParaRPr>
          </a:p>
        </p:txBody>
      </p:sp>
      <p:sp>
        <p:nvSpPr>
          <p:cNvPr id="8" name="Oval 7"/>
          <p:cNvSpPr/>
          <p:nvPr/>
        </p:nvSpPr>
        <p:spPr>
          <a:xfrm>
            <a:off x="4463988" y="2040045"/>
            <a:ext cx="360040" cy="416847"/>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1</a:t>
            </a:r>
            <a:endParaRPr lang="en-US" b="1" dirty="0">
              <a:solidFill>
                <a:schemeClr val="tx1"/>
              </a:solidFill>
            </a:endParaRPr>
          </a:p>
        </p:txBody>
      </p:sp>
      <p:sp>
        <p:nvSpPr>
          <p:cNvPr id="11" name="Oval 10"/>
          <p:cNvSpPr/>
          <p:nvPr/>
        </p:nvSpPr>
        <p:spPr>
          <a:xfrm>
            <a:off x="3575885" y="2364852"/>
            <a:ext cx="360040" cy="416847"/>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a:t>
            </a:r>
          </a:p>
        </p:txBody>
      </p:sp>
      <p:sp>
        <p:nvSpPr>
          <p:cNvPr id="12" name="Oval 11"/>
          <p:cNvSpPr/>
          <p:nvPr/>
        </p:nvSpPr>
        <p:spPr>
          <a:xfrm>
            <a:off x="4968044" y="1926986"/>
            <a:ext cx="360040" cy="416847"/>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a:t>
            </a:r>
          </a:p>
        </p:txBody>
      </p:sp>
      <p:sp>
        <p:nvSpPr>
          <p:cNvPr id="13" name="Oval 12"/>
          <p:cNvSpPr/>
          <p:nvPr/>
        </p:nvSpPr>
        <p:spPr>
          <a:xfrm>
            <a:off x="4031940" y="2135409"/>
            <a:ext cx="360040" cy="416847"/>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3</a:t>
            </a:r>
          </a:p>
        </p:txBody>
      </p:sp>
      <p:sp>
        <p:nvSpPr>
          <p:cNvPr id="14" name="Oval 13"/>
          <p:cNvSpPr/>
          <p:nvPr/>
        </p:nvSpPr>
        <p:spPr>
          <a:xfrm>
            <a:off x="5436096" y="1624757"/>
            <a:ext cx="360040" cy="416847"/>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3</a:t>
            </a:r>
          </a:p>
        </p:txBody>
      </p:sp>
      <p:sp>
        <p:nvSpPr>
          <p:cNvPr id="15" name="Oval 14"/>
          <p:cNvSpPr/>
          <p:nvPr/>
        </p:nvSpPr>
        <p:spPr>
          <a:xfrm>
            <a:off x="3119512" y="5511930"/>
            <a:ext cx="360040" cy="416847"/>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1</a:t>
            </a:r>
            <a:endParaRPr lang="en-US" b="1" dirty="0">
              <a:solidFill>
                <a:schemeClr val="tx1"/>
              </a:solidFill>
            </a:endParaRPr>
          </a:p>
        </p:txBody>
      </p:sp>
      <p:sp>
        <p:nvSpPr>
          <p:cNvPr id="16" name="Oval 15"/>
          <p:cNvSpPr/>
          <p:nvPr/>
        </p:nvSpPr>
        <p:spPr>
          <a:xfrm>
            <a:off x="4487664" y="5095083"/>
            <a:ext cx="360040" cy="416847"/>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1</a:t>
            </a:r>
            <a:endParaRPr lang="en-US" b="1" dirty="0">
              <a:solidFill>
                <a:schemeClr val="tx1"/>
              </a:solidFill>
            </a:endParaRPr>
          </a:p>
        </p:txBody>
      </p:sp>
      <p:sp>
        <p:nvSpPr>
          <p:cNvPr id="17" name="Oval 16"/>
          <p:cNvSpPr/>
          <p:nvPr/>
        </p:nvSpPr>
        <p:spPr>
          <a:xfrm>
            <a:off x="3599561" y="5419890"/>
            <a:ext cx="360040" cy="416847"/>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a:t>
            </a:r>
          </a:p>
        </p:txBody>
      </p:sp>
      <p:sp>
        <p:nvSpPr>
          <p:cNvPr id="18" name="Oval 17"/>
          <p:cNvSpPr/>
          <p:nvPr/>
        </p:nvSpPr>
        <p:spPr>
          <a:xfrm>
            <a:off x="4991720" y="4982024"/>
            <a:ext cx="360040" cy="416847"/>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a:t>
            </a:r>
          </a:p>
        </p:txBody>
      </p:sp>
      <p:sp>
        <p:nvSpPr>
          <p:cNvPr id="19" name="Oval 18"/>
          <p:cNvSpPr/>
          <p:nvPr/>
        </p:nvSpPr>
        <p:spPr>
          <a:xfrm>
            <a:off x="4055616" y="5190447"/>
            <a:ext cx="360040" cy="416847"/>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3</a:t>
            </a:r>
          </a:p>
        </p:txBody>
      </p:sp>
      <p:sp>
        <p:nvSpPr>
          <p:cNvPr id="20" name="Oval 19"/>
          <p:cNvSpPr/>
          <p:nvPr/>
        </p:nvSpPr>
        <p:spPr>
          <a:xfrm>
            <a:off x="5459772" y="4679795"/>
            <a:ext cx="360040" cy="416847"/>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3</a:t>
            </a:r>
          </a:p>
        </p:txBody>
      </p:sp>
    </p:spTree>
    <p:extLst>
      <p:ext uri="{BB962C8B-B14F-4D97-AF65-F5344CB8AC3E}">
        <p14:creationId xmlns:p14="http://schemas.microsoft.com/office/powerpoint/2010/main" val="19556821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107504" y="188640"/>
            <a:ext cx="8955596" cy="1477328"/>
          </a:xfrm>
          <a:prstGeom prst="rect">
            <a:avLst/>
          </a:prstGeom>
          <a:noFill/>
        </p:spPr>
        <p:txBody>
          <a:bodyPr wrap="square" rtlCol="0">
            <a:spAutoFit/>
          </a:bodyPr>
          <a:lstStyle/>
          <a:p>
            <a:r>
              <a:rPr lang="en-US" sz="2800" b="1" i="1" dirty="0" smtClean="0">
                <a:solidFill>
                  <a:srgbClr val="673105"/>
                </a:solidFill>
              </a:rPr>
              <a:t>Main Idea</a:t>
            </a:r>
          </a:p>
          <a:p>
            <a:endParaRPr lang="en-US" sz="800" b="1" dirty="0" smtClean="0"/>
          </a:p>
          <a:p>
            <a:r>
              <a:rPr lang="en-US" b="1" dirty="0" smtClean="0"/>
              <a:t>Intelligently probes/samples a sub-set of the set of attributes of interest to capture the inherent spatial-temporal correlations and provide the best possible partial measurements (side information) which potentially leads to the best estimation accuracy</a:t>
            </a:r>
            <a:endParaRPr lang="en-US" b="1" dirty="0"/>
          </a:p>
        </p:txBody>
      </p:sp>
      <p:sp>
        <p:nvSpPr>
          <p:cNvPr id="59" name="Slide Number Placeholder 43"/>
          <p:cNvSpPr>
            <a:spLocks noGrp="1"/>
          </p:cNvSpPr>
          <p:nvPr>
            <p:ph type="sldNum" sz="quarter" idx="12"/>
          </p:nvPr>
        </p:nvSpPr>
        <p:spPr>
          <a:xfrm>
            <a:off x="6553200" y="6356350"/>
            <a:ext cx="2133600" cy="365125"/>
          </a:xfrm>
        </p:spPr>
        <p:txBody>
          <a:bodyPr/>
          <a:lstStyle/>
          <a:p>
            <a:fld id="{C0802D33-7308-4D2D-8EA9-75043F78277B}" type="slidenum">
              <a:rPr lang="en-US" smtClean="0"/>
              <a:t>3</a:t>
            </a:fld>
            <a:endParaRPr lang="en-US" dirty="0"/>
          </a:p>
        </p:txBody>
      </p:sp>
      <p:sp>
        <p:nvSpPr>
          <p:cNvPr id="3" name="TextBox 2"/>
          <p:cNvSpPr txBox="1"/>
          <p:nvPr/>
        </p:nvSpPr>
        <p:spPr>
          <a:xfrm>
            <a:off x="107504" y="1700808"/>
            <a:ext cx="4644516" cy="3693319"/>
          </a:xfrm>
          <a:prstGeom prst="rect">
            <a:avLst/>
          </a:prstGeom>
          <a:noFill/>
        </p:spPr>
        <p:txBody>
          <a:bodyPr wrap="square" rtlCol="0">
            <a:spAutoFit/>
          </a:bodyPr>
          <a:lstStyle/>
          <a:p>
            <a:r>
              <a:rPr lang="en-US" dirty="0" smtClean="0"/>
              <a:t>Software Defined Measurement Network (SDNM): Sub-set of measurement </a:t>
            </a:r>
            <a:r>
              <a:rPr lang="en-US" dirty="0" err="1" smtClean="0"/>
              <a:t>OpenFlow</a:t>
            </a:r>
            <a:r>
              <a:rPr lang="en-US" dirty="0" smtClean="0"/>
              <a:t> Switches (OFS) in the operating network used for network measurement which guarantees the observability and measurability of all attributes of interest</a:t>
            </a:r>
          </a:p>
          <a:p>
            <a:endParaRPr lang="en-US" dirty="0"/>
          </a:p>
          <a:p>
            <a:r>
              <a:rPr lang="en-US" dirty="0" smtClean="0"/>
              <a:t>SNIPER Controller: An </a:t>
            </a:r>
            <a:r>
              <a:rPr lang="en-US" dirty="0" err="1" smtClean="0"/>
              <a:t>OpenFlow</a:t>
            </a:r>
            <a:r>
              <a:rPr lang="en-US" dirty="0" smtClean="0"/>
              <a:t> controller which: 1) manages the network; 2) intelligently probes the sub-set of attributes of interest </a:t>
            </a:r>
            <a:r>
              <a:rPr lang="en-US" dirty="0"/>
              <a:t>b</a:t>
            </a:r>
            <a:r>
              <a:rPr lang="en-US" dirty="0" smtClean="0"/>
              <a:t>y optimally reconfiguring the measurement infrastructure; 3) effectively polls and process the network measurements and statistics</a:t>
            </a:r>
          </a:p>
        </p:txBody>
      </p:sp>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2040" y="1835726"/>
            <a:ext cx="4325257" cy="35584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61528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107504" y="188640"/>
            <a:ext cx="8955596" cy="1477328"/>
          </a:xfrm>
          <a:prstGeom prst="rect">
            <a:avLst/>
          </a:prstGeom>
          <a:noFill/>
        </p:spPr>
        <p:txBody>
          <a:bodyPr wrap="square" rtlCol="0">
            <a:spAutoFit/>
          </a:bodyPr>
          <a:lstStyle/>
          <a:p>
            <a:r>
              <a:rPr lang="en-US" sz="2800" b="1" i="1" dirty="0" smtClean="0">
                <a:solidFill>
                  <a:srgbClr val="673105"/>
                </a:solidFill>
              </a:rPr>
              <a:t>Main Idea</a:t>
            </a:r>
          </a:p>
          <a:p>
            <a:endParaRPr lang="en-US" sz="800" b="1" dirty="0" smtClean="0"/>
          </a:p>
          <a:p>
            <a:r>
              <a:rPr lang="en-US" b="1" dirty="0" smtClean="0"/>
              <a:t>Intelligently probes/samples a sub-set of the set of attributes of interest to capture the inherent spatial-temporal correlations and provide the best possible partial measurements (side information) which potentially leads to the best estimation accuracy</a:t>
            </a:r>
            <a:endParaRPr lang="en-US" b="1" dirty="0"/>
          </a:p>
        </p:txBody>
      </p:sp>
      <p:sp>
        <p:nvSpPr>
          <p:cNvPr id="59" name="Slide Number Placeholder 43"/>
          <p:cNvSpPr>
            <a:spLocks noGrp="1"/>
          </p:cNvSpPr>
          <p:nvPr>
            <p:ph type="sldNum" sz="quarter" idx="12"/>
          </p:nvPr>
        </p:nvSpPr>
        <p:spPr>
          <a:xfrm>
            <a:off x="6553200" y="6356350"/>
            <a:ext cx="2133600" cy="365125"/>
          </a:xfrm>
        </p:spPr>
        <p:txBody>
          <a:bodyPr/>
          <a:lstStyle/>
          <a:p>
            <a:fld id="{C0802D33-7308-4D2D-8EA9-75043F78277B}" type="slidenum">
              <a:rPr lang="en-US" smtClean="0"/>
              <a:t>4</a:t>
            </a:fld>
            <a:endParaRPr lang="en-US" dirty="0"/>
          </a:p>
        </p:txBody>
      </p:sp>
      <p:sp>
        <p:nvSpPr>
          <p:cNvPr id="2" name="Rectangle 1"/>
          <p:cNvSpPr/>
          <p:nvPr/>
        </p:nvSpPr>
        <p:spPr>
          <a:xfrm>
            <a:off x="107504" y="1736812"/>
            <a:ext cx="8955596" cy="4801314"/>
          </a:xfrm>
          <a:prstGeom prst="rect">
            <a:avLst/>
          </a:prstGeom>
        </p:spPr>
        <p:txBody>
          <a:bodyPr wrap="square">
            <a:spAutoFit/>
          </a:bodyPr>
          <a:lstStyle/>
          <a:p>
            <a:r>
              <a:rPr lang="en-US" dirty="0" smtClean="0"/>
              <a:t>Per-Flow Size: </a:t>
            </a:r>
            <a:r>
              <a:rPr lang="en-US" dirty="0"/>
              <a:t>On regular </a:t>
            </a:r>
            <a:r>
              <a:rPr lang="en-US" dirty="0" smtClean="0"/>
              <a:t>intervals, the controller installs the flow ID prefixes in the TCAM entries and polls the statistics, providing accurate estimate of the per-flow size.</a:t>
            </a:r>
          </a:p>
          <a:p>
            <a:endParaRPr lang="en-US" dirty="0" smtClean="0"/>
          </a:p>
          <a:p>
            <a:r>
              <a:rPr lang="en-US" dirty="0" smtClean="0"/>
              <a:t>Per-Flow </a:t>
            </a:r>
            <a:r>
              <a:rPr lang="en-US" dirty="0"/>
              <a:t>Throughput (will be discussed in footnote): On regular intervals, the controller determines specific path for each flow and queries switches to </a:t>
            </a:r>
            <a:r>
              <a:rPr lang="en-US" dirty="0" smtClean="0"/>
              <a:t>retrieve </a:t>
            </a:r>
            <a:r>
              <a:rPr lang="en-US" dirty="0"/>
              <a:t>per-flow statistics where for each query determines the amount of bytes sent and the duration of each flow enabling the SNIPER to calculate the effective throughput for each flow</a:t>
            </a:r>
            <a:r>
              <a:rPr lang="en-US" dirty="0" smtClean="0"/>
              <a:t>.</a:t>
            </a:r>
          </a:p>
          <a:p>
            <a:endParaRPr lang="en-US" dirty="0"/>
          </a:p>
          <a:p>
            <a:r>
              <a:rPr lang="en-US" dirty="0" smtClean="0"/>
              <a:t>Per-Flow Packet Loss (will be discussed in footnote): By polling </a:t>
            </a:r>
            <a:r>
              <a:rPr lang="en-US" dirty="0"/>
              <a:t>flow </a:t>
            </a:r>
            <a:r>
              <a:rPr lang="en-US" dirty="0" smtClean="0"/>
              <a:t>statistics from </a:t>
            </a:r>
            <a:r>
              <a:rPr lang="en-US" dirty="0"/>
              <a:t>the first and last switch of each path and by subtracting </a:t>
            </a:r>
            <a:r>
              <a:rPr lang="en-US" dirty="0" smtClean="0"/>
              <a:t>the increase </a:t>
            </a:r>
            <a:r>
              <a:rPr lang="en-US" dirty="0"/>
              <a:t>of the source switch packet counter with the </a:t>
            </a:r>
            <a:r>
              <a:rPr lang="en-US" dirty="0" smtClean="0"/>
              <a:t>increase of </a:t>
            </a:r>
            <a:r>
              <a:rPr lang="en-US" dirty="0"/>
              <a:t>the packet counter of the destination switch, we obtain </a:t>
            </a:r>
            <a:r>
              <a:rPr lang="en-US" dirty="0" smtClean="0"/>
              <a:t>an accurate </a:t>
            </a:r>
            <a:r>
              <a:rPr lang="en-US" dirty="0"/>
              <a:t>measurement of the packet loss over the past sample</a:t>
            </a:r>
            <a:r>
              <a:rPr lang="en-US" dirty="0" smtClean="0"/>
              <a:t>.</a:t>
            </a:r>
          </a:p>
          <a:p>
            <a:endParaRPr lang="en-US" dirty="0"/>
          </a:p>
          <a:p>
            <a:r>
              <a:rPr lang="en-US" dirty="0" smtClean="0"/>
              <a:t>Per-Flow Delay: By </a:t>
            </a:r>
            <a:r>
              <a:rPr lang="en-US" dirty="0"/>
              <a:t>assigning a specific path to each flow and regularly </a:t>
            </a:r>
            <a:r>
              <a:rPr lang="en-US" dirty="0" smtClean="0"/>
              <a:t>injecting </a:t>
            </a:r>
            <a:r>
              <a:rPr lang="en-US" dirty="0"/>
              <a:t>packets into the first switch and polling the statistics from the last switch. The SNIPER, then computes the per-flow delay by calculating the difference between the packet’s </a:t>
            </a:r>
            <a:r>
              <a:rPr lang="en-US" dirty="0" smtClean="0"/>
              <a:t>departure and </a:t>
            </a:r>
            <a:r>
              <a:rPr lang="en-US" dirty="0"/>
              <a:t>arrival times, subtracting with the estimated latency </a:t>
            </a:r>
            <a:r>
              <a:rPr lang="en-US" dirty="0" smtClean="0"/>
              <a:t>from the </a:t>
            </a:r>
            <a:r>
              <a:rPr lang="en-US" dirty="0"/>
              <a:t>switch-to-controller delays</a:t>
            </a:r>
            <a:r>
              <a:rPr lang="en-US" dirty="0" smtClean="0"/>
              <a:t>.</a:t>
            </a:r>
          </a:p>
        </p:txBody>
      </p:sp>
    </p:spTree>
    <p:extLst>
      <p:ext uri="{BB962C8B-B14F-4D97-AF65-F5344CB8AC3E}">
        <p14:creationId xmlns:p14="http://schemas.microsoft.com/office/powerpoint/2010/main" val="14944499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107504" y="188640"/>
            <a:ext cx="8955596" cy="1354217"/>
          </a:xfrm>
          <a:prstGeom prst="rect">
            <a:avLst/>
          </a:prstGeom>
          <a:noFill/>
        </p:spPr>
        <p:txBody>
          <a:bodyPr wrap="square" rtlCol="0">
            <a:spAutoFit/>
          </a:bodyPr>
          <a:lstStyle/>
          <a:p>
            <a:r>
              <a:rPr lang="en-US" sz="2800" b="1" i="1" dirty="0" smtClean="0">
                <a:solidFill>
                  <a:srgbClr val="673105"/>
                </a:solidFill>
              </a:rPr>
              <a:t>SNIPER</a:t>
            </a:r>
            <a:endParaRPr lang="en-US" sz="2800" b="1" i="1" dirty="0">
              <a:solidFill>
                <a:srgbClr val="673105"/>
              </a:solidFill>
            </a:endParaRPr>
          </a:p>
          <a:p>
            <a:r>
              <a:rPr lang="en-US" b="1" dirty="0"/>
              <a:t>Evolutionary </a:t>
            </a:r>
            <a:r>
              <a:rPr lang="en-US" b="1" dirty="0" smtClean="0"/>
              <a:t>Algorithms (EA) are applied in a supervised training mode to find the most informative per-flow probing paths where training data is available and EA targets the ultimate estimation accuracy as the final </a:t>
            </a:r>
            <a:endParaRPr lang="en-US" b="1" dirty="0"/>
          </a:p>
        </p:txBody>
      </p:sp>
      <p:sp>
        <p:nvSpPr>
          <p:cNvPr id="59" name="Slide Number Placeholder 43"/>
          <p:cNvSpPr>
            <a:spLocks noGrp="1"/>
          </p:cNvSpPr>
          <p:nvPr>
            <p:ph type="sldNum" sz="quarter" idx="12"/>
          </p:nvPr>
        </p:nvSpPr>
        <p:spPr>
          <a:xfrm>
            <a:off x="6553200" y="6356350"/>
            <a:ext cx="2133600" cy="365125"/>
          </a:xfrm>
        </p:spPr>
        <p:txBody>
          <a:bodyPr/>
          <a:lstStyle/>
          <a:p>
            <a:fld id="{C0802D33-7308-4D2D-8EA9-75043F78277B}" type="slidenum">
              <a:rPr lang="en-US" smtClean="0"/>
              <a:t>5</a:t>
            </a:fld>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532" y="1952836"/>
            <a:ext cx="3799494" cy="40031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3" name="TextBox 2"/>
              <p:cNvSpPr txBox="1"/>
              <p:nvPr/>
            </p:nvSpPr>
            <p:spPr>
              <a:xfrm>
                <a:off x="4427984" y="1832627"/>
                <a:ext cx="4343182" cy="3970318"/>
              </a:xfrm>
              <a:prstGeom prst="rect">
                <a:avLst/>
              </a:prstGeom>
              <a:noFill/>
            </p:spPr>
            <p:txBody>
              <a:bodyPr wrap="square" rtlCol="0">
                <a:spAutoFit/>
              </a:bodyPr>
              <a:lstStyle/>
              <a:p>
                <a:r>
                  <a:rPr lang="en-US" b="1" dirty="0" smtClean="0"/>
                  <a:t>Performance Evaluation: </a:t>
                </a:r>
                <a:r>
                  <a:rPr lang="en-US" dirty="0" smtClean="0"/>
                  <a:t>Three networks and three set of data are considered including Abilene, </a:t>
                </a:r>
                <a:r>
                  <a:rPr lang="en-US" dirty="0" err="1" smtClean="0"/>
                  <a:t>Geant</a:t>
                </a:r>
                <a:r>
                  <a:rPr lang="en-US" dirty="0" smtClean="0"/>
                  <a:t> (for TMC) and Harvard (delay estimation)</a:t>
                </a:r>
              </a:p>
              <a:p>
                <a:endParaRPr lang="en-US" dirty="0" smtClean="0"/>
              </a:p>
              <a:p>
                <a:r>
                  <a:rPr lang="en-US" dirty="0" smtClean="0"/>
                  <a:t>Data set X is divided into two sets:</a:t>
                </a:r>
              </a:p>
              <a:p>
                <a:pPr marL="342900" indent="-342900">
                  <a:buAutoNum type="arabicParenR"/>
                </a:pPr>
                <a:r>
                  <a:rPr lang="en-US" dirty="0" smtClean="0"/>
                  <a:t>Training Set </a:t>
                </a:r>
                <a14:m>
                  <m:oMath xmlns:m="http://schemas.openxmlformats.org/officeDocument/2006/math">
                    <m:sSub>
                      <m:sSubPr>
                        <m:ctrlPr>
                          <a:rPr lang="en-US" i="1" smtClean="0">
                            <a:latin typeface="Cambria Math"/>
                          </a:rPr>
                        </m:ctrlPr>
                      </m:sSubPr>
                      <m:e>
                        <m:r>
                          <a:rPr lang="en-US" b="0" i="1" smtClean="0">
                            <a:latin typeface="Cambria Math"/>
                          </a:rPr>
                          <m:t>𝑋</m:t>
                        </m:r>
                      </m:e>
                      <m:sub>
                        <m:r>
                          <a:rPr lang="en-US" b="0" i="1" smtClean="0">
                            <a:latin typeface="Cambria Math"/>
                          </a:rPr>
                          <m:t>𝑇</m:t>
                        </m:r>
                        <m:r>
                          <a:rPr lang="en-US" b="0" i="1" smtClean="0">
                            <a:latin typeface="Cambria Math"/>
                          </a:rPr>
                          <m:t>0</m:t>
                        </m:r>
                      </m:sub>
                    </m:sSub>
                  </m:oMath>
                </a14:m>
                <a:r>
                  <a:rPr lang="en-US" dirty="0" smtClean="0"/>
                  <a:t> where EA is applied to extract the optimal per-flow probing paths</a:t>
                </a:r>
              </a:p>
              <a:p>
                <a:pPr marL="342900" indent="-342900">
                  <a:buAutoNum type="arabicParenR"/>
                </a:pPr>
                <a:r>
                  <a:rPr lang="en-US" dirty="0" smtClean="0"/>
                  <a:t>Online  network inference where optimal paths are measured and based on the spatial-temporal correlations matrix completion is performed as the network inference technique</a:t>
                </a:r>
              </a:p>
            </p:txBody>
          </p:sp>
        </mc:Choice>
        <mc:Fallback xmlns="">
          <p:sp>
            <p:nvSpPr>
              <p:cNvPr id="3" name="TextBox 2"/>
              <p:cNvSpPr txBox="1">
                <a:spLocks noRot="1" noChangeAspect="1" noMove="1" noResize="1" noEditPoints="1" noAdjustHandles="1" noChangeArrowheads="1" noChangeShapeType="1" noTextEdit="1"/>
              </p:cNvSpPr>
              <p:nvPr/>
            </p:nvSpPr>
            <p:spPr>
              <a:xfrm>
                <a:off x="4427984" y="1832627"/>
                <a:ext cx="4343182" cy="3970318"/>
              </a:xfrm>
              <a:prstGeom prst="rect">
                <a:avLst/>
              </a:prstGeom>
              <a:blipFill rotWithShape="1">
                <a:blip r:embed="rId4"/>
                <a:stretch>
                  <a:fillRect l="-1122" t="-768" b="-1536"/>
                </a:stretch>
              </a:blipFill>
            </p:spPr>
            <p:txBody>
              <a:bodyPr/>
              <a:lstStyle/>
              <a:p>
                <a:r>
                  <a:rPr lang="en-US">
                    <a:noFill/>
                  </a:rPr>
                  <a:t> </a:t>
                </a:r>
              </a:p>
            </p:txBody>
          </p:sp>
        </mc:Fallback>
      </mc:AlternateContent>
    </p:spTree>
    <p:extLst>
      <p:ext uri="{BB962C8B-B14F-4D97-AF65-F5344CB8AC3E}">
        <p14:creationId xmlns:p14="http://schemas.microsoft.com/office/powerpoint/2010/main" val="3839658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107504" y="188640"/>
            <a:ext cx="8955596" cy="800219"/>
          </a:xfrm>
          <a:prstGeom prst="rect">
            <a:avLst/>
          </a:prstGeom>
          <a:noFill/>
        </p:spPr>
        <p:txBody>
          <a:bodyPr wrap="square" rtlCol="0">
            <a:spAutoFit/>
          </a:bodyPr>
          <a:lstStyle/>
          <a:p>
            <a:r>
              <a:rPr lang="en-US" sz="2800" b="1" i="1" dirty="0" smtClean="0">
                <a:solidFill>
                  <a:srgbClr val="673105"/>
                </a:solidFill>
              </a:rPr>
              <a:t>Illustrative Example</a:t>
            </a:r>
            <a:endParaRPr lang="en-US" sz="2800" b="1" i="1" dirty="0">
              <a:solidFill>
                <a:srgbClr val="673105"/>
              </a:solidFill>
            </a:endParaRPr>
          </a:p>
          <a:p>
            <a:endParaRPr lang="en-US" b="1" dirty="0"/>
          </a:p>
        </p:txBody>
      </p:sp>
      <p:sp>
        <p:nvSpPr>
          <p:cNvPr id="59" name="Slide Number Placeholder 43"/>
          <p:cNvSpPr>
            <a:spLocks noGrp="1"/>
          </p:cNvSpPr>
          <p:nvPr>
            <p:ph type="sldNum" sz="quarter" idx="12"/>
          </p:nvPr>
        </p:nvSpPr>
        <p:spPr>
          <a:xfrm>
            <a:off x="6553200" y="6356350"/>
            <a:ext cx="2133600" cy="365125"/>
          </a:xfrm>
        </p:spPr>
        <p:txBody>
          <a:bodyPr/>
          <a:lstStyle/>
          <a:p>
            <a:fld id="{C0802D33-7308-4D2D-8EA9-75043F78277B}" type="slidenum">
              <a:rPr lang="en-US" smtClean="0"/>
              <a:t>6</a:t>
            </a:fld>
            <a:endParaRPr lang="en-US" dirty="0"/>
          </a:p>
        </p:txBody>
      </p:sp>
      <p:sp>
        <p:nvSpPr>
          <p:cNvPr id="6" name="TextBox 5"/>
          <p:cNvSpPr txBox="1"/>
          <p:nvPr/>
        </p:nvSpPr>
        <p:spPr>
          <a:xfrm>
            <a:off x="725104" y="3117738"/>
            <a:ext cx="1584176" cy="923330"/>
          </a:xfrm>
          <a:prstGeom prst="rect">
            <a:avLst/>
          </a:prstGeom>
          <a:noFill/>
        </p:spPr>
        <p:txBody>
          <a:bodyPr wrap="square" rtlCol="0">
            <a:spAutoFit/>
          </a:bodyPr>
          <a:lstStyle/>
          <a:p>
            <a:pPr marL="342900" indent="-342900">
              <a:buAutoNum type="arabicPlain" startAt="10"/>
            </a:pPr>
            <a:r>
              <a:rPr lang="en-US" dirty="0" smtClean="0"/>
              <a:t>15   20</a:t>
            </a:r>
          </a:p>
          <a:p>
            <a:pPr marL="342900" indent="-342900">
              <a:buAutoNum type="arabicPlain" startAt="5"/>
            </a:pPr>
            <a:r>
              <a:rPr lang="en-US" dirty="0" smtClean="0"/>
              <a:t>13  29</a:t>
            </a:r>
          </a:p>
          <a:p>
            <a:r>
              <a:rPr lang="en-US" dirty="0" smtClean="0"/>
              <a:t>10  40  100</a:t>
            </a:r>
          </a:p>
        </p:txBody>
      </p:sp>
      <mc:AlternateContent xmlns:mc="http://schemas.openxmlformats.org/markup-compatibility/2006" xmlns:a14="http://schemas.microsoft.com/office/drawing/2010/main">
        <mc:Choice Requires="a14">
          <p:sp>
            <p:nvSpPr>
              <p:cNvPr id="8" name="TextBox 7"/>
              <p:cNvSpPr txBox="1"/>
              <p:nvPr/>
            </p:nvSpPr>
            <p:spPr>
              <a:xfrm>
                <a:off x="452308" y="1084562"/>
                <a:ext cx="2911624" cy="140833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a:rPr>
                            <m:t>𝑥</m:t>
                          </m:r>
                        </m:e>
                        <m:sub>
                          <m:r>
                            <a:rPr lang="en-US" b="0" i="1" smtClean="0">
                              <a:latin typeface="Cambria Math"/>
                            </a:rPr>
                            <m:t>𝑡</m:t>
                          </m:r>
                        </m:sub>
                      </m:sSub>
                      <m:r>
                        <a:rPr lang="en-US" b="0" i="1" smtClean="0">
                          <a:latin typeface="Cambria Math"/>
                        </a:rPr>
                        <m:t>=</m:t>
                      </m:r>
                      <m:f>
                        <m:fPr>
                          <m:ctrlPr>
                            <a:rPr lang="en-US" b="0" i="1" smtClean="0">
                              <a:latin typeface="Cambria Math"/>
                            </a:rPr>
                          </m:ctrlPr>
                        </m:fPr>
                        <m:num>
                          <m:r>
                            <a:rPr lang="en-US" b="0" i="1" smtClean="0">
                              <a:latin typeface="Cambria Math"/>
                            </a:rPr>
                            <m:t>1</m:t>
                          </m:r>
                        </m:num>
                        <m:den>
                          <m:r>
                            <a:rPr lang="en-US" b="0" i="1" smtClean="0">
                              <a:latin typeface="Cambria Math"/>
                            </a:rPr>
                            <m:t>2</m:t>
                          </m:r>
                        </m:den>
                      </m:f>
                      <m:d>
                        <m:dPr>
                          <m:ctrlPr>
                            <a:rPr lang="en-US" b="0" i="1" smtClean="0">
                              <a:latin typeface="Cambria Math"/>
                            </a:rPr>
                          </m:ctrlPr>
                        </m:dPr>
                        <m:e>
                          <m:sSub>
                            <m:sSubPr>
                              <m:ctrlPr>
                                <a:rPr lang="en-US" b="0" i="1" smtClean="0">
                                  <a:latin typeface="Cambria Math"/>
                                </a:rPr>
                              </m:ctrlPr>
                            </m:sSubPr>
                            <m:e>
                              <m:r>
                                <a:rPr lang="en-US" b="0" i="1" smtClean="0">
                                  <a:latin typeface="Cambria Math"/>
                                </a:rPr>
                                <m:t>𝑥</m:t>
                              </m:r>
                            </m:e>
                            <m:sub>
                              <m:r>
                                <a:rPr lang="en-US" b="0" i="1" smtClean="0">
                                  <a:latin typeface="Cambria Math"/>
                                </a:rPr>
                                <m:t>𝑡</m:t>
                              </m:r>
                              <m:r>
                                <a:rPr lang="en-US" b="0" i="1" smtClean="0">
                                  <a:latin typeface="Cambria Math"/>
                                </a:rPr>
                                <m:t>−1</m:t>
                              </m:r>
                            </m:sub>
                          </m:sSub>
                          <m:r>
                            <a:rPr lang="en-US" b="0" i="1" smtClean="0">
                              <a:latin typeface="Cambria Math"/>
                            </a:rPr>
                            <m:t>+</m:t>
                          </m:r>
                          <m:sSub>
                            <m:sSubPr>
                              <m:ctrlPr>
                                <a:rPr lang="en-US" b="0" i="1" smtClean="0">
                                  <a:latin typeface="Cambria Math"/>
                                </a:rPr>
                              </m:ctrlPr>
                            </m:sSubPr>
                            <m:e>
                              <m:r>
                                <a:rPr lang="en-US" b="0" i="1" smtClean="0">
                                  <a:latin typeface="Cambria Math"/>
                                </a:rPr>
                                <m:t>𝑥</m:t>
                              </m:r>
                            </m:e>
                            <m:sub>
                              <m:r>
                                <a:rPr lang="en-US" b="0" i="1" smtClean="0">
                                  <a:latin typeface="Cambria Math"/>
                                </a:rPr>
                                <m:t>𝑡</m:t>
                              </m:r>
                              <m:r>
                                <a:rPr lang="en-US" b="0" i="1" smtClean="0">
                                  <a:latin typeface="Cambria Math"/>
                                </a:rPr>
                                <m:t>+1</m:t>
                              </m:r>
                            </m:sub>
                          </m:sSub>
                        </m:e>
                      </m:d>
                    </m:oMath>
                  </m:oMathPara>
                </a14:m>
                <a:endParaRPr lang="en-US" b="0" dirty="0" smtClean="0"/>
              </a:p>
              <a:p>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i="1">
                              <a:latin typeface="Cambria Math"/>
                            </a:rPr>
                            <m:t>𝑥</m:t>
                          </m:r>
                        </m:e>
                        <m:sub>
                          <m:r>
                            <a:rPr lang="en-US" i="1">
                              <a:latin typeface="Cambria Math"/>
                            </a:rPr>
                            <m:t>𝑡</m:t>
                          </m:r>
                        </m:sub>
                      </m:sSub>
                      <m:r>
                        <a:rPr lang="en-US" i="1">
                          <a:latin typeface="Cambria Math"/>
                        </a:rPr>
                        <m:t>=</m:t>
                      </m:r>
                      <m:r>
                        <a:rPr lang="en-US" b="0" i="1" smtClean="0">
                          <a:latin typeface="Cambria Math"/>
                        </a:rPr>
                        <m:t>2</m:t>
                      </m:r>
                      <m:sSub>
                        <m:sSubPr>
                          <m:ctrlPr>
                            <a:rPr lang="en-US" b="0" i="1" smtClean="0">
                              <a:latin typeface="Cambria Math"/>
                            </a:rPr>
                          </m:ctrlPr>
                        </m:sSubPr>
                        <m:e>
                          <m:r>
                            <a:rPr lang="en-US" b="0" i="1" smtClean="0">
                              <a:latin typeface="Cambria Math"/>
                            </a:rPr>
                            <m:t>𝑥</m:t>
                          </m:r>
                        </m:e>
                        <m:sub>
                          <m:r>
                            <a:rPr lang="en-US" b="0" i="1" smtClean="0">
                              <a:latin typeface="Cambria Math"/>
                            </a:rPr>
                            <m:t>𝑡</m:t>
                          </m:r>
                          <m:r>
                            <a:rPr lang="en-US" b="0" i="1" smtClean="0">
                              <a:latin typeface="Cambria Math"/>
                            </a:rPr>
                            <m:t>−1</m:t>
                          </m:r>
                        </m:sub>
                      </m:sSub>
                      <m:r>
                        <a:rPr lang="en-US" i="1">
                          <a:latin typeface="Cambria Math"/>
                        </a:rPr>
                        <m:t>+</m:t>
                      </m:r>
                      <m:r>
                        <a:rPr lang="en-US" b="0" i="1" smtClean="0">
                          <a:latin typeface="Cambria Math"/>
                        </a:rPr>
                        <m:t>3</m:t>
                      </m:r>
                    </m:oMath>
                  </m:oMathPara>
                </a14:m>
                <a:endParaRPr lang="en-US" b="0" dirty="0" smtClean="0"/>
              </a:p>
              <a:p>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i="1">
                              <a:latin typeface="Cambria Math"/>
                            </a:rPr>
                            <m:t>𝑥</m:t>
                          </m:r>
                        </m:e>
                        <m:sub>
                          <m:r>
                            <a:rPr lang="en-US" i="1">
                              <a:latin typeface="Cambria Math"/>
                            </a:rPr>
                            <m:t>𝑡</m:t>
                          </m:r>
                        </m:sub>
                      </m:sSub>
                      <m:r>
                        <a:rPr lang="en-US" i="1">
                          <a:latin typeface="Cambria Math"/>
                        </a:rPr>
                        <m:t>=</m:t>
                      </m:r>
                      <m:f>
                        <m:fPr>
                          <m:ctrlPr>
                            <a:rPr lang="en-US" i="1" smtClean="0">
                              <a:latin typeface="Cambria Math"/>
                            </a:rPr>
                          </m:ctrlPr>
                        </m:fPr>
                        <m:num>
                          <m:r>
                            <a:rPr lang="en-US" i="1">
                              <a:latin typeface="Cambria Math"/>
                            </a:rPr>
                            <m:t>1</m:t>
                          </m:r>
                        </m:num>
                        <m:den>
                          <m:r>
                            <a:rPr lang="en-US" i="1">
                              <a:latin typeface="Cambria Math"/>
                            </a:rPr>
                            <m:t>2</m:t>
                          </m:r>
                        </m:den>
                      </m:f>
                      <m:sSub>
                        <m:sSubPr>
                          <m:ctrlPr>
                            <a:rPr lang="en-US" i="1" smtClean="0">
                              <a:latin typeface="Cambria Math"/>
                            </a:rPr>
                          </m:ctrlPr>
                        </m:sSubPr>
                        <m:e>
                          <m:r>
                            <a:rPr lang="en-US" b="0" i="1" smtClean="0">
                              <a:latin typeface="Cambria Math"/>
                            </a:rPr>
                            <m:t>𝑥</m:t>
                          </m:r>
                        </m:e>
                        <m:sub>
                          <m:r>
                            <a:rPr lang="en-US" b="0" i="1" smtClean="0">
                              <a:latin typeface="Cambria Math"/>
                            </a:rPr>
                            <m:t>𝑡</m:t>
                          </m:r>
                          <m:r>
                            <a:rPr lang="en-US" b="0" i="1" smtClean="0">
                              <a:latin typeface="Cambria Math"/>
                            </a:rPr>
                            <m:t>+1</m:t>
                          </m:r>
                        </m:sub>
                      </m:sSub>
                      <m:r>
                        <a:rPr lang="en-US" b="0" i="1" smtClean="0">
                          <a:latin typeface="Cambria Math"/>
                        </a:rPr>
                        <m:t>−10</m:t>
                      </m:r>
                    </m:oMath>
                  </m:oMathPara>
                </a14:m>
                <a:endParaRPr lang="en-US" b="0" dirty="0" smtClean="0"/>
              </a:p>
            </p:txBody>
          </p:sp>
        </mc:Choice>
        <mc:Fallback xmlns="">
          <p:sp>
            <p:nvSpPr>
              <p:cNvPr id="8" name="TextBox 7"/>
              <p:cNvSpPr txBox="1">
                <a:spLocks noRot="1" noChangeAspect="1" noMove="1" noResize="1" noEditPoints="1" noAdjustHandles="1" noChangeArrowheads="1" noChangeShapeType="1" noTextEdit="1"/>
              </p:cNvSpPr>
              <p:nvPr/>
            </p:nvSpPr>
            <p:spPr>
              <a:xfrm>
                <a:off x="452308" y="1084562"/>
                <a:ext cx="2911624" cy="1408334"/>
              </a:xfrm>
              <a:prstGeom prst="rect">
                <a:avLst/>
              </a:prstGeom>
              <a:blipFill rotWithShape="1">
                <a:blip r:embed="rId3"/>
                <a:stretch>
                  <a:fillRect/>
                </a:stretch>
              </a:blipFill>
            </p:spPr>
            <p:txBody>
              <a:bodyPr/>
              <a:lstStyle/>
              <a:p>
                <a:r>
                  <a:rPr lang="en-US">
                    <a:noFill/>
                  </a:rPr>
                  <a:t> </a:t>
                </a:r>
              </a:p>
            </p:txBody>
          </p:sp>
        </mc:Fallback>
      </mc:AlternateContent>
      <p:sp>
        <p:nvSpPr>
          <p:cNvPr id="9" name="TextBox 8"/>
          <p:cNvSpPr txBox="1"/>
          <p:nvPr/>
        </p:nvSpPr>
        <p:spPr>
          <a:xfrm>
            <a:off x="2669320" y="3116746"/>
            <a:ext cx="1080120" cy="923330"/>
          </a:xfrm>
          <a:prstGeom prst="rect">
            <a:avLst/>
          </a:prstGeom>
          <a:noFill/>
        </p:spPr>
        <p:txBody>
          <a:bodyPr wrap="square" rtlCol="0">
            <a:spAutoFit/>
          </a:bodyPr>
          <a:lstStyle/>
          <a:p>
            <a:pPr marL="342900" indent="-342900">
              <a:buAutoNum type="arabicPlain"/>
            </a:pPr>
            <a:r>
              <a:rPr lang="en-US" dirty="0" smtClean="0"/>
              <a:t>0    1</a:t>
            </a:r>
          </a:p>
          <a:p>
            <a:r>
              <a:rPr lang="en-US" dirty="0" smtClean="0"/>
              <a:t>1     0    0</a:t>
            </a:r>
          </a:p>
          <a:p>
            <a:r>
              <a:rPr lang="en-US" dirty="0" smtClean="0"/>
              <a:t>0     0    1</a:t>
            </a:r>
            <a:endParaRPr lang="en-US" dirty="0"/>
          </a:p>
        </p:txBody>
      </p:sp>
      <p:sp>
        <p:nvSpPr>
          <p:cNvPr id="10" name="Right Arrow 9"/>
          <p:cNvSpPr/>
          <p:nvPr/>
        </p:nvSpPr>
        <p:spPr>
          <a:xfrm>
            <a:off x="2187289" y="3473007"/>
            <a:ext cx="360040" cy="24231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605424" y="3093516"/>
            <a:ext cx="1322748" cy="923330"/>
          </a:xfrm>
          <a:prstGeom prst="rect">
            <a:avLst/>
          </a:prstGeom>
          <a:noFill/>
        </p:spPr>
        <p:txBody>
          <a:bodyPr wrap="square" rtlCol="0">
            <a:spAutoFit/>
          </a:bodyPr>
          <a:lstStyle/>
          <a:p>
            <a:pPr algn="ctr"/>
            <a:r>
              <a:rPr lang="en-US" dirty="0" smtClean="0"/>
              <a:t>Optimal Sampling Matrix</a:t>
            </a:r>
            <a:endParaRPr lang="en-US" dirty="0"/>
          </a:p>
        </p:txBody>
      </p:sp>
      <p:sp>
        <p:nvSpPr>
          <p:cNvPr id="16" name="Right Arrow 15"/>
          <p:cNvSpPr/>
          <p:nvPr/>
        </p:nvSpPr>
        <p:spPr>
          <a:xfrm>
            <a:off x="5013326" y="3431078"/>
            <a:ext cx="360040" cy="24231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5492868" y="3265820"/>
            <a:ext cx="2116930" cy="523220"/>
          </a:xfrm>
          <a:prstGeom prst="rect">
            <a:avLst/>
          </a:prstGeom>
          <a:noFill/>
        </p:spPr>
        <p:txBody>
          <a:bodyPr wrap="square" rtlCol="0">
            <a:spAutoFit/>
          </a:bodyPr>
          <a:lstStyle/>
          <a:p>
            <a:pPr algn="ctr"/>
            <a:r>
              <a:rPr lang="en-US" sz="1400" dirty="0" smtClean="0"/>
              <a:t>Random sampling matrix fails for perfect recovery</a:t>
            </a:r>
            <a:endParaRPr lang="en-US" sz="1400" dirty="0"/>
          </a:p>
        </p:txBody>
      </p:sp>
      <p:sp>
        <p:nvSpPr>
          <p:cNvPr id="2" name="TextBox 1"/>
          <p:cNvSpPr txBox="1"/>
          <p:nvPr/>
        </p:nvSpPr>
        <p:spPr>
          <a:xfrm>
            <a:off x="3497412" y="1448780"/>
            <a:ext cx="4566976" cy="646331"/>
          </a:xfrm>
          <a:prstGeom prst="rect">
            <a:avLst/>
          </a:prstGeom>
          <a:noFill/>
        </p:spPr>
        <p:txBody>
          <a:bodyPr wrap="square" rtlCol="0">
            <a:spAutoFit/>
          </a:bodyPr>
          <a:lstStyle/>
          <a:p>
            <a:r>
              <a:rPr lang="en-US" dirty="0" smtClean="0"/>
              <a:t>Assuming the processes in different rows are independent</a:t>
            </a:r>
            <a:endParaRPr lang="en-US" dirty="0"/>
          </a:p>
        </p:txBody>
      </p:sp>
    </p:spTree>
    <p:extLst>
      <p:ext uri="{BB962C8B-B14F-4D97-AF65-F5344CB8AC3E}">
        <p14:creationId xmlns:p14="http://schemas.microsoft.com/office/powerpoint/2010/main" val="41834585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107504" y="188640"/>
            <a:ext cx="8955596" cy="800219"/>
          </a:xfrm>
          <a:prstGeom prst="rect">
            <a:avLst/>
          </a:prstGeom>
          <a:noFill/>
        </p:spPr>
        <p:txBody>
          <a:bodyPr wrap="square" rtlCol="0">
            <a:spAutoFit/>
          </a:bodyPr>
          <a:lstStyle/>
          <a:p>
            <a:r>
              <a:rPr lang="en-US" sz="2800" b="1" i="1" dirty="0" smtClean="0">
                <a:solidFill>
                  <a:srgbClr val="673105"/>
                </a:solidFill>
              </a:rPr>
              <a:t>Evolutionary Algorithms</a:t>
            </a:r>
            <a:endParaRPr lang="en-US" sz="2800" b="1" i="1" dirty="0">
              <a:solidFill>
                <a:srgbClr val="673105"/>
              </a:solidFill>
            </a:endParaRPr>
          </a:p>
          <a:p>
            <a:endParaRPr lang="en-US" b="1" dirty="0"/>
          </a:p>
        </p:txBody>
      </p:sp>
      <p:sp>
        <p:nvSpPr>
          <p:cNvPr id="59" name="Slide Number Placeholder 43"/>
          <p:cNvSpPr>
            <a:spLocks noGrp="1"/>
          </p:cNvSpPr>
          <p:nvPr>
            <p:ph type="sldNum" sz="quarter" idx="12"/>
          </p:nvPr>
        </p:nvSpPr>
        <p:spPr>
          <a:xfrm>
            <a:off x="6553200" y="6356350"/>
            <a:ext cx="2133600" cy="365125"/>
          </a:xfrm>
        </p:spPr>
        <p:txBody>
          <a:bodyPr/>
          <a:lstStyle/>
          <a:p>
            <a:fld id="{C0802D33-7308-4D2D-8EA9-75043F78277B}" type="slidenum">
              <a:rPr lang="en-US" smtClean="0"/>
              <a:t>7</a:t>
            </a:fld>
            <a:endParaRPr 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5" y="872716"/>
            <a:ext cx="4067175" cy="576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716016" y="872716"/>
            <a:ext cx="4140460" cy="2031325"/>
          </a:xfrm>
          <a:prstGeom prst="rect">
            <a:avLst/>
          </a:prstGeom>
          <a:noFill/>
        </p:spPr>
        <p:txBody>
          <a:bodyPr wrap="square" rtlCol="0">
            <a:spAutoFit/>
          </a:bodyPr>
          <a:lstStyle/>
          <a:p>
            <a:endParaRPr lang="en-US" b="1" dirty="0" smtClean="0"/>
          </a:p>
          <a:p>
            <a:r>
              <a:rPr lang="en-US" b="1" dirty="0" smtClean="0"/>
              <a:t>1) Genetic Algorithms (GA)</a:t>
            </a:r>
          </a:p>
          <a:p>
            <a:endParaRPr lang="en-US" dirty="0" smtClean="0"/>
          </a:p>
          <a:p>
            <a:r>
              <a:rPr lang="en-US" b="1" dirty="0" smtClean="0"/>
              <a:t>2) Particle Swarm Optimization (PSO)</a:t>
            </a:r>
          </a:p>
          <a:p>
            <a:endParaRPr lang="en-US" b="1" dirty="0"/>
          </a:p>
          <a:p>
            <a:r>
              <a:rPr lang="en-US" b="1" dirty="0" smtClean="0"/>
              <a:t>PSO is used to reduce the computational complexity of the GA</a:t>
            </a:r>
            <a:endParaRPr lang="en-US" b="1" dirty="0"/>
          </a:p>
        </p:txBody>
      </p:sp>
      <p:sp>
        <p:nvSpPr>
          <p:cNvPr id="2" name="TextBox 1"/>
          <p:cNvSpPr txBox="1"/>
          <p:nvPr/>
        </p:nvSpPr>
        <p:spPr>
          <a:xfrm>
            <a:off x="4716016" y="2996952"/>
            <a:ext cx="4140460" cy="2862322"/>
          </a:xfrm>
          <a:prstGeom prst="rect">
            <a:avLst/>
          </a:prstGeom>
          <a:noFill/>
        </p:spPr>
        <p:txBody>
          <a:bodyPr wrap="square" rtlCol="0">
            <a:spAutoFit/>
          </a:bodyPr>
          <a:lstStyle/>
          <a:p>
            <a:r>
              <a:rPr lang="en-US" dirty="0" smtClean="0"/>
              <a:t>Fitness functions:</a:t>
            </a:r>
          </a:p>
          <a:p>
            <a:pPr marL="342900" indent="-342900">
              <a:buAutoNum type="arabicParenR"/>
            </a:pPr>
            <a:r>
              <a:rPr lang="en-US" dirty="0" smtClean="0"/>
              <a:t>Direct fitness where the ultimate NMSE and NMAE are targeted</a:t>
            </a:r>
          </a:p>
          <a:p>
            <a:pPr marL="342900" indent="-342900">
              <a:buAutoNum type="arabicParenR"/>
            </a:pPr>
            <a:r>
              <a:rPr lang="en-US" dirty="0" smtClean="0"/>
              <a:t>Indirect fitness where the norm of the observation matrix are used as the metric to address the scalability and computational complexity processes</a:t>
            </a:r>
          </a:p>
          <a:p>
            <a:pPr marL="342900" indent="-342900">
              <a:buAutoNum type="arabicParenR"/>
            </a:pPr>
            <a:endParaRPr lang="en-US" dirty="0"/>
          </a:p>
          <a:p>
            <a:r>
              <a:rPr lang="en-US" dirty="0" smtClean="0"/>
              <a:t>The evolution is stopped after certain number of iterations</a:t>
            </a:r>
            <a:endParaRPr lang="en-US" dirty="0"/>
          </a:p>
        </p:txBody>
      </p:sp>
    </p:spTree>
    <p:extLst>
      <p:ext uri="{BB962C8B-B14F-4D97-AF65-F5344CB8AC3E}">
        <p14:creationId xmlns:p14="http://schemas.microsoft.com/office/powerpoint/2010/main" val="41834585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0802D33-7308-4D2D-8EA9-75043F78277B}" type="slidenum">
              <a:rPr lang="en-US" smtClean="0"/>
              <a:t>8</a:t>
            </a:fld>
            <a:endParaRPr lang="en-US" dirty="0"/>
          </a:p>
        </p:txBody>
      </p:sp>
      <p:sp>
        <p:nvSpPr>
          <p:cNvPr id="6" name="TextBox 5"/>
          <p:cNvSpPr txBox="1"/>
          <p:nvPr/>
        </p:nvSpPr>
        <p:spPr>
          <a:xfrm>
            <a:off x="323528" y="219998"/>
            <a:ext cx="2880320" cy="369332"/>
          </a:xfrm>
          <a:prstGeom prst="rect">
            <a:avLst/>
          </a:prstGeom>
          <a:noFill/>
        </p:spPr>
        <p:txBody>
          <a:bodyPr wrap="square" rtlCol="0">
            <a:spAutoFit/>
          </a:bodyPr>
          <a:lstStyle/>
          <a:p>
            <a:r>
              <a:rPr lang="en-US" b="1" dirty="0" smtClean="0"/>
              <a:t>Delay Estimation</a:t>
            </a:r>
            <a:endParaRPr lang="en-US" b="1" dirty="0"/>
          </a:p>
        </p:txBody>
      </p:sp>
      <p:sp>
        <p:nvSpPr>
          <p:cNvPr id="3" name="TextBox 2"/>
          <p:cNvSpPr txBox="1"/>
          <p:nvPr/>
        </p:nvSpPr>
        <p:spPr>
          <a:xfrm>
            <a:off x="431540" y="836712"/>
            <a:ext cx="8568952" cy="1754326"/>
          </a:xfrm>
          <a:prstGeom prst="rect">
            <a:avLst/>
          </a:prstGeom>
          <a:noFill/>
        </p:spPr>
        <p:txBody>
          <a:bodyPr wrap="square" rtlCol="0">
            <a:spAutoFit/>
          </a:bodyPr>
          <a:lstStyle/>
          <a:p>
            <a:pPr marL="285750" indent="-285750">
              <a:buFontTx/>
              <a:buChar char="-"/>
            </a:pPr>
            <a:r>
              <a:rPr lang="en-US" dirty="0" smtClean="0"/>
              <a:t>It is assumed that the topology of the network is given where the distance between nodes are known</a:t>
            </a:r>
          </a:p>
          <a:p>
            <a:pPr marL="285750" indent="-285750">
              <a:buFontTx/>
              <a:buChar char="-"/>
            </a:pPr>
            <a:r>
              <a:rPr lang="en-US" dirty="0" smtClean="0"/>
              <a:t>EA is applied when there is no noise in the training stage</a:t>
            </a:r>
          </a:p>
          <a:p>
            <a:pPr marL="285750" indent="-285750">
              <a:buFontTx/>
              <a:buChar char="-"/>
            </a:pPr>
            <a:endParaRPr lang="en-US" dirty="0"/>
          </a:p>
          <a:p>
            <a:r>
              <a:rPr lang="en-US" dirty="0" smtClean="0"/>
              <a:t>The delay between nodes is modeled as:</a:t>
            </a:r>
          </a:p>
          <a:p>
            <a:endParaRPr lang="en-US" dirty="0"/>
          </a:p>
        </p:txBody>
      </p:sp>
      <mc:AlternateContent xmlns:mc="http://schemas.openxmlformats.org/markup-compatibility/2006" xmlns:a14="http://schemas.microsoft.com/office/drawing/2010/main">
        <mc:Choice Requires="a14">
          <p:sp>
            <p:nvSpPr>
              <p:cNvPr id="7" name="TextBox 6"/>
              <p:cNvSpPr txBox="1"/>
              <p:nvPr/>
            </p:nvSpPr>
            <p:spPr>
              <a:xfrm>
                <a:off x="575556" y="2522945"/>
                <a:ext cx="6516724" cy="510011"/>
              </a:xfrm>
              <a:prstGeom prst="rect">
                <a:avLst/>
              </a:prstGeom>
              <a:noFill/>
            </p:spPr>
            <p:txBody>
              <a:bodyPr wrap="square" rtlCol="0">
                <a:spAutoFit/>
              </a:bodyPr>
              <a:lstStyle/>
              <a:p>
                <a14:m>
                  <m:oMath xmlns:m="http://schemas.openxmlformats.org/officeDocument/2006/math">
                    <m:f>
                      <m:fPr>
                        <m:ctrlPr>
                          <a:rPr lang="en-US" b="0" i="1" smtClean="0">
                            <a:latin typeface="Cambria Math"/>
                          </a:rPr>
                        </m:ctrlPr>
                      </m:fPr>
                      <m:num>
                        <m:sSub>
                          <m:sSubPr>
                            <m:ctrlPr>
                              <a:rPr lang="en-US" b="0" i="1" smtClean="0">
                                <a:latin typeface="Cambria Math"/>
                              </a:rPr>
                            </m:ctrlPr>
                          </m:sSubPr>
                          <m:e>
                            <m:r>
                              <a:rPr lang="en-US" b="0" i="1" smtClean="0">
                                <a:latin typeface="Cambria Math"/>
                              </a:rPr>
                              <m:t>𝑑</m:t>
                            </m:r>
                          </m:e>
                          <m:sub>
                            <m:r>
                              <a:rPr lang="en-US" b="0" i="1" smtClean="0">
                                <a:latin typeface="Cambria Math"/>
                              </a:rPr>
                              <m:t>𝑖𝑗</m:t>
                            </m:r>
                          </m:sub>
                        </m:sSub>
                      </m:num>
                      <m:den>
                        <m:r>
                          <a:rPr lang="en-US" b="0" i="1" smtClean="0">
                            <a:latin typeface="Cambria Math"/>
                          </a:rPr>
                          <m:t>𝑐</m:t>
                        </m:r>
                      </m:den>
                    </m:f>
                    <m:r>
                      <a:rPr lang="en-US" b="0" i="1" smtClean="0">
                        <a:latin typeface="Cambria Math"/>
                      </a:rPr>
                      <m:t>+</m:t>
                    </m:r>
                    <m:r>
                      <a:rPr lang="en-US" b="0" i="1" smtClean="0">
                        <a:latin typeface="Cambria Math"/>
                      </a:rPr>
                      <m:t>𝑛</m:t>
                    </m:r>
                  </m:oMath>
                </a14:m>
                <a:r>
                  <a:rPr lang="en-US" dirty="0" smtClean="0"/>
                  <a:t> where </a:t>
                </a:r>
                <a14:m>
                  <m:oMath xmlns:m="http://schemas.openxmlformats.org/officeDocument/2006/math">
                    <m:r>
                      <a:rPr lang="en-US" b="0" i="1" smtClean="0">
                        <a:latin typeface="Cambria Math"/>
                      </a:rPr>
                      <m:t>𝑛</m:t>
                    </m:r>
                    <m:r>
                      <a:rPr lang="en-US" b="0" i="1" smtClean="0">
                        <a:latin typeface="Cambria Math"/>
                        <a:ea typeface="Cambria Math"/>
                      </a:rPr>
                      <m:t>~</m:t>
                    </m:r>
                    <m:r>
                      <a:rPr lang="en-US" b="0" i="1" smtClean="0">
                        <a:latin typeface="Cambria Math"/>
                        <a:ea typeface="Cambria Math"/>
                      </a:rPr>
                      <m:t>𝐸𝑥𝑝</m:t>
                    </m:r>
                    <m:r>
                      <a:rPr lang="en-US" b="0" i="1" smtClean="0">
                        <a:latin typeface="Cambria Math"/>
                        <a:ea typeface="Cambria Math"/>
                      </a:rPr>
                      <m:t>(</m:t>
                    </m:r>
                    <m:r>
                      <a:rPr lang="en-US" b="0" i="1" smtClean="0">
                        <a:latin typeface="Cambria Math"/>
                        <a:ea typeface="Cambria Math"/>
                      </a:rPr>
                      <m:t>𝜆</m:t>
                    </m:r>
                    <m:r>
                      <a:rPr lang="en-US" b="0" i="1" smtClean="0">
                        <a:latin typeface="Cambria Math"/>
                        <a:ea typeface="Cambria Math"/>
                      </a:rPr>
                      <m:t>)</m:t>
                    </m:r>
                  </m:oMath>
                </a14:m>
                <a:r>
                  <a:rPr lang="en-US" dirty="0" smtClean="0"/>
                  <a:t>  where </a:t>
                </a:r>
                <a14:m>
                  <m:oMath xmlns:m="http://schemas.openxmlformats.org/officeDocument/2006/math">
                    <m:r>
                      <a:rPr lang="en-US" i="1" smtClean="0">
                        <a:latin typeface="Cambria Math"/>
                        <a:ea typeface="Cambria Math"/>
                      </a:rPr>
                      <m:t>𝜇</m:t>
                    </m:r>
                    <m:r>
                      <a:rPr lang="en-US" b="0" i="1" smtClean="0">
                        <a:latin typeface="Cambria Math"/>
                        <a:ea typeface="Cambria Math"/>
                      </a:rPr>
                      <m:t>=</m:t>
                    </m:r>
                    <m:f>
                      <m:fPr>
                        <m:ctrlPr>
                          <a:rPr lang="en-US" b="0" i="1" smtClean="0">
                            <a:latin typeface="Cambria Math"/>
                            <a:ea typeface="Cambria Math"/>
                          </a:rPr>
                        </m:ctrlPr>
                      </m:fPr>
                      <m:num>
                        <m:r>
                          <a:rPr lang="en-US" b="0" i="1" smtClean="0">
                            <a:latin typeface="Cambria Math"/>
                            <a:ea typeface="Cambria Math"/>
                          </a:rPr>
                          <m:t>1</m:t>
                        </m:r>
                      </m:num>
                      <m:den>
                        <m:r>
                          <a:rPr lang="en-US" b="0" i="1" smtClean="0">
                            <a:latin typeface="Cambria Math"/>
                            <a:ea typeface="Cambria Math"/>
                          </a:rPr>
                          <m:t>𝜆</m:t>
                        </m:r>
                      </m:den>
                    </m:f>
                    <m:r>
                      <a:rPr lang="en-US" b="0" i="1" smtClean="0">
                        <a:latin typeface="Cambria Math"/>
                        <a:ea typeface="Cambria Math"/>
                      </a:rPr>
                      <m:t>, </m:t>
                    </m:r>
                    <m:sSup>
                      <m:sSupPr>
                        <m:ctrlPr>
                          <a:rPr lang="en-US" b="0" i="1" smtClean="0">
                            <a:latin typeface="Cambria Math"/>
                            <a:ea typeface="Cambria Math"/>
                          </a:rPr>
                        </m:ctrlPr>
                      </m:sSupPr>
                      <m:e>
                        <m:r>
                          <a:rPr lang="en-US" b="0" i="1" smtClean="0">
                            <a:latin typeface="Cambria Math"/>
                            <a:ea typeface="Cambria Math"/>
                          </a:rPr>
                          <m:t>𝜎</m:t>
                        </m:r>
                      </m:e>
                      <m:sup>
                        <m:r>
                          <a:rPr lang="en-US" b="0" i="1" smtClean="0">
                            <a:latin typeface="Cambria Math"/>
                            <a:ea typeface="Cambria Math"/>
                          </a:rPr>
                          <m:t>2</m:t>
                        </m:r>
                      </m:sup>
                    </m:sSup>
                    <m:r>
                      <a:rPr lang="en-US" b="0" i="1" smtClean="0">
                        <a:latin typeface="Cambria Math"/>
                        <a:ea typeface="Cambria Math"/>
                      </a:rPr>
                      <m:t>=</m:t>
                    </m:r>
                    <m:f>
                      <m:fPr>
                        <m:ctrlPr>
                          <a:rPr lang="en-US" b="0" i="1" smtClean="0">
                            <a:latin typeface="Cambria Math"/>
                            <a:ea typeface="Cambria Math"/>
                          </a:rPr>
                        </m:ctrlPr>
                      </m:fPr>
                      <m:num>
                        <m:r>
                          <a:rPr lang="en-US" b="0" i="1" smtClean="0">
                            <a:latin typeface="Cambria Math"/>
                            <a:ea typeface="Cambria Math"/>
                          </a:rPr>
                          <m:t>1</m:t>
                        </m:r>
                      </m:num>
                      <m:den>
                        <m:sSup>
                          <m:sSupPr>
                            <m:ctrlPr>
                              <a:rPr lang="en-US" b="0" i="1" smtClean="0">
                                <a:latin typeface="Cambria Math"/>
                                <a:ea typeface="Cambria Math"/>
                              </a:rPr>
                            </m:ctrlPr>
                          </m:sSupPr>
                          <m:e>
                            <m:r>
                              <a:rPr lang="en-US" b="0" i="1" smtClean="0">
                                <a:latin typeface="Cambria Math"/>
                                <a:ea typeface="Cambria Math"/>
                              </a:rPr>
                              <m:t>𝜆</m:t>
                            </m:r>
                          </m:e>
                          <m:sup>
                            <m:r>
                              <a:rPr lang="en-US" b="0" i="1" smtClean="0">
                                <a:latin typeface="Cambria Math"/>
                                <a:ea typeface="Cambria Math"/>
                              </a:rPr>
                              <m:t>2</m:t>
                            </m:r>
                          </m:sup>
                        </m:sSup>
                      </m:den>
                    </m:f>
                    <m:r>
                      <a:rPr lang="en-US" b="0" i="1" smtClean="0">
                        <a:latin typeface="Cambria Math"/>
                        <a:ea typeface="Cambria Math"/>
                      </a:rPr>
                      <m:t> , 0≤</m:t>
                    </m:r>
                    <m:r>
                      <a:rPr lang="en-US" b="0" i="1" smtClean="0">
                        <a:latin typeface="Cambria Math"/>
                        <a:ea typeface="Cambria Math"/>
                      </a:rPr>
                      <m:t>𝑛</m:t>
                    </m:r>
                    <m:r>
                      <a:rPr lang="en-US" b="0" i="1" smtClean="0">
                        <a:latin typeface="Cambria Math"/>
                        <a:ea typeface="Cambria Math"/>
                      </a:rPr>
                      <m:t>≤10</m:t>
                    </m:r>
                    <m:r>
                      <a:rPr lang="en-US" b="0" i="1" smtClean="0">
                        <a:latin typeface="Cambria Math"/>
                        <a:ea typeface="Cambria Math"/>
                      </a:rPr>
                      <m:t>𝑚𝑠</m:t>
                    </m:r>
                  </m:oMath>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575556" y="2522945"/>
                <a:ext cx="6516724" cy="510011"/>
              </a:xfrm>
              <a:prstGeom prst="rect">
                <a:avLst/>
              </a:prstGeom>
              <a:blipFill rotWithShape="1">
                <a:blip r:embed="rId3"/>
                <a:stretch>
                  <a:fillRect b="-7143"/>
                </a:stretch>
              </a:blipFill>
            </p:spPr>
            <p:txBody>
              <a:bodyPr/>
              <a:lstStyle/>
              <a:p>
                <a:r>
                  <a:rPr lang="en-US">
                    <a:noFill/>
                  </a:rPr>
                  <a:t> </a:t>
                </a:r>
              </a:p>
            </p:txBody>
          </p:sp>
        </mc:Fallback>
      </mc:AlternateContent>
      <p:sp>
        <p:nvSpPr>
          <p:cNvPr id="2" name="TextBox 1"/>
          <p:cNvSpPr txBox="1"/>
          <p:nvPr/>
        </p:nvSpPr>
        <p:spPr>
          <a:xfrm>
            <a:off x="575556" y="3284984"/>
            <a:ext cx="6192688" cy="369332"/>
          </a:xfrm>
          <a:prstGeom prst="rect">
            <a:avLst/>
          </a:prstGeom>
          <a:noFill/>
        </p:spPr>
        <p:txBody>
          <a:bodyPr wrap="square" rtlCol="0">
            <a:spAutoFit/>
          </a:bodyPr>
          <a:lstStyle/>
          <a:p>
            <a:r>
              <a:rPr lang="en-US" dirty="0" smtClean="0"/>
              <a:t>Average delay in Abilene and </a:t>
            </a:r>
            <a:r>
              <a:rPr lang="en-US" dirty="0" err="1" smtClean="0"/>
              <a:t>Geant</a:t>
            </a:r>
            <a:r>
              <a:rPr lang="en-US" dirty="0" smtClean="0"/>
              <a:t> networks are about 3.5ms</a:t>
            </a:r>
            <a:endParaRPr lang="en-US" dirty="0"/>
          </a:p>
        </p:txBody>
      </p:sp>
    </p:spTree>
    <p:extLst>
      <p:ext uri="{BB962C8B-B14F-4D97-AF65-F5344CB8AC3E}">
        <p14:creationId xmlns:p14="http://schemas.microsoft.com/office/powerpoint/2010/main" val="26956833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0802D33-7308-4D2D-8EA9-75043F78277B}" type="slidenum">
              <a:rPr lang="en-US" smtClean="0"/>
              <a:t>9</a:t>
            </a:fld>
            <a:endParaRPr lang="en-US" dirty="0"/>
          </a:p>
        </p:txBody>
      </p:sp>
      <p:graphicFrame>
        <p:nvGraphicFramePr>
          <p:cNvPr id="4" name="图表 1"/>
          <p:cNvGraphicFramePr>
            <a:graphicFrameLocks/>
          </p:cNvGraphicFramePr>
          <p:nvPr>
            <p:extLst>
              <p:ext uri="{D42A27DB-BD31-4B8C-83A1-F6EECF244321}">
                <p14:modId xmlns:p14="http://schemas.microsoft.com/office/powerpoint/2010/main" val="2888333446"/>
              </p:ext>
            </p:extLst>
          </p:nvPr>
        </p:nvGraphicFramePr>
        <p:xfrm>
          <a:off x="395536" y="1232756"/>
          <a:ext cx="6691660" cy="4540362"/>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6336196" y="656692"/>
            <a:ext cx="2520280" cy="3416320"/>
          </a:xfrm>
          <a:prstGeom prst="rect">
            <a:avLst/>
          </a:prstGeom>
          <a:noFill/>
        </p:spPr>
        <p:txBody>
          <a:bodyPr wrap="square" rtlCol="0">
            <a:spAutoFit/>
          </a:bodyPr>
          <a:lstStyle/>
          <a:p>
            <a:r>
              <a:rPr lang="en-US" b="1" dirty="0" smtClean="0"/>
              <a:t>Average performance</a:t>
            </a:r>
          </a:p>
          <a:p>
            <a:endParaRPr lang="en-US" dirty="0"/>
          </a:p>
          <a:p>
            <a:r>
              <a:rPr lang="en-US" dirty="0" smtClean="0"/>
              <a:t>By increasing the variance of noise NMSE is increased</a:t>
            </a:r>
          </a:p>
          <a:p>
            <a:endParaRPr lang="en-US" dirty="0"/>
          </a:p>
          <a:p>
            <a:r>
              <a:rPr lang="en-US" dirty="0" smtClean="0"/>
              <a:t>By decreasing the sampling ratio NMSE is increased</a:t>
            </a:r>
          </a:p>
          <a:p>
            <a:endParaRPr lang="en-US" dirty="0"/>
          </a:p>
          <a:p>
            <a:r>
              <a:rPr lang="en-US" dirty="0" smtClean="0"/>
              <a:t>GA is better than random sampling </a:t>
            </a:r>
            <a:endParaRPr lang="en-US" dirty="0"/>
          </a:p>
        </p:txBody>
      </p:sp>
    </p:spTree>
    <p:extLst>
      <p:ext uri="{BB962C8B-B14F-4D97-AF65-F5344CB8AC3E}">
        <p14:creationId xmlns:p14="http://schemas.microsoft.com/office/powerpoint/2010/main" val="3779768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62228</TotalTime>
  <Words>1548</Words>
  <Application>Microsoft Office PowerPoint</Application>
  <PresentationFormat>On-screen Show (4:3)</PresentationFormat>
  <Paragraphs>214</Paragraphs>
  <Slides>24</Slides>
  <Notes>20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Software defined Network Inference with Passive/active Evolutionary-optimal pRobing (SNIPER)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Some problems (1/3)</vt:lpstr>
      <vt:lpstr>Some problems (2/3)</vt:lpstr>
      <vt:lpstr>Some problems (3/3)</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Mehdi</dc:creator>
  <cp:lastModifiedBy>Mehdi</cp:lastModifiedBy>
  <cp:revision>945</cp:revision>
  <dcterms:created xsi:type="dcterms:W3CDTF">2012-08-07T19:37:57Z</dcterms:created>
  <dcterms:modified xsi:type="dcterms:W3CDTF">2014-06-16T23:42:04Z</dcterms:modified>
</cp:coreProperties>
</file>