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712" autoAdjust="0"/>
  </p:normalViewPr>
  <p:slideViewPr>
    <p:cSldViewPr snapToGrid="0">
      <p:cViewPr varScale="1">
        <p:scale>
          <a:sx n="76" d="100"/>
          <a:sy n="76" d="100"/>
        </p:scale>
        <p:origin x="108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28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2F69A6-0780-49EA-A6A8-3965C12489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 rtlCol="0"/>
        <a:lstStyle/>
        <a:p>
          <a:pPr rtl="0"/>
          <a:endParaRPr lang="en-US"/>
        </a:p>
      </dgm:t>
    </dgm:pt>
    <dgm:pt modelId="{30269CC2-8DD6-4402-82F3-18F164A732F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>
              <a:solidFill>
                <a:schemeClr val="bg1"/>
              </a:solidFill>
            </a:rPr>
            <a:t>Fonctionnement du programme</a:t>
          </a:r>
        </a:p>
      </dgm:t>
    </dgm:pt>
    <dgm:pt modelId="{4A8A3B18-A3DE-475C-8BF1-FB4B84DDA43B}" type="parTrans" cxnId="{813C1BD6-5A4A-43F4-8BF7-0645F72381AA}">
      <dgm:prSet/>
      <dgm:spPr/>
      <dgm:t>
        <a:bodyPr rtlCol="0"/>
        <a:lstStyle/>
        <a:p>
          <a:pPr rtl="0"/>
          <a:endParaRPr lang="fr-FR" noProof="0" dirty="0"/>
        </a:p>
      </dgm:t>
    </dgm:pt>
    <dgm:pt modelId="{2DAA2C1D-14F6-4BCA-B047-0B53ADD46F43}" type="sibTrans" cxnId="{813C1BD6-5A4A-43F4-8BF7-0645F72381AA}">
      <dgm:prSet/>
      <dgm:spPr/>
      <dgm:t>
        <a:bodyPr rtlCol="0"/>
        <a:lstStyle/>
        <a:p>
          <a:pPr rtl="0"/>
          <a:endParaRPr lang="fr-FR" noProof="0" dirty="0"/>
        </a:p>
      </dgm:t>
    </dgm:pt>
    <dgm:pt modelId="{2B87ECDB-C552-42F6-9B52-6548A18B206B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fr-FR" noProof="0" dirty="0" err="1">
              <a:solidFill>
                <a:schemeClr val="bg1"/>
              </a:solidFill>
            </a:rPr>
            <a:t>HashMap-uh</a:t>
          </a:r>
          <a:endParaRPr lang="fr-FR" noProof="0" dirty="0">
            <a:solidFill>
              <a:schemeClr val="bg1"/>
            </a:solidFill>
          </a:endParaRPr>
        </a:p>
      </dgm:t>
    </dgm:pt>
    <dgm:pt modelId="{80EFB54F-1AC8-40D9-981D-4C85160A5799}" type="sibTrans" cxnId="{91AFA996-5E3B-401C-B400-E70DBD4A4AB6}">
      <dgm:prSet/>
      <dgm:spPr/>
      <dgm:t>
        <a:bodyPr rtlCol="0"/>
        <a:lstStyle/>
        <a:p>
          <a:pPr rtl="0"/>
          <a:endParaRPr lang="fr-FR" noProof="0" dirty="0"/>
        </a:p>
      </dgm:t>
    </dgm:pt>
    <dgm:pt modelId="{0DC560D9-C62C-41BA-8D68-CB78933BFF0C}" type="parTrans" cxnId="{91AFA996-5E3B-401C-B400-E70DBD4A4AB6}">
      <dgm:prSet/>
      <dgm:spPr/>
      <dgm:t>
        <a:bodyPr rtlCol="0"/>
        <a:lstStyle/>
        <a:p>
          <a:pPr rtl="0"/>
          <a:endParaRPr lang="fr-FR" noProof="0" dirty="0"/>
        </a:p>
      </dgm:t>
    </dgm:pt>
    <dgm:pt modelId="{05261D3E-3CC7-4C85-9E09-D67FC777908C}" type="pres">
      <dgm:prSet presAssocID="{162F69A6-0780-49EA-A6A8-3965C12489B2}" presName="root" presStyleCnt="0">
        <dgm:presLayoutVars>
          <dgm:dir/>
          <dgm:resizeHandles val="exact"/>
        </dgm:presLayoutVars>
      </dgm:prSet>
      <dgm:spPr/>
    </dgm:pt>
    <dgm:pt modelId="{25C6FE9B-AED9-47D9-807F-76A517615FC1}" type="pres">
      <dgm:prSet presAssocID="{30269CC2-8DD6-4402-82F3-18F164A732FF}" presName="compNode" presStyleCnt="0"/>
      <dgm:spPr/>
    </dgm:pt>
    <dgm:pt modelId="{99698387-9DF3-4127-A7DE-FCE3F05A3470}" type="pres">
      <dgm:prSet presAssocID="{30269CC2-8DD6-4402-82F3-18F164A732FF}" presName="bgRect" presStyleLbl="bgShp" presStyleIdx="0" presStyleCnt="2"/>
      <dgm:spPr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</dgm:spPr>
    </dgm:pt>
    <dgm:pt modelId="{B52E1101-E263-4511-8D8F-5A215C912C41}" type="pres">
      <dgm:prSet presAssocID="{30269CC2-8DD6-4402-82F3-18F164A732FF}" presName="iconRect" presStyleLbl="node1" presStyleIdx="0" presStyleCnt="2" custScaleX="126273" custScaleY="12627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8EFBBAF-BD9F-4030-B8A4-57CCEB350921}" type="pres">
      <dgm:prSet presAssocID="{30269CC2-8DD6-4402-82F3-18F164A732FF}" presName="spaceRect" presStyleCnt="0"/>
      <dgm:spPr/>
    </dgm:pt>
    <dgm:pt modelId="{F113ED77-1650-49A8-987A-A13C2A50CEA5}" type="pres">
      <dgm:prSet presAssocID="{30269CC2-8DD6-4402-82F3-18F164A732FF}" presName="parTx" presStyleLbl="revTx" presStyleIdx="0" presStyleCnt="2">
        <dgm:presLayoutVars>
          <dgm:chMax val="0"/>
          <dgm:chPref val="0"/>
        </dgm:presLayoutVars>
      </dgm:prSet>
      <dgm:spPr/>
    </dgm:pt>
    <dgm:pt modelId="{084D1940-F8FF-48AA-A0CA-908C7645C951}" type="pres">
      <dgm:prSet presAssocID="{2DAA2C1D-14F6-4BCA-B047-0B53ADD46F43}" presName="sibTrans" presStyleCnt="0"/>
      <dgm:spPr/>
    </dgm:pt>
    <dgm:pt modelId="{922A9066-91F0-4494-8CF8-01F8511B6028}" type="pres">
      <dgm:prSet presAssocID="{2B87ECDB-C552-42F6-9B52-6548A18B206B}" presName="compNode" presStyleCnt="0"/>
      <dgm:spPr/>
    </dgm:pt>
    <dgm:pt modelId="{FA3369E0-5B38-4FDD-A9F5-22B9810A03F7}" type="pres">
      <dgm:prSet presAssocID="{2B87ECDB-C552-42F6-9B52-6548A18B206B}" presName="bgRect" presStyleLbl="bgShp" presStyleIdx="1" presStyleCnt="2"/>
      <dgm:spPr>
        <a:xfrm>
          <a:off x="0" y="1249576"/>
          <a:ext cx="6791323" cy="995920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gm:spPr>
    </dgm:pt>
    <dgm:pt modelId="{FADE9C4E-BFE3-4374-BE2C-676ED238ACF2}" type="pres">
      <dgm:prSet presAssocID="{2B87ECDB-C552-42F6-9B52-6548A18B206B}" presName="iconRect" presStyleLbl="node1" presStyleIdx="1" presStyleCnt="2" custScaleX="112474" custScaleY="112472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000F0F2-143F-4CAE-BA6B-E9C401E5437A}" type="pres">
      <dgm:prSet presAssocID="{2B87ECDB-C552-42F6-9B52-6548A18B206B}" presName="spaceRect" presStyleCnt="0"/>
      <dgm:spPr/>
    </dgm:pt>
    <dgm:pt modelId="{AC018808-9CEA-4C61-8875-3E922AA167D7}" type="pres">
      <dgm:prSet presAssocID="{2B87ECDB-C552-42F6-9B52-6548A18B206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B7BD43-67DC-4CD4-86B0-92B8BFA59068}" type="presOf" srcId="{2B87ECDB-C552-42F6-9B52-6548A18B206B}" destId="{AC018808-9CEA-4C61-8875-3E922AA167D7}" srcOrd="0" destOrd="0" presId="urn:microsoft.com/office/officeart/2018/2/layout/IconVerticalSolidList"/>
    <dgm:cxn modelId="{91AFA996-5E3B-401C-B400-E70DBD4A4AB6}" srcId="{162F69A6-0780-49EA-A6A8-3965C12489B2}" destId="{2B87ECDB-C552-42F6-9B52-6548A18B206B}" srcOrd="1" destOrd="0" parTransId="{0DC560D9-C62C-41BA-8D68-CB78933BFF0C}" sibTransId="{80EFB54F-1AC8-40D9-981D-4C85160A5799}"/>
    <dgm:cxn modelId="{813C1BD6-5A4A-43F4-8BF7-0645F72381AA}" srcId="{162F69A6-0780-49EA-A6A8-3965C12489B2}" destId="{30269CC2-8DD6-4402-82F3-18F164A732FF}" srcOrd="0" destOrd="0" parTransId="{4A8A3B18-A3DE-475C-8BF1-FB4B84DDA43B}" sibTransId="{2DAA2C1D-14F6-4BCA-B047-0B53ADD46F43}"/>
    <dgm:cxn modelId="{7F77D1ED-2343-4635-9FDF-CF5C9D2B3315}" type="presOf" srcId="{162F69A6-0780-49EA-A6A8-3965C12489B2}" destId="{05261D3E-3CC7-4C85-9E09-D67FC777908C}" srcOrd="0" destOrd="0" presId="urn:microsoft.com/office/officeart/2018/2/layout/IconVerticalSolidList"/>
    <dgm:cxn modelId="{175EB5FF-CD0E-4495-8FA8-F19D1233730A}" type="presOf" srcId="{30269CC2-8DD6-4402-82F3-18F164A732FF}" destId="{F113ED77-1650-49A8-987A-A13C2A50CEA5}" srcOrd="0" destOrd="0" presId="urn:microsoft.com/office/officeart/2018/2/layout/IconVerticalSolidList"/>
    <dgm:cxn modelId="{B6784D09-C55E-4568-A257-9A4C076E72A2}" type="presParOf" srcId="{05261D3E-3CC7-4C85-9E09-D67FC777908C}" destId="{25C6FE9B-AED9-47D9-807F-76A517615FC1}" srcOrd="0" destOrd="0" presId="urn:microsoft.com/office/officeart/2018/2/layout/IconVerticalSolidList"/>
    <dgm:cxn modelId="{918FF3CA-876D-40FA-841A-AB5A28A77ED2}" type="presParOf" srcId="{25C6FE9B-AED9-47D9-807F-76A517615FC1}" destId="{99698387-9DF3-4127-A7DE-FCE3F05A3470}" srcOrd="0" destOrd="0" presId="urn:microsoft.com/office/officeart/2018/2/layout/IconVerticalSolidList"/>
    <dgm:cxn modelId="{9E8C0B32-A7B3-460A-83CF-493652F6403A}" type="presParOf" srcId="{25C6FE9B-AED9-47D9-807F-76A517615FC1}" destId="{B52E1101-E263-4511-8D8F-5A215C912C41}" srcOrd="1" destOrd="0" presId="urn:microsoft.com/office/officeart/2018/2/layout/IconVerticalSolidList"/>
    <dgm:cxn modelId="{BF3562AE-51B6-4827-AC2A-02A6C7EE6F5E}" type="presParOf" srcId="{25C6FE9B-AED9-47D9-807F-76A517615FC1}" destId="{18EFBBAF-BD9F-4030-B8A4-57CCEB350921}" srcOrd="2" destOrd="0" presId="urn:microsoft.com/office/officeart/2018/2/layout/IconVerticalSolidList"/>
    <dgm:cxn modelId="{04E3ADEA-CCED-42DB-834F-C02041D4F81B}" type="presParOf" srcId="{25C6FE9B-AED9-47D9-807F-76A517615FC1}" destId="{F113ED77-1650-49A8-987A-A13C2A50CEA5}" srcOrd="3" destOrd="0" presId="urn:microsoft.com/office/officeart/2018/2/layout/IconVerticalSolidList"/>
    <dgm:cxn modelId="{F6438E6C-D016-4A64-9005-13CAA2685ADD}" type="presParOf" srcId="{05261D3E-3CC7-4C85-9E09-D67FC777908C}" destId="{084D1940-F8FF-48AA-A0CA-908C7645C951}" srcOrd="1" destOrd="0" presId="urn:microsoft.com/office/officeart/2018/2/layout/IconVerticalSolidList"/>
    <dgm:cxn modelId="{CEB88A46-381C-4FB3-B5C2-36F0205865FC}" type="presParOf" srcId="{05261D3E-3CC7-4C85-9E09-D67FC777908C}" destId="{922A9066-91F0-4494-8CF8-01F8511B6028}" srcOrd="2" destOrd="0" presId="urn:microsoft.com/office/officeart/2018/2/layout/IconVerticalSolidList"/>
    <dgm:cxn modelId="{D1B45BFC-BE7D-41A5-ACF1-DDC855C4E453}" type="presParOf" srcId="{922A9066-91F0-4494-8CF8-01F8511B6028}" destId="{FA3369E0-5B38-4FDD-A9F5-22B9810A03F7}" srcOrd="0" destOrd="0" presId="urn:microsoft.com/office/officeart/2018/2/layout/IconVerticalSolidList"/>
    <dgm:cxn modelId="{4643A976-3E27-4CAA-B7FC-B0B83CAF8B1F}" type="presParOf" srcId="{922A9066-91F0-4494-8CF8-01F8511B6028}" destId="{FADE9C4E-BFE3-4374-BE2C-676ED238ACF2}" srcOrd="1" destOrd="0" presId="urn:microsoft.com/office/officeart/2018/2/layout/IconVerticalSolidList"/>
    <dgm:cxn modelId="{D766C06F-7B8D-459C-9FB9-C58229C29760}" type="presParOf" srcId="{922A9066-91F0-4494-8CF8-01F8511B6028}" destId="{7000F0F2-143F-4CAE-BA6B-E9C401E5437A}" srcOrd="2" destOrd="0" presId="urn:microsoft.com/office/officeart/2018/2/layout/IconVerticalSolidList"/>
    <dgm:cxn modelId="{150742EF-413B-4B94-8C6E-7E0DC782FB81}" type="presParOf" srcId="{922A9066-91F0-4494-8CF8-01F8511B6028}" destId="{AC018808-9CEA-4C61-8875-3E922AA167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698387-9DF3-4127-A7DE-FCE3F05A3470}">
      <dsp:nvSpPr>
        <dsp:cNvPr id="0" name=""/>
        <dsp:cNvSpPr/>
      </dsp:nvSpPr>
      <dsp:spPr>
        <a:xfrm>
          <a:off x="0" y="972542"/>
          <a:ext cx="6791323" cy="1795462"/>
        </a:xfrm>
        <a:prstGeom prst="rect">
          <a:avLst/>
        </a:prstGeom>
        <a:gradFill rotWithShape="0">
          <a:gsLst>
            <a:gs pos="0">
              <a:schemeClr val="tx1">
                <a:lumMod val="75000"/>
                <a:lumOff val="25000"/>
              </a:schemeClr>
            </a:gs>
            <a:gs pos="15929">
              <a:schemeClr val="tx1">
                <a:lumMod val="85000"/>
                <a:lumOff val="15000"/>
              </a:schemeClr>
            </a:gs>
            <a:gs pos="97000">
              <a:schemeClr val="tx1">
                <a:lumMod val="85000"/>
                <a:lumOff val="15000"/>
              </a:schemeClr>
            </a:gs>
            <a:gs pos="100000">
              <a:schemeClr val="accent2">
                <a:lumMod val="75000"/>
              </a:scheme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E1101-E263-4511-8D8F-5A215C912C41}">
      <dsp:nvSpPr>
        <dsp:cNvPr id="0" name=""/>
        <dsp:cNvSpPr/>
      </dsp:nvSpPr>
      <dsp:spPr>
        <a:xfrm>
          <a:off x="413403" y="1246797"/>
          <a:ext cx="1246951" cy="12469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3ED77-1650-49A8-987A-A13C2A50CEA5}">
      <dsp:nvSpPr>
        <dsp:cNvPr id="0" name=""/>
        <dsp:cNvSpPr/>
      </dsp:nvSpPr>
      <dsp:spPr>
        <a:xfrm>
          <a:off x="2073759" y="972542"/>
          <a:ext cx="4717563" cy="179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020" tIns="190020" rIns="190020" bIns="190020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>
              <a:solidFill>
                <a:schemeClr val="bg1"/>
              </a:solidFill>
            </a:rPr>
            <a:t>Fonctionnement du programme</a:t>
          </a:r>
        </a:p>
      </dsp:txBody>
      <dsp:txXfrm>
        <a:off x="2073759" y="972542"/>
        <a:ext cx="4717563" cy="1795462"/>
      </dsp:txXfrm>
    </dsp:sp>
    <dsp:sp modelId="{FA3369E0-5B38-4FDD-A9F5-22B9810A03F7}">
      <dsp:nvSpPr>
        <dsp:cNvPr id="0" name=""/>
        <dsp:cNvSpPr/>
      </dsp:nvSpPr>
      <dsp:spPr>
        <a:xfrm>
          <a:off x="0" y="3216870"/>
          <a:ext cx="6791323" cy="1795462"/>
        </a:xfrm>
        <a:prstGeom prst="rect">
          <a:avLst/>
        </a:prstGeom>
        <a:gradFill rotWithShape="0">
          <a:gsLst>
            <a:gs pos="0">
              <a:srgbClr val="000000">
                <a:lumMod val="75000"/>
                <a:lumOff val="25000"/>
              </a:srgbClr>
            </a:gs>
            <a:gs pos="15929">
              <a:srgbClr val="000000">
                <a:lumMod val="85000"/>
                <a:lumOff val="15000"/>
              </a:srgbClr>
            </a:gs>
            <a:gs pos="97000">
              <a:srgbClr val="000000">
                <a:lumMod val="85000"/>
                <a:lumOff val="15000"/>
              </a:srgbClr>
            </a:gs>
            <a:gs pos="100000">
              <a:srgbClr val="17B2D1">
                <a:lumMod val="75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E9C4E-BFE3-4374-BE2C-676ED238ACF2}">
      <dsp:nvSpPr>
        <dsp:cNvPr id="0" name=""/>
        <dsp:cNvSpPr/>
      </dsp:nvSpPr>
      <dsp:spPr>
        <a:xfrm>
          <a:off x="481536" y="3559268"/>
          <a:ext cx="1110685" cy="1110665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18808-9CEA-4C61-8875-3E922AA167D7}">
      <dsp:nvSpPr>
        <dsp:cNvPr id="0" name=""/>
        <dsp:cNvSpPr/>
      </dsp:nvSpPr>
      <dsp:spPr>
        <a:xfrm>
          <a:off x="2073759" y="3216870"/>
          <a:ext cx="4717563" cy="17954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020" tIns="190020" rIns="190020" bIns="190020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noProof="0" dirty="0" err="1">
              <a:solidFill>
                <a:schemeClr val="bg1"/>
              </a:solidFill>
            </a:rPr>
            <a:t>HashMap-uh</a:t>
          </a:r>
          <a:endParaRPr lang="fr-FR" sz="2500" kern="1200" noProof="0" dirty="0">
            <a:solidFill>
              <a:schemeClr val="bg1"/>
            </a:solidFill>
          </a:endParaRPr>
        </a:p>
      </dsp:txBody>
      <dsp:txXfrm>
        <a:off x="2073759" y="3216870"/>
        <a:ext cx="4717563" cy="1795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e verticale d’icônes à éléments pleins"/>
  <dgm:desc val="Permet de représenter une série d’éléments visuels de haut en bas avec du texte de Niveau 1 ou de Niveau 1 et de Niveau 2 groupé dans une forme. Fonctionne de manière optimale avec des icônes ou de petites images avec de plus longues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416927-5E9C-4E77-85FE-EE4C81C1DE39}" type="datetimeFigureOut">
              <a:rPr lang="fr-FR" smtClean="0"/>
              <a:t>26/10/2025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89B6C8-888A-401B-9F9B-D41D36B6C3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798B7E-6604-4F74-86DB-B30627D56244}" type="datetimeFigureOut">
              <a:rPr lang="fr-FR" noProof="0" smtClean="0"/>
              <a:t>26/10/2025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F28A1F-3E69-47E5-AE93-E7F2155A242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1771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3F28A1F-3E69-47E5-AE93-E7F2155A242D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2092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rtlCol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 STYLE DU TEXTE DU MASQUE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8" name="Espace réservé d’image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votre image ici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62738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large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 rtl="0">
              <a:lnSpc>
                <a:spcPct val="100000"/>
              </a:lnSpc>
            </a:pPr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à 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rtlCol="0"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votre image ici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303301"/>
            <a:ext cx="4695825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 de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57974" y="1825625"/>
            <a:ext cx="4695826" cy="435133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 horizontau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 rtlCol="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horizontaux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1449216"/>
          </a:xfrm>
          <a:solidFill>
            <a:schemeClr val="accent2">
              <a:lumMod val="50000"/>
            </a:schemeClr>
          </a:solidFill>
        </p:spPr>
        <p:txBody>
          <a:bodyPr wrap="square" tIns="108000" bIns="108000" rtlCol="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KO9UjSeLew" TargetMode="External"/><Relationship Id="rId2" Type="http://schemas.openxmlformats.org/officeDocument/2006/relationships/hyperlink" Target="https://levelup.gitconnected.com/deep-dive-into-hash-maps-building-a-hash-map-with-javascript-8bad2d8be4c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medium.com/geekculture/a-deep-dive-into-java-8-hashmap-a976aca22f9b" TargetMode="External"/><Relationship Id="rId4" Type="http://schemas.openxmlformats.org/officeDocument/2006/relationships/hyperlink" Target="https://docs.oracle.com/javase/8/docs/api/java/util/Hash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2336799"/>
            <a:ext cx="3923999" cy="1776201"/>
          </a:xfrm>
        </p:spPr>
        <p:txBody>
          <a:bodyPr rtlCol="0"/>
          <a:lstStyle/>
          <a:p>
            <a:pPr algn="ctr" rtl="0"/>
            <a:r>
              <a:rPr lang="fr-FR" dirty="0"/>
              <a:t>Rappels C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73612" y="4611900"/>
            <a:ext cx="3924000" cy="1749575"/>
          </a:xfrm>
        </p:spPr>
        <p:txBody>
          <a:bodyPr rtlCol="0">
            <a:normAutofit/>
          </a:bodyPr>
          <a:lstStyle/>
          <a:p>
            <a:pPr rtl="0"/>
            <a:r>
              <a:rPr lang="fr-FR" sz="2000" dirty="0"/>
              <a:t>Projet 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000" dirty="0"/>
              <a:t>Rainbow table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fr-FR" sz="2000" dirty="0"/>
              <a:t>HashMap, Bucket et Arbre Binaire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/>
              <a:t>PAGE </a:t>
            </a:r>
            <a:fld id="{4A9B5881-4007-4345-955A-79C2656F0C49}" type="slidenum">
              <a:rPr lang="fr-FR" smtClean="0"/>
              <a:pPr/>
              <a:t>1</a:t>
            </a:fld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AF80C48D-9100-A111-B58F-F7F72BE46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69806" y="147637"/>
            <a:ext cx="5562600" cy="6562725"/>
          </a:xfrm>
          <a:prstGeom prst="rect">
            <a:avLst/>
          </a:prstGeom>
        </p:spPr>
      </p:pic>
      <p:pic>
        <p:nvPicPr>
          <p:cNvPr id="14" name="Espace réservé pour une image  13">
            <a:extLst>
              <a:ext uri="{FF2B5EF4-FFF2-40B4-BE49-F238E27FC236}">
                <a16:creationId xmlns:a16="http://schemas.microsoft.com/office/drawing/2014/main" id="{928AD164-78F5-66AB-6E87-A869D1756D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044" b="120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58AE6-56F6-44E8-8BBF-23277B1773E4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</a:gradFill>
        </p:spPr>
        <p:txBody>
          <a:bodyPr rtlCol="0"/>
          <a:lstStyle/>
          <a:p>
            <a:pPr algn="r" rtl="0"/>
            <a:r>
              <a:rPr lang="fr-FR" dirty="0">
                <a:solidFill>
                  <a:schemeClr val="bg1"/>
                </a:solidFill>
              </a:rPr>
              <a:t>Plan</a:t>
            </a:r>
          </a:p>
        </p:txBody>
      </p:sp>
      <p:graphicFrame>
        <p:nvGraphicFramePr>
          <p:cNvPr id="10" name="Espace réservé du contenu 2" descr="Espace réservé du contenu de liste">
            <a:extLst>
              <a:ext uri="{FF2B5EF4-FFF2-40B4-BE49-F238E27FC236}">
                <a16:creationId xmlns:a16="http://schemas.microsoft.com/office/drawing/2014/main" id="{4DBF5C5D-E8C1-4EFB-87B6-B4245AB40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906653"/>
              </p:ext>
            </p:extLst>
          </p:nvPr>
        </p:nvGraphicFramePr>
        <p:xfrm>
          <a:off x="4562477" y="376600"/>
          <a:ext cx="6791323" cy="598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AEC0301-E9AA-4478-9E23-C372DBDC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r>
              <a:rPr lang="fr-FR" dirty="0"/>
              <a:t>PAGE </a:t>
            </a:r>
            <a:fld id="{4A9B5881-4007-4345-955A-79C2656F0C49}" type="slidenum">
              <a:rPr lang="fr-FR" smtClean="0"/>
              <a:pPr rtl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15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951845-9974-C137-7157-8C32EE28E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3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8E5F90-905B-7493-446C-A5530F7F5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600"/>
            <a:ext cx="12192000" cy="48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0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3838D-5179-879A-FE37-4389CE27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2A7723-02DB-18BA-C140-40EB3E85C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1A4A02A-8AD7-0A20-8A60-3FFAC61AFB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FA4198-B814-9DC8-9AE1-4E3F6683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8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F3687-A6B8-87E1-A52D-26DFB6EE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762500" cy="672147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br>
              <a:rPr lang="fr-FR" dirty="0"/>
            </a:br>
            <a:br>
              <a:rPr lang="fr-FR" dirty="0"/>
            </a:br>
            <a:r>
              <a:rPr lang="fr-FR" dirty="0">
                <a:sym typeface="Wingdings" panose="05000000000000000000" pitchFamily="2" charset="2"/>
              </a:rPr>
              <a:t>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bucket</a:t>
            </a:r>
            <a:r>
              <a:rPr lang="fr-FR" dirty="0"/>
              <a:t> d’arbre binaire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8BD45B-F5A9-3680-0A87-0067180CF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5</a:t>
            </a:fld>
            <a:endParaRPr lang="fr-FR" noProof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AD6542-21A8-B14A-B711-29C2B06EA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7" t="3793" r="714" b="2177"/>
          <a:stretch/>
        </p:blipFill>
        <p:spPr>
          <a:xfrm>
            <a:off x="4762499" y="-1"/>
            <a:ext cx="7451853" cy="63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0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F3687-A6B8-87E1-A52D-26DFB6EE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937000" cy="6721472"/>
          </a:xfrm>
        </p:spPr>
        <p:txBody>
          <a:bodyPr/>
          <a:lstStyle/>
          <a:p>
            <a:pPr algn="ctr"/>
            <a:r>
              <a:rPr lang="fr-FR" dirty="0"/>
              <a:t>Index</a:t>
            </a:r>
            <a:br>
              <a:rPr lang="fr-FR" dirty="0"/>
            </a:br>
            <a:r>
              <a:rPr lang="fr-FR" dirty="0"/>
              <a:t>dans la tableau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8BD45B-F5A9-3680-0A87-0067180CF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6</a:t>
            </a:fld>
            <a:endParaRPr lang="fr-FR" noProof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6DCC62-9F4B-952A-58BE-9D0542C44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2" t="15926" r="1" b="50000"/>
          <a:stretch/>
        </p:blipFill>
        <p:spPr>
          <a:xfrm>
            <a:off x="3924710" y="0"/>
            <a:ext cx="8267290" cy="213050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D588202-C6AF-A736-6011-BFE0AA40C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60" t="16203" r="4502" b="45551"/>
          <a:stretch/>
        </p:blipFill>
        <p:spPr>
          <a:xfrm>
            <a:off x="5556659" y="2781301"/>
            <a:ext cx="4813301" cy="194619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3B17D4-4C4B-F2F3-902F-CEBFBEFD83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534" b="55186"/>
          <a:stretch/>
        </p:blipFill>
        <p:spPr>
          <a:xfrm>
            <a:off x="4163565" y="5539122"/>
            <a:ext cx="7789579" cy="66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6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FDA0DD-4B71-783A-62AF-5873633C1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r>
              <a:rPr lang="fr-FR" noProof="0"/>
              <a:t>PAGE </a:t>
            </a:r>
            <a:fld id="{4A9B5881-4007-4345-955A-79C2656F0C49}" type="slidenum">
              <a:rPr lang="fr-FR" noProof="0" smtClean="0"/>
              <a:pPr rtl="0"/>
              <a:t>7</a:t>
            </a:fld>
            <a:endParaRPr lang="fr-FR" noProof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412FC7-C113-C812-976A-883DFB12DA17}"/>
              </a:ext>
            </a:extLst>
          </p:cNvPr>
          <p:cNvSpPr txBox="1"/>
          <p:nvPr/>
        </p:nvSpPr>
        <p:spPr>
          <a:xfrm>
            <a:off x="1360487" y="1951672"/>
            <a:ext cx="98774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fr-FR" sz="1800" dirty="0">
                <a:solidFill>
                  <a:schemeClr val="bg1"/>
                </a:solidFill>
              </a:rPr>
            </a:br>
            <a:r>
              <a:rPr lang="fr-FR" sz="1800" dirty="0">
                <a:solidFill>
                  <a:schemeClr val="bg1"/>
                </a:solidFill>
              </a:rPr>
              <a:t>Icon : </a:t>
            </a:r>
            <a:r>
              <a:rPr lang="fr-FR" sz="1800" dirty="0">
                <a:solidFill>
                  <a:schemeClr val="bg1"/>
                </a:solidFill>
                <a:hlinkClick r:id="rId2"/>
              </a:rPr>
              <a:t>https://levelup.gitconnected.com/deep-dive-into-hash-maps-building-a-hash-map-with-javascript-8bad2d8be4c0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sz="1800" dirty="0">
                <a:solidFill>
                  <a:schemeClr val="bg1"/>
                </a:solidFill>
              </a:rPr>
              <a:t>Image </a:t>
            </a:r>
            <a:r>
              <a:rPr lang="fr-FR" sz="1800" dirty="0" err="1">
                <a:solidFill>
                  <a:schemeClr val="bg1"/>
                </a:solidFill>
              </a:rPr>
              <a:t>HashMap-uh</a:t>
            </a:r>
            <a:r>
              <a:rPr lang="fr-FR" sz="1800" dirty="0">
                <a:solidFill>
                  <a:schemeClr val="bg1"/>
                </a:solidFill>
              </a:rPr>
              <a:t>: </a:t>
            </a:r>
            <a:r>
              <a:rPr lang="fr-FR" sz="1800" dirty="0">
                <a:solidFill>
                  <a:schemeClr val="bg1"/>
                </a:solidFill>
                <a:hlinkClick r:id="rId3"/>
              </a:rPr>
              <a:t>https://www.youtube.com/watch?v=pKO9UjSeLew</a:t>
            </a:r>
            <a:br>
              <a:rPr lang="fr-FR" sz="1800" dirty="0">
                <a:solidFill>
                  <a:schemeClr val="bg1"/>
                </a:solidFill>
              </a:rPr>
            </a:br>
            <a:r>
              <a:rPr lang="fr-FR" sz="1800" dirty="0" err="1">
                <a:solidFill>
                  <a:schemeClr val="bg1"/>
                </a:solidFill>
              </a:rPr>
              <a:t>Javadoc</a:t>
            </a:r>
            <a:r>
              <a:rPr lang="fr-FR" sz="1800" dirty="0">
                <a:solidFill>
                  <a:schemeClr val="bg1"/>
                </a:solidFill>
              </a:rPr>
              <a:t> </a:t>
            </a:r>
            <a:r>
              <a:rPr lang="fr-FR" sz="1800" dirty="0" err="1">
                <a:solidFill>
                  <a:schemeClr val="bg1"/>
                </a:solidFill>
              </a:rPr>
              <a:t>Hashmap</a:t>
            </a:r>
            <a:r>
              <a:rPr lang="fr-FR" sz="1800" dirty="0">
                <a:solidFill>
                  <a:schemeClr val="bg1"/>
                </a:solidFill>
              </a:rPr>
              <a:t> : </a:t>
            </a:r>
            <a:r>
              <a:rPr lang="fr-FR" sz="1800" dirty="0">
                <a:solidFill>
                  <a:schemeClr val="bg1"/>
                </a:solidFill>
                <a:hlinkClick r:id="rId4"/>
              </a:rPr>
              <a:t>https://docs.oracle.com/javase/8/docs/api/java/util/HashMap.html</a:t>
            </a:r>
            <a:endParaRPr lang="fr-FR" sz="1800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Image </a:t>
            </a:r>
            <a:r>
              <a:rPr lang="fr-FR" dirty="0" err="1">
                <a:solidFill>
                  <a:schemeClr val="bg1"/>
                </a:solidFill>
              </a:rPr>
              <a:t>bucket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LinkedList</a:t>
            </a:r>
            <a:r>
              <a:rPr lang="fr-FR" dirty="0">
                <a:solidFill>
                  <a:schemeClr val="bg1"/>
                </a:solidFill>
              </a:rPr>
              <a:t> et Node : </a:t>
            </a:r>
            <a:r>
              <a:rPr lang="fr-FR" dirty="0">
                <a:solidFill>
                  <a:schemeClr val="bg1"/>
                </a:solidFill>
                <a:hlinkClick r:id="rId5"/>
              </a:rPr>
              <a:t>https://medium.com/geekculture/a-deep-dive-into-java-8-hashmap-a976aca22f9b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fr-FR" sz="1800" dirty="0">
                <a:solidFill>
                  <a:schemeClr val="bg1"/>
                </a:solidFill>
              </a:rPr>
              <a:t>Jdb2 : cse.yorku.ca</a:t>
            </a:r>
            <a:endParaRPr lang="fr-FR" dirty="0">
              <a:solidFill>
                <a:schemeClr val="bg1"/>
              </a:solidFill>
            </a:endParaRPr>
          </a:p>
          <a:p>
            <a:endParaRPr lang="fr-FR" sz="1800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727F90F-C080-829C-10EC-0FC219E7DD40}"/>
              </a:ext>
            </a:extLst>
          </p:cNvPr>
          <p:cNvSpPr txBox="1"/>
          <p:nvPr/>
        </p:nvSpPr>
        <p:spPr>
          <a:xfrm>
            <a:off x="3047999" y="24048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400" dirty="0" err="1">
                <a:solidFill>
                  <a:schemeClr val="bg1"/>
                </a:solidFill>
              </a:rPr>
              <a:t>Réferences</a:t>
            </a:r>
            <a:endParaRPr lang="fr-FR" sz="6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A5CCB2-B60C-7F76-681E-ABD07D23E31F}"/>
              </a:ext>
            </a:extLst>
          </p:cNvPr>
          <p:cNvSpPr txBox="1"/>
          <p:nvPr/>
        </p:nvSpPr>
        <p:spPr>
          <a:xfrm>
            <a:off x="954088" y="4813994"/>
            <a:ext cx="99933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6400" dirty="0">
                <a:solidFill>
                  <a:schemeClr val="bg1"/>
                </a:solidFill>
              </a:rPr>
              <a:t> ! </a:t>
            </a:r>
            <a:r>
              <a:rPr lang="fr-FR" sz="6400" dirty="0" err="1">
                <a:solidFill>
                  <a:schemeClr val="bg1"/>
                </a:solidFill>
              </a:rPr>
              <a:t>Stackoverflow</a:t>
            </a:r>
            <a:r>
              <a:rPr lang="fr-FR" sz="6400" dirty="0">
                <a:solidFill>
                  <a:schemeClr val="bg1"/>
                </a:solidFill>
              </a:rPr>
              <a:t> </a:t>
            </a:r>
            <a:r>
              <a:rPr lang="fr-FR" sz="6400" dirty="0" err="1">
                <a:solidFill>
                  <a:schemeClr val="bg1"/>
                </a:solidFill>
              </a:rPr>
              <a:t>is</a:t>
            </a:r>
            <a:r>
              <a:rPr lang="fr-FR" sz="6400" dirty="0">
                <a:solidFill>
                  <a:schemeClr val="bg1"/>
                </a:solidFill>
              </a:rPr>
              <a:t> the best !</a:t>
            </a:r>
          </a:p>
        </p:txBody>
      </p:sp>
    </p:spTree>
    <p:extLst>
      <p:ext uri="{BB962C8B-B14F-4D97-AF65-F5344CB8AC3E}">
        <p14:creationId xmlns:p14="http://schemas.microsoft.com/office/powerpoint/2010/main" val="2816294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9019_TF67543618_Win32" id="{B85E8FAF-C91C-4DAC-9A7C-AA8D17CC8157}" vid="{CD744272-D770-45A8-87FB-D52E1996D68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Formation au sein de l'entreprise</Template>
  <TotalTime>100</TotalTime>
  <Words>134</Words>
  <Application>Microsoft Office PowerPoint</Application>
  <PresentationFormat>Grand écran</PresentationFormat>
  <Paragraphs>23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Thème Office</vt:lpstr>
      <vt:lpstr>Rappels C</vt:lpstr>
      <vt:lpstr>Plan</vt:lpstr>
      <vt:lpstr>Présentation PowerPoint</vt:lpstr>
      <vt:lpstr>Présentation PowerPoint</vt:lpstr>
      <vt:lpstr>HashMap    bucket d’arbre binaire</vt:lpstr>
      <vt:lpstr>Index dans la tableau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Rappels Java</dc:title>
  <dc:creator>mehdi mascret</dc:creator>
  <cp:lastModifiedBy>mehdi mascret</cp:lastModifiedBy>
  <cp:revision>3</cp:revision>
  <dcterms:created xsi:type="dcterms:W3CDTF">2025-10-26T18:02:31Z</dcterms:created>
  <dcterms:modified xsi:type="dcterms:W3CDTF">2025-10-26T19:48:43Z</dcterms:modified>
</cp:coreProperties>
</file>