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68CC9"/>
    <a:srgbClr val="C9738B"/>
    <a:srgbClr val="C0AE55"/>
    <a:srgbClr val="46A7C2"/>
    <a:srgbClr val="45B081"/>
    <a:srgbClr val="CDBCCF"/>
    <a:srgbClr val="2E75B6"/>
    <a:srgbClr val="000000"/>
    <a:srgbClr val="0FD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19264892268694"/>
          <c:y val="3.629417382999045E-2"/>
          <c:w val="0.63561470215462612"/>
          <c:h val="0.95797516714422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4F4F5">
                <a:alpha val="50000"/>
              </a:srgbClr>
            </a:solidFill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7E-4D2B-9657-778FDBD87942}"/>
              </c:ext>
            </c:extLst>
          </c:dPt>
          <c:dPt>
            <c:idx val="1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7E-4D2B-9657-778FDBD87942}"/>
              </c:ext>
            </c:extLst>
          </c:dPt>
          <c:dPt>
            <c:idx val="2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7E-4D2B-9657-778FDBD87942}"/>
              </c:ext>
            </c:extLst>
          </c:dPt>
          <c:dPt>
            <c:idx val="3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7E-4D2B-9657-778FDBD87942}"/>
              </c:ext>
            </c:extLst>
          </c:dPt>
          <c:dPt>
            <c:idx val="4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17E-4D2B-9657-778FDBD87942}"/>
              </c:ext>
            </c:extLst>
          </c:dPt>
          <c:cat>
            <c:strRef>
              <c:f>Sheet1!$A$2:$A$6</c:f>
              <c:strCache>
                <c:ptCount val="5"/>
                <c:pt idx="0">
                  <c:v>Memory</c:v>
                </c:pt>
                <c:pt idx="1">
                  <c:v>FileSystem access</c:v>
                </c:pt>
                <c:pt idx="2">
                  <c:v>Resource Allocation</c:v>
                </c:pt>
                <c:pt idx="3">
                  <c:v>Devices</c:v>
                </c:pt>
                <c:pt idx="4">
                  <c:v>Processes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9-4449-AD2C-187BD2898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19264892268694"/>
          <c:y val="3.629417382999045E-2"/>
          <c:w val="0.63561470215462612"/>
          <c:h val="0.95797516714422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4F4F5">
                <a:alpha val="50000"/>
              </a:srgbClr>
            </a:solidFill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F2-41D3-A069-11A522E0CB22}"/>
              </c:ext>
            </c:extLst>
          </c:dPt>
          <c:dPt>
            <c:idx val="1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F2-41D3-A069-11A522E0CB22}"/>
              </c:ext>
            </c:extLst>
          </c:dPt>
          <c:dPt>
            <c:idx val="2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F2-41D3-A069-11A522E0CB22}"/>
              </c:ext>
            </c:extLst>
          </c:dPt>
          <c:dPt>
            <c:idx val="3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5F2-41D3-A069-11A522E0CB22}"/>
              </c:ext>
            </c:extLst>
          </c:dPt>
          <c:dPt>
            <c:idx val="4"/>
            <c:bubble3D val="0"/>
            <c:spPr>
              <a:solidFill>
                <a:srgbClr val="F4F4F5">
                  <a:alpha val="5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5F2-41D3-A069-11A522E0CB22}"/>
              </c:ext>
            </c:extLst>
          </c:dPt>
          <c:cat>
            <c:strRef>
              <c:f>Sheet1!$A$2:$A$6</c:f>
              <c:strCache>
                <c:ptCount val="5"/>
                <c:pt idx="0">
                  <c:v>Memory</c:v>
                </c:pt>
                <c:pt idx="1">
                  <c:v>FileSystem access</c:v>
                </c:pt>
                <c:pt idx="2">
                  <c:v>Resource Allocation</c:v>
                </c:pt>
                <c:pt idx="3">
                  <c:v>Devices</c:v>
                </c:pt>
                <c:pt idx="4">
                  <c:v>Processes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F2-41D3-A069-11A522E0C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0.06256</cdr:y>
    </cdr:from>
    <cdr:to>
      <cdr:x>1</cdr:x>
      <cdr:y>0.26194</cdr:y>
    </cdr:to>
    <cdr:sp macro="" textlink="">
      <cdr:nvSpPr>
        <cdr:cNvPr id="2" name="Title 1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415925"/>
          <a:ext cx="10515600" cy="13255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algn="l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sz="4400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Functions</a:t>
          </a:r>
        </a:p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Of</a:t>
          </a:r>
        </a:p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Kernel</a:t>
          </a:r>
          <a:endParaRPr lang="en-US" dirty="0">
            <a:solidFill>
              <a:srgbClr val="568CC9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0.06256</cdr:y>
    </cdr:from>
    <cdr:to>
      <cdr:x>1</cdr:x>
      <cdr:y>0.26194</cdr:y>
    </cdr:to>
    <cdr:sp macro="" textlink="">
      <cdr:nvSpPr>
        <cdr:cNvPr id="2" name="Title 1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415925"/>
          <a:ext cx="10515600" cy="13255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algn="l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sz="4400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Types</a:t>
          </a:r>
        </a:p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Of</a:t>
          </a:r>
        </a:p>
        <a:p xmlns:a="http://schemas.openxmlformats.org/drawingml/2006/main">
          <a:r>
            <a:rPr lang="en-US" b="1" dirty="0" smtClean="0">
              <a:solidFill>
                <a:srgbClr val="568CC9"/>
              </a:solidFill>
            </a:rPr>
            <a:t>Kernel</a:t>
          </a:r>
          <a:endParaRPr lang="en-US" dirty="0">
            <a:solidFill>
              <a:srgbClr val="568CC9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333333"/>
            </a:gs>
            <a:gs pos="50000">
              <a:srgbClr val="568CC9"/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01DD-0E95-409A-8988-ED44CDD7AF0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AA74-A3C3-4C20-B261-FAA6A06A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andexample.com/" TargetMode="External"/><Relationship Id="rId13" Type="http://schemas.openxmlformats.org/officeDocument/2006/relationships/hyperlink" Target="http://www.nrwinvest.com/" TargetMode="External"/><Relationship Id="rId3" Type="http://schemas.openxmlformats.org/officeDocument/2006/relationships/hyperlink" Target="http://www.includehelp.com/" TargetMode="External"/><Relationship Id="rId7" Type="http://schemas.openxmlformats.org/officeDocument/2006/relationships/hyperlink" Target="medium.com" TargetMode="External"/><Relationship Id="rId12" Type="http://schemas.openxmlformats.org/officeDocument/2006/relationships/hyperlink" Target="http://www.errorpedia.ir/" TargetMode="External"/><Relationship Id="rId2" Type="http://schemas.openxmlformats.org/officeDocument/2006/relationships/hyperlink" Target="afteracademy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nowitlikepro.com" TargetMode="External"/><Relationship Id="rId11" Type="http://schemas.openxmlformats.org/officeDocument/2006/relationships/hyperlink" Target="pediaa.com" TargetMode="External"/><Relationship Id="rId5" Type="http://schemas.openxmlformats.org/officeDocument/2006/relationships/hyperlink" Target="http://www.skillpipe.com/" TargetMode="External"/><Relationship Id="rId15" Type="http://schemas.openxmlformats.org/officeDocument/2006/relationships/image" Target="../media/image6.png"/><Relationship Id="rId10" Type="http://schemas.openxmlformats.org/officeDocument/2006/relationships/hyperlink" Target="vivaldi.com" TargetMode="External"/><Relationship Id="rId4" Type="http://schemas.openxmlformats.org/officeDocument/2006/relationships/hyperlink" Target="bytegate.io" TargetMode="External"/><Relationship Id="rId9" Type="http://schemas.openxmlformats.org/officeDocument/2006/relationships/hyperlink" Target="http://www.pinterest.com/" TargetMode="External"/><Relationship Id="rId1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0" y="215900"/>
            <a:ext cx="9420666" cy="945710"/>
          </a:xfrm>
        </p:spPr>
        <p:txBody>
          <a:bodyPr>
            <a:normAutofit fontScale="70000" lnSpcReduction="20000"/>
          </a:bodyPr>
          <a:lstStyle/>
          <a:p>
            <a:pPr marL="0" indent="0" rtl="1">
              <a:buNone/>
            </a:pPr>
            <a:r>
              <a:rPr lang="en-US" sz="4800" dirty="0" smtClean="0">
                <a:solidFill>
                  <a:srgbClr val="568CC9"/>
                </a:solidFill>
                <a:cs typeface="B Zar" panose="00000400000000000000" pitchFamily="2" charset="-78"/>
              </a:rPr>
              <a:t>Windows </a:t>
            </a:r>
            <a:r>
              <a:rPr lang="en-US" sz="4800" dirty="0" smtClean="0">
                <a:solidFill>
                  <a:srgbClr val="568CC9"/>
                </a:solidFill>
                <a:cs typeface="B Zar" panose="00000400000000000000" pitchFamily="2" charset="-78"/>
              </a:rPr>
              <a:t>&amp; Linux Kernel</a:t>
            </a:r>
            <a:endParaRPr lang="en-US" sz="4800" dirty="0">
              <a:solidFill>
                <a:srgbClr val="568CC9"/>
              </a:solidFill>
              <a:cs typeface="B Zar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057" y="4459458"/>
            <a:ext cx="6879772" cy="23985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333333"/>
                </a:solidFill>
              </a:rPr>
              <a:t>Contents</a:t>
            </a:r>
            <a:r>
              <a:rPr lang="fa-IR" sz="3200" b="1" dirty="0" smtClean="0">
                <a:solidFill>
                  <a:srgbClr val="333333"/>
                </a:solidFill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</a:rPr>
              <a:t>W</a:t>
            </a:r>
            <a:r>
              <a:rPr lang="en-US" dirty="0" smtClean="0">
                <a:solidFill>
                  <a:srgbClr val="333333"/>
                </a:solidFill>
              </a:rPr>
              <a:t>hat's kernel in operating systems?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Functions of a Kernel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User mode and </a:t>
            </a:r>
            <a:r>
              <a:rPr lang="en-US" dirty="0" smtClean="0">
                <a:solidFill>
                  <a:srgbClr val="333333"/>
                </a:solidFill>
              </a:rPr>
              <a:t>Kernel</a:t>
            </a:r>
            <a:r>
              <a:rPr lang="fr-FR" dirty="0" smtClean="0">
                <a:solidFill>
                  <a:srgbClr val="333333"/>
                </a:solidFill>
              </a:rPr>
              <a:t> mode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Types of Kernel</a:t>
            </a:r>
          </a:p>
          <a:p>
            <a:pPr fontAlgn="base"/>
            <a:r>
              <a:rPr lang="en-US" dirty="0" smtClean="0">
                <a:solidFill>
                  <a:srgbClr val="333333"/>
                </a:solidFill>
              </a:rPr>
              <a:t>What is the Difference Between Windows Kernel and Linux Kernel</a:t>
            </a:r>
          </a:p>
          <a:p>
            <a:pPr marL="0" indent="0">
              <a:buNone/>
            </a:pPr>
            <a:endParaRPr lang="en-US" dirty="0" smtClean="0">
              <a:solidFill>
                <a:srgbClr val="33333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9" y="1420609"/>
            <a:ext cx="4119473" cy="4119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3" y="1448517"/>
            <a:ext cx="4063658" cy="40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359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68CC9"/>
                </a:solidFill>
              </a:rPr>
              <a:t>5. </a:t>
            </a:r>
            <a:r>
              <a:rPr lang="en-US" b="1" dirty="0" err="1" smtClean="0">
                <a:solidFill>
                  <a:srgbClr val="568CC9"/>
                </a:solidFill>
              </a:rPr>
              <a:t>Exo</a:t>
            </a:r>
            <a:r>
              <a:rPr lang="en-US" b="1" dirty="0" smtClean="0">
                <a:solidFill>
                  <a:srgbClr val="568CC9"/>
                </a:solidFill>
              </a:rPr>
              <a:t> Kernel</a:t>
            </a:r>
            <a:endParaRPr lang="en-US" dirty="0">
              <a:solidFill>
                <a:srgbClr val="568CC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0610" y="1747358"/>
            <a:ext cx="8298543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Hardware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0611" y="3413330"/>
            <a:ext cx="4686303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Kerne</a:t>
            </a:r>
            <a:r>
              <a:rPr lang="en-US" sz="2800" dirty="0">
                <a:solidFill>
                  <a:srgbClr val="3D43CD"/>
                </a:solidFill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0610" y="5728887"/>
            <a:ext cx="4686303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Software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0610" y="4569915"/>
            <a:ext cx="1957620" cy="674100"/>
          </a:xfrm>
          <a:prstGeom prst="rect">
            <a:avLst/>
          </a:prstGeom>
          <a:solidFill>
            <a:schemeClr val="bg1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Library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9293" y="4569915"/>
            <a:ext cx="1957620" cy="674100"/>
          </a:xfrm>
          <a:prstGeom prst="rect">
            <a:avLst/>
          </a:prstGeom>
          <a:solidFill>
            <a:schemeClr val="bg1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Library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5538103" y="4087430"/>
            <a:ext cx="6354" cy="4824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2809420" y="4087430"/>
            <a:ext cx="0" cy="4824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>
            <a:off x="2809420" y="5244015"/>
            <a:ext cx="0" cy="48487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5538103" y="5244015"/>
            <a:ext cx="6354" cy="48487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80457" y="2903942"/>
            <a:ext cx="8648696" cy="1456973"/>
          </a:xfrm>
          <a:prstGeom prst="rect">
            <a:avLst/>
          </a:prstGeom>
          <a:solidFill>
            <a:srgbClr val="00A8F3">
              <a:alpha val="0"/>
            </a:srgbClr>
          </a:solidFill>
          <a:ln w="38100" cap="rnd" cmpd="sng">
            <a:solidFill>
              <a:schemeClr val="tx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0610" y="2977483"/>
            <a:ext cx="528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Programs communicate with Libraries of 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2057" y="3043998"/>
            <a:ext cx="346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Programs can communicate with hardware much more directly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Elbow Connector 36"/>
          <p:cNvCxnSpPr>
            <a:stCxn id="10" idx="3"/>
          </p:cNvCxnSpPr>
          <p:nvPr/>
        </p:nvCxnSpPr>
        <p:spPr>
          <a:xfrm flipV="1">
            <a:off x="6516913" y="2421458"/>
            <a:ext cx="145144" cy="24855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3"/>
          </p:cNvCxnSpPr>
          <p:nvPr/>
        </p:nvCxnSpPr>
        <p:spPr>
          <a:xfrm flipV="1">
            <a:off x="6516913" y="2421458"/>
            <a:ext cx="3325578" cy="36444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8" y="-126836"/>
            <a:ext cx="1323528" cy="1323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5595" cy="13055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8871" y="2946400"/>
            <a:ext cx="26472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568CC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5400" b="0" cap="none" spc="0" dirty="0" smtClean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5400" b="0" cap="none" spc="0" dirty="0">
              <a:ln w="0"/>
              <a:solidFill>
                <a:srgbClr val="3333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96692"/>
            <a:ext cx="6744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8CC9"/>
                </a:solidFill>
              </a:rPr>
              <a:t>User traditional Unix permissions</a:t>
            </a:r>
            <a:r>
              <a:rPr lang="en-US" dirty="0" smtClean="0">
                <a:solidFill>
                  <a:srgbClr val="568CC9"/>
                </a:solidFill>
              </a:rPr>
              <a:t> </a:t>
            </a:r>
            <a:r>
              <a:rPr lang="en-US" dirty="0">
                <a:solidFill>
                  <a:srgbClr val="568CC9"/>
                </a:solidFill>
              </a:rPr>
              <a:t>and POSIX ACL for file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8CC9"/>
                </a:solidFill>
              </a:rPr>
              <a:t>An open source Unix- like computer operating system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8CC9"/>
                </a:solidFill>
              </a:rPr>
              <a:t>Support 100% multi-user </a:t>
            </a:r>
            <a:r>
              <a:rPr lang="en-US" dirty="0" smtClean="0">
                <a:solidFill>
                  <a:srgbClr val="568CC9"/>
                </a:solidFill>
              </a:rPr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8CC9"/>
                </a:solidFill>
              </a:rPr>
              <a:t>There is full access to source </a:t>
            </a:r>
            <a:r>
              <a:rPr lang="en-US" dirty="0" smtClean="0">
                <a:solidFill>
                  <a:srgbClr val="568CC9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8CC9"/>
                </a:solidFill>
              </a:rPr>
              <a:t>Maintains the configurations in </a:t>
            </a:r>
            <a:r>
              <a:rPr lang="en-US" dirty="0" smtClean="0">
                <a:solidFill>
                  <a:srgbClr val="568CC9"/>
                </a:solidFill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8CC9"/>
                </a:solidFill>
              </a:rPr>
              <a:t>Developed by Linux Torvalds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8CC9"/>
                </a:solidFill>
              </a:rPr>
              <a:t>Has </a:t>
            </a:r>
            <a:r>
              <a:rPr lang="en-US" dirty="0">
                <a:solidFill>
                  <a:srgbClr val="568CC9"/>
                </a:solidFill>
              </a:rPr>
              <a:t>monolithic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8CC9"/>
                </a:solidFill>
              </a:rPr>
              <a:t>GUI stack in the user-space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8CC9"/>
                </a:solidFill>
              </a:rPr>
              <a:t>Every device is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8C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7313" y="3716470"/>
            <a:ext cx="6124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A commercial kernel of Windows operating system developed by Microsoft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979" y="1199147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Developed by Microsoft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91682" y="1936829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There is no access to source code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6866" y="1555267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Has hybrid architecture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4049" y="2674511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Users Access Control List (ACL) for file access control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71576" y="2292949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Include a GUI stack in the kernel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4541" y="4336013"/>
            <a:ext cx="6235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Support multiple users and sessions but depends on the version and editions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7893" y="3022938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Maintains a registry to store configurations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7305" y="3334214"/>
            <a:ext cx="619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Has different mechanisms for different devices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049"/>
            <a:ext cx="5182772" cy="5585509"/>
          </a:xfrm>
        </p:spPr>
        <p:txBody>
          <a:bodyPr>
            <a:noAutofit/>
          </a:bodyPr>
          <a:lstStyle/>
          <a:p>
            <a:pPr rtl="1"/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>Resources:</a:t>
            </a:r>
            <a: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2" action="ppaction://hlinkfile"/>
              </a:rPr>
              <a:t>afteracademy.com</a:t>
            </a:r>
            <a: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3"/>
              </a:rPr>
              <a:t>www.includehelp.com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4" action="ppaction://hlinkfile"/>
              </a:rPr>
              <a:t>bytegate.io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5"/>
              </a:rPr>
              <a:t>www.skillpipe.com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6" action="ppaction://hlinkfile"/>
              </a:rPr>
              <a:t>knowitlikepro.com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7" action="ppaction://hlinkfile"/>
              </a:rPr>
              <a:t>medium.com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8"/>
              </a:rPr>
              <a:t>www.tutorialandexample.com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9"/>
              </a:rPr>
              <a:t>www.en.wikipedia.org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10" action="ppaction://hlinkfile"/>
              </a:rPr>
              <a:t>vivaldi.com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11" action="ppaction://hlinkfile"/>
              </a:rPr>
              <a:t>pediaa.com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12"/>
              </a:rPr>
              <a:t>www.errorpedia.ir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13"/>
              </a:rPr>
              <a:t>www.nrwinvest.com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9"/>
              </a:rPr>
              <a:t>www.pinterest.com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  <a:hlinkClick r:id="rId14"/>
              </a:rPr>
              <a:t>www.youtube.com</a:t>
            </a:r>
            <a: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en-US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  <a:t/>
            </a:r>
            <a:br>
              <a:rPr lang="fa-IR" sz="2400" dirty="0" smtClean="0">
                <a:solidFill>
                  <a:schemeClr val="bg1"/>
                </a:solidFill>
                <a:cs typeface="B Zar" panose="00000400000000000000" pitchFamily="2" charset="-78"/>
              </a:rPr>
            </a:br>
            <a:endParaRPr lang="en-US" sz="2400" dirty="0">
              <a:solidFill>
                <a:schemeClr val="bg1"/>
              </a:solidFill>
              <a:cs typeface="B Zar" panose="00000400000000000000" pitchFamily="2" charset="-78"/>
            </a:endParaRPr>
          </a:p>
        </p:txBody>
      </p:sp>
      <p:pic>
        <p:nvPicPr>
          <p:cNvPr id="2050" name="Picture 2" descr="Minions 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4" y="2988564"/>
            <a:ext cx="2766646" cy="38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36692" y="1517307"/>
            <a:ext cx="3848147" cy="3679011"/>
            <a:chOff x="7829484" y="1875022"/>
            <a:chExt cx="3848147" cy="3679011"/>
          </a:xfrm>
        </p:grpSpPr>
        <p:sp>
          <p:nvSpPr>
            <p:cNvPr id="5" name="Oval 4"/>
            <p:cNvSpPr/>
            <p:nvPr/>
          </p:nvSpPr>
          <p:spPr>
            <a:xfrm>
              <a:off x="7829484" y="1875022"/>
              <a:ext cx="3679011" cy="3679011"/>
            </a:xfrm>
            <a:prstGeom prst="ellipse">
              <a:avLst/>
            </a:prstGeom>
            <a:solidFill>
              <a:srgbClr val="5A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676955" y="3995225"/>
              <a:ext cx="1964427" cy="1326015"/>
            </a:xfrm>
            <a:prstGeom prst="ellipse">
              <a:avLst/>
            </a:prstGeom>
            <a:solidFill>
              <a:srgbClr val="C5DE9F"/>
            </a:solidFill>
            <a:ln>
              <a:solidFill>
                <a:srgbClr val="BFDD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Kernel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75554" y="2824869"/>
              <a:ext cx="330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Operating System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206004">
            <a:off x="196141" y="1526067"/>
            <a:ext cx="4250055" cy="69791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568CC9"/>
                </a:solidFill>
              </a:rPr>
              <a:t>What is?</a:t>
            </a:r>
            <a:endParaRPr lang="en-US" b="1" dirty="0">
              <a:solidFill>
                <a:srgbClr val="568CC9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477108" y="1758462"/>
            <a:ext cx="4094739" cy="2073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58890"/>
              </p:ext>
            </p:extLst>
          </p:nvPr>
        </p:nvGraphicFramePr>
        <p:xfrm>
          <a:off x="838200" y="1825625"/>
          <a:ext cx="10515600" cy="426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92233221"/>
              </p:ext>
            </p:extLst>
          </p:nvPr>
        </p:nvGraphicFramePr>
        <p:xfrm>
          <a:off x="1085850" y="0"/>
          <a:ext cx="10020300" cy="664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5095875" y="2324100"/>
            <a:ext cx="2000250" cy="2000250"/>
          </a:xfrm>
          <a:prstGeom prst="ellipse">
            <a:avLst/>
          </a:prstGeom>
          <a:solidFill>
            <a:srgbClr val="568C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Kernel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1625" y="791558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Memory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774" y="2662311"/>
            <a:ext cx="178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Processes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8923" y="4864100"/>
            <a:ext cx="178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3160" y="4765347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Allocation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6621" y="2324100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File system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Access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1938471"/>
            <a:ext cx="4210050" cy="4210050"/>
          </a:xfrm>
        </p:spPr>
      </p:pic>
      <p:grpSp>
        <p:nvGrpSpPr>
          <p:cNvPr id="15" name="Group 14"/>
          <p:cNvGrpSpPr/>
          <p:nvPr/>
        </p:nvGrpSpPr>
        <p:grpSpPr>
          <a:xfrm>
            <a:off x="7351486" y="2609114"/>
            <a:ext cx="3712028" cy="2868764"/>
            <a:chOff x="7351486" y="1938471"/>
            <a:chExt cx="3712028" cy="2868764"/>
          </a:xfrm>
        </p:grpSpPr>
        <p:sp>
          <p:nvSpPr>
            <p:cNvPr id="3" name="Rectangle 2"/>
            <p:cNvSpPr/>
            <p:nvPr/>
          </p:nvSpPr>
          <p:spPr>
            <a:xfrm>
              <a:off x="7351486" y="1938471"/>
              <a:ext cx="3712027" cy="674100"/>
            </a:xfrm>
            <a:prstGeom prst="rect">
              <a:avLst/>
            </a:prstGeom>
            <a:solidFill>
              <a:srgbClr val="00A8F3"/>
            </a:solidFill>
            <a:ln w="114300" cap="rnd" cmpd="sng">
              <a:solidFill>
                <a:srgbClr val="4537C7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3D43CD"/>
                  </a:solidFill>
                </a:rPr>
                <a:t>User Mode</a:t>
              </a:r>
              <a:endParaRPr lang="en-US" sz="2800" dirty="0">
                <a:solidFill>
                  <a:srgbClr val="3D43CD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1486" y="2960247"/>
              <a:ext cx="3712027" cy="674100"/>
            </a:xfrm>
            <a:prstGeom prst="rect">
              <a:avLst/>
            </a:prstGeom>
            <a:solidFill>
              <a:srgbClr val="FDECA6"/>
            </a:solidFill>
            <a:ln w="114300" cap="rnd" cmpd="sng">
              <a:solidFill>
                <a:srgbClr val="FF7312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7900"/>
                  </a:solidFill>
                </a:rPr>
                <a:t>Kernel Mode</a:t>
              </a:r>
              <a:endParaRPr lang="en-US" sz="2800" dirty="0">
                <a:solidFill>
                  <a:srgbClr val="FF79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51486" y="4133135"/>
              <a:ext cx="1110343" cy="674100"/>
            </a:xfrm>
            <a:prstGeom prst="rect">
              <a:avLst/>
            </a:prstGeom>
            <a:solidFill>
              <a:srgbClr val="C4FF0E"/>
            </a:solidFill>
            <a:ln w="114300" cap="rnd" cmpd="sng">
              <a:solidFill>
                <a:srgbClr val="0FD144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CPU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029" y="4133135"/>
              <a:ext cx="1110343" cy="674100"/>
            </a:xfrm>
            <a:prstGeom prst="rect">
              <a:avLst/>
            </a:prstGeom>
            <a:solidFill>
              <a:srgbClr val="C4FF0E"/>
            </a:solidFill>
            <a:ln w="114300" cap="rnd" cmpd="sng">
              <a:solidFill>
                <a:srgbClr val="0FD144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Memory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53171" y="4133135"/>
              <a:ext cx="1110343" cy="674100"/>
            </a:xfrm>
            <a:prstGeom prst="rect">
              <a:avLst/>
            </a:prstGeom>
            <a:solidFill>
              <a:srgbClr val="C4FF0E"/>
            </a:solidFill>
            <a:ln w="114300" cap="rnd" cmpd="sng">
              <a:solidFill>
                <a:srgbClr val="0FD144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Devices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" name="Up Arrow 4"/>
            <p:cNvSpPr/>
            <p:nvPr/>
          </p:nvSpPr>
          <p:spPr>
            <a:xfrm>
              <a:off x="7710714" y="3483429"/>
              <a:ext cx="391886" cy="78632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8977084" y="3474023"/>
              <a:ext cx="391886" cy="78632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10334169" y="3453518"/>
              <a:ext cx="391886" cy="786325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977084" y="2461459"/>
              <a:ext cx="391886" cy="567922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90171" y="643028"/>
            <a:ext cx="98733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gradFill>
                  <a:gsLst>
                    <a:gs pos="36000">
                      <a:srgbClr val="333333"/>
                    </a:gs>
                    <a:gs pos="42000">
                      <a:srgbClr val="568CC9"/>
                    </a:gs>
                  </a:gsLst>
                  <a:lin ang="11400000" scaled="0"/>
                </a:gradFill>
              </a:rPr>
              <a:t>User mode and </a:t>
            </a:r>
            <a:r>
              <a:rPr lang="en-US" sz="4400" dirty="0">
                <a:gradFill>
                  <a:gsLst>
                    <a:gs pos="36000">
                      <a:srgbClr val="333333"/>
                    </a:gs>
                    <a:gs pos="42000">
                      <a:srgbClr val="568CC9"/>
                    </a:gs>
                  </a:gsLst>
                  <a:lin ang="11400000" scaled="0"/>
                </a:gradFill>
              </a:rPr>
              <a:t>Kernel</a:t>
            </a:r>
            <a:r>
              <a:rPr lang="fr-FR" sz="4400" dirty="0">
                <a:gradFill>
                  <a:gsLst>
                    <a:gs pos="36000">
                      <a:srgbClr val="333333"/>
                    </a:gs>
                    <a:gs pos="42000">
                      <a:srgbClr val="568CC9"/>
                    </a:gs>
                  </a:gsLst>
                  <a:lin ang="11400000" scaled="0"/>
                </a:gradFill>
              </a:rPr>
              <a:t> mode</a:t>
            </a:r>
            <a:endParaRPr lang="en-US" sz="4400" b="0" cap="none" spc="0" dirty="0">
              <a:ln w="0"/>
              <a:gradFill>
                <a:gsLst>
                  <a:gs pos="36000">
                    <a:srgbClr val="333333"/>
                  </a:gs>
                  <a:gs pos="42000">
                    <a:srgbClr val="568CC9"/>
                  </a:gs>
                </a:gsLst>
                <a:lin ang="114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641223746"/>
              </p:ext>
            </p:extLst>
          </p:nvPr>
        </p:nvGraphicFramePr>
        <p:xfrm>
          <a:off x="1085850" y="0"/>
          <a:ext cx="10020300" cy="664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5116283" y="2324100"/>
            <a:ext cx="2000250" cy="2000250"/>
          </a:xfrm>
          <a:prstGeom prst="ellipse">
            <a:avLst/>
          </a:prstGeom>
          <a:solidFill>
            <a:srgbClr val="568C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Types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1625" y="791558"/>
            <a:ext cx="1428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Micro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Kernel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74" y="2662311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Hybrid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Kernel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8923" y="4864100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Exo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Kernel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3160" y="4765347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Nano Kernel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6621" y="2324100"/>
            <a:ext cx="1785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Monolithic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Kerne</a:t>
            </a:r>
            <a:r>
              <a:rPr lang="en-US" sz="28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215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8CC9"/>
                </a:solidFill>
              </a:rPr>
              <a:t>1. Monolithic </a:t>
            </a:r>
            <a:r>
              <a:rPr lang="en-US" b="1" dirty="0" smtClean="0">
                <a:solidFill>
                  <a:srgbClr val="568CC9"/>
                </a:solidFill>
              </a:rPr>
              <a:t>Kernels</a:t>
            </a:r>
            <a:endParaRPr lang="en-US" dirty="0">
              <a:solidFill>
                <a:srgbClr val="568CC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986" y="2256745"/>
            <a:ext cx="3712027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Software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9984" y="3715111"/>
            <a:ext cx="3712027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Kernel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985" y="5173478"/>
            <a:ext cx="3712027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Hardware</a:t>
            </a:r>
            <a:endParaRPr lang="en-US" sz="2800" dirty="0">
              <a:solidFill>
                <a:srgbClr val="3D43CD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6095998" y="2930845"/>
            <a:ext cx="2" cy="78426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6095998" y="4389211"/>
            <a:ext cx="1" cy="78426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8CC9"/>
                </a:solidFill>
              </a:rPr>
              <a:t>2. </a:t>
            </a:r>
            <a:r>
              <a:rPr lang="en-US" b="1" dirty="0" smtClean="0">
                <a:solidFill>
                  <a:srgbClr val="568CC9"/>
                </a:solidFill>
              </a:rPr>
              <a:t>Micro kernel</a:t>
            </a:r>
            <a:endParaRPr lang="en-US" dirty="0">
              <a:solidFill>
                <a:srgbClr val="568CC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0612" y="2256745"/>
            <a:ext cx="8298543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Kernel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0612" y="5173477"/>
            <a:ext cx="3712027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Servers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7128" y="5173477"/>
            <a:ext cx="3712027" cy="674100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Software</a:t>
            </a:r>
            <a:endParaRPr lang="en-US" sz="2800" dirty="0">
              <a:solidFill>
                <a:srgbClr val="3D43CD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5542639" y="5510527"/>
            <a:ext cx="874489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5979883" y="2930845"/>
            <a:ext cx="1" cy="257968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2930845"/>
            <a:ext cx="29029" cy="22426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81600" y="2904329"/>
            <a:ext cx="29029" cy="22691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8461" y="3795731"/>
            <a:ext cx="85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8CC9"/>
                </a:solidFill>
              </a:rPr>
              <a:t>3. Hybrid </a:t>
            </a:r>
            <a:r>
              <a:rPr lang="en-US" b="1" dirty="0" smtClean="0">
                <a:solidFill>
                  <a:srgbClr val="568CC9"/>
                </a:solidFill>
              </a:rPr>
              <a:t>Kernel</a:t>
            </a:r>
            <a:endParaRPr lang="en-US" dirty="0">
              <a:solidFill>
                <a:srgbClr val="568CC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70" y="578117"/>
            <a:ext cx="4892260" cy="6279883"/>
          </a:xfrm>
        </p:spPr>
      </p:pic>
    </p:spTree>
    <p:extLst>
      <p:ext uri="{BB962C8B-B14F-4D97-AF65-F5344CB8AC3E}">
        <p14:creationId xmlns:p14="http://schemas.microsoft.com/office/powerpoint/2010/main" val="10068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8CC9"/>
                </a:solidFill>
              </a:rPr>
              <a:t>4. </a:t>
            </a:r>
            <a:r>
              <a:rPr lang="en-US" b="1" dirty="0" smtClean="0">
                <a:solidFill>
                  <a:srgbClr val="568CC9"/>
                </a:solidFill>
              </a:rPr>
              <a:t>Nano kernel</a:t>
            </a:r>
            <a:endParaRPr lang="en-US" dirty="0">
              <a:solidFill>
                <a:srgbClr val="568CC9"/>
              </a:solidFill>
            </a:endParaRPr>
          </a:p>
        </p:txBody>
      </p:sp>
      <p:sp>
        <p:nvSpPr>
          <p:cNvPr id="4" name="AutoShape 2" descr="The Choices micro-kernel is split into high level kernel code and a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0612" y="4397829"/>
            <a:ext cx="8298543" cy="1435873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Kernel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06012" y="2762597"/>
            <a:ext cx="1923143" cy="1249659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Object Invocation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0612" y="2762597"/>
            <a:ext cx="1923143" cy="1249659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Process</a:t>
            </a:r>
            <a:endParaRPr lang="en-US" sz="2800" dirty="0">
              <a:solidFill>
                <a:srgbClr val="3D43C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8311" y="2762597"/>
            <a:ext cx="1923143" cy="1249659"/>
          </a:xfrm>
          <a:prstGeom prst="rect">
            <a:avLst/>
          </a:prstGeom>
          <a:solidFill>
            <a:srgbClr val="00A8F3"/>
          </a:solidFill>
          <a:ln w="38100" cap="rnd" cmpd="sng">
            <a:solidFill>
              <a:srgbClr val="4537C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D43CD"/>
                </a:solidFill>
              </a:rPr>
              <a:t>Virtual Memory Core</a:t>
            </a:r>
            <a:endParaRPr lang="en-US" sz="2800" dirty="0">
              <a:solidFill>
                <a:srgbClr val="3D43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30612" y="4194629"/>
            <a:ext cx="8298543" cy="0"/>
          </a:xfrm>
          <a:prstGeom prst="line">
            <a:avLst/>
          </a:prstGeom>
          <a:ln w="1270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285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Zar</vt:lpstr>
      <vt:lpstr>Calibri</vt:lpstr>
      <vt:lpstr>Calibri Light</vt:lpstr>
      <vt:lpstr>Office Theme</vt:lpstr>
      <vt:lpstr>PowerPoint Presentation</vt:lpstr>
      <vt:lpstr>What is?</vt:lpstr>
      <vt:lpstr>PowerPoint Presentation</vt:lpstr>
      <vt:lpstr>PowerPoint Presentation</vt:lpstr>
      <vt:lpstr>PowerPoint Presentation</vt:lpstr>
      <vt:lpstr>1. Monolithic Kernels</vt:lpstr>
      <vt:lpstr>2. Micro kernel</vt:lpstr>
      <vt:lpstr>3. Hybrid Kernel</vt:lpstr>
      <vt:lpstr>4. Nano kernel</vt:lpstr>
      <vt:lpstr>5. Exo Kernel</vt:lpstr>
      <vt:lpstr>PowerPoint Presentation</vt:lpstr>
      <vt:lpstr>Resources: afteracademy.com www.includehelp.com bytegate.io www.skillpipe.com knowitlikepro.com medium.com www.tutorialandexample.com www.en.wikipedia.org vivaldi.com pediaa.com www.errorpedia.ir www.nrwinvest.com www.pinterest.com www.youtube.com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موضوع :بررسی هسته در سيستم عامل ویندوز و لينوکس</dc:title>
  <dc:creator>Mahdi</dc:creator>
  <cp:lastModifiedBy>Mahdi</cp:lastModifiedBy>
  <cp:revision>109</cp:revision>
  <dcterms:created xsi:type="dcterms:W3CDTF">2021-03-12T06:08:07Z</dcterms:created>
  <dcterms:modified xsi:type="dcterms:W3CDTF">2023-11-04T10:28:54Z</dcterms:modified>
</cp:coreProperties>
</file>