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75" r:id="rId6"/>
    <p:sldId id="305" r:id="rId7"/>
    <p:sldId id="297" r:id="rId8"/>
    <p:sldId id="302" r:id="rId9"/>
    <p:sldId id="306" r:id="rId10"/>
    <p:sldId id="301" r:id="rId11"/>
    <p:sldId id="303" r:id="rId12"/>
    <p:sldId id="298" r:id="rId13"/>
    <p:sldId id="304" r:id="rId14"/>
    <p:sldId id="300" r:id="rId15"/>
    <p:sldId id="29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 showGuides="1">
      <p:cViewPr varScale="1">
        <p:scale>
          <a:sx n="63" d="100"/>
          <a:sy n="63" d="100"/>
        </p:scale>
        <p:origin x="804" y="6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2132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7642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8664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241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4389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3278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040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8902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5457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480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9229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‹N°›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‹N°›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GATHERGRID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 smtClean="0"/>
              <a:t>Event management</a:t>
            </a:r>
            <a:endParaRPr lang="en-US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28622" y="4365124"/>
            <a:ext cx="1570612" cy="420236"/>
          </a:xfrm>
        </p:spPr>
        <p:txBody>
          <a:bodyPr/>
          <a:lstStyle/>
          <a:p>
            <a:r>
              <a:rPr lang="en-US" dirty="0" smtClean="0"/>
              <a:t>Jakarta EE</a:t>
            </a:r>
            <a:endParaRPr lang="en-US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08" y="1314380"/>
            <a:ext cx="4868434" cy="413138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40" y="1778094"/>
            <a:ext cx="9150784" cy="4807057"/>
          </a:xfrm>
          <a:prstGeom prst="rect">
            <a:avLst/>
          </a:prstGeom>
        </p:spPr>
      </p:pic>
      <p:sp>
        <p:nvSpPr>
          <p:cNvPr id="5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2206816" y="264160"/>
            <a:ext cx="7848770" cy="460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smtClean="0"/>
              <a:t>Configuration de la base de </a:t>
            </a:r>
            <a:r>
              <a:rPr lang="en-US" sz="2400" dirty="0" err="1" smtClean="0"/>
              <a:t>donnés</a:t>
            </a:r>
            <a:endParaRPr lang="en-US" sz="2400" dirty="0"/>
          </a:p>
        </p:txBody>
      </p:sp>
      <p:sp>
        <p:nvSpPr>
          <p:cNvPr id="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997776" y="958344"/>
            <a:ext cx="2609024" cy="460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ersistence.xml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85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08" y="1314380"/>
            <a:ext cx="4868434" cy="41313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880" y="1147215"/>
            <a:ext cx="6816643" cy="5469097"/>
          </a:xfrm>
          <a:prstGeom prst="rect">
            <a:avLst/>
          </a:prstGeom>
        </p:spPr>
      </p:pic>
      <p:sp>
        <p:nvSpPr>
          <p:cNvPr id="4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2206816" y="264160"/>
            <a:ext cx="7848770" cy="460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smtClean="0"/>
              <a:t>Structure du </a:t>
            </a:r>
            <a:r>
              <a:rPr lang="en-US" sz="2400" dirty="0" err="1" smtClean="0"/>
              <a:t>projet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17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ar-MA" dirty="0" smtClean="0"/>
              <a:t>é</a:t>
            </a:r>
            <a:r>
              <a:rPr lang="en-US" dirty="0" err="1" smtClean="0"/>
              <a:t>monstration</a:t>
            </a:r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 smtClean="0"/>
              <a:t>Structure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 smtClean="0"/>
              <a:t>Uml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dépendances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147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08" y="1609020"/>
            <a:ext cx="4868434" cy="4131380"/>
          </a:xfrm>
          <a:prstGeom prst="rect">
            <a:avLst/>
          </a:prstGeom>
        </p:spPr>
      </p:pic>
      <p:sp>
        <p:nvSpPr>
          <p:cNvPr id="13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357" y="774741"/>
            <a:ext cx="7848770" cy="69614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Java EE</a:t>
            </a:r>
            <a:endParaRPr lang="en-US" sz="2400" dirty="0"/>
          </a:p>
        </p:txBody>
      </p:sp>
      <p:sp>
        <p:nvSpPr>
          <p:cNvPr id="15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81280" y="2625550"/>
            <a:ext cx="7848770" cy="696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smtClean="0"/>
              <a:t>Jakarta EE 10</a:t>
            </a:r>
            <a:endParaRPr lang="en-US" sz="2400" dirty="0"/>
          </a:p>
        </p:txBody>
      </p:sp>
      <p:sp>
        <p:nvSpPr>
          <p:cNvPr id="1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-152400" y="4484300"/>
            <a:ext cx="7848770" cy="696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smtClean="0"/>
              <a:t>Full profile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81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3" y="1561960"/>
            <a:ext cx="4868434" cy="4131380"/>
          </a:xfrm>
          <a:prstGeom prst="rect">
            <a:avLst/>
          </a:prstGeom>
        </p:spPr>
      </p:pic>
      <p:sp>
        <p:nvSpPr>
          <p:cNvPr id="13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2422977"/>
            <a:ext cx="5648960" cy="30431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		</a:t>
            </a:r>
            <a:r>
              <a:rPr lang="en-US" sz="2400" dirty="0" err="1" smtClean="0"/>
              <a:t>GlassGish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 latest Java EE specifications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Robustness </a:t>
            </a:r>
            <a:r>
              <a:rPr lang="en-US" sz="2400" dirty="0"/>
              <a:t>&amp; extensibility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smtClean="0"/>
              <a:t>Clustering</a:t>
            </a:r>
            <a:r>
              <a:rPr lang="en-US" sz="2400" dirty="0"/>
              <a:t>, security</a:t>
            </a:r>
            <a:endParaRPr lang="en-US" sz="2400" dirty="0"/>
          </a:p>
        </p:txBody>
      </p:sp>
      <p:sp>
        <p:nvSpPr>
          <p:cNvPr id="4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2032357" y="618239"/>
            <a:ext cx="7848770" cy="696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smtClean="0"/>
              <a:t>Application server</a:t>
            </a:r>
            <a:endParaRPr lang="en-US" sz="2400" dirty="0"/>
          </a:p>
        </p:txBody>
      </p:sp>
      <p:sp>
        <p:nvSpPr>
          <p:cNvPr id="5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6664960" y="2133417"/>
            <a:ext cx="5628640" cy="3622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err="1" smtClean="0"/>
              <a:t>TomeEE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- Lightweight &amp; Embedded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Small memory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 Fast startup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08" y="1314380"/>
            <a:ext cx="4868434" cy="4131380"/>
          </a:xfrm>
          <a:prstGeom prst="rect">
            <a:avLst/>
          </a:prstGeom>
        </p:spPr>
      </p:pic>
      <p:sp>
        <p:nvSpPr>
          <p:cNvPr id="13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6700"/>
            <a:ext cx="7848770" cy="69614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 err="1" smtClean="0"/>
              <a:t>GlassGish</a:t>
            </a:r>
            <a:r>
              <a:rPr lang="en-US" sz="2400" dirty="0" smtClean="0"/>
              <a:t> 7.0.9</a:t>
            </a:r>
            <a:endParaRPr lang="en-US" sz="2400" dirty="0"/>
          </a:p>
        </p:txBody>
      </p:sp>
      <p:sp>
        <p:nvSpPr>
          <p:cNvPr id="4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2032357" y="618239"/>
            <a:ext cx="7848770" cy="696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smtClean="0"/>
              <a:t>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9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08" y="1314380"/>
            <a:ext cx="4868434" cy="4131380"/>
          </a:xfrm>
          <a:prstGeom prst="rect">
            <a:avLst/>
          </a:prstGeom>
        </p:spPr>
      </p:pic>
      <p:sp>
        <p:nvSpPr>
          <p:cNvPr id="13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830" y="1803219"/>
            <a:ext cx="7848770" cy="35511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1. Jakarta platform 10</a:t>
            </a:r>
            <a:br>
              <a:rPr lang="en-US" sz="2400" dirty="0" smtClean="0"/>
            </a:br>
            <a:r>
              <a:rPr lang="en-US" sz="2400" dirty="0" smtClean="0"/>
              <a:t>2. Glassfish 7.0.9</a:t>
            </a:r>
            <a:br>
              <a:rPr lang="en-US" sz="2400" dirty="0" smtClean="0"/>
            </a:br>
            <a:r>
              <a:rPr lang="en-US" sz="2400" dirty="0" smtClean="0"/>
              <a:t>3. JPA 3.1.0</a:t>
            </a:r>
            <a:br>
              <a:rPr lang="en-US" sz="2400" dirty="0" smtClean="0"/>
            </a:br>
            <a:r>
              <a:rPr lang="en-US" sz="2400" dirty="0" smtClean="0"/>
              <a:t>4. Hibernate Core 6.2.4</a:t>
            </a:r>
            <a:br>
              <a:rPr lang="en-US" sz="2400" dirty="0" smtClean="0"/>
            </a:br>
            <a:r>
              <a:rPr lang="en-US" sz="2400" dirty="0" smtClean="0"/>
              <a:t>5. </a:t>
            </a:r>
            <a:r>
              <a:rPr lang="en-US" sz="2400" dirty="0" err="1" smtClean="0"/>
              <a:t>MySql</a:t>
            </a:r>
            <a:r>
              <a:rPr lang="en-US" sz="2400" dirty="0" smtClean="0"/>
              <a:t> Connector 8.0.33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2032357" y="618239"/>
            <a:ext cx="7848770" cy="696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err="1"/>
              <a:t>Liste</a:t>
            </a:r>
            <a:r>
              <a:rPr lang="en-US" sz="2400" dirty="0"/>
              <a:t> des </a:t>
            </a:r>
            <a:r>
              <a:rPr lang="en-US" sz="2400" dirty="0" err="1"/>
              <a:t>dépendances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4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08" y="1314380"/>
            <a:ext cx="4868434" cy="4131380"/>
          </a:xfrm>
          <a:prstGeom prst="rect">
            <a:avLst/>
          </a:prstGeom>
        </p:spPr>
      </p:pic>
      <p:sp>
        <p:nvSpPr>
          <p:cNvPr id="5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2206816" y="264160"/>
            <a:ext cx="7848770" cy="460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err="1" smtClean="0"/>
              <a:t>Diagramme</a:t>
            </a:r>
            <a:r>
              <a:rPr lang="en-US" sz="2400" dirty="0" smtClean="0"/>
              <a:t> de classes</a:t>
            </a:r>
            <a:endParaRPr lang="en-US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515" y="958344"/>
            <a:ext cx="7169518" cy="57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08" y="1314380"/>
            <a:ext cx="4868434" cy="4131380"/>
          </a:xfrm>
          <a:prstGeom prst="rect">
            <a:avLst/>
          </a:prstGeom>
        </p:spPr>
      </p:pic>
      <p:sp>
        <p:nvSpPr>
          <p:cNvPr id="5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2206816" y="264160"/>
            <a:ext cx="7848770" cy="460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dirty="0" smtClean="0"/>
              <a:t>Configuration de la base de </a:t>
            </a:r>
            <a:r>
              <a:rPr lang="en-US" sz="2400" dirty="0" err="1" smtClean="0"/>
              <a:t>donnés</a:t>
            </a:r>
            <a:endParaRPr lang="en-US" sz="2400" dirty="0"/>
          </a:p>
        </p:txBody>
      </p:sp>
      <p:sp>
        <p:nvSpPr>
          <p:cNvPr id="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2470976" y="2319784"/>
            <a:ext cx="5189664" cy="94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 smtClean="0"/>
              <a:t>1. Persistence.xml</a:t>
            </a:r>
            <a:endParaRPr lang="en-US" sz="2400" dirty="0"/>
          </a:p>
        </p:txBody>
      </p:sp>
      <p:sp>
        <p:nvSpPr>
          <p:cNvPr id="7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 txBox="1">
            <a:spLocks/>
          </p:cNvSpPr>
          <p:nvPr/>
        </p:nvSpPr>
        <p:spPr>
          <a:xfrm>
            <a:off x="2470976" y="4168904"/>
            <a:ext cx="5189664" cy="94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dirty="0"/>
              <a:t>2</a:t>
            </a:r>
            <a:r>
              <a:rPr lang="en-US" sz="3200" dirty="0" smtClean="0"/>
              <a:t>. hibernate.cfg.xml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7780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77570E-71D6-4005-B631-1B00A1197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B3C62-858A-4A01-AFEF-21E0BB8CE262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71af3243-3dd4-4a8d-8c0d-dd76da1f02a5"/>
    <ds:schemaRef ds:uri="http://schemas.microsoft.com/office/2006/metadata/properties"/>
    <ds:schemaRef ds:uri="http://schemas.microsoft.com/sharepoint/v3"/>
    <ds:schemaRef ds:uri="16c05727-aa75-4e4a-9b5f-8a80a1165891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Grand écran</PresentationFormat>
  <Paragraphs>45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Abadi</vt:lpstr>
      <vt:lpstr>Arial</vt:lpstr>
      <vt:lpstr>Calibri</vt:lpstr>
      <vt:lpstr>等线</vt:lpstr>
      <vt:lpstr>Posterama</vt:lpstr>
      <vt:lpstr>Posterama Text Black</vt:lpstr>
      <vt:lpstr>Posterama Text SemiBold</vt:lpstr>
      <vt:lpstr>Custom</vt:lpstr>
      <vt:lpstr>GATHERGRID Event management</vt:lpstr>
      <vt:lpstr>Plan</vt:lpstr>
      <vt:lpstr>Introduction</vt:lpstr>
      <vt:lpstr>Java EE</vt:lpstr>
      <vt:lpstr>  GlassGish - latest Java EE specifications - Robustness &amp; extensibility - Clustering, security</vt:lpstr>
      <vt:lpstr>GlassGish 7.0.9</vt:lpstr>
      <vt:lpstr>1. Jakarta platform 10 2. Glassfish 7.0.9 3. JPA 3.1.0 4. Hibernate Core 6.2.4 5. MySql Connector 8.0.33 </vt:lpstr>
      <vt:lpstr>Présentation PowerPoint</vt:lpstr>
      <vt:lpstr>Présentation PowerPoint</vt:lpstr>
      <vt:lpstr>Présentation PowerPoint</vt:lpstr>
      <vt:lpstr>Présentation PowerPoint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2023-09-14T05:46:04Z</dcterms:created>
  <dcterms:modified xsi:type="dcterms:W3CDTF">2023-10-12T22:50:52Z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