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24" r:id="rId2"/>
    <p:sldId id="2542" r:id="rId3"/>
    <p:sldId id="2581" r:id="rId4"/>
    <p:sldId id="2586" r:id="rId5"/>
    <p:sldId id="2587" r:id="rId6"/>
    <p:sldId id="2588" r:id="rId7"/>
    <p:sldId id="2589" r:id="rId8"/>
    <p:sldId id="2585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B59"/>
    <a:srgbClr val="F2CA52"/>
    <a:srgbClr val="5DAAB0"/>
    <a:srgbClr val="3B7579"/>
    <a:srgbClr val="AAD3D6"/>
    <a:srgbClr val="418287"/>
    <a:srgbClr val="DFE3E9"/>
    <a:srgbClr val="1F1F26"/>
    <a:srgbClr val="D6DBE2"/>
    <a:srgbClr val="CCD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2934" autoAdjust="0"/>
  </p:normalViewPr>
  <p:slideViewPr>
    <p:cSldViewPr snapToGrid="0" snapToObjects="1" showGuides="1">
      <p:cViewPr varScale="1">
        <p:scale>
          <a:sx n="83" d="100"/>
          <a:sy n="83" d="100"/>
        </p:scale>
        <p:origin x="1674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1" d="100"/>
          <a:sy n="81" d="100"/>
        </p:scale>
        <p:origin x="21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F18C0A-701F-4CE6-A7F9-81B5E25BD18F}" type="datetime1">
              <a:rPr lang="fr-FR" smtClean="0"/>
              <a:t>21/07/2023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4999C6-215D-4782-934D-6E91C64045AB}" type="datetime1">
              <a:rPr lang="fr-FR" noProof="0" smtClean="0"/>
              <a:t>21/07/2023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CFA0038-7055-434C-B6C4-B8C69565C60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CFA0038-7055-434C-B6C4-B8C69565C600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6703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167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745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61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CFA0038-7055-434C-B6C4-B8C69565C60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79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454735"/>
            <a:ext cx="8866207" cy="5436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fr-FR" noProof="0" dirty="0"/>
              <a:t>Cliquez sur l’icône pour ajouter une image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rgbClr val="F2CA52"/>
                </a:solidFill>
                <a:latin typeface="Univers" panose="020B0503020202020204" pitchFamily="34" charset="0"/>
              </a:defRPr>
            </a:lvl1pPr>
          </a:lstStyle>
          <a:p>
            <a:pPr rtl="0"/>
            <a:r>
              <a:rPr lang="fr-FR" noProof="0" dirty="0"/>
              <a:t>CLIQUEZ POUR AJOUTER UN TITRE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03092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rgbClr val="F2CA52"/>
                </a:solidFill>
                <a:latin typeface="Univers Condensed" panose="020B050602020205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LE SOUS-TITRE SE PLACE ICI</a:t>
            </a:r>
          </a:p>
        </p:txBody>
      </p:sp>
      <p:sp>
        <p:nvSpPr>
          <p:cNvPr id="5" name="Form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2432493"/>
            <a:ext cx="1" cy="2188805"/>
          </a:xfrm>
          <a:prstGeom prst="line">
            <a:avLst/>
          </a:prstGeom>
          <a:ln w="25400">
            <a:solidFill>
              <a:srgbClr val="F2CA5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 rtlCol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8" name="Espace réservé d’image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42770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4956" y="282383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7" name="Espace réservé du texte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642770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8" name="Espace réservé du texte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9" name="Espace réservé du texte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44956" y="5740657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AJOUTER UN NOM ICI</a:t>
            </a:r>
          </a:p>
        </p:txBody>
      </p:sp>
      <p:sp>
        <p:nvSpPr>
          <p:cNvPr id="16" name="Form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au graphique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MODIFIER LE STYLE DU TITRE DE MASQUE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SOUS-TITRE ICI</a:t>
            </a:r>
          </a:p>
        </p:txBody>
      </p:sp>
      <p:sp>
        <p:nvSpPr>
          <p:cNvPr id="4" name="Espace réservé du tableau 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’image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rtlCol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ajouter </a:t>
            </a:r>
            <a:br>
              <a:rPr lang="fr-FR" noProof="0"/>
            </a:br>
            <a:r>
              <a:rPr lang="fr-FR" noProof="0"/>
              <a:t>Titre de la diapositive ici</a:t>
            </a:r>
          </a:p>
        </p:txBody>
      </p:sp>
      <p:sp>
        <p:nvSpPr>
          <p:cNvPr id="9" name="Form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image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" name="Espace réservé d’image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66" y="-139146"/>
            <a:ext cx="3586162" cy="6997143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rgbClr val="F2CA52"/>
                </a:solidFill>
                <a:latin typeface="Univers" panose="020B0503020202020204" pitchFamily="34" charset="0"/>
              </a:defRPr>
            </a:lvl1pPr>
          </a:lstStyle>
          <a:p>
            <a:pPr marL="0" lvl="0" rtl="0"/>
            <a:r>
              <a:rPr lang="fr-FR" noProof="0" dirty="0"/>
              <a:t>Ordre du jour</a:t>
            </a:r>
          </a:p>
        </p:txBody>
      </p:sp>
      <p:sp>
        <p:nvSpPr>
          <p:cNvPr id="29" name="Espace réservé d’image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8137" y="2225040"/>
            <a:ext cx="3557587" cy="36680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2" name="Espace réservé du texte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3" name="Espace réservé du texte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4" name="Espace réservé du texte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5" name="Espace réservé du texte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36" name="Espace réservé du texte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Cliquez pour modifier le Master </a:t>
            </a:r>
            <a:br>
              <a:rPr lang="fr-FR" noProof="0"/>
            </a:br>
            <a:r>
              <a:rPr lang="fr-FR" noProof="0"/>
              <a:t>styles de texte</a:t>
            </a:r>
          </a:p>
        </p:txBody>
      </p:sp>
      <p:sp>
        <p:nvSpPr>
          <p:cNvPr id="42" name="Form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387272"/>
            <a:ext cx="0" cy="1930310"/>
          </a:xfrm>
          <a:prstGeom prst="line">
            <a:avLst/>
          </a:prstGeom>
          <a:ln w="19050">
            <a:solidFill>
              <a:srgbClr val="F2CA5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 rtl="0"/>
            <a:r>
              <a:rPr lang="fr-FR" noProof="0"/>
              <a:t>Cliquez pour modifier le titre du Master </a:t>
            </a:r>
            <a:br>
              <a:rPr lang="fr-FR" noProof="0"/>
            </a:br>
            <a:r>
              <a:rPr lang="fr-FR" noProof="0"/>
              <a:t>style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2091373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2175" y="2091373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Form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rtlCol="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Cliquez pour modifier </a:t>
            </a:r>
            <a:br>
              <a:rPr lang="fr-FR" noProof="0"/>
            </a:br>
            <a:r>
              <a:rPr lang="fr-FR" noProof="0"/>
              <a:t>Style du titre du Master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fr-FR" noProof="0">
              <a:latin typeface="+mn-lt"/>
            </a:endParaRP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 rtl="0"/>
            <a:r>
              <a:rPr lang="fr-FR" noProof="0"/>
              <a:t>Cliquez pour ajouter un titre ici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Form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214412" y="3805254"/>
            <a:ext cx="1935925" cy="1854770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44947" y="2632337"/>
            <a:ext cx="4385841" cy="3357563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0816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  <p:sp>
        <p:nvSpPr>
          <p:cNvPr id="6" name="Espace réservé du texte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9607" y="2944854"/>
            <a:ext cx="3046302" cy="304504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Cliquez pour ajouter un titre ici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r">
              <a:defRPr>
                <a:latin typeface="+mj-lt"/>
              </a:defRPr>
            </a:lvl1pPr>
          </a:lstStyle>
          <a:p>
            <a:pPr rtl="0"/>
            <a:r>
              <a:rPr lang="fr-FR" noProof="0"/>
              <a:t>Cliquez pour </a:t>
            </a:r>
            <a:br>
              <a:rPr lang="fr-FR" noProof="0"/>
            </a:br>
            <a:r>
              <a:rPr lang="fr-FR" noProof="0"/>
              <a:t>Ajouter Titre</a:t>
            </a:r>
          </a:p>
        </p:txBody>
      </p:sp>
      <p:sp>
        <p:nvSpPr>
          <p:cNvPr id="6" name="Form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fr-FR" sz="1500" noProof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Titr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 rtlCol="0"/>
          <a:lstStyle>
            <a:lvl1pPr>
              <a:defRPr>
                <a:latin typeface="Univers Condensed" panose="020B0506020202050204" pitchFamily="34" charset="0"/>
              </a:defRPr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rgbClr val="282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rgbClr val="F2CA52"/>
                </a:solidFill>
                <a:latin typeface="Univers Condensed" panose="020B0506020202050204" pitchFamily="34" charset="0"/>
              </a:defRPr>
            </a:lvl1pPr>
          </a:lstStyle>
          <a:p>
            <a:pPr rtl="0"/>
            <a:r>
              <a:rPr lang="fr-FR" noProof="0"/>
              <a:t>En-tête de section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D3D15F70-4ACE-D497-882F-68BBD798AD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83698" y="4655322"/>
            <a:ext cx="2489200" cy="3124198"/>
          </a:xfrm>
        </p:spPr>
        <p:txBody>
          <a:bodyPr bIns="0" rtlCol="0" anchor="b">
            <a:noAutofit/>
          </a:bodyPr>
          <a:lstStyle>
            <a:lvl1pPr marL="0" indent="0" algn="l">
              <a:buNone/>
              <a:defRPr sz="30000">
                <a:solidFill>
                  <a:srgbClr val="F2CA52">
                    <a:alpha val="20000"/>
                  </a:srgbClr>
                </a:solidFill>
                <a:latin typeface="Univers" panose="020B0503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55CE402-860D-C63C-CB5B-CD19221CD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C6EC0B-16DD-3C1F-C7D4-32434D1C09BD}"/>
              </a:ext>
            </a:extLst>
          </p:cNvPr>
          <p:cNvSpPr txBox="1"/>
          <p:nvPr userDrawn="1"/>
        </p:nvSpPr>
        <p:spPr>
          <a:xfrm>
            <a:off x="11439525" y="6075144"/>
            <a:ext cx="58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7782931A-7D25-4B4B-9464-57AE418934A3}" type="slidenum">
              <a:rPr lang="fr-FR" noProof="0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6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00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4" r:id="rId2"/>
    <p:sldLayoutId id="2147483711" r:id="rId3"/>
    <p:sldLayoutId id="2147483712" r:id="rId4"/>
    <p:sldLayoutId id="2147483704" r:id="rId5"/>
    <p:sldLayoutId id="2147483702" r:id="rId6"/>
    <p:sldLayoutId id="2147483700" r:id="rId7"/>
    <p:sldLayoutId id="2147483696" r:id="rId8"/>
    <p:sldLayoutId id="2147483687" r:id="rId9"/>
    <p:sldLayoutId id="2147483722" r:id="rId10"/>
    <p:sldLayoutId id="2147483726" r:id="rId11"/>
    <p:sldLayoutId id="2147483675" r:id="rId12"/>
    <p:sldLayoutId id="2147483677" r:id="rId13"/>
    <p:sldLayoutId id="2147483729" r:id="rId14"/>
    <p:sldLayoutId id="214748372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Univers" panose="020B0503020202020204" pitchFamily="34" charset="0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Univers Condensed" panose="020B050602020205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02420"/>
            <a:ext cx="6951563" cy="1490587"/>
          </a:xfrm>
        </p:spPr>
        <p:txBody>
          <a:bodyPr rtlCol="0"/>
          <a:lstStyle/>
          <a:p>
            <a:pPr rtl="0"/>
            <a:r>
              <a:rPr lang="fr-FR" dirty="0"/>
              <a:t>Une étude sur l’eau potable dans le Monde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A30701-F780-7958-9B94-D6ED1CD01A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60" t="8737" r="29305" b="13869"/>
          <a:stretch/>
        </p:blipFill>
        <p:spPr>
          <a:xfrm>
            <a:off x="6789153" y="4041641"/>
            <a:ext cx="3842479" cy="24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371779"/>
            <a:ext cx="2727803" cy="1025525"/>
          </a:xfrm>
        </p:spPr>
        <p:txBody>
          <a:bodyPr rtlCol="0"/>
          <a:lstStyle/>
          <a:p>
            <a:pPr rtl="0"/>
            <a:r>
              <a:rPr lang="fr-FR" sz="4400" dirty="0"/>
              <a:t>Déroulé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AC49BB-2A43-3044-A25D-E47CCA9F58CF}"/>
              </a:ext>
            </a:extLst>
          </p:cNvPr>
          <p:cNvSpPr txBox="1"/>
          <p:nvPr/>
        </p:nvSpPr>
        <p:spPr>
          <a:xfrm>
            <a:off x="4272197" y="1573967"/>
            <a:ext cx="679054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Les éléments du contexte</a:t>
            </a: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Le pré-traitement des données</a:t>
            </a: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La pertinence de l’outils de visualisation retenu</a:t>
            </a:r>
          </a:p>
        </p:txBody>
      </p:sp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56D933-EB00-5894-E8EE-B60848DC04E3}"/>
              </a:ext>
            </a:extLst>
          </p:cNvPr>
          <p:cNvSpPr txBox="1"/>
          <p:nvPr/>
        </p:nvSpPr>
        <p:spPr>
          <a:xfrm>
            <a:off x="0" y="36130"/>
            <a:ext cx="12192000" cy="1084521"/>
          </a:xfrm>
          <a:prstGeom prst="rect">
            <a:avLst/>
          </a:prstGeom>
          <a:solidFill>
            <a:srgbClr val="282B59"/>
          </a:solidFill>
        </p:spPr>
        <p:txBody>
          <a:bodyPr wrap="square" rtlCol="0" anchor="ctr" anchorCtr="0">
            <a:noAutofit/>
          </a:bodyPr>
          <a:lstStyle/>
          <a:p>
            <a:r>
              <a:rPr lang="fr-FR" sz="2800" dirty="0">
                <a:solidFill>
                  <a:srgbClr val="F2CA52"/>
                </a:solidFill>
              </a:rPr>
              <a:t>Le processus de création du </a:t>
            </a:r>
            <a:r>
              <a:rPr lang="fr-FR" sz="2800" dirty="0" err="1">
                <a:solidFill>
                  <a:srgbClr val="F2CA52"/>
                </a:solidFill>
              </a:rPr>
              <a:t>dashboard</a:t>
            </a:r>
            <a:endParaRPr lang="fr-FR" sz="2800" dirty="0">
              <a:solidFill>
                <a:srgbClr val="F2CA52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1F5A1F5-5D41-68FD-F214-18A092C21718}"/>
              </a:ext>
            </a:extLst>
          </p:cNvPr>
          <p:cNvSpPr/>
          <p:nvPr/>
        </p:nvSpPr>
        <p:spPr>
          <a:xfrm>
            <a:off x="812800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Analyser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D16C739-1B08-199C-8AAE-42C735078F1A}"/>
              </a:ext>
            </a:extLst>
          </p:cNvPr>
          <p:cNvSpPr/>
          <p:nvPr/>
        </p:nvSpPr>
        <p:spPr>
          <a:xfrm>
            <a:off x="3107871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Modéliser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72F747D-CD9E-A3AA-27B7-51BBE976A78B}"/>
              </a:ext>
            </a:extLst>
          </p:cNvPr>
          <p:cNvSpPr/>
          <p:nvPr/>
        </p:nvSpPr>
        <p:spPr>
          <a:xfrm>
            <a:off x="5402942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Présenter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664F654-5812-D027-F163-3ABDEDBA2597}"/>
              </a:ext>
            </a:extLst>
          </p:cNvPr>
          <p:cNvSpPr/>
          <p:nvPr/>
        </p:nvSpPr>
        <p:spPr>
          <a:xfrm>
            <a:off x="7698013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Préparer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FD8C417-5802-B3A9-04C8-A1E6C2AE5060}"/>
              </a:ext>
            </a:extLst>
          </p:cNvPr>
          <p:cNvSpPr/>
          <p:nvPr/>
        </p:nvSpPr>
        <p:spPr>
          <a:xfrm>
            <a:off x="9993085" y="2512056"/>
            <a:ext cx="1857829" cy="1251857"/>
          </a:xfrm>
          <a:prstGeom prst="roundRect">
            <a:avLst/>
          </a:prstGeom>
          <a:solidFill>
            <a:srgbClr val="282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b="1" dirty="0">
                <a:solidFill>
                  <a:srgbClr val="F2CA52"/>
                </a:solidFill>
              </a:rPr>
              <a:t>Construire</a:t>
            </a:r>
          </a:p>
        </p:txBody>
      </p:sp>
      <p:pic>
        <p:nvPicPr>
          <p:cNvPr id="11" name="Graphique 10" descr="Loupe avec un remplissage uni">
            <a:extLst>
              <a:ext uri="{FF2B5EF4-FFF2-40B4-BE49-F238E27FC236}">
                <a16:creationId xmlns:a16="http://schemas.microsoft.com/office/drawing/2014/main" id="{2DE219BC-2731-724A-0F47-71824DE13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4514" y="1421459"/>
            <a:ext cx="914400" cy="914400"/>
          </a:xfrm>
          <a:prstGeom prst="rect">
            <a:avLst/>
          </a:prstGeom>
        </p:spPr>
      </p:pic>
      <p:pic>
        <p:nvPicPr>
          <p:cNvPr id="15" name="Graphique 14" descr="Ampoule et crayon avec un remplissage uni">
            <a:extLst>
              <a:ext uri="{FF2B5EF4-FFF2-40B4-BE49-F238E27FC236}">
                <a16:creationId xmlns:a16="http://schemas.microsoft.com/office/drawing/2014/main" id="{35A073E5-5E9F-5266-61E7-A1688E984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79585" y="1421459"/>
            <a:ext cx="914400" cy="914400"/>
          </a:xfrm>
          <a:prstGeom prst="rect">
            <a:avLst/>
          </a:prstGeom>
        </p:spPr>
      </p:pic>
      <p:pic>
        <p:nvPicPr>
          <p:cNvPr id="17" name="Graphique 16" descr="Mille avec un remplissage uni">
            <a:extLst>
              <a:ext uri="{FF2B5EF4-FFF2-40B4-BE49-F238E27FC236}">
                <a16:creationId xmlns:a16="http://schemas.microsoft.com/office/drawing/2014/main" id="{6BB2E3E1-D01E-70A4-5A32-F5A9846A6B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50286" y="1421459"/>
            <a:ext cx="914400" cy="914400"/>
          </a:xfrm>
          <a:prstGeom prst="rect">
            <a:avLst/>
          </a:prstGeom>
        </p:spPr>
      </p:pic>
      <p:pic>
        <p:nvPicPr>
          <p:cNvPr id="19" name="Graphique 18" descr="Base de données avec un remplissage uni">
            <a:extLst>
              <a:ext uri="{FF2B5EF4-FFF2-40B4-BE49-F238E27FC236}">
                <a16:creationId xmlns:a16="http://schemas.microsoft.com/office/drawing/2014/main" id="{9075E0AB-AFE3-F6C8-878D-3800137622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55215" y="1421459"/>
            <a:ext cx="914400" cy="914400"/>
          </a:xfrm>
          <a:prstGeom prst="rect">
            <a:avLst/>
          </a:prstGeom>
        </p:spPr>
      </p:pic>
      <p:pic>
        <p:nvPicPr>
          <p:cNvPr id="21" name="Graphique 20" descr="Engrenage avec un remplissage uni">
            <a:extLst>
              <a:ext uri="{FF2B5EF4-FFF2-40B4-BE49-F238E27FC236}">
                <a16:creationId xmlns:a16="http://schemas.microsoft.com/office/drawing/2014/main" id="{B02761D5-4E7E-786F-C501-F640FD82CF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45627" y="1421459"/>
            <a:ext cx="914400" cy="914400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1C779145-1788-070B-5D07-127EDB547661}"/>
              </a:ext>
            </a:extLst>
          </p:cNvPr>
          <p:cNvSpPr/>
          <p:nvPr/>
        </p:nvSpPr>
        <p:spPr>
          <a:xfrm>
            <a:off x="9860803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5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53E6598-B8DE-7687-A808-93D65ADBB9CC}"/>
              </a:ext>
            </a:extLst>
          </p:cNvPr>
          <p:cNvSpPr/>
          <p:nvPr/>
        </p:nvSpPr>
        <p:spPr>
          <a:xfrm>
            <a:off x="671214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3378851-FFBA-C2D3-F483-9CE8F30FF457}"/>
              </a:ext>
            </a:extLst>
          </p:cNvPr>
          <p:cNvSpPr/>
          <p:nvPr/>
        </p:nvSpPr>
        <p:spPr>
          <a:xfrm>
            <a:off x="7544254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4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9F58E43F-82A2-8F26-825F-D5AC9D078A5B}"/>
              </a:ext>
            </a:extLst>
          </p:cNvPr>
          <p:cNvSpPr/>
          <p:nvPr/>
        </p:nvSpPr>
        <p:spPr>
          <a:xfrm>
            <a:off x="5233627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3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C1764EE-B7B6-8139-799D-EF6541481628}"/>
              </a:ext>
            </a:extLst>
          </p:cNvPr>
          <p:cNvSpPr/>
          <p:nvPr/>
        </p:nvSpPr>
        <p:spPr>
          <a:xfrm>
            <a:off x="2968438" y="2323543"/>
            <a:ext cx="612000" cy="612000"/>
          </a:xfrm>
          <a:prstGeom prst="ellipse">
            <a:avLst/>
          </a:prstGeom>
          <a:solidFill>
            <a:schemeClr val="bg1"/>
          </a:solidFill>
          <a:ln>
            <a:solidFill>
              <a:srgbClr val="282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82B59"/>
                </a:solidFill>
              </a:rPr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6B361FC-3F01-3343-2293-10AF08F8FC43}"/>
              </a:ext>
            </a:extLst>
          </p:cNvPr>
          <p:cNvSpPr txBox="1"/>
          <p:nvPr/>
        </p:nvSpPr>
        <p:spPr>
          <a:xfrm>
            <a:off x="671214" y="4316822"/>
            <a:ext cx="212514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A partir du besoin et des données d’entrée: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Formaliser les indicateurs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Blue-print</a:t>
            </a:r>
          </a:p>
          <a:p>
            <a:endParaRPr lang="fr-FR" sz="14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17F0F74-1744-E182-6537-BEAF4F00A102}"/>
              </a:ext>
            </a:extLst>
          </p:cNvPr>
          <p:cNvSpPr txBox="1"/>
          <p:nvPr/>
        </p:nvSpPr>
        <p:spPr>
          <a:xfrm>
            <a:off x="2929452" y="4316822"/>
            <a:ext cx="2125149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A partir des indicateurs du </a:t>
            </a:r>
            <a:r>
              <a:rPr lang="fr-FR" sz="1400" dirty="0" err="1"/>
              <a:t>blueprint</a:t>
            </a:r>
            <a:r>
              <a:rPr lang="fr-FR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Ebaucher le visuel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 err="1">
                <a:sym typeface="Wingdings" panose="05000000000000000000" pitchFamily="2" charset="2"/>
              </a:rPr>
              <a:t>Mockup</a:t>
            </a:r>
            <a:endParaRPr lang="fr-F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Mise à jour </a:t>
            </a:r>
            <a:r>
              <a:rPr lang="fr-FR" sz="1400" dirty="0" err="1">
                <a:sym typeface="Wingdings" panose="05000000000000000000" pitchFamily="2" charset="2"/>
              </a:rPr>
              <a:t>blueprint</a:t>
            </a:r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036A273-A920-2111-F815-7DCFE8D3235B}"/>
              </a:ext>
            </a:extLst>
          </p:cNvPr>
          <p:cNvSpPr txBox="1"/>
          <p:nvPr/>
        </p:nvSpPr>
        <p:spPr>
          <a:xfrm>
            <a:off x="5233627" y="4316822"/>
            <a:ext cx="212514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Présentation au mentor pour modif et validation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Mise à jour </a:t>
            </a:r>
            <a:r>
              <a:rPr lang="fr-FR" sz="1400" dirty="0" err="1">
                <a:sym typeface="Wingdings" panose="05000000000000000000" pitchFamily="2" charset="2"/>
              </a:rPr>
              <a:t>blueprint</a:t>
            </a:r>
            <a:endParaRPr lang="fr-F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Mise à jour </a:t>
            </a:r>
            <a:r>
              <a:rPr lang="fr-FR" sz="1400" dirty="0" err="1">
                <a:sym typeface="Wingdings" panose="05000000000000000000" pitchFamily="2" charset="2"/>
              </a:rPr>
              <a:t>mockup</a:t>
            </a:r>
            <a:endParaRPr lang="fr-FR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8575C87-DC78-735C-2857-E939807E3B5E}"/>
              </a:ext>
            </a:extLst>
          </p:cNvPr>
          <p:cNvSpPr txBox="1"/>
          <p:nvPr/>
        </p:nvSpPr>
        <p:spPr>
          <a:xfrm>
            <a:off x="7564352" y="4320872"/>
            <a:ext cx="2125149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Exploration des données: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Traitement des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Fusion des tables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Notebook </a:t>
            </a:r>
            <a:r>
              <a:rPr lang="fr-FR" sz="1400" dirty="0" err="1">
                <a:sym typeface="Wingdings" panose="05000000000000000000" pitchFamily="2" charset="2"/>
              </a:rPr>
              <a:t>jupyter</a:t>
            </a:r>
            <a:r>
              <a:rPr lang="fr-FR" sz="1400" dirty="0">
                <a:sym typeface="Wingdings" panose="05000000000000000000" pitchFamily="2" charset="2"/>
              </a:rPr>
              <a:t> pour le </a:t>
            </a:r>
            <a:r>
              <a:rPr lang="fr-FR" sz="1400" dirty="0" err="1">
                <a:sym typeface="Wingdings" panose="05000000000000000000" pitchFamily="2" charset="2"/>
              </a:rPr>
              <a:t>cleaning</a:t>
            </a:r>
            <a:r>
              <a:rPr lang="fr-FR" sz="1400" dirty="0">
                <a:sym typeface="Wingdings" panose="05000000000000000000" pitchFamily="2" charset="2"/>
              </a:rPr>
              <a:t> + Power </a:t>
            </a:r>
            <a:r>
              <a:rPr lang="fr-FR" sz="1400" dirty="0" err="1">
                <a:sym typeface="Wingdings" panose="05000000000000000000" pitchFamily="2" charset="2"/>
              </a:rPr>
              <a:t>Query</a:t>
            </a:r>
            <a:r>
              <a:rPr lang="fr-FR" sz="1400" dirty="0">
                <a:sym typeface="Wingdings" panose="05000000000000000000" pitchFamily="2" charset="2"/>
              </a:rPr>
              <a:t> pour la fusion des tables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Table Finale (format csv)</a:t>
            </a:r>
            <a:endParaRPr lang="fr-FR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980D60-6148-C2E8-1B09-8F42226A8EE9}"/>
              </a:ext>
            </a:extLst>
          </p:cNvPr>
          <p:cNvSpPr txBox="1"/>
          <p:nvPr/>
        </p:nvSpPr>
        <p:spPr>
          <a:xfrm>
            <a:off x="9844911" y="4303657"/>
            <a:ext cx="212514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Création des visuels: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Dashboard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400" dirty="0">
                <a:sym typeface="Wingdings" panose="05000000000000000000" pitchFamily="2" charset="2"/>
              </a:rPr>
              <a:t>Les 3 pages avec POWER BI.</a:t>
            </a:r>
          </a:p>
        </p:txBody>
      </p:sp>
      <p:sp>
        <p:nvSpPr>
          <p:cNvPr id="3" name="Parenthèse ouvrante 2">
            <a:extLst>
              <a:ext uri="{FF2B5EF4-FFF2-40B4-BE49-F238E27FC236}">
                <a16:creationId xmlns:a16="http://schemas.microsoft.com/office/drawing/2014/main" id="{5F28ED21-DDF4-9C16-D100-6BAA028F492F}"/>
              </a:ext>
            </a:extLst>
          </p:cNvPr>
          <p:cNvSpPr/>
          <p:nvPr/>
        </p:nvSpPr>
        <p:spPr>
          <a:xfrm>
            <a:off x="5083727" y="1274163"/>
            <a:ext cx="169315" cy="522000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Parenthèse fermante 3">
            <a:extLst>
              <a:ext uri="{FF2B5EF4-FFF2-40B4-BE49-F238E27FC236}">
                <a16:creationId xmlns:a16="http://schemas.microsoft.com/office/drawing/2014/main" id="{B59E35BC-E867-FB37-5430-89AF651F5305}"/>
              </a:ext>
            </a:extLst>
          </p:cNvPr>
          <p:cNvSpPr/>
          <p:nvPr/>
        </p:nvSpPr>
        <p:spPr>
          <a:xfrm>
            <a:off x="7219441" y="1274164"/>
            <a:ext cx="169315" cy="5201587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90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7" y="4568549"/>
            <a:ext cx="2727803" cy="1025525"/>
          </a:xfrm>
        </p:spPr>
        <p:txBody>
          <a:bodyPr rtlCol="0"/>
          <a:lstStyle/>
          <a:p>
            <a:pPr rtl="0"/>
            <a:r>
              <a:rPr lang="fr-FR" sz="4400" dirty="0"/>
              <a:t>Extrait </a:t>
            </a:r>
            <a:r>
              <a:rPr lang="fr-FR" sz="4400" dirty="0" err="1"/>
              <a:t>Blueprint</a:t>
            </a:r>
            <a:endParaRPr lang="fr-FR" sz="4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3078E0-F997-4CE3-B589-124D72221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54" y="254931"/>
            <a:ext cx="5092741" cy="29799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40AA418-060B-4961-9C5F-B85CC57DB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045" y="3333509"/>
            <a:ext cx="4851552" cy="283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4568549"/>
            <a:ext cx="3125165" cy="1025525"/>
          </a:xfrm>
        </p:spPr>
        <p:txBody>
          <a:bodyPr rtlCol="0"/>
          <a:lstStyle/>
          <a:p>
            <a:pPr rtl="0"/>
            <a:r>
              <a:rPr lang="fr-FR" sz="4400" dirty="0"/>
              <a:t>Pré-traitement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6A14E1-9F43-44D7-B78F-0A2118F5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198" y="810228"/>
            <a:ext cx="8236073" cy="45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8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4568549"/>
            <a:ext cx="3125165" cy="1025525"/>
          </a:xfrm>
        </p:spPr>
        <p:txBody>
          <a:bodyPr rtlCol="0"/>
          <a:lstStyle/>
          <a:p>
            <a:pPr rtl="0"/>
            <a:r>
              <a:rPr lang="fr-FR" sz="4400" dirty="0"/>
              <a:t>Pré-traitement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90E8148-CD3C-4389-A2D0-82914E42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086" y="0"/>
            <a:ext cx="2320574" cy="32177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8696A3C-A02E-4BC7-B4B9-2D2A6BA2C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42" y="0"/>
            <a:ext cx="3140010" cy="293462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AA7D4A-688C-4F34-908B-90CE5A861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352" y="0"/>
            <a:ext cx="2805114" cy="31670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2A124D0-4295-454D-9D98-64FDF0AC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086" y="3429000"/>
            <a:ext cx="3800475" cy="31337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28C109A-869B-4500-9467-180EFF022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3561" y="3497779"/>
            <a:ext cx="3858198" cy="31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4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1" y="4568549"/>
            <a:ext cx="3125165" cy="1025525"/>
          </a:xfrm>
        </p:spPr>
        <p:txBody>
          <a:bodyPr rtlCol="0"/>
          <a:lstStyle/>
          <a:p>
            <a:pPr rtl="0"/>
            <a:r>
              <a:rPr lang="fr-FR" sz="4400" dirty="0"/>
              <a:t>Pré-traitement des données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30CC7E-3FD0-4E68-A809-DBCF09C5E354}"/>
              </a:ext>
            </a:extLst>
          </p:cNvPr>
          <p:cNvSpPr txBox="1"/>
          <p:nvPr/>
        </p:nvSpPr>
        <p:spPr>
          <a:xfrm>
            <a:off x="4272197" y="612844"/>
            <a:ext cx="679054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fr-FR" sz="3200" b="1" dirty="0">
                <a:latin typeface="Univers" panose="020B0503020202020204" pitchFamily="34" charset="0"/>
              </a:rPr>
              <a:t>Choix de L’outil : POWER BI</a:t>
            </a:r>
          </a:p>
          <a:p>
            <a:pPr>
              <a:spcBef>
                <a:spcPts val="1200"/>
              </a:spcBef>
            </a:pPr>
            <a:endParaRPr lang="fr-FR" sz="3200" dirty="0">
              <a:latin typeface="Univers" panose="020B0503020202020204" pitchFamily="34" charset="0"/>
            </a:endParaRP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 err="1">
                <a:latin typeface="Univers" panose="020B0503020202020204" pitchFamily="34" charset="0"/>
              </a:rPr>
              <a:t>Skill</a:t>
            </a:r>
            <a:r>
              <a:rPr lang="fr-FR" sz="3200" dirty="0">
                <a:latin typeface="Univers" panose="020B0503020202020204" pitchFamily="34" charset="0"/>
              </a:rPr>
              <a:t> très demandé en entreprise</a:t>
            </a: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Interface intuitive</a:t>
            </a: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dirty="0">
                <a:latin typeface="Univers" panose="020B0503020202020204" pitchFamily="34" charset="0"/>
              </a:rPr>
              <a:t>Beaucoup de choix de visualisations</a:t>
            </a:r>
          </a:p>
          <a:p>
            <a:pPr marL="539750" indent="-539750">
              <a:spcBef>
                <a:spcPts val="1200"/>
              </a:spcBef>
              <a:buAutoNum type="arabicPeriod"/>
            </a:pPr>
            <a:r>
              <a:rPr lang="fr-FR" sz="3200" b="0" i="0" dirty="0"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Power </a:t>
            </a:r>
            <a:r>
              <a:rPr lang="fr-FR" sz="3200" b="0" i="0" dirty="0" err="1"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Query</a:t>
            </a:r>
            <a:r>
              <a:rPr lang="fr-FR" sz="3200" dirty="0">
                <a:solidFill>
                  <a:srgbClr val="000000"/>
                </a:solidFill>
                <a:latin typeface="Univers" panose="020B0503020202020204" pitchFamily="34" charset="0"/>
              </a:rPr>
              <a:t> déjà utilisé 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pour préparer et nettoyer les données</a:t>
            </a:r>
            <a:endParaRPr lang="fr-FR" sz="3200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36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E8956-7FBF-EE9E-DFC4-DA769DD0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8" y="4665517"/>
            <a:ext cx="3554429" cy="1025525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96962D-D4BC-C10F-D443-F7A081E94588}"/>
              </a:ext>
            </a:extLst>
          </p:cNvPr>
          <p:cNvSpPr txBox="1"/>
          <p:nvPr/>
        </p:nvSpPr>
        <p:spPr>
          <a:xfrm>
            <a:off x="3997842" y="2073349"/>
            <a:ext cx="7378995" cy="2347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2000" i="1" dirty="0">
                <a:latin typeface="Univers" panose="020B0503020202020204" pitchFamily="34" charset="0"/>
              </a:rPr>
              <a:t>Difficultés: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2000" i="1" dirty="0">
                <a:latin typeface="Univers" panose="020B0503020202020204" pitchFamily="34" charset="0"/>
              </a:rPr>
              <a:t>-    Bien segmenter les besoins pour chaque vue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fr-FR" sz="2000" i="1" dirty="0">
                <a:latin typeface="Univers" panose="020B0503020202020204" pitchFamily="34" charset="0"/>
              </a:rPr>
              <a:t>Données manquantes et conception table finale.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fr-FR" sz="2000" i="1" dirty="0">
                <a:latin typeface="Univers" panose="020B0503020202020204" pitchFamily="34" charset="0"/>
              </a:rPr>
              <a:t>Des années de référence différentes selon les variables </a:t>
            </a:r>
          </a:p>
        </p:txBody>
      </p:sp>
    </p:spTree>
    <p:extLst>
      <p:ext uri="{BB962C8B-B14F-4D97-AF65-F5344CB8AC3E}">
        <p14:creationId xmlns:p14="http://schemas.microsoft.com/office/powerpoint/2010/main" val="460085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0107_TF55702786" id="{6181B7A7-91EB-4500-949A-DEA5016612DB}" vid="{79F679B7-4304-4B26-9984-C6C1193B8C1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élégante et classique à la fois</Template>
  <TotalTime>899</TotalTime>
  <Words>195</Words>
  <Application>Microsoft Office PowerPoint</Application>
  <PresentationFormat>Grand écran</PresentationFormat>
  <Paragraphs>55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Constantia</vt:lpstr>
      <vt:lpstr>Helvetica Light</vt:lpstr>
      <vt:lpstr>Univers</vt:lpstr>
      <vt:lpstr>Univers Condensed</vt:lpstr>
      <vt:lpstr>Wingdings</vt:lpstr>
      <vt:lpstr>Thème Office</vt:lpstr>
      <vt:lpstr>Une étude sur l’eau potable dans le Monde</vt:lpstr>
      <vt:lpstr>Déroulé</vt:lpstr>
      <vt:lpstr>Présentation PowerPoint</vt:lpstr>
      <vt:lpstr>Extrait Blueprint</vt:lpstr>
      <vt:lpstr>Pré-traitement des données</vt:lpstr>
      <vt:lpstr>Pré-traitement des données</vt:lpstr>
      <vt:lpstr>Pré-traitement des données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CLIQUEZ POUR AJOUTER UN TITRE</dc:title>
  <dc:creator>Sophie LE MONTAGNER</dc:creator>
  <cp:lastModifiedBy>mehdi.sadji@gmail.com</cp:lastModifiedBy>
  <cp:revision>11</cp:revision>
  <dcterms:created xsi:type="dcterms:W3CDTF">2022-09-07T16:25:17Z</dcterms:created>
  <dcterms:modified xsi:type="dcterms:W3CDTF">2023-07-21T15:54:45Z</dcterms:modified>
</cp:coreProperties>
</file>