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sldIdLst>
    <p:sldId id="274" r:id="rId2"/>
    <p:sldId id="257" r:id="rId3"/>
    <p:sldId id="258" r:id="rId4"/>
    <p:sldId id="259" r:id="rId5"/>
    <p:sldId id="260" r:id="rId6"/>
    <p:sldId id="261" r:id="rId7"/>
    <p:sldId id="262" r:id="rId8"/>
    <p:sldId id="276" r:id="rId9"/>
    <p:sldId id="275" r:id="rId10"/>
    <p:sldId id="269" r:id="rId11"/>
    <p:sldId id="270" r:id="rId12"/>
    <p:sldId id="277" r:id="rId13"/>
    <p:sldId id="278" r:id="rId14"/>
    <p:sldId id="279" r:id="rId15"/>
    <p:sldId id="280" r:id="rId16"/>
    <p:sldId id="263" r:id="rId17"/>
    <p:sldId id="281" r:id="rId18"/>
    <p:sldId id="264" r:id="rId19"/>
    <p:sldId id="265" r:id="rId20"/>
    <p:sldId id="282" r:id="rId21"/>
    <p:sldId id="266" r:id="rId22"/>
    <p:sldId id="283" r:id="rId23"/>
    <p:sldId id="267" r:id="rId24"/>
    <p:sldId id="268" r:id="rId25"/>
    <p:sldId id="272" r:id="rId26"/>
    <p:sldId id="284" r:id="rId27"/>
    <p:sldId id="273" r:id="rId28"/>
    <p:sldId id="285" r:id="rId29"/>
  </p:sldIdLst>
  <p:sldSz cx="10083800" cy="5670550"/>
  <p:notesSz cx="10083800" cy="56705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di.sadji@gmail.com" initials="m" lastIdx="1" clrIdx="0">
    <p:extLst>
      <p:ext uri="{19B8F6BF-5375-455C-9EA6-DF929625EA0E}">
        <p15:presenceInfo xmlns:p15="http://schemas.microsoft.com/office/powerpoint/2012/main" userId="6d9129dbb5df47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69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141495" y="2079202"/>
            <a:ext cx="7373778" cy="1870985"/>
          </a:xfrm>
        </p:spPr>
        <p:txBody>
          <a:bodyPr anchor="b">
            <a:normAutofit/>
          </a:bodyPr>
          <a:lstStyle>
            <a:lvl1pPr>
              <a:defRPr sz="4465"/>
            </a:lvl1pPr>
          </a:lstStyle>
          <a:p>
            <a:r>
              <a:rPr lang="fr-FR"/>
              <a:t>Modifiez le style du titre</a:t>
            </a:r>
            <a:endParaRPr lang="en-US" dirty="0"/>
          </a:p>
        </p:txBody>
      </p:sp>
      <p:sp>
        <p:nvSpPr>
          <p:cNvPr id="3" name="Subtitle 2"/>
          <p:cNvSpPr>
            <a:spLocks noGrp="1"/>
          </p:cNvSpPr>
          <p:nvPr>
            <p:ph type="subTitle" idx="1"/>
          </p:nvPr>
        </p:nvSpPr>
        <p:spPr>
          <a:xfrm>
            <a:off x="2141495" y="3950185"/>
            <a:ext cx="7373778" cy="931269"/>
          </a:xfrm>
        </p:spPr>
        <p:txBody>
          <a:bodyPr anchor="t"/>
          <a:lstStyle>
            <a:lvl1pPr marL="0" indent="0" algn="l">
              <a:buNone/>
              <a:defRPr>
                <a:solidFill>
                  <a:schemeClr val="tx1">
                    <a:lumMod val="65000"/>
                    <a:lumOff val="35000"/>
                  </a:schemeClr>
                </a:solidFill>
              </a:defRPr>
            </a:lvl1pPr>
            <a:lvl2pPr marL="378059" indent="0" algn="ctr">
              <a:buNone/>
              <a:defRPr>
                <a:solidFill>
                  <a:schemeClr val="tx1">
                    <a:tint val="75000"/>
                  </a:schemeClr>
                </a:solidFill>
              </a:defRPr>
            </a:lvl2pPr>
            <a:lvl3pPr marL="756117" indent="0" algn="ctr">
              <a:buNone/>
              <a:defRPr>
                <a:solidFill>
                  <a:schemeClr val="tx1">
                    <a:tint val="75000"/>
                  </a:schemeClr>
                </a:solidFill>
              </a:defRPr>
            </a:lvl3pPr>
            <a:lvl4pPr marL="1134176" indent="0" algn="ctr">
              <a:buNone/>
              <a:defRPr>
                <a:solidFill>
                  <a:schemeClr val="tx1">
                    <a:tint val="75000"/>
                  </a:schemeClr>
                </a:solidFill>
              </a:defRPr>
            </a:lvl4pPr>
            <a:lvl5pPr marL="1512235" indent="0" algn="ctr">
              <a:buNone/>
              <a:defRPr>
                <a:solidFill>
                  <a:schemeClr val="tx1">
                    <a:tint val="75000"/>
                  </a:schemeClr>
                </a:solidFill>
              </a:defRPr>
            </a:lvl5pPr>
            <a:lvl6pPr marL="1890293" indent="0" algn="ctr">
              <a:buNone/>
              <a:defRPr>
                <a:solidFill>
                  <a:schemeClr val="tx1">
                    <a:tint val="75000"/>
                  </a:schemeClr>
                </a:solidFill>
              </a:defRPr>
            </a:lvl6pPr>
            <a:lvl7pPr marL="2268352" indent="0" algn="ctr">
              <a:buNone/>
              <a:defRPr>
                <a:solidFill>
                  <a:schemeClr val="tx1">
                    <a:tint val="75000"/>
                  </a:schemeClr>
                </a:solidFill>
              </a:defRPr>
            </a:lvl7pPr>
            <a:lvl8pPr marL="2646411" indent="0" algn="ctr">
              <a:buNone/>
              <a:defRPr>
                <a:solidFill>
                  <a:schemeClr val="tx1">
                    <a:tint val="75000"/>
                  </a:schemeClr>
                </a:solidFill>
              </a:defRPr>
            </a:lvl8pPr>
            <a:lvl9pPr marL="3024469"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3575151"/>
            <a:ext cx="1442973" cy="64377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39853" y="3745259"/>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46610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141494" y="504049"/>
            <a:ext cx="7373778" cy="2577330"/>
          </a:xfrm>
        </p:spPr>
        <p:txBody>
          <a:bodyPr anchor="ctr">
            <a:normAutofit/>
          </a:bodyPr>
          <a:lstStyle>
            <a:lvl1pPr algn="l">
              <a:defRPr sz="3969" b="0" cap="none"/>
            </a:lvl1pPr>
          </a:lstStyle>
          <a:p>
            <a:r>
              <a:rPr lang="fr-FR"/>
              <a:t>Modifiez le style du titre</a:t>
            </a:r>
            <a:endParaRPr lang="en-US" dirty="0"/>
          </a:p>
        </p:txBody>
      </p:sp>
      <p:sp>
        <p:nvSpPr>
          <p:cNvPr id="3" name="Text Placeholder 2"/>
          <p:cNvSpPr>
            <a:spLocks noGrp="1"/>
          </p:cNvSpPr>
          <p:nvPr>
            <p:ph type="body" idx="1"/>
          </p:nvPr>
        </p:nvSpPr>
        <p:spPr>
          <a:xfrm>
            <a:off x="2141494" y="3600151"/>
            <a:ext cx="7373778" cy="1286469"/>
          </a:xfrm>
        </p:spPr>
        <p:txBody>
          <a:bodyPr anchor="ctr">
            <a:normAutofit/>
          </a:bodyPr>
          <a:lstStyle>
            <a:lvl1pPr marL="0" indent="0" algn="l">
              <a:buNone/>
              <a:defRPr sz="1488">
                <a:solidFill>
                  <a:schemeClr val="tx1">
                    <a:lumMod val="65000"/>
                    <a:lumOff val="35000"/>
                  </a:schemeClr>
                </a:solidFill>
              </a:defRPr>
            </a:lvl1pPr>
            <a:lvl2pPr marL="378059" indent="0">
              <a:buNone/>
              <a:defRPr sz="1488">
                <a:solidFill>
                  <a:schemeClr val="tx1">
                    <a:tint val="75000"/>
                  </a:schemeClr>
                </a:solidFill>
              </a:defRPr>
            </a:lvl2pPr>
            <a:lvl3pPr marL="756117" indent="0">
              <a:buNone/>
              <a:defRPr sz="1323">
                <a:solidFill>
                  <a:schemeClr val="tx1">
                    <a:tint val="75000"/>
                  </a:schemeClr>
                </a:solidFill>
              </a:defRPr>
            </a:lvl3pPr>
            <a:lvl4pPr marL="1134176" indent="0">
              <a:buNone/>
              <a:defRPr sz="1158">
                <a:solidFill>
                  <a:schemeClr val="tx1">
                    <a:tint val="75000"/>
                  </a:schemeClr>
                </a:solidFill>
              </a:defRPr>
            </a:lvl4pPr>
            <a:lvl5pPr marL="1512235" indent="0">
              <a:buNone/>
              <a:defRPr sz="1158">
                <a:solidFill>
                  <a:schemeClr val="tx1">
                    <a:tint val="75000"/>
                  </a:schemeClr>
                </a:solidFill>
              </a:defRPr>
            </a:lvl5pPr>
            <a:lvl6pPr marL="1890293" indent="0">
              <a:buNone/>
              <a:defRPr sz="1158">
                <a:solidFill>
                  <a:schemeClr val="tx1">
                    <a:tint val="75000"/>
                  </a:schemeClr>
                </a:solidFill>
              </a:defRPr>
            </a:lvl6pPr>
            <a:lvl7pPr marL="2268352" indent="0">
              <a:buNone/>
              <a:defRPr sz="1158">
                <a:solidFill>
                  <a:schemeClr val="tx1">
                    <a:tint val="75000"/>
                  </a:schemeClr>
                </a:solidFill>
              </a:defRPr>
            </a:lvl7pPr>
            <a:lvl8pPr marL="2646411" indent="0">
              <a:buNone/>
              <a:defRPr sz="1158">
                <a:solidFill>
                  <a:schemeClr val="tx1">
                    <a:tint val="75000"/>
                  </a:schemeClr>
                </a:solidFill>
              </a:defRPr>
            </a:lvl8pPr>
            <a:lvl9pPr marL="3024469" indent="0">
              <a:buNone/>
              <a:defRPr sz="115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3464" y="2627881"/>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853" y="2682423"/>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273842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357145" y="504049"/>
            <a:ext cx="6942476" cy="2394232"/>
          </a:xfrm>
        </p:spPr>
        <p:txBody>
          <a:bodyPr anchor="ctr">
            <a:normAutofit/>
          </a:bodyPr>
          <a:lstStyle>
            <a:lvl1pPr algn="l">
              <a:defRPr sz="3969" b="0" cap="none"/>
            </a:lvl1pPr>
          </a:lstStyle>
          <a:p>
            <a:r>
              <a:rPr lang="fr-FR"/>
              <a:t>Modifiez le style du titre</a:t>
            </a:r>
            <a:endParaRPr lang="en-US" dirty="0"/>
          </a:p>
        </p:txBody>
      </p:sp>
      <p:sp>
        <p:nvSpPr>
          <p:cNvPr id="13" name="Text Placeholder 9"/>
          <p:cNvSpPr>
            <a:spLocks noGrp="1"/>
          </p:cNvSpPr>
          <p:nvPr>
            <p:ph type="body" sz="quarter" idx="13"/>
          </p:nvPr>
        </p:nvSpPr>
        <p:spPr>
          <a:xfrm>
            <a:off x="2708708" y="2898281"/>
            <a:ext cx="6233358" cy="315031"/>
          </a:xfrm>
        </p:spPr>
        <p:txBody>
          <a:bodyPr anchor="ctr">
            <a:noAutofit/>
          </a:bodyPr>
          <a:lstStyle>
            <a:lvl1pPr marL="0" indent="0">
              <a:buFontTx/>
              <a:buNone/>
              <a:defRPr sz="1323">
                <a:solidFill>
                  <a:schemeClr val="tx1">
                    <a:lumMod val="50000"/>
                    <a:lumOff val="50000"/>
                  </a:schemeClr>
                </a:solidFill>
              </a:defRPr>
            </a:lvl1pPr>
            <a:lvl2pPr marL="378059" indent="0">
              <a:buFontTx/>
              <a:buNone/>
              <a:defRPr/>
            </a:lvl2pPr>
            <a:lvl3pPr marL="756117" indent="0">
              <a:buFontTx/>
              <a:buNone/>
              <a:defRPr/>
            </a:lvl3pPr>
            <a:lvl4pPr marL="1134176" indent="0">
              <a:buFontTx/>
              <a:buNone/>
              <a:defRPr/>
            </a:lvl4pPr>
            <a:lvl5pPr marL="1512235"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141494" y="3600151"/>
            <a:ext cx="7373778" cy="1286469"/>
          </a:xfrm>
        </p:spPr>
        <p:txBody>
          <a:bodyPr anchor="ctr">
            <a:normAutofit/>
          </a:bodyPr>
          <a:lstStyle>
            <a:lvl1pPr marL="0" indent="0" algn="l">
              <a:buNone/>
              <a:defRPr sz="1488">
                <a:solidFill>
                  <a:schemeClr val="tx1">
                    <a:lumMod val="65000"/>
                    <a:lumOff val="35000"/>
                  </a:schemeClr>
                </a:solidFill>
              </a:defRPr>
            </a:lvl1pPr>
            <a:lvl2pPr marL="378059" indent="0">
              <a:buNone/>
              <a:defRPr sz="1488">
                <a:solidFill>
                  <a:schemeClr val="tx1">
                    <a:tint val="75000"/>
                  </a:schemeClr>
                </a:solidFill>
              </a:defRPr>
            </a:lvl2pPr>
            <a:lvl3pPr marL="756117" indent="0">
              <a:buNone/>
              <a:defRPr sz="1323">
                <a:solidFill>
                  <a:schemeClr val="tx1">
                    <a:tint val="75000"/>
                  </a:schemeClr>
                </a:solidFill>
              </a:defRPr>
            </a:lvl3pPr>
            <a:lvl4pPr marL="1134176" indent="0">
              <a:buNone/>
              <a:defRPr sz="1158">
                <a:solidFill>
                  <a:schemeClr val="tx1">
                    <a:tint val="75000"/>
                  </a:schemeClr>
                </a:solidFill>
              </a:defRPr>
            </a:lvl4pPr>
            <a:lvl5pPr marL="1512235" indent="0">
              <a:buNone/>
              <a:defRPr sz="1158">
                <a:solidFill>
                  <a:schemeClr val="tx1">
                    <a:tint val="75000"/>
                  </a:schemeClr>
                </a:solidFill>
              </a:defRPr>
            </a:lvl5pPr>
            <a:lvl6pPr marL="1890293" indent="0">
              <a:buNone/>
              <a:defRPr sz="1158">
                <a:solidFill>
                  <a:schemeClr val="tx1">
                    <a:tint val="75000"/>
                  </a:schemeClr>
                </a:solidFill>
              </a:defRPr>
            </a:lvl6pPr>
            <a:lvl7pPr marL="2268352" indent="0">
              <a:buNone/>
              <a:defRPr sz="1158">
                <a:solidFill>
                  <a:schemeClr val="tx1">
                    <a:tint val="75000"/>
                  </a:schemeClr>
                </a:solidFill>
              </a:defRPr>
            </a:lvl7pPr>
            <a:lvl8pPr marL="2646411" indent="0">
              <a:buNone/>
              <a:defRPr sz="1158">
                <a:solidFill>
                  <a:schemeClr val="tx1">
                    <a:tint val="75000"/>
                  </a:schemeClr>
                </a:solidFill>
              </a:defRPr>
            </a:lvl8pPr>
            <a:lvl9pPr marL="3024469" indent="0">
              <a:buNone/>
              <a:defRPr sz="115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3464" y="2627881"/>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853" y="2682423"/>
            <a:ext cx="644932" cy="301904"/>
          </a:xfrm>
        </p:spPr>
        <p:txBody>
          <a:bodyPr/>
          <a:lstStyle/>
          <a:p>
            <a:fld id="{B6F15528-21DE-4FAA-801E-634DDDAF4B2B}" type="slidenum">
              <a:rPr lang="fr-FR" smtClean="0"/>
              <a:t>‹N°›</a:t>
            </a:fld>
            <a:endParaRPr lang="fr-FR"/>
          </a:p>
        </p:txBody>
      </p:sp>
      <p:sp>
        <p:nvSpPr>
          <p:cNvPr id="14" name="TextBox 13"/>
          <p:cNvSpPr txBox="1"/>
          <p:nvPr/>
        </p:nvSpPr>
        <p:spPr>
          <a:xfrm>
            <a:off x="2040954" y="535804"/>
            <a:ext cx="504190" cy="483523"/>
          </a:xfrm>
          <a:prstGeom prst="rect">
            <a:avLst/>
          </a:prstGeom>
        </p:spPr>
        <p:txBody>
          <a:bodyPr vert="horz" lIns="75607" tIns="37804" rIns="75607" bIns="37804" rtlCol="0" anchor="ctr">
            <a:noAutofit/>
          </a:bodyPr>
          <a:lstStyle/>
          <a:p>
            <a:pPr lvl="0"/>
            <a:r>
              <a:rPr lang="en-US" sz="6615" baseline="0" dirty="0">
                <a:ln w="3175" cmpd="sng">
                  <a:noFill/>
                </a:ln>
                <a:solidFill>
                  <a:schemeClr val="accent1"/>
                </a:solidFill>
                <a:effectLst/>
                <a:latin typeface="Arial"/>
              </a:rPr>
              <a:t>“</a:t>
            </a:r>
          </a:p>
        </p:txBody>
      </p:sp>
      <p:sp>
        <p:nvSpPr>
          <p:cNvPr id="15" name="TextBox 14"/>
          <p:cNvSpPr txBox="1"/>
          <p:nvPr/>
        </p:nvSpPr>
        <p:spPr>
          <a:xfrm>
            <a:off x="9192909" y="2402258"/>
            <a:ext cx="504190" cy="483523"/>
          </a:xfrm>
          <a:prstGeom prst="rect">
            <a:avLst/>
          </a:prstGeom>
        </p:spPr>
        <p:txBody>
          <a:bodyPr vert="horz" lIns="75607" tIns="37804" rIns="75607" bIns="37804" rtlCol="0" anchor="ctr">
            <a:noAutofit/>
          </a:bodyPr>
          <a:lstStyle/>
          <a:p>
            <a:pPr lvl="0"/>
            <a:r>
              <a:rPr lang="en-US" sz="661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467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141495" y="2016196"/>
            <a:ext cx="7373779" cy="2253043"/>
          </a:xfrm>
        </p:spPr>
        <p:txBody>
          <a:bodyPr anchor="b">
            <a:normAutofit/>
          </a:bodyPr>
          <a:lstStyle>
            <a:lvl1pPr algn="l">
              <a:defRPr sz="3969" b="0"/>
            </a:lvl1pPr>
          </a:lstStyle>
          <a:p>
            <a:r>
              <a:rPr lang="fr-FR"/>
              <a:t>Modifiez le style du titre</a:t>
            </a:r>
            <a:endParaRPr lang="en-US" dirty="0"/>
          </a:p>
        </p:txBody>
      </p:sp>
      <p:sp>
        <p:nvSpPr>
          <p:cNvPr id="4" name="Text Placeholder 3"/>
          <p:cNvSpPr>
            <a:spLocks noGrp="1"/>
          </p:cNvSpPr>
          <p:nvPr>
            <p:ph type="body" sz="half" idx="2"/>
          </p:nvPr>
        </p:nvSpPr>
        <p:spPr>
          <a:xfrm>
            <a:off x="2141495" y="4284416"/>
            <a:ext cx="7373779"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464" y="4061270"/>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853" y="4120275"/>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66405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357145" y="504049"/>
            <a:ext cx="6942476" cy="2394232"/>
          </a:xfrm>
        </p:spPr>
        <p:txBody>
          <a:bodyPr anchor="ctr">
            <a:normAutofit/>
          </a:bodyPr>
          <a:lstStyle>
            <a:lvl1pPr algn="l">
              <a:defRPr sz="3969" b="0" cap="none"/>
            </a:lvl1pPr>
          </a:lstStyle>
          <a:p>
            <a:r>
              <a:rPr lang="fr-FR"/>
              <a:t>Modifiez le style du titre</a:t>
            </a:r>
            <a:endParaRPr lang="en-US" dirty="0"/>
          </a:p>
        </p:txBody>
      </p:sp>
      <p:sp>
        <p:nvSpPr>
          <p:cNvPr id="21" name="Text Placeholder 9"/>
          <p:cNvSpPr>
            <a:spLocks noGrp="1"/>
          </p:cNvSpPr>
          <p:nvPr>
            <p:ph type="body" sz="quarter" idx="13"/>
          </p:nvPr>
        </p:nvSpPr>
        <p:spPr>
          <a:xfrm>
            <a:off x="2141494" y="3591348"/>
            <a:ext cx="7373779" cy="693067"/>
          </a:xfrm>
        </p:spPr>
        <p:txBody>
          <a:bodyPr anchor="b">
            <a:noAutofit/>
          </a:bodyPr>
          <a:lstStyle>
            <a:lvl1pPr marL="0" indent="0">
              <a:buFontTx/>
              <a:buNone/>
              <a:defRPr sz="1985">
                <a:solidFill>
                  <a:schemeClr val="accent1"/>
                </a:solidFill>
              </a:defRPr>
            </a:lvl1pPr>
            <a:lvl2pPr marL="378059" indent="0">
              <a:buFontTx/>
              <a:buNone/>
              <a:defRPr/>
            </a:lvl2pPr>
            <a:lvl3pPr marL="756117" indent="0">
              <a:buFontTx/>
              <a:buNone/>
              <a:defRPr/>
            </a:lvl3pPr>
            <a:lvl4pPr marL="1134176" indent="0">
              <a:buFontTx/>
              <a:buNone/>
              <a:defRPr/>
            </a:lvl4pPr>
            <a:lvl5pPr marL="1512235"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141495" y="4284416"/>
            <a:ext cx="7373779"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3464" y="4061270"/>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853" y="4120275"/>
            <a:ext cx="644932" cy="301904"/>
          </a:xfrm>
        </p:spPr>
        <p:txBody>
          <a:bodyPr/>
          <a:lstStyle/>
          <a:p>
            <a:fld id="{B6F15528-21DE-4FAA-801E-634DDDAF4B2B}" type="slidenum">
              <a:rPr lang="fr-FR" smtClean="0"/>
              <a:t>‹N°›</a:t>
            </a:fld>
            <a:endParaRPr lang="fr-FR"/>
          </a:p>
        </p:txBody>
      </p:sp>
      <p:sp>
        <p:nvSpPr>
          <p:cNvPr id="17" name="TextBox 16"/>
          <p:cNvSpPr txBox="1"/>
          <p:nvPr/>
        </p:nvSpPr>
        <p:spPr>
          <a:xfrm>
            <a:off x="2040954" y="535804"/>
            <a:ext cx="504190" cy="483523"/>
          </a:xfrm>
          <a:prstGeom prst="rect">
            <a:avLst/>
          </a:prstGeom>
        </p:spPr>
        <p:txBody>
          <a:bodyPr vert="horz" lIns="75607" tIns="37804" rIns="75607" bIns="37804" rtlCol="0" anchor="ctr">
            <a:noAutofit/>
          </a:bodyPr>
          <a:lstStyle/>
          <a:p>
            <a:pPr lvl="0"/>
            <a:r>
              <a:rPr lang="en-US" sz="6615" baseline="0" dirty="0">
                <a:ln w="3175" cmpd="sng">
                  <a:noFill/>
                </a:ln>
                <a:solidFill>
                  <a:schemeClr val="accent1"/>
                </a:solidFill>
                <a:effectLst/>
                <a:latin typeface="Arial"/>
              </a:rPr>
              <a:t>“</a:t>
            </a:r>
          </a:p>
        </p:txBody>
      </p:sp>
      <p:sp>
        <p:nvSpPr>
          <p:cNvPr id="18" name="TextBox 17"/>
          <p:cNvSpPr txBox="1"/>
          <p:nvPr/>
        </p:nvSpPr>
        <p:spPr>
          <a:xfrm>
            <a:off x="9192909" y="2402258"/>
            <a:ext cx="504190" cy="483523"/>
          </a:xfrm>
          <a:prstGeom prst="rect">
            <a:avLst/>
          </a:prstGeom>
        </p:spPr>
        <p:txBody>
          <a:bodyPr vert="horz" lIns="75607" tIns="37804" rIns="75607" bIns="37804" rtlCol="0" anchor="ctr">
            <a:noAutofit/>
          </a:bodyPr>
          <a:lstStyle/>
          <a:p>
            <a:pPr lvl="0"/>
            <a:r>
              <a:rPr lang="en-US" sz="661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552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141494" y="518773"/>
            <a:ext cx="7373778" cy="2381350"/>
          </a:xfrm>
        </p:spPr>
        <p:txBody>
          <a:bodyPr anchor="ctr">
            <a:normAutofit/>
          </a:bodyPr>
          <a:lstStyle>
            <a:lvl1pPr algn="l">
              <a:defRPr sz="3969" b="0"/>
            </a:lvl1pPr>
          </a:lstStyle>
          <a:p>
            <a:r>
              <a:rPr lang="fr-FR"/>
              <a:t>Modifiez le style du titre</a:t>
            </a:r>
            <a:endParaRPr lang="en-US" dirty="0"/>
          </a:p>
        </p:txBody>
      </p:sp>
      <p:sp>
        <p:nvSpPr>
          <p:cNvPr id="21" name="Text Placeholder 9"/>
          <p:cNvSpPr>
            <a:spLocks noGrp="1"/>
          </p:cNvSpPr>
          <p:nvPr>
            <p:ph type="body" sz="quarter" idx="13"/>
          </p:nvPr>
        </p:nvSpPr>
        <p:spPr>
          <a:xfrm>
            <a:off x="2141494" y="3591348"/>
            <a:ext cx="7373779" cy="693067"/>
          </a:xfrm>
        </p:spPr>
        <p:txBody>
          <a:bodyPr anchor="b">
            <a:noAutofit/>
          </a:bodyPr>
          <a:lstStyle>
            <a:lvl1pPr marL="0" indent="0">
              <a:buFontTx/>
              <a:buNone/>
              <a:defRPr sz="1985">
                <a:solidFill>
                  <a:schemeClr val="accent1"/>
                </a:solidFill>
              </a:defRPr>
            </a:lvl1pPr>
            <a:lvl2pPr marL="378059" indent="0">
              <a:buFontTx/>
              <a:buNone/>
              <a:defRPr/>
            </a:lvl2pPr>
            <a:lvl3pPr marL="756117" indent="0">
              <a:buFontTx/>
              <a:buNone/>
              <a:defRPr/>
            </a:lvl3pPr>
            <a:lvl4pPr marL="1134176" indent="0">
              <a:buFontTx/>
              <a:buNone/>
              <a:defRPr/>
            </a:lvl4pPr>
            <a:lvl5pPr marL="1512235"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141495" y="4284416"/>
            <a:ext cx="7373779"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464" y="4061270"/>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853" y="4120275"/>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556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151026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7585" y="518771"/>
            <a:ext cx="1825870" cy="4368934"/>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141494" y="518771"/>
            <a:ext cx="5357019" cy="43689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0641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3616" y="38070"/>
            <a:ext cx="7407275" cy="760730"/>
          </a:xfrm>
          <a:prstGeom prst="rect">
            <a:avLst/>
          </a:prstGeom>
        </p:spPr>
        <p:txBody>
          <a:bodyPr wrap="square" lIns="0" tIns="0" rIns="0" bIns="0">
            <a:spAutoFit/>
          </a:bodyPr>
          <a:lstStyle>
            <a:lvl1pPr>
              <a:defRPr sz="220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1512570" y="3175508"/>
            <a:ext cx="7058660" cy="1417637"/>
          </a:xfrm>
          <a:prstGeom prst="rect">
            <a:avLst/>
          </a:prstGeom>
        </p:spPr>
        <p:txBody>
          <a:bodyPr wrap="square" lIns="0" tIns="0" rIns="0" bIns="0">
            <a:spAutoFit/>
          </a:bodyPr>
          <a:lstStyle>
            <a:lvl1pPr>
              <a:defRPr sz="18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811138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504190" y="1304226"/>
            <a:ext cx="4386453" cy="374256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304226"/>
            <a:ext cx="4386453" cy="374256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33503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144565" y="516047"/>
            <a:ext cx="7370708" cy="1059106"/>
          </a:xfrm>
        </p:spPr>
        <p:txBody>
          <a:bodyPr/>
          <a:lstStyle/>
          <a:p>
            <a:r>
              <a:rPr lang="fr-FR"/>
              <a:t>Modifiez le style du titre</a:t>
            </a:r>
            <a:endParaRPr lang="en-US" dirty="0"/>
          </a:p>
        </p:txBody>
      </p:sp>
      <p:sp>
        <p:nvSpPr>
          <p:cNvPr id="3" name="Content Placeholder 2"/>
          <p:cNvSpPr>
            <a:spLocks noGrp="1"/>
          </p:cNvSpPr>
          <p:nvPr>
            <p:ph idx="1"/>
          </p:nvPr>
        </p:nvSpPr>
        <p:spPr>
          <a:xfrm>
            <a:off x="2141494" y="1764171"/>
            <a:ext cx="7373779" cy="31235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5906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141494" y="1702281"/>
            <a:ext cx="7373778" cy="1214480"/>
          </a:xfrm>
        </p:spPr>
        <p:txBody>
          <a:bodyPr anchor="b"/>
          <a:lstStyle>
            <a:lvl1pPr algn="l">
              <a:defRPr sz="3308" b="0" cap="none"/>
            </a:lvl1pPr>
          </a:lstStyle>
          <a:p>
            <a:r>
              <a:rPr lang="fr-FR"/>
              <a:t>Modifiez le style du titre</a:t>
            </a:r>
            <a:endParaRPr lang="en-US" dirty="0"/>
          </a:p>
        </p:txBody>
      </p:sp>
      <p:sp>
        <p:nvSpPr>
          <p:cNvPr id="3" name="Text Placeholder 2"/>
          <p:cNvSpPr>
            <a:spLocks noGrp="1"/>
          </p:cNvSpPr>
          <p:nvPr>
            <p:ph type="body" idx="1"/>
          </p:nvPr>
        </p:nvSpPr>
        <p:spPr>
          <a:xfrm>
            <a:off x="2141494" y="2918894"/>
            <a:ext cx="7373778" cy="711423"/>
          </a:xfrm>
        </p:spPr>
        <p:txBody>
          <a:bodyPr anchor="t"/>
          <a:lstStyle>
            <a:lvl1pPr marL="0" indent="0" algn="l">
              <a:buNone/>
              <a:defRPr sz="1654">
                <a:solidFill>
                  <a:schemeClr val="tx1">
                    <a:lumMod val="65000"/>
                    <a:lumOff val="35000"/>
                  </a:schemeClr>
                </a:solidFill>
              </a:defRPr>
            </a:lvl1pPr>
            <a:lvl2pPr marL="378059" indent="0">
              <a:buNone/>
              <a:defRPr sz="1488">
                <a:solidFill>
                  <a:schemeClr val="tx1">
                    <a:tint val="75000"/>
                  </a:schemeClr>
                </a:solidFill>
              </a:defRPr>
            </a:lvl2pPr>
            <a:lvl3pPr marL="756117" indent="0">
              <a:buNone/>
              <a:defRPr sz="1323">
                <a:solidFill>
                  <a:schemeClr val="tx1">
                    <a:tint val="75000"/>
                  </a:schemeClr>
                </a:solidFill>
              </a:defRPr>
            </a:lvl3pPr>
            <a:lvl4pPr marL="1134176" indent="0">
              <a:buNone/>
              <a:defRPr sz="1158">
                <a:solidFill>
                  <a:schemeClr val="tx1">
                    <a:tint val="75000"/>
                  </a:schemeClr>
                </a:solidFill>
              </a:defRPr>
            </a:lvl4pPr>
            <a:lvl5pPr marL="1512235" indent="0">
              <a:buNone/>
              <a:defRPr sz="1158">
                <a:solidFill>
                  <a:schemeClr val="tx1">
                    <a:tint val="75000"/>
                  </a:schemeClr>
                </a:solidFill>
              </a:defRPr>
            </a:lvl5pPr>
            <a:lvl6pPr marL="1890293" indent="0">
              <a:buNone/>
              <a:defRPr sz="1158">
                <a:solidFill>
                  <a:schemeClr val="tx1">
                    <a:tint val="75000"/>
                  </a:schemeClr>
                </a:solidFill>
              </a:defRPr>
            </a:lvl6pPr>
            <a:lvl7pPr marL="2268352" indent="0">
              <a:buNone/>
              <a:defRPr sz="1158">
                <a:solidFill>
                  <a:schemeClr val="tx1">
                    <a:tint val="75000"/>
                  </a:schemeClr>
                </a:solidFill>
              </a:defRPr>
            </a:lvl7pPr>
            <a:lvl8pPr marL="2646411" indent="0">
              <a:buNone/>
              <a:defRPr sz="1158">
                <a:solidFill>
                  <a:schemeClr val="tx1">
                    <a:tint val="75000"/>
                  </a:schemeClr>
                </a:solidFill>
              </a:defRPr>
            </a:lvl8pPr>
            <a:lvl9pPr marL="3024469" indent="0">
              <a:buNone/>
              <a:defRPr sz="115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3464" y="2627881"/>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853" y="2682423"/>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00456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141494" y="1764171"/>
            <a:ext cx="3567925" cy="31235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47347" y="1758070"/>
            <a:ext cx="3567925" cy="31235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439853" y="651380"/>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277763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431106" y="1631133"/>
            <a:ext cx="3302322" cy="476483"/>
          </a:xfrm>
        </p:spPr>
        <p:txBody>
          <a:bodyPr anchor="b">
            <a:noAutofit/>
          </a:bodyPr>
          <a:lstStyle>
            <a:lvl1pPr marL="0" indent="0">
              <a:buNone/>
              <a:defRPr sz="1985" b="0"/>
            </a:lvl1pPr>
            <a:lvl2pPr marL="378059" indent="0">
              <a:buNone/>
              <a:defRPr sz="1654" b="1"/>
            </a:lvl2pPr>
            <a:lvl3pPr marL="756117" indent="0">
              <a:buNone/>
              <a:defRPr sz="1488" b="1"/>
            </a:lvl3pPr>
            <a:lvl4pPr marL="1134176" indent="0">
              <a:buNone/>
              <a:defRPr sz="1323" b="1"/>
            </a:lvl4pPr>
            <a:lvl5pPr marL="1512235" indent="0">
              <a:buNone/>
              <a:defRPr sz="1323" b="1"/>
            </a:lvl5pPr>
            <a:lvl6pPr marL="1890293" indent="0">
              <a:buNone/>
              <a:defRPr sz="1323" b="1"/>
            </a:lvl6pPr>
            <a:lvl7pPr marL="2268352" indent="0">
              <a:buNone/>
              <a:defRPr sz="1323" b="1"/>
            </a:lvl7pPr>
            <a:lvl8pPr marL="2646411" indent="0">
              <a:buNone/>
              <a:defRPr sz="1323" b="1"/>
            </a:lvl8pPr>
            <a:lvl9pPr marL="3024469"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2141495" y="2107617"/>
            <a:ext cx="3591934" cy="277331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608" y="1628464"/>
            <a:ext cx="3307507" cy="476483"/>
          </a:xfrm>
        </p:spPr>
        <p:txBody>
          <a:bodyPr anchor="b">
            <a:noAutofit/>
          </a:bodyPr>
          <a:lstStyle>
            <a:lvl1pPr marL="0" indent="0">
              <a:buNone/>
              <a:defRPr sz="1985" b="0"/>
            </a:lvl1pPr>
            <a:lvl2pPr marL="378059" indent="0">
              <a:buNone/>
              <a:defRPr sz="1654" b="1"/>
            </a:lvl2pPr>
            <a:lvl3pPr marL="756117" indent="0">
              <a:buNone/>
              <a:defRPr sz="1488" b="1"/>
            </a:lvl3pPr>
            <a:lvl4pPr marL="1134176" indent="0">
              <a:buNone/>
              <a:defRPr sz="1323" b="1"/>
            </a:lvl4pPr>
            <a:lvl5pPr marL="1512235" indent="0">
              <a:buNone/>
              <a:defRPr sz="1323" b="1"/>
            </a:lvl5pPr>
            <a:lvl6pPr marL="1890293" indent="0">
              <a:buNone/>
              <a:defRPr sz="1323" b="1"/>
            </a:lvl6pPr>
            <a:lvl7pPr marL="2268352" indent="0">
              <a:buNone/>
              <a:defRPr sz="1323" b="1"/>
            </a:lvl7pPr>
            <a:lvl8pPr marL="2646411" indent="0">
              <a:buNone/>
              <a:defRPr sz="1323" b="1"/>
            </a:lvl8pPr>
            <a:lvl9pPr marL="3024469"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5927671" y="2104948"/>
            <a:ext cx="3588445" cy="277331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439853" y="651380"/>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9182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73208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417773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41494" y="368849"/>
            <a:ext cx="2899092" cy="807265"/>
          </a:xfrm>
        </p:spPr>
        <p:txBody>
          <a:bodyPr anchor="b"/>
          <a:lstStyle>
            <a:lvl1pPr algn="l">
              <a:defRPr sz="1654" b="0"/>
            </a:lvl1pPr>
          </a:lstStyle>
          <a:p>
            <a:r>
              <a:rPr lang="fr-FR"/>
              <a:t>Modifiez le style du titre</a:t>
            </a:r>
            <a:endParaRPr lang="en-US" dirty="0"/>
          </a:p>
        </p:txBody>
      </p:sp>
      <p:sp>
        <p:nvSpPr>
          <p:cNvPr id="3" name="Content Placeholder 2"/>
          <p:cNvSpPr>
            <a:spLocks noGrp="1"/>
          </p:cNvSpPr>
          <p:nvPr>
            <p:ph idx="1"/>
          </p:nvPr>
        </p:nvSpPr>
        <p:spPr>
          <a:xfrm>
            <a:off x="5229658" y="368849"/>
            <a:ext cx="4285615" cy="4477372"/>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141494" y="1321816"/>
            <a:ext cx="2899092" cy="3524403"/>
          </a:xfrm>
        </p:spPr>
        <p:txBody>
          <a:bodyPr/>
          <a:lstStyle>
            <a:lvl1pPr marL="0" indent="0">
              <a:buNone/>
              <a:defRPr sz="1158"/>
            </a:lvl1pPr>
            <a:lvl2pPr marL="378059" indent="0">
              <a:buNone/>
              <a:defRPr sz="992"/>
            </a:lvl2pPr>
            <a:lvl3pPr marL="756117" indent="0">
              <a:buNone/>
              <a:defRPr sz="827"/>
            </a:lvl3pPr>
            <a:lvl4pPr marL="1134176" indent="0">
              <a:buNone/>
              <a:defRPr sz="744"/>
            </a:lvl4pPr>
            <a:lvl5pPr marL="1512235" indent="0">
              <a:buNone/>
              <a:defRPr sz="744"/>
            </a:lvl5pPr>
            <a:lvl6pPr marL="1890293" indent="0">
              <a:buNone/>
              <a:defRPr sz="744"/>
            </a:lvl6pPr>
            <a:lvl7pPr marL="2268352" indent="0">
              <a:buNone/>
              <a:defRPr sz="744"/>
            </a:lvl7pPr>
            <a:lvl8pPr marL="2646411" indent="0">
              <a:buNone/>
              <a:defRPr sz="744"/>
            </a:lvl8pPr>
            <a:lvl9pPr marL="3024469" indent="0">
              <a:buNone/>
              <a:defRPr sz="74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464" y="590683"/>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46374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41495" y="3969385"/>
            <a:ext cx="7373779" cy="468608"/>
          </a:xfrm>
        </p:spPr>
        <p:txBody>
          <a:bodyPr anchor="b">
            <a:normAutofit/>
          </a:bodyPr>
          <a:lstStyle>
            <a:lvl1pPr algn="l">
              <a:defRPr sz="1985" b="0"/>
            </a:lvl1pPr>
          </a:lstStyle>
          <a:p>
            <a:r>
              <a:rPr lang="fr-FR"/>
              <a:t>Modifiez le style du titre</a:t>
            </a:r>
            <a:endParaRPr lang="en-US" dirty="0"/>
          </a:p>
        </p:txBody>
      </p:sp>
      <p:sp>
        <p:nvSpPr>
          <p:cNvPr id="3" name="Picture Placeholder 2"/>
          <p:cNvSpPr>
            <a:spLocks noGrp="1" noChangeAspect="1"/>
          </p:cNvSpPr>
          <p:nvPr>
            <p:ph type="pic" idx="1"/>
          </p:nvPr>
        </p:nvSpPr>
        <p:spPr>
          <a:xfrm>
            <a:off x="2141494" y="525022"/>
            <a:ext cx="7373779" cy="3187489"/>
          </a:xfrm>
        </p:spPr>
        <p:txBody>
          <a:bodyPr anchor="t">
            <a:normAutofit/>
          </a:bodyPr>
          <a:lstStyle>
            <a:lvl1pPr marL="0" indent="0" algn="ctr">
              <a:buNone/>
              <a:defRPr sz="1323"/>
            </a:lvl1pPr>
            <a:lvl2pPr marL="378059" indent="0">
              <a:buNone/>
              <a:defRPr sz="1323"/>
            </a:lvl2pPr>
            <a:lvl3pPr marL="756117" indent="0">
              <a:buNone/>
              <a:defRPr sz="1323"/>
            </a:lvl3pPr>
            <a:lvl4pPr marL="1134176" indent="0">
              <a:buNone/>
              <a:defRPr sz="1323"/>
            </a:lvl4pPr>
            <a:lvl5pPr marL="1512235" indent="0">
              <a:buNone/>
              <a:defRPr sz="1323"/>
            </a:lvl5pPr>
            <a:lvl6pPr marL="1890293" indent="0">
              <a:buNone/>
              <a:defRPr sz="1323"/>
            </a:lvl6pPr>
            <a:lvl7pPr marL="2268352" indent="0">
              <a:buNone/>
              <a:defRPr sz="1323"/>
            </a:lvl7pPr>
            <a:lvl8pPr marL="2646411" indent="0">
              <a:buNone/>
              <a:defRPr sz="1323"/>
            </a:lvl8pPr>
            <a:lvl9pPr marL="3024469" indent="0">
              <a:buNone/>
              <a:defRPr sz="1323"/>
            </a:lvl9pPr>
          </a:lstStyle>
          <a:p>
            <a:r>
              <a:rPr lang="fr-FR"/>
              <a:t>Cliquez sur l'icône pour ajouter une image</a:t>
            </a:r>
            <a:endParaRPr lang="en-US" dirty="0"/>
          </a:p>
        </p:txBody>
      </p:sp>
      <p:sp>
        <p:nvSpPr>
          <p:cNvPr id="4" name="Text Placeholder 3"/>
          <p:cNvSpPr>
            <a:spLocks noGrp="1"/>
          </p:cNvSpPr>
          <p:nvPr>
            <p:ph type="body" sz="half" idx="2"/>
          </p:nvPr>
        </p:nvSpPr>
        <p:spPr>
          <a:xfrm>
            <a:off x="2141495" y="4437993"/>
            <a:ext cx="7373779" cy="408227"/>
          </a:xfrm>
        </p:spPr>
        <p:txBody>
          <a:bodyPr>
            <a:normAutofit/>
          </a:bodyPr>
          <a:lstStyle>
            <a:lvl1pPr marL="0" indent="0">
              <a:buNone/>
              <a:defRPr sz="992"/>
            </a:lvl1pPr>
            <a:lvl2pPr marL="378059" indent="0">
              <a:buNone/>
              <a:defRPr sz="992"/>
            </a:lvl2pPr>
            <a:lvl3pPr marL="756117" indent="0">
              <a:buNone/>
              <a:defRPr sz="827"/>
            </a:lvl3pPr>
            <a:lvl4pPr marL="1134176" indent="0">
              <a:buNone/>
              <a:defRPr sz="744"/>
            </a:lvl4pPr>
            <a:lvl5pPr marL="1512235" indent="0">
              <a:buNone/>
              <a:defRPr sz="744"/>
            </a:lvl5pPr>
            <a:lvl6pPr marL="1890293" indent="0">
              <a:buNone/>
              <a:defRPr sz="744"/>
            </a:lvl6pPr>
            <a:lvl7pPr marL="2268352" indent="0">
              <a:buNone/>
              <a:defRPr sz="744"/>
            </a:lvl7pPr>
            <a:lvl8pPr marL="2646411" indent="0">
              <a:buNone/>
              <a:defRPr sz="744"/>
            </a:lvl8pPr>
            <a:lvl9pPr marL="3024469" indent="0">
              <a:buNone/>
              <a:defRPr sz="74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464" y="4061270"/>
            <a:ext cx="1313844"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853" y="4120275"/>
            <a:ext cx="644932" cy="301904"/>
          </a:xfrm>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0540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89018"/>
            <a:ext cx="2358441" cy="548916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2514" y="-650"/>
            <a:ext cx="1949166" cy="5667275"/>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51257" cy="56705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44565" y="516047"/>
            <a:ext cx="7370708" cy="1059106"/>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141494" y="1764171"/>
            <a:ext cx="7373779" cy="321331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69917" y="5068963"/>
            <a:ext cx="948072" cy="306263"/>
          </a:xfrm>
          <a:prstGeom prst="rect">
            <a:avLst/>
          </a:prstGeom>
        </p:spPr>
        <p:txBody>
          <a:bodyPr vert="horz" lIns="91440" tIns="45720" rIns="91440" bIns="45720" rtlCol="0" anchor="ctr"/>
          <a:lstStyle>
            <a:lvl1pPr algn="r">
              <a:defRPr sz="744">
                <a:solidFill>
                  <a:schemeClr val="tx1">
                    <a:tint val="75000"/>
                  </a:schemeClr>
                </a:solidFill>
              </a:defRPr>
            </a:lvl1pPr>
          </a:lstStyle>
          <a:p>
            <a:fld id="{1D8BD707-D9CF-40AE-B4C6-C98DA3205C09}" type="datetimeFigureOut">
              <a:rPr lang="en-US" smtClean="0"/>
              <a:t>9/10/2023</a:t>
            </a:fld>
            <a:endParaRPr lang="en-US"/>
          </a:p>
        </p:txBody>
      </p:sp>
      <p:sp>
        <p:nvSpPr>
          <p:cNvPr id="5" name="Footer Placeholder 4"/>
          <p:cNvSpPr>
            <a:spLocks noGrp="1"/>
          </p:cNvSpPr>
          <p:nvPr>
            <p:ph type="ftr" sz="quarter" idx="3"/>
          </p:nvPr>
        </p:nvSpPr>
        <p:spPr>
          <a:xfrm>
            <a:off x="2141495" y="5073405"/>
            <a:ext cx="6302374"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439853" y="651380"/>
            <a:ext cx="644932" cy="301904"/>
          </a:xfrm>
          <a:prstGeom prst="rect">
            <a:avLst/>
          </a:prstGeom>
        </p:spPr>
        <p:txBody>
          <a:bodyPr vert="horz" lIns="91440" tIns="45720" rIns="91440" bIns="45720" rtlCol="0" anchor="ctr"/>
          <a:lstStyle>
            <a:lvl1pPr algn="r">
              <a:defRPr sz="1654">
                <a:solidFill>
                  <a:srgbClr val="FEFFFF"/>
                </a:solidFill>
              </a:defRPr>
            </a:lvl1pPr>
          </a:lstStyle>
          <a:p>
            <a:fld id="{B6F15528-21DE-4FAA-801E-634DDDAF4B2B}" type="slidenum">
              <a:rPr lang="fr-FR" smtClean="0"/>
              <a:t>‹N°›</a:t>
            </a:fld>
            <a:endParaRPr lang="fr-FR"/>
          </a:p>
        </p:txBody>
      </p:sp>
    </p:spTree>
    <p:extLst>
      <p:ext uri="{BB962C8B-B14F-4D97-AF65-F5344CB8AC3E}">
        <p14:creationId xmlns:p14="http://schemas.microsoft.com/office/powerpoint/2010/main" val="331525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44" indent="-283544" algn="l" defTabSz="378059"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345" indent="-236287" algn="l" defTabSz="378059"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5147" indent="-189029" algn="l" defTabSz="378059" rtl="0" eaLnBrk="1" latinLnBrk="0" hangingPunct="1">
        <a:spcBef>
          <a:spcPts val="827"/>
        </a:spcBef>
        <a:spcAft>
          <a:spcPts val="0"/>
        </a:spcAft>
        <a:buClr>
          <a:schemeClr val="accent1"/>
        </a:buClr>
        <a:buFont typeface="Wingdings 3" charset="2"/>
        <a:buChar char=""/>
        <a:defRPr sz="1158" kern="1200">
          <a:solidFill>
            <a:schemeClr val="tx1">
              <a:lumMod val="75000"/>
              <a:lumOff val="25000"/>
            </a:schemeClr>
          </a:solidFill>
          <a:latin typeface="+mn-lt"/>
          <a:ea typeface="+mn-ea"/>
          <a:cs typeface="+mn-cs"/>
        </a:defRPr>
      </a:lvl3pPr>
      <a:lvl4pPr marL="1323205"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1264"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9323"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7381"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5440"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3499" indent="-189029" algn="l" defTabSz="378059"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59" rtl="0" eaLnBrk="1" latinLnBrk="0" hangingPunct="1">
        <a:defRPr sz="1488" kern="1200">
          <a:solidFill>
            <a:schemeClr val="tx1"/>
          </a:solidFill>
          <a:latin typeface="+mn-lt"/>
          <a:ea typeface="+mn-ea"/>
          <a:cs typeface="+mn-cs"/>
        </a:defRPr>
      </a:lvl1pPr>
      <a:lvl2pPr marL="378059" algn="l" defTabSz="378059" rtl="0" eaLnBrk="1" latinLnBrk="0" hangingPunct="1">
        <a:defRPr sz="1488" kern="1200">
          <a:solidFill>
            <a:schemeClr val="tx1"/>
          </a:solidFill>
          <a:latin typeface="+mn-lt"/>
          <a:ea typeface="+mn-ea"/>
          <a:cs typeface="+mn-cs"/>
        </a:defRPr>
      </a:lvl2pPr>
      <a:lvl3pPr marL="756117" algn="l" defTabSz="378059" rtl="0" eaLnBrk="1" latinLnBrk="0" hangingPunct="1">
        <a:defRPr sz="1488" kern="1200">
          <a:solidFill>
            <a:schemeClr val="tx1"/>
          </a:solidFill>
          <a:latin typeface="+mn-lt"/>
          <a:ea typeface="+mn-ea"/>
          <a:cs typeface="+mn-cs"/>
        </a:defRPr>
      </a:lvl3pPr>
      <a:lvl4pPr marL="1134176" algn="l" defTabSz="378059" rtl="0" eaLnBrk="1" latinLnBrk="0" hangingPunct="1">
        <a:defRPr sz="1488" kern="1200">
          <a:solidFill>
            <a:schemeClr val="tx1"/>
          </a:solidFill>
          <a:latin typeface="+mn-lt"/>
          <a:ea typeface="+mn-ea"/>
          <a:cs typeface="+mn-cs"/>
        </a:defRPr>
      </a:lvl4pPr>
      <a:lvl5pPr marL="1512235" algn="l" defTabSz="378059" rtl="0" eaLnBrk="1" latinLnBrk="0" hangingPunct="1">
        <a:defRPr sz="1488" kern="1200">
          <a:solidFill>
            <a:schemeClr val="tx1"/>
          </a:solidFill>
          <a:latin typeface="+mn-lt"/>
          <a:ea typeface="+mn-ea"/>
          <a:cs typeface="+mn-cs"/>
        </a:defRPr>
      </a:lvl5pPr>
      <a:lvl6pPr marL="1890293" algn="l" defTabSz="378059" rtl="0" eaLnBrk="1" latinLnBrk="0" hangingPunct="1">
        <a:defRPr sz="1488" kern="1200">
          <a:solidFill>
            <a:schemeClr val="tx1"/>
          </a:solidFill>
          <a:latin typeface="+mn-lt"/>
          <a:ea typeface="+mn-ea"/>
          <a:cs typeface="+mn-cs"/>
        </a:defRPr>
      </a:lvl6pPr>
      <a:lvl7pPr marL="2268352" algn="l" defTabSz="378059" rtl="0" eaLnBrk="1" latinLnBrk="0" hangingPunct="1">
        <a:defRPr sz="1488" kern="1200">
          <a:solidFill>
            <a:schemeClr val="tx1"/>
          </a:solidFill>
          <a:latin typeface="+mn-lt"/>
          <a:ea typeface="+mn-ea"/>
          <a:cs typeface="+mn-cs"/>
        </a:defRPr>
      </a:lvl7pPr>
      <a:lvl8pPr marL="2646411" algn="l" defTabSz="378059" rtl="0" eaLnBrk="1" latinLnBrk="0" hangingPunct="1">
        <a:defRPr sz="1488" kern="1200">
          <a:solidFill>
            <a:schemeClr val="tx1"/>
          </a:solidFill>
          <a:latin typeface="+mn-lt"/>
          <a:ea typeface="+mn-ea"/>
          <a:cs typeface="+mn-cs"/>
        </a:defRPr>
      </a:lvl8pPr>
      <a:lvl9pPr marL="3024469" algn="l" defTabSz="378059"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2">
            <a:extLst>
              <a:ext uri="{FF2B5EF4-FFF2-40B4-BE49-F238E27FC236}">
                <a16:creationId xmlns:a16="http://schemas.microsoft.com/office/drawing/2014/main" id="{9490FBB4-3C94-450F-A9AA-997B1729E404}"/>
              </a:ext>
            </a:extLst>
          </p:cNvPr>
          <p:cNvSpPr txBox="1">
            <a:spLocks/>
          </p:cNvSpPr>
          <p:nvPr/>
        </p:nvSpPr>
        <p:spPr>
          <a:xfrm>
            <a:off x="4432300" y="901425"/>
            <a:ext cx="1834616"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fr-FR" dirty="0">
                <a:solidFill>
                  <a:srgbClr val="000000"/>
                </a:solidFill>
              </a:rPr>
              <a:t>PROJET</a:t>
            </a:r>
            <a:r>
              <a:rPr lang="fr-FR" spc="-135" dirty="0">
                <a:solidFill>
                  <a:srgbClr val="000000"/>
                </a:solidFill>
              </a:rPr>
              <a:t> </a:t>
            </a:r>
            <a:r>
              <a:rPr lang="fr-FR" spc="-50" dirty="0">
                <a:solidFill>
                  <a:srgbClr val="000000"/>
                </a:solidFill>
              </a:rPr>
              <a:t>9</a:t>
            </a:r>
          </a:p>
        </p:txBody>
      </p:sp>
      <p:sp>
        <p:nvSpPr>
          <p:cNvPr id="6" name="object 21">
            <a:extLst>
              <a:ext uri="{FF2B5EF4-FFF2-40B4-BE49-F238E27FC236}">
                <a16:creationId xmlns:a16="http://schemas.microsoft.com/office/drawing/2014/main" id="{95011DA6-B572-44D3-B968-3CC6CE0ECC21}"/>
              </a:ext>
            </a:extLst>
          </p:cNvPr>
          <p:cNvSpPr txBox="1"/>
          <p:nvPr/>
        </p:nvSpPr>
        <p:spPr>
          <a:xfrm>
            <a:off x="1079500" y="2454275"/>
            <a:ext cx="7825105"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Arial Black" panose="020B0A04020102020204" pitchFamily="34" charset="0"/>
                <a:cs typeface="Arial Black"/>
              </a:rPr>
              <a:t>PRODUIRE</a:t>
            </a:r>
            <a:r>
              <a:rPr sz="2200" spc="-90" dirty="0">
                <a:latin typeface="Arial Black" panose="020B0A04020102020204" pitchFamily="34" charset="0"/>
                <a:cs typeface="Arial Black"/>
              </a:rPr>
              <a:t> </a:t>
            </a:r>
            <a:r>
              <a:rPr sz="2200" dirty="0">
                <a:latin typeface="Arial Black" panose="020B0A04020102020204" pitchFamily="34" charset="0"/>
                <a:cs typeface="Arial Black"/>
              </a:rPr>
              <a:t>UNE</a:t>
            </a:r>
            <a:r>
              <a:rPr sz="2200" spc="-100" dirty="0">
                <a:latin typeface="Arial Black" panose="020B0A04020102020204" pitchFamily="34" charset="0"/>
                <a:cs typeface="Arial Black"/>
              </a:rPr>
              <a:t> </a:t>
            </a:r>
            <a:r>
              <a:rPr sz="2200" dirty="0">
                <a:latin typeface="Arial Black" panose="020B0A04020102020204" pitchFamily="34" charset="0"/>
                <a:cs typeface="Arial Black"/>
              </a:rPr>
              <a:t>ÉTUDE</a:t>
            </a:r>
            <a:r>
              <a:rPr sz="2200" spc="-100" dirty="0">
                <a:latin typeface="Arial Black" panose="020B0A04020102020204" pitchFamily="34" charset="0"/>
                <a:cs typeface="Arial Black"/>
              </a:rPr>
              <a:t> </a:t>
            </a:r>
            <a:r>
              <a:rPr sz="2200" dirty="0">
                <a:latin typeface="Arial Black" panose="020B0A04020102020204" pitchFamily="34" charset="0"/>
                <a:cs typeface="Arial Black"/>
              </a:rPr>
              <a:t>DE</a:t>
            </a:r>
            <a:r>
              <a:rPr sz="2200" spc="-100" dirty="0">
                <a:latin typeface="Arial Black" panose="020B0A04020102020204" pitchFamily="34" charset="0"/>
                <a:cs typeface="Arial Black"/>
              </a:rPr>
              <a:t> </a:t>
            </a:r>
            <a:r>
              <a:rPr sz="2200" dirty="0">
                <a:latin typeface="Arial Black" panose="020B0A04020102020204" pitchFamily="34" charset="0"/>
                <a:cs typeface="Arial Black"/>
              </a:rPr>
              <a:t>MARCHE</a:t>
            </a:r>
            <a:r>
              <a:rPr sz="2200" spc="-90" dirty="0">
                <a:latin typeface="Arial Black" panose="020B0A04020102020204" pitchFamily="34" charset="0"/>
                <a:cs typeface="Arial Black"/>
              </a:rPr>
              <a:t> </a:t>
            </a:r>
            <a:r>
              <a:rPr sz="2200" spc="-10" dirty="0">
                <a:latin typeface="Arial Black" panose="020B0A04020102020204" pitchFamily="34" charset="0"/>
                <a:cs typeface="Arial Black"/>
              </a:rPr>
              <a:t>AVEC</a:t>
            </a:r>
            <a:r>
              <a:rPr sz="2200" spc="-100" dirty="0">
                <a:latin typeface="Arial Black" panose="020B0A04020102020204" pitchFamily="34" charset="0"/>
                <a:cs typeface="Arial Black"/>
              </a:rPr>
              <a:t> </a:t>
            </a:r>
            <a:r>
              <a:rPr sz="2200" spc="-10" dirty="0">
                <a:latin typeface="Arial Black" panose="020B0A04020102020204" pitchFamily="34" charset="0"/>
                <a:cs typeface="Arial Black"/>
              </a:rPr>
              <a:t>PYTHON</a:t>
            </a:r>
            <a:endParaRPr sz="2200" dirty="0">
              <a:latin typeface="Arial Black" panose="020B0A04020102020204" pitchFamily="34" charset="0"/>
              <a:cs typeface="Arial Black"/>
            </a:endParaRPr>
          </a:p>
        </p:txBody>
      </p:sp>
      <p:sp>
        <p:nvSpPr>
          <p:cNvPr id="7" name="object 23">
            <a:extLst>
              <a:ext uri="{FF2B5EF4-FFF2-40B4-BE49-F238E27FC236}">
                <a16:creationId xmlns:a16="http://schemas.microsoft.com/office/drawing/2014/main" id="{1B5E98BE-E5EE-4909-9A14-EDF072337339}"/>
              </a:ext>
            </a:extLst>
          </p:cNvPr>
          <p:cNvSpPr txBox="1"/>
          <p:nvPr/>
        </p:nvSpPr>
        <p:spPr>
          <a:xfrm>
            <a:off x="1384300" y="3292475"/>
            <a:ext cx="8190230" cy="1681480"/>
          </a:xfrm>
          <a:prstGeom prst="rect">
            <a:avLst/>
          </a:prstGeom>
        </p:spPr>
        <p:txBody>
          <a:bodyPr vert="horz" wrap="square" lIns="0" tIns="12700" rIns="0" bIns="0" rtlCol="0">
            <a:spAutoFit/>
          </a:bodyPr>
          <a:lstStyle/>
          <a:p>
            <a:pPr marR="884555" algn="ctr">
              <a:lnSpc>
                <a:spcPct val="100000"/>
              </a:lnSpc>
              <a:spcBef>
                <a:spcPts val="100"/>
              </a:spcBef>
            </a:pPr>
            <a:r>
              <a:rPr sz="2200" spc="-10" dirty="0">
                <a:latin typeface="Arial Black"/>
                <a:cs typeface="Arial Black"/>
              </a:rPr>
              <a:t>MISSION</a:t>
            </a:r>
            <a:endParaRPr sz="2200" dirty="0">
              <a:latin typeface="Arial Black"/>
              <a:cs typeface="Arial Black"/>
            </a:endParaRPr>
          </a:p>
          <a:p>
            <a:pPr marL="180975" marR="806450" indent="-168910">
              <a:lnSpc>
                <a:spcPts val="2230"/>
              </a:lnSpc>
              <a:spcBef>
                <a:spcPts val="2285"/>
              </a:spcBef>
            </a:pPr>
            <a:r>
              <a:rPr sz="2000" b="1" dirty="0">
                <a:latin typeface="Arial"/>
                <a:cs typeface="Arial"/>
              </a:rPr>
              <a:t>EFFECTUER</a:t>
            </a:r>
            <a:r>
              <a:rPr sz="2000" b="1" spc="-60" dirty="0">
                <a:latin typeface="Arial"/>
                <a:cs typeface="Arial"/>
              </a:rPr>
              <a:t> </a:t>
            </a:r>
            <a:r>
              <a:rPr sz="2000" b="1" dirty="0">
                <a:latin typeface="Arial"/>
                <a:cs typeface="Arial"/>
              </a:rPr>
              <a:t>UNE</a:t>
            </a:r>
            <a:r>
              <a:rPr sz="2000" b="1" spc="-70" dirty="0">
                <a:latin typeface="Arial"/>
                <a:cs typeface="Arial"/>
              </a:rPr>
              <a:t> </a:t>
            </a:r>
            <a:r>
              <a:rPr sz="2000" b="1" spc="-10" dirty="0">
                <a:latin typeface="Arial"/>
                <a:cs typeface="Arial"/>
              </a:rPr>
              <a:t>PREMIÈRE</a:t>
            </a:r>
            <a:r>
              <a:rPr sz="2000" b="1" spc="-130" dirty="0">
                <a:latin typeface="Arial"/>
                <a:cs typeface="Arial"/>
              </a:rPr>
              <a:t> </a:t>
            </a:r>
            <a:r>
              <a:rPr sz="2000" b="1" spc="-30" dirty="0">
                <a:latin typeface="Arial"/>
                <a:cs typeface="Arial"/>
              </a:rPr>
              <a:t>ANALYSE</a:t>
            </a:r>
            <a:r>
              <a:rPr sz="2000" b="1" spc="-65" dirty="0">
                <a:latin typeface="Arial"/>
                <a:cs typeface="Arial"/>
              </a:rPr>
              <a:t> </a:t>
            </a:r>
            <a:r>
              <a:rPr sz="2000" b="1" dirty="0">
                <a:latin typeface="Arial"/>
                <a:cs typeface="Arial"/>
              </a:rPr>
              <a:t>D'UN</a:t>
            </a:r>
            <a:r>
              <a:rPr sz="2000" b="1" spc="-65" dirty="0">
                <a:latin typeface="Arial"/>
                <a:cs typeface="Arial"/>
              </a:rPr>
              <a:t> </a:t>
            </a:r>
            <a:r>
              <a:rPr sz="2000" b="1" spc="-10" dirty="0">
                <a:latin typeface="Arial"/>
                <a:cs typeface="Arial"/>
              </a:rPr>
              <a:t>GROUPEMENT </a:t>
            </a:r>
            <a:r>
              <a:rPr sz="2000" b="1" dirty="0">
                <a:latin typeface="Arial"/>
                <a:cs typeface="Arial"/>
              </a:rPr>
              <a:t>DE</a:t>
            </a:r>
            <a:r>
              <a:rPr sz="2000" b="1" spc="-60" dirty="0">
                <a:latin typeface="Arial"/>
                <a:cs typeface="Arial"/>
              </a:rPr>
              <a:t> </a:t>
            </a:r>
            <a:r>
              <a:rPr sz="2000" b="1" spc="-90" dirty="0">
                <a:latin typeface="Arial"/>
                <a:cs typeface="Arial"/>
              </a:rPr>
              <a:t>PAYS</a:t>
            </a:r>
            <a:r>
              <a:rPr sz="2000" b="1" spc="-50" dirty="0">
                <a:latin typeface="Arial"/>
                <a:cs typeface="Arial"/>
              </a:rPr>
              <a:t> </a:t>
            </a:r>
            <a:r>
              <a:rPr sz="2000" b="1" dirty="0">
                <a:latin typeface="Arial"/>
                <a:cs typeface="Arial"/>
              </a:rPr>
              <a:t>CIBLES</a:t>
            </a:r>
            <a:r>
              <a:rPr sz="2000" b="1" spc="-50" dirty="0">
                <a:latin typeface="Arial"/>
                <a:cs typeface="Arial"/>
              </a:rPr>
              <a:t> </a:t>
            </a:r>
            <a:r>
              <a:rPr sz="2000" b="1" dirty="0">
                <a:latin typeface="Arial"/>
                <a:cs typeface="Arial"/>
              </a:rPr>
              <a:t>POUR</a:t>
            </a:r>
            <a:r>
              <a:rPr sz="2000" b="1" spc="-50" dirty="0">
                <a:latin typeface="Arial"/>
                <a:cs typeface="Arial"/>
              </a:rPr>
              <a:t> </a:t>
            </a:r>
            <a:r>
              <a:rPr sz="2000" b="1" dirty="0">
                <a:latin typeface="Arial"/>
                <a:cs typeface="Arial"/>
              </a:rPr>
              <a:t>UNE</a:t>
            </a:r>
            <a:r>
              <a:rPr sz="2000" b="1" spc="-60" dirty="0">
                <a:latin typeface="Arial"/>
                <a:cs typeface="Arial"/>
              </a:rPr>
              <a:t> </a:t>
            </a:r>
            <a:r>
              <a:rPr sz="2000" b="1" spc="-30" dirty="0">
                <a:latin typeface="Arial"/>
                <a:cs typeface="Arial"/>
              </a:rPr>
              <a:t>EXPORTATION</a:t>
            </a:r>
            <a:r>
              <a:rPr sz="2000" b="1" spc="-40" dirty="0">
                <a:latin typeface="Arial"/>
                <a:cs typeface="Arial"/>
              </a:rPr>
              <a:t> </a:t>
            </a:r>
            <a:r>
              <a:rPr sz="2000" b="1" dirty="0">
                <a:latin typeface="Arial"/>
                <a:cs typeface="Arial"/>
              </a:rPr>
              <a:t>DE</a:t>
            </a:r>
            <a:r>
              <a:rPr sz="2000" b="1" spc="-55" dirty="0">
                <a:latin typeface="Arial"/>
                <a:cs typeface="Arial"/>
              </a:rPr>
              <a:t> </a:t>
            </a:r>
            <a:r>
              <a:rPr sz="2000" b="1" spc="-10" dirty="0">
                <a:latin typeface="Arial"/>
                <a:cs typeface="Arial"/>
              </a:rPr>
              <a:t>POULET¶</a:t>
            </a:r>
            <a:endParaRPr sz="2000" dirty="0">
              <a:latin typeface="Arial"/>
              <a:cs typeface="Arial"/>
            </a:endParaRPr>
          </a:p>
          <a:p>
            <a:pPr marR="5080" algn="r">
              <a:lnSpc>
                <a:spcPct val="100000"/>
              </a:lnSpc>
              <a:spcBef>
                <a:spcPts val="1970"/>
              </a:spcBef>
            </a:pPr>
            <a:r>
              <a:rPr sz="1400" spc="-50" dirty="0">
                <a:latin typeface="Arial"/>
                <a:cs typeface="Arial"/>
              </a:rPr>
              <a:t>1</a:t>
            </a:r>
            <a:endParaRPr sz="1400" dirty="0">
              <a:latin typeface="Arial"/>
              <a:cs typeface="Arial"/>
            </a:endParaRPr>
          </a:p>
        </p:txBody>
      </p:sp>
    </p:spTree>
    <p:extLst>
      <p:ext uri="{BB962C8B-B14F-4D97-AF65-F5344CB8AC3E}">
        <p14:creationId xmlns:p14="http://schemas.microsoft.com/office/powerpoint/2010/main" val="275209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0</a:t>
            </a:r>
            <a:endParaRPr sz="1400" dirty="0">
              <a:latin typeface="Arial"/>
              <a:cs typeface="Arial"/>
            </a:endParaRPr>
          </a:p>
        </p:txBody>
      </p:sp>
      <p:sp>
        <p:nvSpPr>
          <p:cNvPr id="3" name="object 3"/>
          <p:cNvSpPr txBox="1">
            <a:spLocks noGrp="1"/>
          </p:cNvSpPr>
          <p:nvPr>
            <p:ph type="title"/>
          </p:nvPr>
        </p:nvSpPr>
        <p:spPr>
          <a:xfrm>
            <a:off x="393700" y="119845"/>
            <a:ext cx="9525000" cy="470963"/>
          </a:xfrm>
          <a:prstGeom prst="rect">
            <a:avLst/>
          </a:prstGeom>
        </p:spPr>
        <p:txBody>
          <a:bodyPr vert="horz" wrap="square" lIns="0" tIns="12700" rIns="0" bIns="0" rtlCol="0">
            <a:spAutoFit/>
          </a:bodyPr>
          <a:lstStyle/>
          <a:p>
            <a:pPr marL="670560">
              <a:lnSpc>
                <a:spcPct val="100000"/>
              </a:lnSpc>
              <a:spcBef>
                <a:spcPts val="100"/>
              </a:spcBef>
            </a:pPr>
            <a:r>
              <a:rPr lang="fr-FR" dirty="0"/>
              <a:t>III</a:t>
            </a:r>
            <a:r>
              <a:rPr dirty="0"/>
              <a:t>.</a:t>
            </a:r>
            <a:r>
              <a:rPr spc="-75" dirty="0"/>
              <a:t> </a:t>
            </a:r>
            <a:r>
              <a:rPr spc="-40" dirty="0"/>
              <a:t>ANALYSE</a:t>
            </a:r>
            <a:r>
              <a:rPr spc="-85" dirty="0"/>
              <a:t> </a:t>
            </a:r>
            <a:r>
              <a:rPr dirty="0"/>
              <a:t>DES</a:t>
            </a:r>
            <a:r>
              <a:rPr spc="-80" dirty="0"/>
              <a:t> </a:t>
            </a:r>
            <a:r>
              <a:rPr spc="-10" dirty="0"/>
              <a:t>COMPOSANTES</a:t>
            </a:r>
            <a:r>
              <a:rPr spc="-85" dirty="0"/>
              <a:t> </a:t>
            </a:r>
            <a:r>
              <a:rPr spc="-20" dirty="0"/>
              <a:t>PRINCIPALES</a:t>
            </a:r>
            <a:endParaRPr spc="-10" dirty="0"/>
          </a:p>
        </p:txBody>
      </p:sp>
      <p:sp>
        <p:nvSpPr>
          <p:cNvPr id="11" name="object 11"/>
          <p:cNvSpPr txBox="1">
            <a:spLocks noGrp="1"/>
          </p:cNvSpPr>
          <p:nvPr>
            <p:ph idx="1"/>
          </p:nvPr>
        </p:nvSpPr>
        <p:spPr>
          <a:xfrm>
            <a:off x="774700" y="760501"/>
            <a:ext cx="8778125" cy="1168269"/>
          </a:xfrm>
          <a:prstGeom prst="rect">
            <a:avLst/>
          </a:prstGeom>
        </p:spPr>
        <p:txBody>
          <a:bodyPr vert="horz" wrap="square" lIns="0" tIns="12700" rIns="0" bIns="0" rtlCol="0">
            <a:spAutoFit/>
          </a:bodyPr>
          <a:lstStyle/>
          <a:p>
            <a:pPr marL="12700">
              <a:lnSpc>
                <a:spcPct val="100000"/>
              </a:lnSpc>
              <a:spcBef>
                <a:spcPts val="100"/>
              </a:spcBef>
            </a:pPr>
            <a:r>
              <a:rPr dirty="0"/>
              <a:t>Évaluation</a:t>
            </a:r>
            <a:r>
              <a:rPr spc="-45" dirty="0"/>
              <a:t> </a:t>
            </a:r>
            <a:r>
              <a:rPr spc="-10" dirty="0"/>
              <a:t>quantitative</a:t>
            </a:r>
            <a:r>
              <a:rPr spc="-40" dirty="0"/>
              <a:t> </a:t>
            </a:r>
            <a:r>
              <a:rPr dirty="0"/>
              <a:t>des</a:t>
            </a:r>
            <a:r>
              <a:rPr spc="-40" dirty="0"/>
              <a:t> </a:t>
            </a:r>
            <a:r>
              <a:rPr dirty="0"/>
              <a:t>informations</a:t>
            </a:r>
            <a:r>
              <a:rPr spc="-45" dirty="0"/>
              <a:t> </a:t>
            </a:r>
            <a:r>
              <a:rPr dirty="0"/>
              <a:t>apportées</a:t>
            </a:r>
            <a:r>
              <a:rPr spc="-40" dirty="0"/>
              <a:t> </a:t>
            </a:r>
            <a:r>
              <a:rPr dirty="0"/>
              <a:t>par</a:t>
            </a:r>
            <a:r>
              <a:rPr spc="-35" dirty="0"/>
              <a:t> </a:t>
            </a:r>
            <a:r>
              <a:rPr dirty="0"/>
              <a:t>chaque</a:t>
            </a:r>
            <a:r>
              <a:rPr spc="-40" dirty="0"/>
              <a:t> </a:t>
            </a:r>
            <a:r>
              <a:rPr spc="-10" dirty="0"/>
              <a:t>composante</a:t>
            </a:r>
          </a:p>
          <a:p>
            <a:pPr>
              <a:lnSpc>
                <a:spcPct val="100000"/>
              </a:lnSpc>
              <a:spcBef>
                <a:spcPts val="805"/>
              </a:spcBef>
            </a:pPr>
            <a:endParaRPr spc="-10" dirty="0"/>
          </a:p>
          <a:p>
            <a:pPr marL="5052060" marR="292735">
              <a:lnSpc>
                <a:spcPts val="2020"/>
              </a:lnSpc>
            </a:pPr>
            <a:r>
              <a:rPr dirty="0">
                <a:latin typeface="Arial"/>
                <a:cs typeface="Arial"/>
              </a:rPr>
              <a:t>Nous</a:t>
            </a:r>
            <a:r>
              <a:rPr spc="-30" dirty="0">
                <a:latin typeface="Arial"/>
                <a:cs typeface="Arial"/>
              </a:rPr>
              <a:t> </a:t>
            </a:r>
            <a:r>
              <a:rPr dirty="0">
                <a:latin typeface="Arial"/>
                <a:cs typeface="Arial"/>
              </a:rPr>
              <a:t>avons</a:t>
            </a:r>
            <a:r>
              <a:rPr spc="-30" dirty="0">
                <a:latin typeface="Arial"/>
                <a:cs typeface="Arial"/>
              </a:rPr>
              <a:t> </a:t>
            </a:r>
            <a:r>
              <a:rPr dirty="0">
                <a:latin typeface="Arial"/>
                <a:cs typeface="Arial"/>
              </a:rPr>
              <a:t>dans</a:t>
            </a:r>
            <a:r>
              <a:rPr spc="-20" dirty="0">
                <a:latin typeface="Arial"/>
                <a:cs typeface="Arial"/>
              </a:rPr>
              <a:t> </a:t>
            </a:r>
            <a:r>
              <a:rPr dirty="0">
                <a:latin typeface="Arial"/>
                <a:cs typeface="Arial"/>
              </a:rPr>
              <a:t>notre</a:t>
            </a:r>
            <a:r>
              <a:rPr spc="-30" dirty="0">
                <a:latin typeface="Arial"/>
                <a:cs typeface="Arial"/>
              </a:rPr>
              <a:t> </a:t>
            </a:r>
            <a:r>
              <a:rPr dirty="0">
                <a:latin typeface="Arial"/>
                <a:cs typeface="Arial"/>
              </a:rPr>
              <a:t>cas</a:t>
            </a:r>
            <a:r>
              <a:rPr spc="-30" dirty="0">
                <a:latin typeface="Arial"/>
                <a:cs typeface="Arial"/>
              </a:rPr>
              <a:t> </a:t>
            </a:r>
            <a:r>
              <a:rPr dirty="0">
                <a:latin typeface="Arial"/>
                <a:cs typeface="Arial"/>
              </a:rPr>
              <a:t>l'inertie</a:t>
            </a:r>
            <a:r>
              <a:rPr spc="-30" dirty="0">
                <a:latin typeface="Arial"/>
                <a:cs typeface="Arial"/>
              </a:rPr>
              <a:t> </a:t>
            </a:r>
            <a:r>
              <a:rPr spc="-10" dirty="0">
                <a:latin typeface="Arial"/>
                <a:cs typeface="Arial"/>
              </a:rPr>
              <a:t>totale </a:t>
            </a:r>
            <a:r>
              <a:rPr dirty="0">
                <a:latin typeface="Arial"/>
                <a:cs typeface="Arial"/>
              </a:rPr>
              <a:t>répartie</a:t>
            </a:r>
            <a:r>
              <a:rPr spc="-40" dirty="0">
                <a:latin typeface="Arial"/>
                <a:cs typeface="Arial"/>
              </a:rPr>
              <a:t> </a:t>
            </a:r>
            <a:r>
              <a:rPr dirty="0">
                <a:latin typeface="Arial"/>
                <a:cs typeface="Arial"/>
              </a:rPr>
              <a:t>inéquitablement</a:t>
            </a:r>
            <a:r>
              <a:rPr spc="-30" dirty="0">
                <a:latin typeface="Arial"/>
                <a:cs typeface="Arial"/>
              </a:rPr>
              <a:t> </a:t>
            </a:r>
            <a:r>
              <a:rPr dirty="0">
                <a:latin typeface="Arial"/>
                <a:cs typeface="Arial"/>
              </a:rPr>
              <a:t>sur</a:t>
            </a:r>
            <a:r>
              <a:rPr spc="-35" dirty="0">
                <a:latin typeface="Arial"/>
                <a:cs typeface="Arial"/>
              </a:rPr>
              <a:t> </a:t>
            </a:r>
            <a:r>
              <a:rPr lang="fr-FR" spc="-35" dirty="0">
                <a:latin typeface="Arial"/>
                <a:cs typeface="Arial"/>
              </a:rPr>
              <a:t>6</a:t>
            </a:r>
            <a:r>
              <a:rPr spc="-40" dirty="0">
                <a:latin typeface="Arial"/>
                <a:cs typeface="Arial"/>
              </a:rPr>
              <a:t> </a:t>
            </a:r>
            <a:r>
              <a:rPr dirty="0">
                <a:latin typeface="Arial"/>
                <a:cs typeface="Arial"/>
              </a:rPr>
              <a:t>axes</a:t>
            </a:r>
            <a:r>
              <a:rPr spc="-30" dirty="0">
                <a:latin typeface="Arial"/>
                <a:cs typeface="Arial"/>
              </a:rPr>
              <a:t> </a:t>
            </a:r>
            <a:r>
              <a:rPr spc="-50" dirty="0">
                <a:latin typeface="Arial"/>
                <a:cs typeface="Arial"/>
              </a:rPr>
              <a:t>:</a:t>
            </a:r>
          </a:p>
        </p:txBody>
      </p:sp>
      <p:sp>
        <p:nvSpPr>
          <p:cNvPr id="5" name="object 5"/>
          <p:cNvSpPr txBox="1"/>
          <p:nvPr/>
        </p:nvSpPr>
        <p:spPr>
          <a:xfrm>
            <a:off x="5297296" y="2540072"/>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6" name="object 6"/>
          <p:cNvSpPr txBox="1"/>
          <p:nvPr/>
        </p:nvSpPr>
        <p:spPr>
          <a:xfrm>
            <a:off x="5297296" y="2796383"/>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7" name="object 7"/>
          <p:cNvSpPr txBox="1"/>
          <p:nvPr/>
        </p:nvSpPr>
        <p:spPr>
          <a:xfrm>
            <a:off x="5297296" y="3051628"/>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8" name="object 8"/>
          <p:cNvSpPr txBox="1"/>
          <p:nvPr/>
        </p:nvSpPr>
        <p:spPr>
          <a:xfrm>
            <a:off x="5297296" y="3308308"/>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9" name="object 9"/>
          <p:cNvSpPr txBox="1"/>
          <p:nvPr/>
        </p:nvSpPr>
        <p:spPr>
          <a:xfrm>
            <a:off x="5297296" y="3563552"/>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0" name="object 10"/>
          <p:cNvSpPr txBox="1"/>
          <p:nvPr/>
        </p:nvSpPr>
        <p:spPr>
          <a:xfrm>
            <a:off x="5512942" y="2471314"/>
            <a:ext cx="3491358" cy="1628522"/>
          </a:xfrm>
          <a:prstGeom prst="rect">
            <a:avLst/>
          </a:prstGeom>
        </p:spPr>
        <p:txBody>
          <a:bodyPr vert="horz" wrap="square" lIns="0" tIns="31114" rIns="0" bIns="0" rtlCol="0">
            <a:spAutoFit/>
          </a:bodyPr>
          <a:lstStyle/>
          <a:p>
            <a:pPr marL="12700" marR="5080" algn="just">
              <a:lnSpc>
                <a:spcPct val="93300"/>
              </a:lnSpc>
              <a:spcBef>
                <a:spcPts val="244"/>
              </a:spcBef>
            </a:pPr>
            <a:r>
              <a:rPr sz="1800" b="1" dirty="0">
                <a:latin typeface="Arial"/>
                <a:cs typeface="Arial"/>
              </a:rPr>
              <a:t>Axe</a:t>
            </a:r>
            <a:r>
              <a:rPr sz="1800" b="1" spc="-40" dirty="0">
                <a:latin typeface="Arial"/>
                <a:cs typeface="Arial"/>
              </a:rPr>
              <a:t> </a:t>
            </a:r>
            <a:r>
              <a:rPr sz="1800" b="1" dirty="0">
                <a:latin typeface="Arial"/>
                <a:cs typeface="Arial"/>
              </a:rPr>
              <a:t>1</a:t>
            </a:r>
            <a:r>
              <a:rPr sz="1800" b="1" spc="-20" dirty="0">
                <a:latin typeface="Arial"/>
                <a:cs typeface="Arial"/>
              </a:rPr>
              <a:t> </a:t>
            </a:r>
            <a:r>
              <a:rPr sz="1800" dirty="0">
                <a:latin typeface="Arial"/>
                <a:cs typeface="Arial"/>
              </a:rPr>
              <a:t>:</a:t>
            </a:r>
            <a:r>
              <a:rPr sz="1800" spc="-5" dirty="0">
                <a:latin typeface="Arial"/>
                <a:cs typeface="Arial"/>
              </a:rPr>
              <a:t> </a:t>
            </a:r>
            <a:r>
              <a:rPr lang="fr-FR" spc="-5" dirty="0">
                <a:latin typeface="Arial"/>
                <a:cs typeface="Arial"/>
              </a:rPr>
              <a:t>29</a:t>
            </a:r>
            <a:r>
              <a:rPr sz="1800" dirty="0">
                <a:latin typeface="Arial"/>
                <a:cs typeface="Arial"/>
              </a:rPr>
              <a:t>,4</a:t>
            </a:r>
            <a:r>
              <a:rPr sz="1800" spc="-20" dirty="0">
                <a:latin typeface="Arial"/>
                <a:cs typeface="Arial"/>
              </a:rPr>
              <a:t> </a:t>
            </a:r>
            <a:r>
              <a:rPr sz="1800" dirty="0">
                <a:latin typeface="Arial"/>
                <a:cs typeface="Arial"/>
              </a:rPr>
              <a:t>%</a:t>
            </a:r>
            <a:r>
              <a:rPr sz="1800" spc="-15" dirty="0">
                <a:latin typeface="Arial"/>
                <a:cs typeface="Arial"/>
              </a:rPr>
              <a:t> </a:t>
            </a:r>
            <a:r>
              <a:rPr sz="1800" dirty="0">
                <a:latin typeface="Arial"/>
                <a:cs typeface="Arial"/>
              </a:rPr>
              <a:t>de</a:t>
            </a:r>
            <a:r>
              <a:rPr sz="1800" spc="-20" dirty="0">
                <a:latin typeface="Arial"/>
                <a:cs typeface="Arial"/>
              </a:rPr>
              <a:t> </a:t>
            </a:r>
            <a:r>
              <a:rPr sz="1800" dirty="0">
                <a:latin typeface="Arial"/>
                <a:cs typeface="Arial"/>
              </a:rPr>
              <a:t>l'inertie</a:t>
            </a:r>
            <a:r>
              <a:rPr sz="1800" spc="-15" dirty="0">
                <a:latin typeface="Arial"/>
                <a:cs typeface="Arial"/>
              </a:rPr>
              <a:t> </a:t>
            </a:r>
            <a:r>
              <a:rPr sz="1800" spc="-10" dirty="0">
                <a:latin typeface="Arial"/>
                <a:cs typeface="Arial"/>
              </a:rPr>
              <a:t>totale </a:t>
            </a:r>
            <a:r>
              <a:rPr sz="1800" b="1" dirty="0">
                <a:latin typeface="Arial"/>
                <a:cs typeface="Arial"/>
              </a:rPr>
              <a:t>Axe</a:t>
            </a:r>
            <a:r>
              <a:rPr sz="1800" b="1" spc="-40" dirty="0">
                <a:latin typeface="Arial"/>
                <a:cs typeface="Arial"/>
              </a:rPr>
              <a:t> </a:t>
            </a:r>
            <a:r>
              <a:rPr sz="1800" b="1" dirty="0">
                <a:latin typeface="Arial"/>
                <a:cs typeface="Arial"/>
              </a:rPr>
              <a:t>2</a:t>
            </a:r>
            <a:r>
              <a:rPr sz="1800" b="1" spc="-20" dirty="0">
                <a:latin typeface="Arial"/>
                <a:cs typeface="Arial"/>
              </a:rPr>
              <a:t> </a:t>
            </a:r>
            <a:r>
              <a:rPr sz="1800" dirty="0">
                <a:latin typeface="Arial"/>
                <a:cs typeface="Arial"/>
              </a:rPr>
              <a:t>:</a:t>
            </a:r>
            <a:r>
              <a:rPr sz="1800" spc="-5" dirty="0">
                <a:latin typeface="Arial"/>
                <a:cs typeface="Arial"/>
              </a:rPr>
              <a:t> </a:t>
            </a:r>
            <a:r>
              <a:rPr sz="1800" dirty="0">
                <a:latin typeface="Arial"/>
                <a:cs typeface="Arial"/>
              </a:rPr>
              <a:t>22</a:t>
            </a:r>
            <a:r>
              <a:rPr lang="fr-FR" sz="1800" dirty="0">
                <a:latin typeface="Arial"/>
                <a:cs typeface="Arial"/>
              </a:rPr>
              <a:t>,0</a:t>
            </a:r>
            <a:r>
              <a:rPr sz="1800" spc="-20" dirty="0">
                <a:latin typeface="Arial"/>
                <a:cs typeface="Arial"/>
              </a:rPr>
              <a:t> </a:t>
            </a:r>
            <a:r>
              <a:rPr sz="1800" dirty="0">
                <a:latin typeface="Arial"/>
                <a:cs typeface="Arial"/>
              </a:rPr>
              <a:t>%</a:t>
            </a:r>
            <a:r>
              <a:rPr sz="1800" spc="-15" dirty="0">
                <a:latin typeface="Arial"/>
                <a:cs typeface="Arial"/>
              </a:rPr>
              <a:t> </a:t>
            </a:r>
            <a:r>
              <a:rPr sz="1800" dirty="0">
                <a:latin typeface="Arial"/>
                <a:cs typeface="Arial"/>
              </a:rPr>
              <a:t>de</a:t>
            </a:r>
            <a:r>
              <a:rPr sz="1800" spc="-20" dirty="0">
                <a:latin typeface="Arial"/>
                <a:cs typeface="Arial"/>
              </a:rPr>
              <a:t> </a:t>
            </a:r>
            <a:r>
              <a:rPr sz="1800" dirty="0">
                <a:latin typeface="Arial"/>
                <a:cs typeface="Arial"/>
              </a:rPr>
              <a:t>l'inertie</a:t>
            </a:r>
            <a:r>
              <a:rPr sz="1800" spc="-15" dirty="0">
                <a:latin typeface="Arial"/>
                <a:cs typeface="Arial"/>
              </a:rPr>
              <a:t> </a:t>
            </a:r>
            <a:r>
              <a:rPr sz="1800" spc="-10" dirty="0">
                <a:latin typeface="Arial"/>
                <a:cs typeface="Arial"/>
              </a:rPr>
              <a:t>totale </a:t>
            </a:r>
            <a:r>
              <a:rPr sz="1800" b="1" dirty="0">
                <a:latin typeface="Arial"/>
                <a:cs typeface="Arial"/>
              </a:rPr>
              <a:t>Axe</a:t>
            </a:r>
            <a:r>
              <a:rPr sz="1800" b="1" spc="-40" dirty="0">
                <a:latin typeface="Arial"/>
                <a:cs typeface="Arial"/>
              </a:rPr>
              <a:t> </a:t>
            </a:r>
            <a:r>
              <a:rPr sz="1800" b="1" dirty="0">
                <a:latin typeface="Arial"/>
                <a:cs typeface="Arial"/>
              </a:rPr>
              <a:t>3</a:t>
            </a:r>
            <a:r>
              <a:rPr sz="1800" b="1" spc="-20" dirty="0">
                <a:latin typeface="Arial"/>
                <a:cs typeface="Arial"/>
              </a:rPr>
              <a:t> </a:t>
            </a:r>
            <a:r>
              <a:rPr sz="1800" dirty="0">
                <a:latin typeface="Arial"/>
                <a:cs typeface="Arial"/>
              </a:rPr>
              <a:t>:</a:t>
            </a:r>
            <a:r>
              <a:rPr sz="1800" spc="-5" dirty="0">
                <a:latin typeface="Arial"/>
                <a:cs typeface="Arial"/>
              </a:rPr>
              <a:t> </a:t>
            </a:r>
            <a:r>
              <a:rPr lang="fr-FR" spc="-5" dirty="0">
                <a:latin typeface="Arial"/>
                <a:cs typeface="Arial"/>
              </a:rPr>
              <a:t>20</a:t>
            </a:r>
            <a:r>
              <a:rPr sz="1800" dirty="0">
                <a:latin typeface="Arial"/>
                <a:cs typeface="Arial"/>
              </a:rPr>
              <a:t>,</a:t>
            </a:r>
            <a:r>
              <a:rPr lang="fr-FR" sz="1800" dirty="0">
                <a:latin typeface="Arial"/>
                <a:cs typeface="Arial"/>
              </a:rPr>
              <a:t>1</a:t>
            </a:r>
            <a:r>
              <a:rPr sz="1800" spc="-20" dirty="0">
                <a:latin typeface="Arial"/>
                <a:cs typeface="Arial"/>
              </a:rPr>
              <a:t> </a:t>
            </a:r>
            <a:r>
              <a:rPr sz="1800" dirty="0">
                <a:latin typeface="Arial"/>
                <a:cs typeface="Arial"/>
              </a:rPr>
              <a:t>%</a:t>
            </a:r>
            <a:r>
              <a:rPr sz="1800" spc="-15" dirty="0">
                <a:latin typeface="Arial"/>
                <a:cs typeface="Arial"/>
              </a:rPr>
              <a:t> </a:t>
            </a:r>
            <a:r>
              <a:rPr sz="1800" dirty="0">
                <a:latin typeface="Arial"/>
                <a:cs typeface="Arial"/>
              </a:rPr>
              <a:t>de</a:t>
            </a:r>
            <a:r>
              <a:rPr sz="1800" spc="-20" dirty="0">
                <a:latin typeface="Arial"/>
                <a:cs typeface="Arial"/>
              </a:rPr>
              <a:t> </a:t>
            </a:r>
            <a:r>
              <a:rPr sz="1800" dirty="0">
                <a:latin typeface="Arial"/>
                <a:cs typeface="Arial"/>
              </a:rPr>
              <a:t>l'inertie</a:t>
            </a:r>
            <a:r>
              <a:rPr sz="1800" spc="-15" dirty="0">
                <a:latin typeface="Arial"/>
                <a:cs typeface="Arial"/>
              </a:rPr>
              <a:t> </a:t>
            </a:r>
            <a:r>
              <a:rPr sz="1800" spc="-10" dirty="0">
                <a:latin typeface="Arial"/>
                <a:cs typeface="Arial"/>
              </a:rPr>
              <a:t>totale </a:t>
            </a:r>
            <a:r>
              <a:rPr sz="1800" b="1" dirty="0">
                <a:latin typeface="Arial"/>
                <a:cs typeface="Arial"/>
              </a:rPr>
              <a:t>Axe</a:t>
            </a:r>
            <a:r>
              <a:rPr sz="1800" b="1" spc="-45" dirty="0">
                <a:latin typeface="Arial"/>
                <a:cs typeface="Arial"/>
              </a:rPr>
              <a:t> </a:t>
            </a:r>
            <a:r>
              <a:rPr sz="1800" b="1" dirty="0">
                <a:latin typeface="Arial"/>
                <a:cs typeface="Arial"/>
              </a:rPr>
              <a:t>4</a:t>
            </a:r>
            <a:r>
              <a:rPr lang="fr-FR" b="1" spc="-30" dirty="0">
                <a:latin typeface="Arial"/>
                <a:cs typeface="Arial"/>
              </a:rPr>
              <a:t> </a:t>
            </a:r>
            <a:r>
              <a:rPr sz="1800" dirty="0">
                <a:latin typeface="Arial"/>
                <a:cs typeface="Arial"/>
              </a:rPr>
              <a:t>:</a:t>
            </a:r>
            <a:r>
              <a:rPr sz="1800" spc="-25" dirty="0">
                <a:latin typeface="Arial"/>
                <a:cs typeface="Arial"/>
              </a:rPr>
              <a:t> </a:t>
            </a:r>
            <a:r>
              <a:rPr sz="1800" spc="-10" dirty="0">
                <a:latin typeface="Arial"/>
                <a:cs typeface="Arial"/>
              </a:rPr>
              <a:t>1</a:t>
            </a:r>
            <a:r>
              <a:rPr lang="fr-FR" sz="1800" spc="-10" dirty="0">
                <a:latin typeface="Arial"/>
                <a:cs typeface="Arial"/>
              </a:rPr>
              <a:t>2</a:t>
            </a:r>
            <a:r>
              <a:rPr sz="1800" spc="-20" dirty="0">
                <a:latin typeface="Arial"/>
                <a:cs typeface="Arial"/>
              </a:rPr>
              <a:t> </a:t>
            </a:r>
            <a:r>
              <a:rPr sz="1800" dirty="0">
                <a:latin typeface="Arial"/>
                <a:cs typeface="Arial"/>
              </a:rPr>
              <a:t>%</a:t>
            </a:r>
            <a:r>
              <a:rPr sz="1800" spc="-45" dirty="0">
                <a:latin typeface="Arial"/>
                <a:cs typeface="Arial"/>
              </a:rPr>
              <a:t> </a:t>
            </a:r>
            <a:r>
              <a:rPr sz="1800" dirty="0">
                <a:latin typeface="Arial"/>
                <a:cs typeface="Arial"/>
              </a:rPr>
              <a:t>de</a:t>
            </a:r>
            <a:r>
              <a:rPr sz="1800" spc="-30" dirty="0">
                <a:latin typeface="Arial"/>
                <a:cs typeface="Arial"/>
              </a:rPr>
              <a:t> </a:t>
            </a:r>
            <a:r>
              <a:rPr sz="1800" dirty="0">
                <a:latin typeface="Arial"/>
                <a:cs typeface="Arial"/>
              </a:rPr>
              <a:t>l'inertie</a:t>
            </a:r>
            <a:r>
              <a:rPr sz="1800" spc="-30" dirty="0">
                <a:latin typeface="Arial"/>
                <a:cs typeface="Arial"/>
              </a:rPr>
              <a:t> </a:t>
            </a:r>
            <a:r>
              <a:rPr sz="1800" spc="-10" dirty="0" err="1">
                <a:latin typeface="Arial"/>
                <a:cs typeface="Arial"/>
              </a:rPr>
              <a:t>totale</a:t>
            </a:r>
            <a:r>
              <a:rPr sz="1800" spc="-10" dirty="0">
                <a:latin typeface="Arial"/>
                <a:cs typeface="Arial"/>
              </a:rPr>
              <a:t> </a:t>
            </a:r>
            <a:endParaRPr lang="fr-FR" sz="1800" spc="-10" dirty="0">
              <a:latin typeface="Arial"/>
              <a:cs typeface="Arial"/>
            </a:endParaRPr>
          </a:p>
          <a:p>
            <a:pPr marL="12700" marR="5080" algn="just">
              <a:lnSpc>
                <a:spcPct val="93300"/>
              </a:lnSpc>
              <a:spcBef>
                <a:spcPts val="244"/>
              </a:spcBef>
            </a:pPr>
            <a:r>
              <a:rPr sz="1800" b="1" dirty="0">
                <a:latin typeface="Arial"/>
                <a:cs typeface="Arial"/>
              </a:rPr>
              <a:t>Axe</a:t>
            </a:r>
            <a:r>
              <a:rPr sz="1800" b="1" spc="-30" dirty="0">
                <a:latin typeface="Arial"/>
                <a:cs typeface="Arial"/>
              </a:rPr>
              <a:t> </a:t>
            </a:r>
            <a:r>
              <a:rPr sz="1800" b="1" dirty="0">
                <a:latin typeface="Arial"/>
                <a:cs typeface="Arial"/>
              </a:rPr>
              <a:t>5</a:t>
            </a:r>
            <a:r>
              <a:rPr sz="1800" b="1" spc="-15" dirty="0">
                <a:latin typeface="Arial"/>
                <a:cs typeface="Arial"/>
              </a:rPr>
              <a:t> </a:t>
            </a:r>
            <a:r>
              <a:rPr sz="1800" dirty="0">
                <a:latin typeface="Arial"/>
                <a:cs typeface="Arial"/>
              </a:rPr>
              <a:t>:</a:t>
            </a:r>
            <a:r>
              <a:rPr sz="1800" spc="-5" dirty="0">
                <a:latin typeface="Arial"/>
                <a:cs typeface="Arial"/>
              </a:rPr>
              <a:t> </a:t>
            </a:r>
            <a:r>
              <a:rPr sz="1800" dirty="0">
                <a:latin typeface="Arial"/>
                <a:cs typeface="Arial"/>
              </a:rPr>
              <a:t>7,</a:t>
            </a:r>
            <a:r>
              <a:rPr lang="fr-FR" sz="1800" dirty="0">
                <a:latin typeface="Arial"/>
                <a:cs typeface="Arial"/>
              </a:rPr>
              <a:t>9</a:t>
            </a:r>
            <a:r>
              <a:rPr sz="1800" spc="-15" dirty="0">
                <a:latin typeface="Arial"/>
                <a:cs typeface="Arial"/>
              </a:rPr>
              <a:t> </a:t>
            </a:r>
            <a:r>
              <a:rPr sz="1800" dirty="0">
                <a:latin typeface="Arial"/>
                <a:cs typeface="Arial"/>
              </a:rPr>
              <a:t>%</a:t>
            </a:r>
            <a:r>
              <a:rPr sz="1800" spc="-15" dirty="0">
                <a:latin typeface="Arial"/>
                <a:cs typeface="Arial"/>
              </a:rPr>
              <a:t> </a:t>
            </a:r>
            <a:r>
              <a:rPr sz="1800" dirty="0">
                <a:latin typeface="Arial"/>
                <a:cs typeface="Arial"/>
              </a:rPr>
              <a:t>de</a:t>
            </a:r>
            <a:r>
              <a:rPr sz="1800" spc="-15" dirty="0">
                <a:latin typeface="Arial"/>
                <a:cs typeface="Arial"/>
              </a:rPr>
              <a:t> </a:t>
            </a:r>
            <a:r>
              <a:rPr lang="fr-FR" sz="1800" spc="-15" dirty="0">
                <a:latin typeface="Arial"/>
                <a:cs typeface="Arial"/>
              </a:rPr>
              <a:t> </a:t>
            </a:r>
            <a:r>
              <a:rPr sz="1800" dirty="0" err="1">
                <a:latin typeface="Arial"/>
                <a:cs typeface="Arial"/>
              </a:rPr>
              <a:t>l'inertie</a:t>
            </a:r>
            <a:r>
              <a:rPr sz="1800" spc="-20" dirty="0">
                <a:latin typeface="Arial"/>
                <a:cs typeface="Arial"/>
              </a:rPr>
              <a:t> </a:t>
            </a:r>
            <a:r>
              <a:rPr sz="1800" spc="-10" dirty="0" err="1">
                <a:latin typeface="Arial"/>
                <a:cs typeface="Arial"/>
              </a:rPr>
              <a:t>totale</a:t>
            </a:r>
            <a:endParaRPr lang="fr-FR" sz="1800" spc="-10" dirty="0">
              <a:latin typeface="Arial"/>
              <a:cs typeface="Arial"/>
            </a:endParaRPr>
          </a:p>
          <a:p>
            <a:pPr marL="12700" marR="5080" algn="just">
              <a:lnSpc>
                <a:spcPct val="93300"/>
              </a:lnSpc>
              <a:spcBef>
                <a:spcPts val="244"/>
              </a:spcBef>
            </a:pPr>
            <a:r>
              <a:rPr lang="fr-FR" b="1" spc="-10" dirty="0">
                <a:latin typeface="Arial"/>
                <a:cs typeface="Arial"/>
              </a:rPr>
              <a:t>Axe 6 </a:t>
            </a:r>
            <a:r>
              <a:rPr lang="fr-FR" spc="-10" dirty="0">
                <a:latin typeface="Arial"/>
                <a:cs typeface="Arial"/>
              </a:rPr>
              <a:t>: 5,2 % </a:t>
            </a:r>
            <a:r>
              <a:rPr lang="fr-FR" sz="1800" dirty="0">
                <a:latin typeface="Arial"/>
                <a:cs typeface="Arial"/>
              </a:rPr>
              <a:t>de</a:t>
            </a:r>
            <a:r>
              <a:rPr lang="fr-FR" sz="1800" spc="-15" dirty="0">
                <a:latin typeface="Arial"/>
                <a:cs typeface="Arial"/>
              </a:rPr>
              <a:t> </a:t>
            </a:r>
            <a:r>
              <a:rPr lang="fr-FR" sz="1800" dirty="0">
                <a:latin typeface="Arial"/>
                <a:cs typeface="Arial"/>
              </a:rPr>
              <a:t>l'inertie</a:t>
            </a:r>
            <a:r>
              <a:rPr lang="fr-FR" sz="1800" spc="-20" dirty="0">
                <a:latin typeface="Arial"/>
                <a:cs typeface="Arial"/>
              </a:rPr>
              <a:t> </a:t>
            </a:r>
            <a:r>
              <a:rPr lang="fr-FR" sz="1800" spc="-10" dirty="0">
                <a:latin typeface="Arial"/>
                <a:cs typeface="Arial"/>
              </a:rPr>
              <a:t>totale</a:t>
            </a:r>
          </a:p>
        </p:txBody>
      </p:sp>
      <p:sp>
        <p:nvSpPr>
          <p:cNvPr id="12" name="object 12"/>
          <p:cNvSpPr txBox="1"/>
          <p:nvPr/>
        </p:nvSpPr>
        <p:spPr>
          <a:xfrm>
            <a:off x="323900" y="5113359"/>
            <a:ext cx="8892540" cy="504625"/>
          </a:xfrm>
          <a:prstGeom prst="rect">
            <a:avLst/>
          </a:prstGeom>
        </p:spPr>
        <p:txBody>
          <a:bodyPr vert="horz" wrap="square" lIns="0" tIns="12065" rIns="0" bIns="0" rtlCol="0">
            <a:spAutoFit/>
          </a:bodyPr>
          <a:lstStyle/>
          <a:p>
            <a:pPr marL="12700">
              <a:lnSpc>
                <a:spcPct val="100000"/>
              </a:lnSpc>
              <a:spcBef>
                <a:spcPts val="95"/>
              </a:spcBef>
            </a:pPr>
            <a:r>
              <a:rPr lang="fr-FR" sz="1600" b="1" dirty="0">
                <a:latin typeface="Arial"/>
                <a:cs typeface="Arial"/>
              </a:rPr>
              <a:t>A partir de 4 rangs nous avec un pourcentage d'inertie de 84%, nous nous concentrerons donc sur les 4 premières composantes.</a:t>
            </a:r>
            <a:endParaRPr sz="1600" dirty="0">
              <a:latin typeface="Arial"/>
              <a:cs typeface="Arial"/>
            </a:endParaRPr>
          </a:p>
        </p:txBody>
      </p:sp>
      <p:pic>
        <p:nvPicPr>
          <p:cNvPr id="15" name="Image 14">
            <a:extLst>
              <a:ext uri="{FF2B5EF4-FFF2-40B4-BE49-F238E27FC236}">
                <a16:creationId xmlns:a16="http://schemas.microsoft.com/office/drawing/2014/main" id="{400686F9-47EC-4A0A-97CA-62DC8C152F26}"/>
              </a:ext>
            </a:extLst>
          </p:cNvPr>
          <p:cNvPicPr>
            <a:picLocks noChangeAspect="1"/>
          </p:cNvPicPr>
          <p:nvPr/>
        </p:nvPicPr>
        <p:blipFill>
          <a:blip r:embed="rId2"/>
          <a:stretch>
            <a:fillRect/>
          </a:stretch>
        </p:blipFill>
        <p:spPr>
          <a:xfrm>
            <a:off x="634127" y="1410065"/>
            <a:ext cx="4182284" cy="3206418"/>
          </a:xfrm>
          <a:prstGeom prst="rect">
            <a:avLst/>
          </a:prstGeom>
        </p:spPr>
      </p:pic>
      <p:sp>
        <p:nvSpPr>
          <p:cNvPr id="16" name="object 9">
            <a:extLst>
              <a:ext uri="{FF2B5EF4-FFF2-40B4-BE49-F238E27FC236}">
                <a16:creationId xmlns:a16="http://schemas.microsoft.com/office/drawing/2014/main" id="{FDBF6D8F-395C-44CE-9F48-6D4C44695692}"/>
              </a:ext>
            </a:extLst>
          </p:cNvPr>
          <p:cNvSpPr txBox="1"/>
          <p:nvPr/>
        </p:nvSpPr>
        <p:spPr>
          <a:xfrm>
            <a:off x="5300899" y="3851715"/>
            <a:ext cx="100107" cy="137217"/>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1</a:t>
            </a:r>
            <a:endParaRPr sz="1400" dirty="0">
              <a:latin typeface="Arial"/>
              <a:cs typeface="Arial"/>
            </a:endParaRPr>
          </a:p>
        </p:txBody>
      </p:sp>
      <p:sp>
        <p:nvSpPr>
          <p:cNvPr id="5" name="object 5"/>
          <p:cNvSpPr txBox="1"/>
          <p:nvPr/>
        </p:nvSpPr>
        <p:spPr>
          <a:xfrm>
            <a:off x="542180" y="1017598"/>
            <a:ext cx="8407286" cy="763671"/>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CERCLES</a:t>
            </a:r>
            <a:r>
              <a:rPr sz="1600" b="1" spc="-25" dirty="0">
                <a:latin typeface="Arial"/>
                <a:cs typeface="Arial"/>
              </a:rPr>
              <a:t> </a:t>
            </a:r>
            <a:r>
              <a:rPr sz="1600" b="1" dirty="0">
                <a:latin typeface="Arial"/>
                <a:cs typeface="Arial"/>
              </a:rPr>
              <a:t>DES</a:t>
            </a:r>
            <a:r>
              <a:rPr sz="1600" b="1" spc="-25" dirty="0">
                <a:latin typeface="Arial"/>
                <a:cs typeface="Arial"/>
              </a:rPr>
              <a:t> </a:t>
            </a:r>
            <a:r>
              <a:rPr sz="1600" b="1" spc="-10" dirty="0">
                <a:latin typeface="Arial"/>
                <a:cs typeface="Arial"/>
              </a:rPr>
              <a:t>CORRÉLATIONS</a:t>
            </a:r>
            <a:r>
              <a:rPr lang="fr-FR" sz="1600" b="1" spc="-10" dirty="0">
                <a:latin typeface="Arial"/>
                <a:cs typeface="Arial"/>
              </a:rPr>
              <a:t>                       </a:t>
            </a:r>
            <a:r>
              <a:rPr lang="fr-FR" sz="1600" b="1" spc="-20" dirty="0">
                <a:latin typeface="Arial"/>
                <a:cs typeface="Arial"/>
              </a:rPr>
              <a:t>CORRÉLATIONS</a:t>
            </a:r>
            <a:r>
              <a:rPr lang="fr-FR" sz="1600" b="1" spc="-90" dirty="0">
                <a:latin typeface="Arial"/>
                <a:cs typeface="Arial"/>
              </a:rPr>
              <a:t> </a:t>
            </a:r>
            <a:r>
              <a:rPr lang="fr-FR" sz="1600" b="1" spc="-10" dirty="0">
                <a:latin typeface="Arial"/>
                <a:cs typeface="Arial"/>
              </a:rPr>
              <a:t>AVEC</a:t>
            </a:r>
            <a:r>
              <a:rPr lang="fr-FR" sz="1600" b="1" spc="-35" dirty="0">
                <a:latin typeface="Arial"/>
                <a:cs typeface="Arial"/>
              </a:rPr>
              <a:t> </a:t>
            </a:r>
            <a:r>
              <a:rPr lang="fr-FR" sz="1600" b="1" dirty="0">
                <a:latin typeface="Arial"/>
                <a:cs typeface="Arial"/>
              </a:rPr>
              <a:t>LES</a:t>
            </a:r>
            <a:r>
              <a:rPr lang="fr-FR" sz="1600" b="1" spc="-30" dirty="0">
                <a:latin typeface="Arial"/>
                <a:cs typeface="Arial"/>
              </a:rPr>
              <a:t> </a:t>
            </a:r>
            <a:r>
              <a:rPr lang="fr-FR" sz="1600" b="1" spc="-25" dirty="0">
                <a:latin typeface="Arial"/>
                <a:cs typeface="Arial"/>
              </a:rPr>
              <a:t>CP</a:t>
            </a:r>
            <a:endParaRPr sz="1600" dirty="0">
              <a:latin typeface="Arial"/>
              <a:cs typeface="Arial"/>
            </a:endParaRPr>
          </a:p>
          <a:p>
            <a:pPr marL="3670935">
              <a:lnSpc>
                <a:spcPct val="100000"/>
              </a:lnSpc>
              <a:spcBef>
                <a:spcPts val="70"/>
              </a:spcBef>
            </a:pPr>
            <a:r>
              <a:rPr lang="fr-FR" sz="1600" b="1" spc="-20" dirty="0">
                <a:latin typeface="Arial"/>
                <a:cs typeface="Arial"/>
              </a:rPr>
              <a:t>     </a:t>
            </a:r>
            <a:endParaRPr sz="1600" dirty="0">
              <a:latin typeface="Arial"/>
              <a:cs typeface="Arial"/>
            </a:endParaRPr>
          </a:p>
          <a:p>
            <a:pPr>
              <a:lnSpc>
                <a:spcPct val="100000"/>
              </a:lnSpc>
              <a:spcBef>
                <a:spcPts val="20"/>
              </a:spcBef>
            </a:pPr>
            <a:endParaRPr sz="1600" dirty="0">
              <a:latin typeface="Arial"/>
              <a:cs typeface="Arial"/>
            </a:endParaRPr>
          </a:p>
        </p:txBody>
      </p:sp>
      <p:sp>
        <p:nvSpPr>
          <p:cNvPr id="12" name="object 12"/>
          <p:cNvSpPr txBox="1"/>
          <p:nvPr/>
        </p:nvSpPr>
        <p:spPr>
          <a:xfrm>
            <a:off x="436943" y="4870344"/>
            <a:ext cx="8529320" cy="556895"/>
          </a:xfrm>
          <a:prstGeom prst="rect">
            <a:avLst/>
          </a:prstGeom>
        </p:spPr>
        <p:txBody>
          <a:bodyPr vert="horz" wrap="square" lIns="0" tIns="36194" rIns="0" bIns="0" rtlCol="0">
            <a:spAutoFit/>
          </a:bodyPr>
          <a:lstStyle/>
          <a:p>
            <a:pPr marL="12700" marR="5080">
              <a:lnSpc>
                <a:spcPts val="2020"/>
              </a:lnSpc>
              <a:spcBef>
                <a:spcPts val="284"/>
              </a:spcBef>
            </a:pPr>
            <a:r>
              <a:rPr sz="1800" b="1" dirty="0">
                <a:latin typeface="Arial"/>
                <a:cs typeface="Arial"/>
              </a:rPr>
              <a:t>On</a:t>
            </a:r>
            <a:r>
              <a:rPr sz="1800" b="1" spc="-20" dirty="0">
                <a:latin typeface="Arial"/>
                <a:cs typeface="Arial"/>
              </a:rPr>
              <a:t> </a:t>
            </a:r>
            <a:r>
              <a:rPr sz="1800" b="1" dirty="0">
                <a:latin typeface="Arial"/>
                <a:cs typeface="Arial"/>
              </a:rPr>
              <a:t>peut</a:t>
            </a:r>
            <a:r>
              <a:rPr sz="1800" b="1" spc="-25" dirty="0">
                <a:latin typeface="Arial"/>
                <a:cs typeface="Arial"/>
              </a:rPr>
              <a:t> </a:t>
            </a:r>
            <a:r>
              <a:rPr sz="1800" b="1" dirty="0">
                <a:latin typeface="Arial"/>
                <a:cs typeface="Arial"/>
              </a:rPr>
              <a:t>dire</a:t>
            </a:r>
            <a:r>
              <a:rPr sz="1800" b="1" spc="-25" dirty="0">
                <a:latin typeface="Arial"/>
                <a:cs typeface="Arial"/>
              </a:rPr>
              <a:t> </a:t>
            </a:r>
            <a:r>
              <a:rPr sz="1800" b="1" dirty="0">
                <a:latin typeface="Arial"/>
                <a:cs typeface="Arial"/>
              </a:rPr>
              <a:t>que</a:t>
            </a:r>
            <a:r>
              <a:rPr sz="1800" b="1" spc="-30" dirty="0">
                <a:latin typeface="Arial"/>
                <a:cs typeface="Arial"/>
              </a:rPr>
              <a:t> </a:t>
            </a:r>
            <a:r>
              <a:rPr sz="1800" b="1" dirty="0">
                <a:latin typeface="Arial"/>
                <a:cs typeface="Arial"/>
              </a:rPr>
              <a:t>les</a:t>
            </a:r>
            <a:r>
              <a:rPr sz="1800" b="1" spc="-25" dirty="0">
                <a:latin typeface="Arial"/>
                <a:cs typeface="Arial"/>
              </a:rPr>
              <a:t> </a:t>
            </a:r>
            <a:r>
              <a:rPr sz="1800" b="1" dirty="0">
                <a:latin typeface="Arial"/>
                <a:cs typeface="Arial"/>
              </a:rPr>
              <a:t>pays</a:t>
            </a:r>
            <a:r>
              <a:rPr sz="1800" b="1" spc="-25" dirty="0">
                <a:latin typeface="Arial"/>
                <a:cs typeface="Arial"/>
              </a:rPr>
              <a:t> </a:t>
            </a:r>
            <a:r>
              <a:rPr lang="fr-FR" sz="1800" b="1" dirty="0">
                <a:latin typeface="Arial"/>
                <a:cs typeface="Arial"/>
              </a:rPr>
              <a:t>qui </a:t>
            </a:r>
            <a:r>
              <a:rPr sz="1800" b="1" dirty="0" err="1">
                <a:latin typeface="Arial"/>
                <a:cs typeface="Arial"/>
              </a:rPr>
              <a:t>ont</a:t>
            </a:r>
            <a:r>
              <a:rPr sz="1800" b="1" spc="-20" dirty="0">
                <a:latin typeface="Arial"/>
                <a:cs typeface="Arial"/>
              </a:rPr>
              <a:t> </a:t>
            </a:r>
            <a:r>
              <a:rPr sz="1800" b="1" dirty="0">
                <a:latin typeface="Arial"/>
                <a:cs typeface="Arial"/>
              </a:rPr>
              <a:t>une</a:t>
            </a:r>
            <a:r>
              <a:rPr sz="1800" b="1" spc="15" dirty="0">
                <a:latin typeface="Arial"/>
                <a:cs typeface="Arial"/>
              </a:rPr>
              <a:t> </a:t>
            </a:r>
            <a:r>
              <a:rPr sz="1800" b="1" dirty="0">
                <a:latin typeface="Arial"/>
                <a:cs typeface="Arial"/>
              </a:rPr>
              <a:t>croissance</a:t>
            </a:r>
            <a:r>
              <a:rPr sz="1800" b="1" spc="-30" dirty="0">
                <a:latin typeface="Arial"/>
                <a:cs typeface="Arial"/>
              </a:rPr>
              <a:t> </a:t>
            </a:r>
            <a:r>
              <a:rPr sz="1800" b="1" spc="-10" dirty="0" err="1">
                <a:latin typeface="Arial"/>
                <a:cs typeface="Arial"/>
              </a:rPr>
              <a:t>démographique</a:t>
            </a:r>
            <a:r>
              <a:rPr sz="1800" b="1" spc="-10" dirty="0">
                <a:latin typeface="Arial"/>
                <a:cs typeface="Arial"/>
              </a:rPr>
              <a:t> </a:t>
            </a:r>
            <a:r>
              <a:rPr lang="fr-FR" b="1" spc="-10" dirty="0" err="1">
                <a:latin typeface="Arial"/>
                <a:cs typeface="Arial"/>
              </a:rPr>
              <a:t>elevé</a:t>
            </a:r>
            <a:r>
              <a:rPr lang="fr-FR" b="1" spc="-10" dirty="0">
                <a:latin typeface="Arial"/>
                <a:cs typeface="Arial"/>
              </a:rPr>
              <a:t> ont en générale</a:t>
            </a:r>
            <a:r>
              <a:rPr sz="1800" b="1" spc="-25" dirty="0">
                <a:latin typeface="Arial"/>
                <a:cs typeface="Arial"/>
              </a:rPr>
              <a:t> </a:t>
            </a:r>
            <a:r>
              <a:rPr sz="1800" b="1" dirty="0">
                <a:latin typeface="Arial"/>
                <a:cs typeface="Arial"/>
              </a:rPr>
              <a:t>un</a:t>
            </a:r>
            <a:r>
              <a:rPr sz="1800" b="1" spc="-15" dirty="0">
                <a:latin typeface="Arial"/>
                <a:cs typeface="Arial"/>
              </a:rPr>
              <a:t> </a:t>
            </a:r>
            <a:r>
              <a:rPr sz="1800" b="1" spc="-25" dirty="0">
                <a:latin typeface="Arial"/>
                <a:cs typeface="Arial"/>
              </a:rPr>
              <a:t>TAS</a:t>
            </a:r>
            <a:r>
              <a:rPr lang="fr-FR" sz="1800" b="1" spc="-25" dirty="0">
                <a:latin typeface="Arial"/>
                <a:cs typeface="Arial"/>
              </a:rPr>
              <a:t> faible et de faible dispos</a:t>
            </a:r>
            <a:endParaRPr sz="1800" dirty="0">
              <a:latin typeface="Arial"/>
              <a:cs typeface="Arial"/>
            </a:endParaRPr>
          </a:p>
        </p:txBody>
      </p:sp>
      <p:pic>
        <p:nvPicPr>
          <p:cNvPr id="14" name="Image 13">
            <a:extLst>
              <a:ext uri="{FF2B5EF4-FFF2-40B4-BE49-F238E27FC236}">
                <a16:creationId xmlns:a16="http://schemas.microsoft.com/office/drawing/2014/main" id="{756C7717-17AD-489A-A564-7D3BD60C10F3}"/>
              </a:ext>
            </a:extLst>
          </p:cNvPr>
          <p:cNvPicPr>
            <a:picLocks noChangeAspect="1"/>
          </p:cNvPicPr>
          <p:nvPr/>
        </p:nvPicPr>
        <p:blipFill>
          <a:blip r:embed="rId2"/>
          <a:stretch>
            <a:fillRect/>
          </a:stretch>
        </p:blipFill>
        <p:spPr>
          <a:xfrm>
            <a:off x="317500" y="1492894"/>
            <a:ext cx="3613726" cy="3194862"/>
          </a:xfrm>
          <a:prstGeom prst="rect">
            <a:avLst/>
          </a:prstGeom>
        </p:spPr>
      </p:pic>
      <p:sp>
        <p:nvSpPr>
          <p:cNvPr id="13" name="object 7">
            <a:extLst>
              <a:ext uri="{FF2B5EF4-FFF2-40B4-BE49-F238E27FC236}">
                <a16:creationId xmlns:a16="http://schemas.microsoft.com/office/drawing/2014/main" id="{8C04F407-D5E1-46C6-B612-62FBEC07F33D}"/>
              </a:ext>
            </a:extLst>
          </p:cNvPr>
          <p:cNvSpPr txBox="1"/>
          <p:nvPr/>
        </p:nvSpPr>
        <p:spPr>
          <a:xfrm>
            <a:off x="4880623" y="606460"/>
            <a:ext cx="51181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15" name="object 7">
            <a:extLst>
              <a:ext uri="{FF2B5EF4-FFF2-40B4-BE49-F238E27FC236}">
                <a16:creationId xmlns:a16="http://schemas.microsoft.com/office/drawing/2014/main" id="{D63E090C-64A6-45EC-99BC-D5F5FDEF3AAD}"/>
              </a:ext>
            </a:extLst>
          </p:cNvPr>
          <p:cNvSpPr txBox="1"/>
          <p:nvPr/>
        </p:nvSpPr>
        <p:spPr>
          <a:xfrm>
            <a:off x="4793635" y="1717251"/>
            <a:ext cx="5118100" cy="2782813"/>
          </a:xfrm>
          <a:prstGeom prst="rect">
            <a:avLst/>
          </a:prstGeom>
        </p:spPr>
        <p:txBody>
          <a:bodyPr vert="horz" wrap="square" lIns="0" tIns="12700" rIns="0" bIns="0" rtlCol="0">
            <a:spAutoFit/>
          </a:bodyPr>
          <a:lstStyle/>
          <a:p>
            <a:pPr marL="12700">
              <a:lnSpc>
                <a:spcPct val="100000"/>
              </a:lnSpc>
              <a:spcBef>
                <a:spcPts val="100"/>
              </a:spcBef>
            </a:pPr>
            <a:r>
              <a:rPr lang="fr-FR" b="0" i="0" dirty="0">
                <a:solidFill>
                  <a:srgbClr val="000000"/>
                </a:solidFill>
                <a:effectLst/>
                <a:latin typeface="Helvetica Neue"/>
              </a:rPr>
              <a:t>La disponibilité intérieur a la plus grande contribution positive. Le TAS ainsi que la dispo en protéines ont également une contribution positive. Le croissance démographique a la plus forte contribution négative. La composante F1 peut être représenté par une notion de disponibilités. En projection, les points en bas de l'axe F1 auront des faibles dispos et un TAS faible également et en haut de F1 un croissance démographique élevé.</a:t>
            </a:r>
            <a:endParaRPr sz="1800" dirty="0">
              <a:latin typeface="Arial"/>
              <a:cs typeface="Arial"/>
            </a:endParaRPr>
          </a:p>
        </p:txBody>
      </p:sp>
      <p:sp>
        <p:nvSpPr>
          <p:cNvPr id="16" name="object 8">
            <a:extLst>
              <a:ext uri="{FF2B5EF4-FFF2-40B4-BE49-F238E27FC236}">
                <a16:creationId xmlns:a16="http://schemas.microsoft.com/office/drawing/2014/main" id="{E2B4568E-527F-4C0F-9FA4-4E2508077C96}"/>
              </a:ext>
            </a:extLst>
          </p:cNvPr>
          <p:cNvSpPr txBox="1"/>
          <p:nvPr/>
        </p:nvSpPr>
        <p:spPr>
          <a:xfrm>
            <a:off x="4082695" y="2794469"/>
            <a:ext cx="519443" cy="314189"/>
          </a:xfrm>
          <a:prstGeom prst="rect">
            <a:avLst/>
          </a:prstGeom>
        </p:spPr>
        <p:txBody>
          <a:bodyPr vert="horz" wrap="square" lIns="0" tIns="36830" rIns="0" bIns="0" rtlCol="0">
            <a:spAutoFit/>
          </a:bodyPr>
          <a:lstStyle/>
          <a:p>
            <a:pPr marL="12700">
              <a:lnSpc>
                <a:spcPct val="100000"/>
              </a:lnSpc>
              <a:spcBef>
                <a:spcPts val="1830"/>
              </a:spcBef>
            </a:pPr>
            <a:r>
              <a:rPr sz="1800" b="1" dirty="0">
                <a:latin typeface="Arial"/>
                <a:cs typeface="Arial"/>
              </a:rPr>
              <a:t>F</a:t>
            </a:r>
            <a:r>
              <a:rPr lang="fr-FR" sz="1800" b="1" dirty="0">
                <a:latin typeface="Arial"/>
                <a:cs typeface="Arial"/>
              </a:rPr>
              <a:t>1</a:t>
            </a:r>
            <a:r>
              <a:rPr sz="1800" b="1" spc="-10" dirty="0">
                <a:latin typeface="Arial"/>
                <a:cs typeface="Arial"/>
              </a:rPr>
              <a:t> </a:t>
            </a:r>
            <a:r>
              <a:rPr sz="1800" b="1" spc="-50" dirty="0">
                <a:latin typeface="Arial"/>
                <a:cs typeface="Arial"/>
              </a:rPr>
              <a:t>:</a:t>
            </a:r>
            <a:endParaRPr sz="1800" dirty="0">
              <a:latin typeface="Arial"/>
              <a:cs typeface="Arial"/>
            </a:endParaRPr>
          </a:p>
        </p:txBody>
      </p:sp>
      <p:sp>
        <p:nvSpPr>
          <p:cNvPr id="18" name="object 3">
            <a:extLst>
              <a:ext uri="{FF2B5EF4-FFF2-40B4-BE49-F238E27FC236}">
                <a16:creationId xmlns:a16="http://schemas.microsoft.com/office/drawing/2014/main" id="{52036BE7-2C5B-41EC-87C7-F5DD4EE0F6A8}"/>
              </a:ext>
            </a:extLst>
          </p:cNvPr>
          <p:cNvSpPr txBox="1">
            <a:spLocks/>
          </p:cNvSpPr>
          <p:nvPr/>
        </p:nvSpPr>
        <p:spPr>
          <a:xfrm>
            <a:off x="393700" y="119845"/>
            <a:ext cx="95250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dirty="0"/>
              <a:t>III.</a:t>
            </a:r>
            <a:r>
              <a:rPr lang="fr-FR" spc="-75" dirty="0"/>
              <a:t> </a:t>
            </a:r>
            <a:r>
              <a:rPr lang="fr-FR" spc="-40" dirty="0"/>
              <a:t>ANALYSE</a:t>
            </a:r>
            <a:r>
              <a:rPr lang="fr-FR" spc="-85" dirty="0"/>
              <a:t> </a:t>
            </a:r>
            <a:r>
              <a:rPr lang="fr-FR" dirty="0"/>
              <a:t>DES</a:t>
            </a:r>
            <a:r>
              <a:rPr lang="fr-FR" spc="-80" dirty="0"/>
              <a:t> </a:t>
            </a:r>
            <a:r>
              <a:rPr lang="fr-FR" spc="-10" dirty="0"/>
              <a:t>COMPOSANTES</a:t>
            </a:r>
            <a:r>
              <a:rPr lang="fr-FR" spc="-85" dirty="0"/>
              <a:t> </a:t>
            </a:r>
            <a:r>
              <a:rPr lang="fr-FR" spc="-20" dirty="0"/>
              <a:t>PRINCIPALES</a:t>
            </a:r>
            <a:endParaRPr lang="fr-F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2</a:t>
            </a:r>
            <a:endParaRPr sz="1400" dirty="0">
              <a:latin typeface="Arial"/>
              <a:cs typeface="Arial"/>
            </a:endParaRPr>
          </a:p>
        </p:txBody>
      </p:sp>
      <p:sp>
        <p:nvSpPr>
          <p:cNvPr id="5" name="object 5"/>
          <p:cNvSpPr txBox="1"/>
          <p:nvPr/>
        </p:nvSpPr>
        <p:spPr>
          <a:xfrm>
            <a:off x="542180" y="1017598"/>
            <a:ext cx="8407286" cy="763671"/>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CERCLES</a:t>
            </a:r>
            <a:r>
              <a:rPr sz="1600" b="1" spc="-25" dirty="0">
                <a:latin typeface="Arial"/>
                <a:cs typeface="Arial"/>
              </a:rPr>
              <a:t> </a:t>
            </a:r>
            <a:r>
              <a:rPr sz="1600" b="1" dirty="0">
                <a:latin typeface="Arial"/>
                <a:cs typeface="Arial"/>
              </a:rPr>
              <a:t>DES</a:t>
            </a:r>
            <a:r>
              <a:rPr sz="1600" b="1" spc="-25" dirty="0">
                <a:latin typeface="Arial"/>
                <a:cs typeface="Arial"/>
              </a:rPr>
              <a:t> </a:t>
            </a:r>
            <a:r>
              <a:rPr sz="1600" b="1" spc="-10" dirty="0">
                <a:latin typeface="Arial"/>
                <a:cs typeface="Arial"/>
              </a:rPr>
              <a:t>CORRÉLATIONS</a:t>
            </a:r>
            <a:r>
              <a:rPr lang="fr-FR" sz="1600" b="1" spc="-10" dirty="0">
                <a:latin typeface="Arial"/>
                <a:cs typeface="Arial"/>
              </a:rPr>
              <a:t>                       </a:t>
            </a:r>
            <a:r>
              <a:rPr lang="fr-FR" sz="1600" b="1" spc="-20" dirty="0">
                <a:latin typeface="Arial"/>
                <a:cs typeface="Arial"/>
              </a:rPr>
              <a:t>CORRÉLATIONS</a:t>
            </a:r>
            <a:r>
              <a:rPr lang="fr-FR" sz="1600" b="1" spc="-90" dirty="0">
                <a:latin typeface="Arial"/>
                <a:cs typeface="Arial"/>
              </a:rPr>
              <a:t> </a:t>
            </a:r>
            <a:r>
              <a:rPr lang="fr-FR" sz="1600" b="1" spc="-10" dirty="0">
                <a:latin typeface="Arial"/>
                <a:cs typeface="Arial"/>
              </a:rPr>
              <a:t>AVEC</a:t>
            </a:r>
            <a:r>
              <a:rPr lang="fr-FR" sz="1600" b="1" spc="-35" dirty="0">
                <a:latin typeface="Arial"/>
                <a:cs typeface="Arial"/>
              </a:rPr>
              <a:t> </a:t>
            </a:r>
            <a:r>
              <a:rPr lang="fr-FR" sz="1600" b="1" dirty="0">
                <a:latin typeface="Arial"/>
                <a:cs typeface="Arial"/>
              </a:rPr>
              <a:t>LES</a:t>
            </a:r>
            <a:r>
              <a:rPr lang="fr-FR" sz="1600" b="1" spc="-30" dirty="0">
                <a:latin typeface="Arial"/>
                <a:cs typeface="Arial"/>
              </a:rPr>
              <a:t> </a:t>
            </a:r>
            <a:r>
              <a:rPr lang="fr-FR" sz="1600" b="1" spc="-25" dirty="0">
                <a:latin typeface="Arial"/>
                <a:cs typeface="Arial"/>
              </a:rPr>
              <a:t>CP</a:t>
            </a:r>
            <a:endParaRPr sz="1600" dirty="0">
              <a:latin typeface="Arial"/>
              <a:cs typeface="Arial"/>
            </a:endParaRPr>
          </a:p>
          <a:p>
            <a:pPr marL="3670935">
              <a:lnSpc>
                <a:spcPct val="100000"/>
              </a:lnSpc>
              <a:spcBef>
                <a:spcPts val="70"/>
              </a:spcBef>
            </a:pPr>
            <a:r>
              <a:rPr lang="fr-FR" sz="1600" b="1" spc="-20" dirty="0">
                <a:latin typeface="Arial"/>
                <a:cs typeface="Arial"/>
              </a:rPr>
              <a:t>     </a:t>
            </a:r>
            <a:endParaRPr sz="1600" dirty="0">
              <a:latin typeface="Arial"/>
              <a:cs typeface="Arial"/>
            </a:endParaRPr>
          </a:p>
          <a:p>
            <a:pPr>
              <a:lnSpc>
                <a:spcPct val="100000"/>
              </a:lnSpc>
              <a:spcBef>
                <a:spcPts val="20"/>
              </a:spcBef>
            </a:pPr>
            <a:endParaRPr sz="1600" dirty="0">
              <a:latin typeface="Arial"/>
              <a:cs typeface="Arial"/>
            </a:endParaRPr>
          </a:p>
        </p:txBody>
      </p:sp>
      <p:sp>
        <p:nvSpPr>
          <p:cNvPr id="7" name="object 7"/>
          <p:cNvSpPr txBox="1"/>
          <p:nvPr/>
        </p:nvSpPr>
        <p:spPr>
          <a:xfrm>
            <a:off x="4648200" y="1795615"/>
            <a:ext cx="5118100" cy="2228815"/>
          </a:xfrm>
          <a:prstGeom prst="rect">
            <a:avLst/>
          </a:prstGeom>
        </p:spPr>
        <p:txBody>
          <a:bodyPr vert="horz" wrap="square" lIns="0" tIns="12700" rIns="0" bIns="0" rtlCol="0">
            <a:spAutoFit/>
          </a:bodyPr>
          <a:lstStyle/>
          <a:p>
            <a:pPr marL="12700">
              <a:lnSpc>
                <a:spcPct val="100000"/>
              </a:lnSpc>
              <a:spcBef>
                <a:spcPts val="100"/>
              </a:spcBef>
            </a:pPr>
            <a:r>
              <a:rPr lang="fr-FR" b="0" i="0" dirty="0">
                <a:solidFill>
                  <a:srgbClr val="000000"/>
                </a:solidFill>
                <a:effectLst/>
                <a:latin typeface="Helvetica Neue"/>
              </a:rPr>
              <a:t>La population a une forte contribution positive. La stabilité politique a une contribution négative importante. </a:t>
            </a:r>
            <a:r>
              <a:rPr lang="fr-FR" dirty="0">
                <a:solidFill>
                  <a:srgbClr val="000000"/>
                </a:solidFill>
                <a:latin typeface="Helvetica Neue"/>
              </a:rPr>
              <a:t>Le TDI est corrélé négativement à F2</a:t>
            </a:r>
            <a:r>
              <a:rPr lang="fr-FR" b="0" i="0" dirty="0">
                <a:solidFill>
                  <a:srgbClr val="000000"/>
                </a:solidFill>
                <a:effectLst/>
                <a:latin typeface="Helvetica Neue"/>
              </a:rPr>
              <a:t> La composante F2 peut être représenté par une notion d’</a:t>
            </a:r>
            <a:r>
              <a:rPr lang="fr-FR" dirty="0">
                <a:solidFill>
                  <a:srgbClr val="000000"/>
                </a:solidFill>
                <a:latin typeface="Helvetica Neue"/>
              </a:rPr>
              <a:t>é</a:t>
            </a:r>
            <a:r>
              <a:rPr lang="fr-FR" b="0" i="0" dirty="0">
                <a:solidFill>
                  <a:srgbClr val="000000"/>
                </a:solidFill>
                <a:effectLst/>
                <a:latin typeface="Helvetica Neue"/>
              </a:rPr>
              <a:t>volution des populations. En projection, les points à droite de l'axe F2 auront </a:t>
            </a:r>
            <a:r>
              <a:rPr lang="fr-FR" i="0" dirty="0">
                <a:solidFill>
                  <a:srgbClr val="000000"/>
                </a:solidFill>
                <a:effectLst/>
                <a:latin typeface="Helvetica Neue"/>
              </a:rPr>
              <a:t>des </a:t>
            </a:r>
            <a:r>
              <a:rPr lang="fr-FR" b="0" i="0" dirty="0">
                <a:solidFill>
                  <a:srgbClr val="000000"/>
                </a:solidFill>
                <a:effectLst/>
                <a:latin typeface="Helvetica Neue"/>
              </a:rPr>
              <a:t>une population faible et à gauche de l’axe F2 une bonne stabilité politique et un TDI élevé.</a:t>
            </a:r>
            <a:endParaRPr sz="1800" dirty="0">
              <a:latin typeface="Arial"/>
              <a:cs typeface="Arial"/>
            </a:endParaRPr>
          </a:p>
        </p:txBody>
      </p:sp>
      <p:sp>
        <p:nvSpPr>
          <p:cNvPr id="8" name="object 8"/>
          <p:cNvSpPr txBox="1"/>
          <p:nvPr/>
        </p:nvSpPr>
        <p:spPr>
          <a:xfrm>
            <a:off x="4047607" y="2589585"/>
            <a:ext cx="519443" cy="314189"/>
          </a:xfrm>
          <a:prstGeom prst="rect">
            <a:avLst/>
          </a:prstGeom>
        </p:spPr>
        <p:txBody>
          <a:bodyPr vert="horz" wrap="square" lIns="0" tIns="36830" rIns="0" bIns="0" rtlCol="0">
            <a:spAutoFit/>
          </a:bodyPr>
          <a:lstStyle/>
          <a:p>
            <a:pPr marL="12700">
              <a:lnSpc>
                <a:spcPct val="100000"/>
              </a:lnSpc>
              <a:spcBef>
                <a:spcPts val="1830"/>
              </a:spcBef>
            </a:pPr>
            <a:r>
              <a:rPr sz="1800" b="1" dirty="0">
                <a:latin typeface="Arial"/>
                <a:cs typeface="Arial"/>
              </a:rPr>
              <a:t>F2</a:t>
            </a:r>
            <a:r>
              <a:rPr sz="1800" b="1" spc="-10" dirty="0">
                <a:latin typeface="Arial"/>
                <a:cs typeface="Arial"/>
              </a:rPr>
              <a:t> </a:t>
            </a:r>
            <a:r>
              <a:rPr sz="1800" b="1" spc="-50" dirty="0">
                <a:latin typeface="Arial"/>
                <a:cs typeface="Arial"/>
              </a:rPr>
              <a:t>:</a:t>
            </a:r>
            <a:endParaRPr sz="1800" dirty="0">
              <a:latin typeface="Arial"/>
              <a:cs typeface="Arial"/>
            </a:endParaRPr>
          </a:p>
        </p:txBody>
      </p:sp>
      <p:sp>
        <p:nvSpPr>
          <p:cNvPr id="12" name="object 12"/>
          <p:cNvSpPr txBox="1"/>
          <p:nvPr/>
        </p:nvSpPr>
        <p:spPr>
          <a:xfrm>
            <a:off x="481163" y="4723164"/>
            <a:ext cx="8529320" cy="805989"/>
          </a:xfrm>
          <a:prstGeom prst="rect">
            <a:avLst/>
          </a:prstGeom>
        </p:spPr>
        <p:txBody>
          <a:bodyPr vert="horz" wrap="square" lIns="0" tIns="36194" rIns="0" bIns="0" rtlCol="0">
            <a:spAutoFit/>
          </a:bodyPr>
          <a:lstStyle/>
          <a:p>
            <a:pPr marL="12700" marR="5080">
              <a:lnSpc>
                <a:spcPts val="2020"/>
              </a:lnSpc>
              <a:spcBef>
                <a:spcPts val="284"/>
              </a:spcBef>
            </a:pPr>
            <a:r>
              <a:rPr lang="fr-FR" sz="1800" b="1" dirty="0">
                <a:latin typeface="Arial"/>
                <a:cs typeface="Arial"/>
              </a:rPr>
              <a:t>Sur F1/F2 les points en bas à gauche seront les pays les plus adaptés à notre analyse (TAS faible, TDI élevé, bonne croissan</a:t>
            </a:r>
            <a:r>
              <a:rPr lang="fr-FR" b="1" dirty="0">
                <a:latin typeface="Arial"/>
                <a:cs typeface="Arial"/>
              </a:rPr>
              <a:t>ce, bonne stabilité, faibles disponibilités</a:t>
            </a:r>
            <a:endParaRPr sz="1800" dirty="0">
              <a:latin typeface="Arial"/>
              <a:cs typeface="Arial"/>
            </a:endParaRPr>
          </a:p>
        </p:txBody>
      </p:sp>
      <p:pic>
        <p:nvPicPr>
          <p:cNvPr id="14" name="Image 13">
            <a:extLst>
              <a:ext uri="{FF2B5EF4-FFF2-40B4-BE49-F238E27FC236}">
                <a16:creationId xmlns:a16="http://schemas.microsoft.com/office/drawing/2014/main" id="{756C7717-17AD-489A-A564-7D3BD60C10F3}"/>
              </a:ext>
            </a:extLst>
          </p:cNvPr>
          <p:cNvPicPr>
            <a:picLocks noChangeAspect="1"/>
          </p:cNvPicPr>
          <p:nvPr/>
        </p:nvPicPr>
        <p:blipFill>
          <a:blip r:embed="rId2"/>
          <a:stretch>
            <a:fillRect/>
          </a:stretch>
        </p:blipFill>
        <p:spPr>
          <a:xfrm>
            <a:off x="317500" y="1492894"/>
            <a:ext cx="3613726" cy="3194862"/>
          </a:xfrm>
          <a:prstGeom prst="rect">
            <a:avLst/>
          </a:prstGeom>
        </p:spPr>
      </p:pic>
      <p:sp>
        <p:nvSpPr>
          <p:cNvPr id="13" name="object 7">
            <a:extLst>
              <a:ext uri="{FF2B5EF4-FFF2-40B4-BE49-F238E27FC236}">
                <a16:creationId xmlns:a16="http://schemas.microsoft.com/office/drawing/2014/main" id="{8C04F407-D5E1-46C6-B612-62FBEC07F33D}"/>
              </a:ext>
            </a:extLst>
          </p:cNvPr>
          <p:cNvSpPr txBox="1"/>
          <p:nvPr/>
        </p:nvSpPr>
        <p:spPr>
          <a:xfrm>
            <a:off x="4880623" y="606460"/>
            <a:ext cx="51181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16" name="object 3">
            <a:extLst>
              <a:ext uri="{FF2B5EF4-FFF2-40B4-BE49-F238E27FC236}">
                <a16:creationId xmlns:a16="http://schemas.microsoft.com/office/drawing/2014/main" id="{61AB9985-269A-4EC3-BF1E-E40045932215}"/>
              </a:ext>
            </a:extLst>
          </p:cNvPr>
          <p:cNvSpPr txBox="1">
            <a:spLocks/>
          </p:cNvSpPr>
          <p:nvPr/>
        </p:nvSpPr>
        <p:spPr>
          <a:xfrm>
            <a:off x="393700" y="119845"/>
            <a:ext cx="95250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a:t>III.</a:t>
            </a:r>
            <a:r>
              <a:rPr lang="fr-FR" spc="-75"/>
              <a:t> </a:t>
            </a:r>
            <a:r>
              <a:rPr lang="fr-FR" spc="-40"/>
              <a:t>ANALYSE</a:t>
            </a:r>
            <a:r>
              <a:rPr lang="fr-FR" spc="-85"/>
              <a:t> </a:t>
            </a:r>
            <a:r>
              <a:rPr lang="fr-FR"/>
              <a:t>DES</a:t>
            </a:r>
            <a:r>
              <a:rPr lang="fr-FR" spc="-80"/>
              <a:t> </a:t>
            </a:r>
            <a:r>
              <a:rPr lang="fr-FR" spc="-10"/>
              <a:t>COMPOSANTES</a:t>
            </a:r>
            <a:r>
              <a:rPr lang="fr-FR" spc="-85"/>
              <a:t> </a:t>
            </a:r>
            <a:r>
              <a:rPr lang="fr-FR" spc="-20"/>
              <a:t>PRINCIPALES</a:t>
            </a:r>
            <a:endParaRPr lang="fr-FR" spc="-10" dirty="0"/>
          </a:p>
        </p:txBody>
      </p:sp>
    </p:spTree>
    <p:extLst>
      <p:ext uri="{BB962C8B-B14F-4D97-AF65-F5344CB8AC3E}">
        <p14:creationId xmlns:p14="http://schemas.microsoft.com/office/powerpoint/2010/main" val="10664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3</a:t>
            </a:r>
            <a:endParaRPr sz="1400" dirty="0">
              <a:latin typeface="Arial"/>
              <a:cs typeface="Arial"/>
            </a:endParaRPr>
          </a:p>
        </p:txBody>
      </p:sp>
      <p:sp>
        <p:nvSpPr>
          <p:cNvPr id="5" name="object 5"/>
          <p:cNvSpPr txBox="1"/>
          <p:nvPr/>
        </p:nvSpPr>
        <p:spPr>
          <a:xfrm>
            <a:off x="542180" y="1017598"/>
            <a:ext cx="8407286" cy="763671"/>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CERCLES</a:t>
            </a:r>
            <a:r>
              <a:rPr sz="1600" b="1" spc="-25" dirty="0">
                <a:latin typeface="Arial"/>
                <a:cs typeface="Arial"/>
              </a:rPr>
              <a:t> </a:t>
            </a:r>
            <a:r>
              <a:rPr sz="1600" b="1" dirty="0">
                <a:latin typeface="Arial"/>
                <a:cs typeface="Arial"/>
              </a:rPr>
              <a:t>DES</a:t>
            </a:r>
            <a:r>
              <a:rPr sz="1600" b="1" spc="-25" dirty="0">
                <a:latin typeface="Arial"/>
                <a:cs typeface="Arial"/>
              </a:rPr>
              <a:t> </a:t>
            </a:r>
            <a:r>
              <a:rPr sz="1600" b="1" spc="-10" dirty="0">
                <a:latin typeface="Arial"/>
                <a:cs typeface="Arial"/>
              </a:rPr>
              <a:t>CORRÉLATIONS</a:t>
            </a:r>
            <a:r>
              <a:rPr lang="fr-FR" sz="1600" b="1" spc="-10" dirty="0">
                <a:latin typeface="Arial"/>
                <a:cs typeface="Arial"/>
              </a:rPr>
              <a:t>                       </a:t>
            </a:r>
            <a:r>
              <a:rPr lang="fr-FR" sz="1600" b="1" spc="-20" dirty="0">
                <a:latin typeface="Arial"/>
                <a:cs typeface="Arial"/>
              </a:rPr>
              <a:t>CORRÉLATIONS</a:t>
            </a:r>
            <a:r>
              <a:rPr lang="fr-FR" sz="1600" b="1" spc="-90" dirty="0">
                <a:latin typeface="Arial"/>
                <a:cs typeface="Arial"/>
              </a:rPr>
              <a:t> </a:t>
            </a:r>
            <a:r>
              <a:rPr lang="fr-FR" sz="1600" b="1" spc="-10" dirty="0">
                <a:latin typeface="Arial"/>
                <a:cs typeface="Arial"/>
              </a:rPr>
              <a:t>AVEC</a:t>
            </a:r>
            <a:r>
              <a:rPr lang="fr-FR" sz="1600" b="1" spc="-35" dirty="0">
                <a:latin typeface="Arial"/>
                <a:cs typeface="Arial"/>
              </a:rPr>
              <a:t> </a:t>
            </a:r>
            <a:r>
              <a:rPr lang="fr-FR" sz="1600" b="1" dirty="0">
                <a:latin typeface="Arial"/>
                <a:cs typeface="Arial"/>
              </a:rPr>
              <a:t>LES</a:t>
            </a:r>
            <a:r>
              <a:rPr lang="fr-FR" sz="1600" b="1" spc="-30" dirty="0">
                <a:latin typeface="Arial"/>
                <a:cs typeface="Arial"/>
              </a:rPr>
              <a:t> </a:t>
            </a:r>
            <a:r>
              <a:rPr lang="fr-FR" sz="1600" b="1" spc="-25" dirty="0">
                <a:latin typeface="Arial"/>
                <a:cs typeface="Arial"/>
              </a:rPr>
              <a:t>CP</a:t>
            </a:r>
            <a:endParaRPr sz="1600" dirty="0">
              <a:latin typeface="Arial"/>
              <a:cs typeface="Arial"/>
            </a:endParaRPr>
          </a:p>
          <a:p>
            <a:pPr marL="3670935">
              <a:lnSpc>
                <a:spcPct val="100000"/>
              </a:lnSpc>
              <a:spcBef>
                <a:spcPts val="70"/>
              </a:spcBef>
            </a:pPr>
            <a:r>
              <a:rPr lang="fr-FR" sz="1600" b="1" spc="-20" dirty="0">
                <a:latin typeface="Arial"/>
                <a:cs typeface="Arial"/>
              </a:rPr>
              <a:t>     </a:t>
            </a:r>
            <a:endParaRPr sz="1600" dirty="0">
              <a:latin typeface="Arial"/>
              <a:cs typeface="Arial"/>
            </a:endParaRPr>
          </a:p>
          <a:p>
            <a:pPr>
              <a:lnSpc>
                <a:spcPct val="100000"/>
              </a:lnSpc>
              <a:spcBef>
                <a:spcPts val="20"/>
              </a:spcBef>
            </a:pPr>
            <a:endParaRPr sz="1600" dirty="0">
              <a:latin typeface="Arial"/>
              <a:cs typeface="Arial"/>
            </a:endParaRPr>
          </a:p>
        </p:txBody>
      </p:sp>
      <p:sp>
        <p:nvSpPr>
          <p:cNvPr id="7" name="object 7"/>
          <p:cNvSpPr txBox="1"/>
          <p:nvPr/>
        </p:nvSpPr>
        <p:spPr>
          <a:xfrm>
            <a:off x="4648200" y="1795615"/>
            <a:ext cx="5118100" cy="2557110"/>
          </a:xfrm>
          <a:prstGeom prst="rect">
            <a:avLst/>
          </a:prstGeom>
        </p:spPr>
        <p:txBody>
          <a:bodyPr vert="horz" wrap="square" lIns="0" tIns="12700" rIns="0" bIns="0" rtlCol="0">
            <a:spAutoFit/>
          </a:bodyPr>
          <a:lstStyle/>
          <a:p>
            <a:pPr marL="12700">
              <a:lnSpc>
                <a:spcPct val="100000"/>
              </a:lnSpc>
              <a:spcBef>
                <a:spcPts val="100"/>
              </a:spcBef>
            </a:pPr>
            <a:r>
              <a:rPr lang="fr-FR" b="0" i="0" dirty="0">
                <a:solidFill>
                  <a:srgbClr val="000000"/>
                </a:solidFill>
                <a:effectLst/>
                <a:latin typeface="Helvetica Neue"/>
              </a:rPr>
              <a:t>La disponibilité intérieure a une contribution positive élevée.</a:t>
            </a:r>
          </a:p>
          <a:p>
            <a:pPr marL="12700">
              <a:lnSpc>
                <a:spcPct val="100000"/>
              </a:lnSpc>
              <a:spcBef>
                <a:spcPts val="100"/>
              </a:spcBef>
            </a:pPr>
            <a:r>
              <a:rPr lang="fr-FR" b="0" i="0" dirty="0">
                <a:solidFill>
                  <a:srgbClr val="000000"/>
                </a:solidFill>
                <a:effectLst/>
                <a:latin typeface="Helvetica Neue"/>
              </a:rPr>
              <a:t>Le TAS a une contribution négative élevée.</a:t>
            </a:r>
          </a:p>
          <a:p>
            <a:pPr marL="12700">
              <a:lnSpc>
                <a:spcPct val="100000"/>
              </a:lnSpc>
              <a:spcBef>
                <a:spcPts val="100"/>
              </a:spcBef>
            </a:pPr>
            <a:r>
              <a:rPr lang="fr-FR" b="0" i="0" dirty="0">
                <a:solidFill>
                  <a:srgbClr val="000000"/>
                </a:solidFill>
                <a:effectLst/>
                <a:latin typeface="Helvetica Neue"/>
              </a:rPr>
              <a:t>Le TDI a une contribution positive élevée.</a:t>
            </a:r>
          </a:p>
          <a:p>
            <a:pPr marL="12700">
              <a:lnSpc>
                <a:spcPct val="100000"/>
              </a:lnSpc>
              <a:spcBef>
                <a:spcPts val="100"/>
              </a:spcBef>
            </a:pPr>
            <a:r>
              <a:rPr lang="fr-FR" b="0" i="0" dirty="0">
                <a:solidFill>
                  <a:srgbClr val="000000"/>
                </a:solidFill>
                <a:effectLst/>
                <a:latin typeface="Helvetica Neue"/>
              </a:rPr>
              <a:t>La composante F3 est aussi une notion de disponibilités.</a:t>
            </a:r>
          </a:p>
          <a:p>
            <a:pPr marL="12700">
              <a:lnSpc>
                <a:spcPct val="100000"/>
              </a:lnSpc>
              <a:spcBef>
                <a:spcPts val="100"/>
              </a:spcBef>
            </a:pPr>
            <a:r>
              <a:rPr lang="fr-FR" b="0" i="0" dirty="0">
                <a:solidFill>
                  <a:srgbClr val="000000"/>
                </a:solidFill>
                <a:effectLst/>
                <a:latin typeface="Helvetica Neue"/>
              </a:rPr>
              <a:t>En projection, les points </a:t>
            </a:r>
            <a:r>
              <a:rPr lang="fr-FR" dirty="0">
                <a:solidFill>
                  <a:srgbClr val="000000"/>
                </a:solidFill>
                <a:latin typeface="Helvetica Neue"/>
              </a:rPr>
              <a:t>en haut </a:t>
            </a:r>
            <a:r>
              <a:rPr lang="fr-FR" b="0" i="0" dirty="0">
                <a:solidFill>
                  <a:srgbClr val="000000"/>
                </a:solidFill>
                <a:effectLst/>
                <a:latin typeface="Helvetica Neue"/>
              </a:rPr>
              <a:t>de l'axe F3 auront des faible dispo et une faible TDI en bas de l’axe F3 un TAS faible.</a:t>
            </a:r>
            <a:endParaRPr sz="1800" dirty="0">
              <a:latin typeface="Arial"/>
              <a:cs typeface="Arial"/>
            </a:endParaRPr>
          </a:p>
        </p:txBody>
      </p:sp>
      <p:sp>
        <p:nvSpPr>
          <p:cNvPr id="8" name="object 8"/>
          <p:cNvSpPr txBox="1"/>
          <p:nvPr/>
        </p:nvSpPr>
        <p:spPr>
          <a:xfrm>
            <a:off x="4047607" y="2589585"/>
            <a:ext cx="519443" cy="314189"/>
          </a:xfrm>
          <a:prstGeom prst="rect">
            <a:avLst/>
          </a:prstGeom>
        </p:spPr>
        <p:txBody>
          <a:bodyPr vert="horz" wrap="square" lIns="0" tIns="36830" rIns="0" bIns="0" rtlCol="0">
            <a:spAutoFit/>
          </a:bodyPr>
          <a:lstStyle/>
          <a:p>
            <a:pPr marL="12700">
              <a:lnSpc>
                <a:spcPct val="100000"/>
              </a:lnSpc>
              <a:spcBef>
                <a:spcPts val="1830"/>
              </a:spcBef>
            </a:pPr>
            <a:r>
              <a:rPr sz="1800" b="1" dirty="0">
                <a:latin typeface="Arial"/>
                <a:cs typeface="Arial"/>
              </a:rPr>
              <a:t>F</a:t>
            </a:r>
            <a:r>
              <a:rPr lang="fr-FR" sz="1800" b="1" dirty="0">
                <a:latin typeface="Arial"/>
                <a:cs typeface="Arial"/>
              </a:rPr>
              <a:t>3</a:t>
            </a:r>
            <a:r>
              <a:rPr sz="1800" b="1" spc="-10" dirty="0">
                <a:latin typeface="Arial"/>
                <a:cs typeface="Arial"/>
              </a:rPr>
              <a:t> </a:t>
            </a:r>
            <a:r>
              <a:rPr sz="1800" b="1" spc="-50" dirty="0">
                <a:latin typeface="Arial"/>
                <a:cs typeface="Arial"/>
              </a:rPr>
              <a:t>:</a:t>
            </a:r>
            <a:endParaRPr sz="1800" dirty="0">
              <a:latin typeface="Arial"/>
              <a:cs typeface="Arial"/>
            </a:endParaRPr>
          </a:p>
        </p:txBody>
      </p:sp>
      <p:sp>
        <p:nvSpPr>
          <p:cNvPr id="13" name="object 7">
            <a:extLst>
              <a:ext uri="{FF2B5EF4-FFF2-40B4-BE49-F238E27FC236}">
                <a16:creationId xmlns:a16="http://schemas.microsoft.com/office/drawing/2014/main" id="{8C04F407-D5E1-46C6-B612-62FBEC07F33D}"/>
              </a:ext>
            </a:extLst>
          </p:cNvPr>
          <p:cNvSpPr txBox="1"/>
          <p:nvPr/>
        </p:nvSpPr>
        <p:spPr>
          <a:xfrm>
            <a:off x="4880623" y="606460"/>
            <a:ext cx="51181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pic>
        <p:nvPicPr>
          <p:cNvPr id="10" name="Image 9">
            <a:extLst>
              <a:ext uri="{FF2B5EF4-FFF2-40B4-BE49-F238E27FC236}">
                <a16:creationId xmlns:a16="http://schemas.microsoft.com/office/drawing/2014/main" id="{375571D3-AAA0-4DB8-A565-4128D5184337}"/>
              </a:ext>
            </a:extLst>
          </p:cNvPr>
          <p:cNvPicPr>
            <a:picLocks noChangeAspect="1"/>
          </p:cNvPicPr>
          <p:nvPr/>
        </p:nvPicPr>
        <p:blipFill>
          <a:blip r:embed="rId2"/>
          <a:stretch>
            <a:fillRect/>
          </a:stretch>
        </p:blipFill>
        <p:spPr>
          <a:xfrm>
            <a:off x="542180" y="1399433"/>
            <a:ext cx="3215261" cy="2835275"/>
          </a:xfrm>
          <a:prstGeom prst="rect">
            <a:avLst/>
          </a:prstGeom>
        </p:spPr>
      </p:pic>
      <p:sp>
        <p:nvSpPr>
          <p:cNvPr id="16" name="object 3">
            <a:extLst>
              <a:ext uri="{FF2B5EF4-FFF2-40B4-BE49-F238E27FC236}">
                <a16:creationId xmlns:a16="http://schemas.microsoft.com/office/drawing/2014/main" id="{466AFCB7-FE12-4F81-8017-EF188845F1A7}"/>
              </a:ext>
            </a:extLst>
          </p:cNvPr>
          <p:cNvSpPr txBox="1">
            <a:spLocks/>
          </p:cNvSpPr>
          <p:nvPr/>
        </p:nvSpPr>
        <p:spPr>
          <a:xfrm>
            <a:off x="393700" y="119845"/>
            <a:ext cx="95250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a:t>III.</a:t>
            </a:r>
            <a:r>
              <a:rPr lang="fr-FR" spc="-75"/>
              <a:t> </a:t>
            </a:r>
            <a:r>
              <a:rPr lang="fr-FR" spc="-40"/>
              <a:t>ANALYSE</a:t>
            </a:r>
            <a:r>
              <a:rPr lang="fr-FR" spc="-85"/>
              <a:t> </a:t>
            </a:r>
            <a:r>
              <a:rPr lang="fr-FR"/>
              <a:t>DES</a:t>
            </a:r>
            <a:r>
              <a:rPr lang="fr-FR" spc="-80"/>
              <a:t> </a:t>
            </a:r>
            <a:r>
              <a:rPr lang="fr-FR" spc="-10"/>
              <a:t>COMPOSANTES</a:t>
            </a:r>
            <a:r>
              <a:rPr lang="fr-FR" spc="-85"/>
              <a:t> </a:t>
            </a:r>
            <a:r>
              <a:rPr lang="fr-FR" spc="-20"/>
              <a:t>PRINCIPALES</a:t>
            </a:r>
            <a:endParaRPr lang="fr-FR" spc="-10" dirty="0"/>
          </a:p>
        </p:txBody>
      </p:sp>
    </p:spTree>
    <p:extLst>
      <p:ext uri="{BB962C8B-B14F-4D97-AF65-F5344CB8AC3E}">
        <p14:creationId xmlns:p14="http://schemas.microsoft.com/office/powerpoint/2010/main" val="401679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4</a:t>
            </a:r>
            <a:endParaRPr sz="1400" dirty="0">
              <a:latin typeface="Arial"/>
              <a:cs typeface="Arial"/>
            </a:endParaRPr>
          </a:p>
        </p:txBody>
      </p:sp>
      <p:sp>
        <p:nvSpPr>
          <p:cNvPr id="5" name="object 5"/>
          <p:cNvSpPr txBox="1"/>
          <p:nvPr/>
        </p:nvSpPr>
        <p:spPr>
          <a:xfrm>
            <a:off x="542180" y="1017598"/>
            <a:ext cx="8407286" cy="763671"/>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CERCLES</a:t>
            </a:r>
            <a:r>
              <a:rPr sz="1600" b="1" spc="-25" dirty="0">
                <a:latin typeface="Arial"/>
                <a:cs typeface="Arial"/>
              </a:rPr>
              <a:t> </a:t>
            </a:r>
            <a:r>
              <a:rPr sz="1600" b="1" dirty="0">
                <a:latin typeface="Arial"/>
                <a:cs typeface="Arial"/>
              </a:rPr>
              <a:t>DES</a:t>
            </a:r>
            <a:r>
              <a:rPr sz="1600" b="1" spc="-25" dirty="0">
                <a:latin typeface="Arial"/>
                <a:cs typeface="Arial"/>
              </a:rPr>
              <a:t> </a:t>
            </a:r>
            <a:r>
              <a:rPr sz="1600" b="1" spc="-10" dirty="0">
                <a:latin typeface="Arial"/>
                <a:cs typeface="Arial"/>
              </a:rPr>
              <a:t>CORRÉLATIONS</a:t>
            </a:r>
            <a:r>
              <a:rPr lang="fr-FR" sz="1600" b="1" spc="-10" dirty="0">
                <a:latin typeface="Arial"/>
                <a:cs typeface="Arial"/>
              </a:rPr>
              <a:t>                       </a:t>
            </a:r>
            <a:r>
              <a:rPr lang="fr-FR" sz="1600" b="1" spc="-20" dirty="0">
                <a:latin typeface="Arial"/>
                <a:cs typeface="Arial"/>
              </a:rPr>
              <a:t>CORRÉLATIONS</a:t>
            </a:r>
            <a:r>
              <a:rPr lang="fr-FR" sz="1600" b="1" spc="-90" dirty="0">
                <a:latin typeface="Arial"/>
                <a:cs typeface="Arial"/>
              </a:rPr>
              <a:t> </a:t>
            </a:r>
            <a:r>
              <a:rPr lang="fr-FR" sz="1600" b="1" spc="-10" dirty="0">
                <a:latin typeface="Arial"/>
                <a:cs typeface="Arial"/>
              </a:rPr>
              <a:t>AVEC</a:t>
            </a:r>
            <a:r>
              <a:rPr lang="fr-FR" sz="1600" b="1" spc="-35" dirty="0">
                <a:latin typeface="Arial"/>
                <a:cs typeface="Arial"/>
              </a:rPr>
              <a:t> </a:t>
            </a:r>
            <a:r>
              <a:rPr lang="fr-FR" sz="1600" b="1" dirty="0">
                <a:latin typeface="Arial"/>
                <a:cs typeface="Arial"/>
              </a:rPr>
              <a:t>LES</a:t>
            </a:r>
            <a:r>
              <a:rPr lang="fr-FR" sz="1600" b="1" spc="-30" dirty="0">
                <a:latin typeface="Arial"/>
                <a:cs typeface="Arial"/>
              </a:rPr>
              <a:t> </a:t>
            </a:r>
            <a:r>
              <a:rPr lang="fr-FR" sz="1600" b="1" spc="-25" dirty="0">
                <a:latin typeface="Arial"/>
                <a:cs typeface="Arial"/>
              </a:rPr>
              <a:t>CP</a:t>
            </a:r>
            <a:endParaRPr sz="1600" dirty="0">
              <a:latin typeface="Arial"/>
              <a:cs typeface="Arial"/>
            </a:endParaRPr>
          </a:p>
          <a:p>
            <a:pPr marL="3670935">
              <a:lnSpc>
                <a:spcPct val="100000"/>
              </a:lnSpc>
              <a:spcBef>
                <a:spcPts val="70"/>
              </a:spcBef>
            </a:pPr>
            <a:r>
              <a:rPr lang="fr-FR" sz="1600" b="1" spc="-20" dirty="0">
                <a:latin typeface="Arial"/>
                <a:cs typeface="Arial"/>
              </a:rPr>
              <a:t>     </a:t>
            </a:r>
            <a:endParaRPr sz="1600" dirty="0">
              <a:latin typeface="Arial"/>
              <a:cs typeface="Arial"/>
            </a:endParaRPr>
          </a:p>
          <a:p>
            <a:pPr>
              <a:lnSpc>
                <a:spcPct val="100000"/>
              </a:lnSpc>
              <a:spcBef>
                <a:spcPts val="20"/>
              </a:spcBef>
            </a:pPr>
            <a:endParaRPr sz="1600" dirty="0">
              <a:latin typeface="Arial"/>
              <a:cs typeface="Arial"/>
            </a:endParaRPr>
          </a:p>
        </p:txBody>
      </p:sp>
      <p:sp>
        <p:nvSpPr>
          <p:cNvPr id="7" name="object 7"/>
          <p:cNvSpPr txBox="1"/>
          <p:nvPr/>
        </p:nvSpPr>
        <p:spPr>
          <a:xfrm>
            <a:off x="4648200" y="1795615"/>
            <a:ext cx="5118100" cy="2267287"/>
          </a:xfrm>
          <a:prstGeom prst="rect">
            <a:avLst/>
          </a:prstGeom>
        </p:spPr>
        <p:txBody>
          <a:bodyPr vert="horz" wrap="square" lIns="0" tIns="12700" rIns="0" bIns="0" rtlCol="0">
            <a:spAutoFit/>
          </a:bodyPr>
          <a:lstStyle/>
          <a:p>
            <a:pPr marL="12700">
              <a:lnSpc>
                <a:spcPct val="100000"/>
              </a:lnSpc>
              <a:spcBef>
                <a:spcPts val="100"/>
              </a:spcBef>
            </a:pPr>
            <a:r>
              <a:rPr lang="fr-FR" b="0" i="0" dirty="0">
                <a:solidFill>
                  <a:srgbClr val="000000"/>
                </a:solidFill>
                <a:effectLst/>
                <a:latin typeface="Helvetica Neue"/>
              </a:rPr>
              <a:t>Le PIB a la plus grande contribution positive.</a:t>
            </a:r>
          </a:p>
          <a:p>
            <a:pPr marL="12700">
              <a:lnSpc>
                <a:spcPct val="100000"/>
              </a:lnSpc>
              <a:spcBef>
                <a:spcPts val="100"/>
              </a:spcBef>
            </a:pPr>
            <a:r>
              <a:rPr lang="fr-FR" b="0" i="0" dirty="0">
                <a:solidFill>
                  <a:srgbClr val="000000"/>
                </a:solidFill>
                <a:effectLst/>
                <a:latin typeface="Helvetica Neue"/>
              </a:rPr>
              <a:t>le croissance démographique a une contribution modérément négative.</a:t>
            </a:r>
          </a:p>
          <a:p>
            <a:pPr marL="12700">
              <a:lnSpc>
                <a:spcPct val="100000"/>
              </a:lnSpc>
              <a:spcBef>
                <a:spcPts val="100"/>
              </a:spcBef>
            </a:pPr>
            <a:r>
              <a:rPr lang="fr-FR" b="0" i="0" dirty="0">
                <a:solidFill>
                  <a:srgbClr val="000000"/>
                </a:solidFill>
                <a:effectLst/>
                <a:latin typeface="Helvetica Neue"/>
              </a:rPr>
              <a:t>La composante F4 peut être représenté par une notion de richesse du pays.</a:t>
            </a:r>
          </a:p>
          <a:p>
            <a:pPr marL="12700">
              <a:lnSpc>
                <a:spcPct val="100000"/>
              </a:lnSpc>
              <a:spcBef>
                <a:spcPts val="100"/>
              </a:spcBef>
            </a:pPr>
            <a:r>
              <a:rPr lang="fr-FR" b="0" i="0" dirty="0">
                <a:solidFill>
                  <a:srgbClr val="000000"/>
                </a:solidFill>
                <a:effectLst/>
                <a:latin typeface="Helvetica Neue"/>
              </a:rPr>
              <a:t>En projection, les points à gauche de l'axe F4 auront une bonne croissance démographique et à droite de l’axe F4 un PIB élevé.</a:t>
            </a:r>
            <a:endParaRPr sz="1800" dirty="0">
              <a:latin typeface="Arial"/>
              <a:cs typeface="Arial"/>
            </a:endParaRPr>
          </a:p>
        </p:txBody>
      </p:sp>
      <p:sp>
        <p:nvSpPr>
          <p:cNvPr id="8" name="object 8"/>
          <p:cNvSpPr txBox="1"/>
          <p:nvPr/>
        </p:nvSpPr>
        <p:spPr>
          <a:xfrm>
            <a:off x="4047607" y="2589585"/>
            <a:ext cx="519443" cy="314189"/>
          </a:xfrm>
          <a:prstGeom prst="rect">
            <a:avLst/>
          </a:prstGeom>
        </p:spPr>
        <p:txBody>
          <a:bodyPr vert="horz" wrap="square" lIns="0" tIns="36830" rIns="0" bIns="0" rtlCol="0">
            <a:spAutoFit/>
          </a:bodyPr>
          <a:lstStyle/>
          <a:p>
            <a:pPr marL="12700">
              <a:lnSpc>
                <a:spcPct val="100000"/>
              </a:lnSpc>
              <a:spcBef>
                <a:spcPts val="1830"/>
              </a:spcBef>
            </a:pPr>
            <a:r>
              <a:rPr sz="1800" b="1" dirty="0">
                <a:latin typeface="Arial"/>
                <a:cs typeface="Arial"/>
              </a:rPr>
              <a:t>F</a:t>
            </a:r>
            <a:r>
              <a:rPr lang="fr-FR" sz="1800" b="1" dirty="0">
                <a:latin typeface="Arial"/>
                <a:cs typeface="Arial"/>
              </a:rPr>
              <a:t>4</a:t>
            </a:r>
            <a:r>
              <a:rPr sz="1800" b="1" spc="-10" dirty="0">
                <a:latin typeface="Arial"/>
                <a:cs typeface="Arial"/>
              </a:rPr>
              <a:t> </a:t>
            </a:r>
            <a:r>
              <a:rPr sz="1800" b="1" spc="-50" dirty="0">
                <a:latin typeface="Arial"/>
                <a:cs typeface="Arial"/>
              </a:rPr>
              <a:t>:</a:t>
            </a:r>
            <a:endParaRPr sz="1800" dirty="0">
              <a:latin typeface="Arial"/>
              <a:cs typeface="Arial"/>
            </a:endParaRPr>
          </a:p>
        </p:txBody>
      </p:sp>
      <p:sp>
        <p:nvSpPr>
          <p:cNvPr id="12" name="object 12"/>
          <p:cNvSpPr txBox="1"/>
          <p:nvPr/>
        </p:nvSpPr>
        <p:spPr>
          <a:xfrm>
            <a:off x="481163" y="4723164"/>
            <a:ext cx="8529320" cy="549508"/>
          </a:xfrm>
          <a:prstGeom prst="rect">
            <a:avLst/>
          </a:prstGeom>
        </p:spPr>
        <p:txBody>
          <a:bodyPr vert="horz" wrap="square" lIns="0" tIns="36194" rIns="0" bIns="0" rtlCol="0">
            <a:spAutoFit/>
          </a:bodyPr>
          <a:lstStyle/>
          <a:p>
            <a:pPr marL="12700" marR="5080">
              <a:lnSpc>
                <a:spcPts val="2020"/>
              </a:lnSpc>
              <a:spcBef>
                <a:spcPts val="284"/>
              </a:spcBef>
            </a:pPr>
            <a:r>
              <a:rPr lang="fr-FR" sz="1800" b="1" dirty="0">
                <a:latin typeface="Arial"/>
                <a:cs typeface="Arial"/>
              </a:rPr>
              <a:t>Sur F3/F4 l’analyse est plus complexe car elle ne représente que 30% de l’inertie totale.</a:t>
            </a:r>
            <a:endParaRPr sz="1800" dirty="0">
              <a:latin typeface="Arial"/>
              <a:cs typeface="Arial"/>
            </a:endParaRPr>
          </a:p>
        </p:txBody>
      </p:sp>
      <p:sp>
        <p:nvSpPr>
          <p:cNvPr id="13" name="object 7">
            <a:extLst>
              <a:ext uri="{FF2B5EF4-FFF2-40B4-BE49-F238E27FC236}">
                <a16:creationId xmlns:a16="http://schemas.microsoft.com/office/drawing/2014/main" id="{8C04F407-D5E1-46C6-B612-62FBEC07F33D}"/>
              </a:ext>
            </a:extLst>
          </p:cNvPr>
          <p:cNvSpPr txBox="1"/>
          <p:nvPr/>
        </p:nvSpPr>
        <p:spPr>
          <a:xfrm>
            <a:off x="4880623" y="606460"/>
            <a:ext cx="51181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pic>
        <p:nvPicPr>
          <p:cNvPr id="10" name="Image 9">
            <a:extLst>
              <a:ext uri="{FF2B5EF4-FFF2-40B4-BE49-F238E27FC236}">
                <a16:creationId xmlns:a16="http://schemas.microsoft.com/office/drawing/2014/main" id="{375571D3-AAA0-4DB8-A565-4128D5184337}"/>
              </a:ext>
            </a:extLst>
          </p:cNvPr>
          <p:cNvPicPr>
            <a:picLocks noChangeAspect="1"/>
          </p:cNvPicPr>
          <p:nvPr/>
        </p:nvPicPr>
        <p:blipFill>
          <a:blip r:embed="rId2"/>
          <a:stretch>
            <a:fillRect/>
          </a:stretch>
        </p:blipFill>
        <p:spPr>
          <a:xfrm>
            <a:off x="542180" y="1399433"/>
            <a:ext cx="3215261" cy="2835275"/>
          </a:xfrm>
          <a:prstGeom prst="rect">
            <a:avLst/>
          </a:prstGeom>
        </p:spPr>
      </p:pic>
      <p:sp>
        <p:nvSpPr>
          <p:cNvPr id="14" name="object 3">
            <a:extLst>
              <a:ext uri="{FF2B5EF4-FFF2-40B4-BE49-F238E27FC236}">
                <a16:creationId xmlns:a16="http://schemas.microsoft.com/office/drawing/2014/main" id="{F9EE38D3-8EDB-4277-971C-32D16C7E2217}"/>
              </a:ext>
            </a:extLst>
          </p:cNvPr>
          <p:cNvSpPr txBox="1">
            <a:spLocks/>
          </p:cNvSpPr>
          <p:nvPr/>
        </p:nvSpPr>
        <p:spPr>
          <a:xfrm>
            <a:off x="393700" y="119845"/>
            <a:ext cx="95250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a:t>III.</a:t>
            </a:r>
            <a:r>
              <a:rPr lang="fr-FR" spc="-75"/>
              <a:t> </a:t>
            </a:r>
            <a:r>
              <a:rPr lang="fr-FR" spc="-40"/>
              <a:t>ANALYSE</a:t>
            </a:r>
            <a:r>
              <a:rPr lang="fr-FR" spc="-85"/>
              <a:t> </a:t>
            </a:r>
            <a:r>
              <a:rPr lang="fr-FR"/>
              <a:t>DES</a:t>
            </a:r>
            <a:r>
              <a:rPr lang="fr-FR" spc="-80"/>
              <a:t> </a:t>
            </a:r>
            <a:r>
              <a:rPr lang="fr-FR" spc="-10"/>
              <a:t>COMPOSANTES</a:t>
            </a:r>
            <a:r>
              <a:rPr lang="fr-FR" spc="-85"/>
              <a:t> </a:t>
            </a:r>
            <a:r>
              <a:rPr lang="fr-FR" spc="-20"/>
              <a:t>PRINCIPALES</a:t>
            </a:r>
            <a:endParaRPr lang="fr-FR" spc="-10" dirty="0"/>
          </a:p>
        </p:txBody>
      </p:sp>
    </p:spTree>
    <p:extLst>
      <p:ext uri="{BB962C8B-B14F-4D97-AF65-F5344CB8AC3E}">
        <p14:creationId xmlns:p14="http://schemas.microsoft.com/office/powerpoint/2010/main" val="124704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15</a:t>
            </a:r>
            <a:endParaRPr sz="1400">
              <a:latin typeface="Arial"/>
              <a:cs typeface="Arial"/>
            </a:endParaRPr>
          </a:p>
        </p:txBody>
      </p:sp>
      <p:sp>
        <p:nvSpPr>
          <p:cNvPr id="5" name="object 5"/>
          <p:cNvSpPr txBox="1"/>
          <p:nvPr/>
        </p:nvSpPr>
        <p:spPr>
          <a:xfrm>
            <a:off x="542180" y="1017598"/>
            <a:ext cx="8407286" cy="504625"/>
          </a:xfrm>
          <a:prstGeom prst="rect">
            <a:avLst/>
          </a:prstGeom>
        </p:spPr>
        <p:txBody>
          <a:bodyPr vert="horz" wrap="square" lIns="0" tIns="12065" rIns="0" bIns="0" rtlCol="0">
            <a:spAutoFit/>
          </a:bodyPr>
          <a:lstStyle/>
          <a:p>
            <a:pPr marL="12700">
              <a:lnSpc>
                <a:spcPct val="100000"/>
              </a:lnSpc>
              <a:spcBef>
                <a:spcPts val="95"/>
              </a:spcBef>
            </a:pPr>
            <a:r>
              <a:rPr lang="fr-FR" sz="1600" b="1" dirty="0">
                <a:latin typeface="Arial"/>
                <a:cs typeface="Arial"/>
              </a:rPr>
              <a:t>Projection nuages de points des individus</a:t>
            </a:r>
            <a:endParaRPr sz="1600" dirty="0">
              <a:latin typeface="Arial"/>
              <a:cs typeface="Arial"/>
            </a:endParaRPr>
          </a:p>
          <a:p>
            <a:pPr>
              <a:lnSpc>
                <a:spcPct val="100000"/>
              </a:lnSpc>
              <a:spcBef>
                <a:spcPts val="20"/>
              </a:spcBef>
            </a:pPr>
            <a:endParaRPr sz="1600" dirty="0">
              <a:latin typeface="Arial"/>
              <a:cs typeface="Arial"/>
            </a:endParaRPr>
          </a:p>
        </p:txBody>
      </p:sp>
      <p:sp>
        <p:nvSpPr>
          <p:cNvPr id="7" name="object 7"/>
          <p:cNvSpPr txBox="1"/>
          <p:nvPr/>
        </p:nvSpPr>
        <p:spPr>
          <a:xfrm>
            <a:off x="5532113" y="2378075"/>
            <a:ext cx="3962400" cy="1397819"/>
          </a:xfrm>
          <a:prstGeom prst="rect">
            <a:avLst/>
          </a:prstGeom>
        </p:spPr>
        <p:txBody>
          <a:bodyPr vert="horz" wrap="square" lIns="0" tIns="12700" rIns="0" bIns="0" rtlCol="0">
            <a:spAutoFit/>
          </a:bodyPr>
          <a:lstStyle/>
          <a:p>
            <a:pPr marL="12700">
              <a:lnSpc>
                <a:spcPct val="100000"/>
              </a:lnSpc>
              <a:spcBef>
                <a:spcPts val="100"/>
              </a:spcBef>
            </a:pPr>
            <a:r>
              <a:rPr lang="fr-FR" b="0" i="0" dirty="0">
                <a:solidFill>
                  <a:srgbClr val="000000"/>
                </a:solidFill>
                <a:effectLst/>
                <a:latin typeface="Helvetica Neue"/>
              </a:rPr>
              <a:t>Par rapport au cercle des corrélations F1/F2 les pays en bas à gauche sont donc à priori des pays cibles intéressants pour notre analyse. Nous confirmerons cela avec la CAH.</a:t>
            </a:r>
            <a:endParaRPr sz="1800" dirty="0">
              <a:latin typeface="Arial"/>
              <a:cs typeface="Arial"/>
            </a:endParaRPr>
          </a:p>
        </p:txBody>
      </p:sp>
      <p:sp>
        <p:nvSpPr>
          <p:cNvPr id="13" name="object 7">
            <a:extLst>
              <a:ext uri="{FF2B5EF4-FFF2-40B4-BE49-F238E27FC236}">
                <a16:creationId xmlns:a16="http://schemas.microsoft.com/office/drawing/2014/main" id="{8C04F407-D5E1-46C6-B612-62FBEC07F33D}"/>
              </a:ext>
            </a:extLst>
          </p:cNvPr>
          <p:cNvSpPr txBox="1"/>
          <p:nvPr/>
        </p:nvSpPr>
        <p:spPr>
          <a:xfrm>
            <a:off x="4880623" y="606460"/>
            <a:ext cx="51181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pic>
        <p:nvPicPr>
          <p:cNvPr id="17" name="Image 16">
            <a:extLst>
              <a:ext uri="{FF2B5EF4-FFF2-40B4-BE49-F238E27FC236}">
                <a16:creationId xmlns:a16="http://schemas.microsoft.com/office/drawing/2014/main" id="{055738A7-BD89-42CA-90EB-1F0DE93239BB}"/>
              </a:ext>
            </a:extLst>
          </p:cNvPr>
          <p:cNvPicPr>
            <a:picLocks noChangeAspect="1"/>
          </p:cNvPicPr>
          <p:nvPr/>
        </p:nvPicPr>
        <p:blipFill>
          <a:blip r:embed="rId2"/>
          <a:stretch>
            <a:fillRect/>
          </a:stretch>
        </p:blipFill>
        <p:spPr>
          <a:xfrm>
            <a:off x="317500" y="1437777"/>
            <a:ext cx="4876800" cy="3944616"/>
          </a:xfrm>
          <a:prstGeom prst="rect">
            <a:avLst/>
          </a:prstGeom>
        </p:spPr>
      </p:pic>
      <p:sp>
        <p:nvSpPr>
          <p:cNvPr id="20" name="object 3">
            <a:extLst>
              <a:ext uri="{FF2B5EF4-FFF2-40B4-BE49-F238E27FC236}">
                <a16:creationId xmlns:a16="http://schemas.microsoft.com/office/drawing/2014/main" id="{77DF198C-47A8-447F-9401-8AC393CB9B9A}"/>
              </a:ext>
            </a:extLst>
          </p:cNvPr>
          <p:cNvSpPr txBox="1">
            <a:spLocks/>
          </p:cNvSpPr>
          <p:nvPr/>
        </p:nvSpPr>
        <p:spPr>
          <a:xfrm>
            <a:off x="393700" y="119845"/>
            <a:ext cx="95250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a:t>III.</a:t>
            </a:r>
            <a:r>
              <a:rPr lang="fr-FR" spc="-75"/>
              <a:t> </a:t>
            </a:r>
            <a:r>
              <a:rPr lang="fr-FR" spc="-40"/>
              <a:t>ANALYSE</a:t>
            </a:r>
            <a:r>
              <a:rPr lang="fr-FR" spc="-85"/>
              <a:t> </a:t>
            </a:r>
            <a:r>
              <a:rPr lang="fr-FR"/>
              <a:t>DES</a:t>
            </a:r>
            <a:r>
              <a:rPr lang="fr-FR" spc="-80"/>
              <a:t> </a:t>
            </a:r>
            <a:r>
              <a:rPr lang="fr-FR" spc="-10"/>
              <a:t>COMPOSANTES</a:t>
            </a:r>
            <a:r>
              <a:rPr lang="fr-FR" spc="-85"/>
              <a:t> </a:t>
            </a:r>
            <a:r>
              <a:rPr lang="fr-FR" spc="-20"/>
              <a:t>PRINCIPALES</a:t>
            </a:r>
            <a:endParaRPr lang="fr-FR" spc="-10" dirty="0"/>
          </a:p>
        </p:txBody>
      </p:sp>
    </p:spTree>
    <p:extLst>
      <p:ext uri="{BB962C8B-B14F-4D97-AF65-F5344CB8AC3E}">
        <p14:creationId xmlns:p14="http://schemas.microsoft.com/office/powerpoint/2010/main" val="103106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6" y="5101471"/>
            <a:ext cx="261443" cy="228268"/>
          </a:xfrm>
          <a:prstGeom prst="rect">
            <a:avLst/>
          </a:prstGeom>
        </p:spPr>
        <p:txBody>
          <a:bodyPr vert="horz" wrap="square" lIns="0" tIns="12700" rIns="0" bIns="0" rtlCol="0">
            <a:spAutoFit/>
          </a:bodyPr>
          <a:lstStyle/>
          <a:p>
            <a:pPr marL="12700">
              <a:lnSpc>
                <a:spcPct val="100000"/>
              </a:lnSpc>
              <a:spcBef>
                <a:spcPts val="100"/>
              </a:spcBef>
            </a:pPr>
            <a:r>
              <a:rPr lang="fr-FR" sz="1400" dirty="0">
                <a:latin typeface="Arial"/>
                <a:cs typeface="Arial"/>
              </a:rPr>
              <a:t>16</a:t>
            </a:r>
            <a:endParaRPr sz="1400" dirty="0">
              <a:latin typeface="Arial"/>
              <a:cs typeface="Arial"/>
            </a:endParaRPr>
          </a:p>
        </p:txBody>
      </p:sp>
      <p:pic>
        <p:nvPicPr>
          <p:cNvPr id="10" name="Image 9">
            <a:extLst>
              <a:ext uri="{FF2B5EF4-FFF2-40B4-BE49-F238E27FC236}">
                <a16:creationId xmlns:a16="http://schemas.microsoft.com/office/drawing/2014/main" id="{6E444E3D-1826-4AD9-8CD9-22EA39849A5E}"/>
              </a:ext>
            </a:extLst>
          </p:cNvPr>
          <p:cNvPicPr>
            <a:picLocks noChangeAspect="1"/>
          </p:cNvPicPr>
          <p:nvPr/>
        </p:nvPicPr>
        <p:blipFill>
          <a:blip r:embed="rId2"/>
          <a:stretch>
            <a:fillRect/>
          </a:stretch>
        </p:blipFill>
        <p:spPr>
          <a:xfrm>
            <a:off x="439990" y="1141562"/>
            <a:ext cx="9534525" cy="3533775"/>
          </a:xfrm>
          <a:prstGeom prst="rect">
            <a:avLst/>
          </a:prstGeom>
        </p:spPr>
      </p:pic>
      <p:sp>
        <p:nvSpPr>
          <p:cNvPr id="13" name="object 3">
            <a:extLst>
              <a:ext uri="{FF2B5EF4-FFF2-40B4-BE49-F238E27FC236}">
                <a16:creationId xmlns:a16="http://schemas.microsoft.com/office/drawing/2014/main" id="{87A563D6-A7E7-4F4C-B951-C69A819B1163}"/>
              </a:ext>
            </a:extLst>
          </p:cNvPr>
          <p:cNvSpPr txBox="1">
            <a:spLocks/>
          </p:cNvSpPr>
          <p:nvPr/>
        </p:nvSpPr>
        <p:spPr>
          <a:xfrm>
            <a:off x="165100" y="119845"/>
            <a:ext cx="96774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dirty="0"/>
              <a:t>IV.</a:t>
            </a:r>
            <a:r>
              <a:rPr lang="fr-FR" spc="-75" dirty="0"/>
              <a:t> </a:t>
            </a:r>
            <a:r>
              <a:rPr lang="fr-FR" spc="-40" dirty="0"/>
              <a:t>CLASSIFICATION ASCENDANTE HIÉRARCHIQUE </a:t>
            </a:r>
            <a:endParaRPr lang="fr-FR"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6" y="5101471"/>
            <a:ext cx="261443" cy="228268"/>
          </a:xfrm>
          <a:prstGeom prst="rect">
            <a:avLst/>
          </a:prstGeom>
        </p:spPr>
        <p:txBody>
          <a:bodyPr vert="horz" wrap="square" lIns="0" tIns="12700" rIns="0" bIns="0" rtlCol="0">
            <a:spAutoFit/>
          </a:bodyPr>
          <a:lstStyle/>
          <a:p>
            <a:pPr marL="12700">
              <a:lnSpc>
                <a:spcPct val="100000"/>
              </a:lnSpc>
              <a:spcBef>
                <a:spcPts val="100"/>
              </a:spcBef>
            </a:pPr>
            <a:r>
              <a:rPr lang="fr-FR" sz="1400" dirty="0">
                <a:latin typeface="Arial"/>
                <a:cs typeface="Arial"/>
              </a:rPr>
              <a:t>17</a:t>
            </a:r>
            <a:endParaRPr sz="1400" dirty="0">
              <a:latin typeface="Arial"/>
              <a:cs typeface="Arial"/>
            </a:endParaRPr>
          </a:p>
        </p:txBody>
      </p:sp>
      <p:sp>
        <p:nvSpPr>
          <p:cNvPr id="13" name="object 3">
            <a:extLst>
              <a:ext uri="{FF2B5EF4-FFF2-40B4-BE49-F238E27FC236}">
                <a16:creationId xmlns:a16="http://schemas.microsoft.com/office/drawing/2014/main" id="{87A563D6-A7E7-4F4C-B951-C69A819B1163}"/>
              </a:ext>
            </a:extLst>
          </p:cNvPr>
          <p:cNvSpPr txBox="1">
            <a:spLocks/>
          </p:cNvSpPr>
          <p:nvPr/>
        </p:nvSpPr>
        <p:spPr>
          <a:xfrm>
            <a:off x="165100" y="119845"/>
            <a:ext cx="9677400" cy="470963"/>
          </a:xfrm>
          <a:prstGeom prst="rect">
            <a:avLst/>
          </a:prstGeom>
        </p:spPr>
        <p:txBody>
          <a:bodyPr vert="horz" wrap="square" lIns="0" tIns="12700" rIns="0" bIns="0" rtlCol="0" anchor="t">
            <a:spAutoFit/>
          </a:bodyPr>
          <a:lstStyle>
            <a:lvl1pPr algn="l" defTabSz="378059" rtl="0" eaLnBrk="1" latinLnBrk="0" hangingPunct="1">
              <a:spcBef>
                <a:spcPct val="0"/>
              </a:spcBef>
              <a:buNone/>
              <a:defRPr sz="297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70560">
              <a:spcBef>
                <a:spcPts val="100"/>
              </a:spcBef>
            </a:pPr>
            <a:r>
              <a:rPr lang="fr-FR" dirty="0"/>
              <a:t>IV.</a:t>
            </a:r>
            <a:r>
              <a:rPr lang="fr-FR" spc="-75" dirty="0"/>
              <a:t> </a:t>
            </a:r>
            <a:r>
              <a:rPr lang="fr-FR" spc="-40" dirty="0"/>
              <a:t>CLASSIFICATION ASCENDANTE HIÉRARCHIQUE </a:t>
            </a:r>
            <a:endParaRPr lang="fr-FR" spc="-10" dirty="0"/>
          </a:p>
        </p:txBody>
      </p:sp>
      <p:sp>
        <p:nvSpPr>
          <p:cNvPr id="5" name="object 8">
            <a:extLst>
              <a:ext uri="{FF2B5EF4-FFF2-40B4-BE49-F238E27FC236}">
                <a16:creationId xmlns:a16="http://schemas.microsoft.com/office/drawing/2014/main" id="{87FF3B68-4421-4EB6-B7C8-1FD318D143C4}"/>
              </a:ext>
            </a:extLst>
          </p:cNvPr>
          <p:cNvSpPr txBox="1"/>
          <p:nvPr/>
        </p:nvSpPr>
        <p:spPr>
          <a:xfrm>
            <a:off x="978014" y="5128103"/>
            <a:ext cx="8162290" cy="212879"/>
          </a:xfrm>
          <a:prstGeom prst="rect">
            <a:avLst/>
          </a:prstGeom>
        </p:spPr>
        <p:txBody>
          <a:bodyPr vert="horz" wrap="square" lIns="0" tIns="12700" rIns="0" bIns="0" rtlCol="0">
            <a:spAutoFit/>
          </a:bodyPr>
          <a:lstStyle/>
          <a:p>
            <a:pPr marL="12700">
              <a:lnSpc>
                <a:spcPct val="100000"/>
              </a:lnSpc>
              <a:spcBef>
                <a:spcPts val="100"/>
              </a:spcBef>
            </a:pPr>
            <a:r>
              <a:rPr sz="1300" b="1" dirty="0">
                <a:latin typeface="Arial"/>
                <a:cs typeface="Arial"/>
              </a:rPr>
              <a:t>-</a:t>
            </a:r>
            <a:r>
              <a:rPr sz="1300" b="1" spc="-35" dirty="0">
                <a:latin typeface="Arial"/>
                <a:cs typeface="Arial"/>
              </a:rPr>
              <a:t> </a:t>
            </a:r>
            <a:r>
              <a:rPr sz="1300" b="1" dirty="0">
                <a:latin typeface="Arial"/>
                <a:cs typeface="Arial"/>
              </a:rPr>
              <a:t>Groupe</a:t>
            </a:r>
            <a:r>
              <a:rPr sz="1300" b="1" spc="-25" dirty="0">
                <a:latin typeface="Arial"/>
                <a:cs typeface="Arial"/>
              </a:rPr>
              <a:t> </a:t>
            </a:r>
            <a:r>
              <a:rPr sz="1300" b="1" dirty="0">
                <a:latin typeface="Arial"/>
                <a:cs typeface="Arial"/>
              </a:rPr>
              <a:t>1</a:t>
            </a:r>
            <a:r>
              <a:rPr sz="1300" b="1" spc="-25" dirty="0">
                <a:latin typeface="Arial"/>
                <a:cs typeface="Arial"/>
              </a:rPr>
              <a:t> </a:t>
            </a:r>
            <a:r>
              <a:rPr sz="1300" b="1" dirty="0">
                <a:latin typeface="Arial"/>
                <a:cs typeface="Arial"/>
              </a:rPr>
              <a:t>:</a:t>
            </a:r>
            <a:r>
              <a:rPr sz="1300" b="1" spc="-35" dirty="0">
                <a:latin typeface="Arial"/>
                <a:cs typeface="Arial"/>
              </a:rPr>
              <a:t> </a:t>
            </a:r>
            <a:r>
              <a:rPr lang="fr-FR" sz="1300" b="1" spc="-35" dirty="0">
                <a:solidFill>
                  <a:srgbClr val="FF0000"/>
                </a:solidFill>
                <a:latin typeface="Arial"/>
                <a:cs typeface="Arial"/>
              </a:rPr>
              <a:t>12</a:t>
            </a:r>
            <a:r>
              <a:rPr sz="1300" b="1" spc="-25" dirty="0">
                <a:solidFill>
                  <a:srgbClr val="FF0000"/>
                </a:solidFill>
                <a:latin typeface="Arial"/>
                <a:cs typeface="Arial"/>
              </a:rPr>
              <a:t> </a:t>
            </a:r>
            <a:r>
              <a:rPr sz="1300" b="1" dirty="0">
                <a:solidFill>
                  <a:srgbClr val="FF0000"/>
                </a:solidFill>
                <a:latin typeface="Arial"/>
                <a:cs typeface="Arial"/>
              </a:rPr>
              <a:t>pays</a:t>
            </a:r>
            <a:r>
              <a:rPr sz="1300" b="1" spc="310" dirty="0">
                <a:solidFill>
                  <a:srgbClr val="FF0000"/>
                </a:solidFill>
                <a:latin typeface="Arial"/>
                <a:cs typeface="Arial"/>
              </a:rPr>
              <a:t> </a:t>
            </a:r>
            <a:r>
              <a:rPr sz="1300" b="1" dirty="0">
                <a:latin typeface="Arial"/>
                <a:cs typeface="Arial"/>
              </a:rPr>
              <a:t>-</a:t>
            </a:r>
            <a:r>
              <a:rPr sz="1300" b="1" spc="-25" dirty="0">
                <a:latin typeface="Arial"/>
                <a:cs typeface="Arial"/>
              </a:rPr>
              <a:t> </a:t>
            </a:r>
            <a:r>
              <a:rPr sz="1300" b="1" dirty="0">
                <a:latin typeface="Arial"/>
                <a:cs typeface="Arial"/>
              </a:rPr>
              <a:t>Groupe</a:t>
            </a:r>
            <a:r>
              <a:rPr sz="1300" b="1" spc="-30" dirty="0">
                <a:latin typeface="Arial"/>
                <a:cs typeface="Arial"/>
              </a:rPr>
              <a:t> </a:t>
            </a:r>
            <a:r>
              <a:rPr sz="1300" b="1" dirty="0">
                <a:latin typeface="Arial"/>
                <a:cs typeface="Arial"/>
              </a:rPr>
              <a:t>2</a:t>
            </a:r>
            <a:r>
              <a:rPr sz="1300" b="1" spc="-25" dirty="0">
                <a:latin typeface="Arial"/>
                <a:cs typeface="Arial"/>
              </a:rPr>
              <a:t> </a:t>
            </a:r>
            <a:r>
              <a:rPr sz="1300" b="1" dirty="0">
                <a:latin typeface="Arial"/>
                <a:cs typeface="Arial"/>
              </a:rPr>
              <a:t>:</a:t>
            </a:r>
            <a:r>
              <a:rPr sz="1300" b="1" spc="-35" dirty="0">
                <a:latin typeface="Arial"/>
                <a:cs typeface="Arial"/>
              </a:rPr>
              <a:t> </a:t>
            </a:r>
            <a:r>
              <a:rPr lang="fr-FR" sz="1300" b="1" spc="-35" dirty="0">
                <a:solidFill>
                  <a:srgbClr val="FF0000"/>
                </a:solidFill>
                <a:latin typeface="Arial"/>
                <a:cs typeface="Arial"/>
              </a:rPr>
              <a:t>29</a:t>
            </a:r>
            <a:r>
              <a:rPr sz="1300" b="1" spc="-30" dirty="0">
                <a:solidFill>
                  <a:srgbClr val="FF0000"/>
                </a:solidFill>
                <a:latin typeface="Arial"/>
                <a:cs typeface="Arial"/>
              </a:rPr>
              <a:t> </a:t>
            </a:r>
            <a:r>
              <a:rPr sz="1300" b="1" dirty="0">
                <a:solidFill>
                  <a:srgbClr val="FF0000"/>
                </a:solidFill>
                <a:latin typeface="Arial"/>
                <a:cs typeface="Arial"/>
              </a:rPr>
              <a:t>pays</a:t>
            </a:r>
            <a:r>
              <a:rPr sz="1300" b="1" spc="-30" dirty="0">
                <a:solidFill>
                  <a:srgbClr val="FF0000"/>
                </a:solidFill>
                <a:latin typeface="Arial"/>
                <a:cs typeface="Arial"/>
              </a:rPr>
              <a:t> </a:t>
            </a:r>
            <a:r>
              <a:rPr sz="1300" b="1" dirty="0">
                <a:latin typeface="Arial"/>
                <a:cs typeface="Arial"/>
              </a:rPr>
              <a:t>-</a:t>
            </a:r>
            <a:r>
              <a:rPr sz="1300" b="1" spc="-25" dirty="0">
                <a:latin typeface="Arial"/>
                <a:cs typeface="Arial"/>
              </a:rPr>
              <a:t> </a:t>
            </a:r>
            <a:r>
              <a:rPr sz="1300" b="1" dirty="0">
                <a:latin typeface="Arial"/>
                <a:cs typeface="Arial"/>
              </a:rPr>
              <a:t>Groupe</a:t>
            </a:r>
            <a:r>
              <a:rPr sz="1300" b="1" spc="-25" dirty="0">
                <a:latin typeface="Arial"/>
                <a:cs typeface="Arial"/>
              </a:rPr>
              <a:t> </a:t>
            </a:r>
            <a:r>
              <a:rPr sz="1300" b="1" dirty="0">
                <a:latin typeface="Arial"/>
                <a:cs typeface="Arial"/>
              </a:rPr>
              <a:t>3</a:t>
            </a:r>
            <a:r>
              <a:rPr sz="1300" b="1" spc="-25" dirty="0">
                <a:latin typeface="Arial"/>
                <a:cs typeface="Arial"/>
              </a:rPr>
              <a:t> </a:t>
            </a:r>
            <a:r>
              <a:rPr sz="1300" b="1" dirty="0">
                <a:latin typeface="Arial"/>
                <a:cs typeface="Arial"/>
              </a:rPr>
              <a:t>:</a:t>
            </a:r>
            <a:r>
              <a:rPr sz="1300" b="1" spc="-35" dirty="0">
                <a:latin typeface="Arial"/>
                <a:cs typeface="Arial"/>
              </a:rPr>
              <a:t> </a:t>
            </a:r>
            <a:r>
              <a:rPr lang="fr-FR" sz="1300" b="1" spc="-35" dirty="0">
                <a:solidFill>
                  <a:srgbClr val="FF0000"/>
                </a:solidFill>
                <a:latin typeface="Arial"/>
                <a:cs typeface="Arial"/>
              </a:rPr>
              <a:t>2</a:t>
            </a:r>
            <a:r>
              <a:rPr sz="1300" b="1" dirty="0">
                <a:solidFill>
                  <a:srgbClr val="FF0000"/>
                </a:solidFill>
                <a:latin typeface="Arial"/>
                <a:cs typeface="Arial"/>
              </a:rPr>
              <a:t>3</a:t>
            </a:r>
            <a:r>
              <a:rPr sz="1300" b="1" spc="-35" dirty="0">
                <a:solidFill>
                  <a:srgbClr val="FF0000"/>
                </a:solidFill>
                <a:latin typeface="Arial"/>
                <a:cs typeface="Arial"/>
              </a:rPr>
              <a:t> </a:t>
            </a:r>
            <a:r>
              <a:rPr sz="1300" b="1" dirty="0">
                <a:solidFill>
                  <a:srgbClr val="FF0000"/>
                </a:solidFill>
                <a:latin typeface="Arial"/>
                <a:cs typeface="Arial"/>
              </a:rPr>
              <a:t>pays</a:t>
            </a:r>
            <a:r>
              <a:rPr sz="1300" b="1" spc="310" dirty="0">
                <a:solidFill>
                  <a:srgbClr val="FF0000"/>
                </a:solidFill>
                <a:latin typeface="Arial"/>
                <a:cs typeface="Arial"/>
              </a:rPr>
              <a:t> </a:t>
            </a:r>
            <a:r>
              <a:rPr sz="1300" b="1" dirty="0">
                <a:latin typeface="Arial"/>
                <a:cs typeface="Arial"/>
              </a:rPr>
              <a:t>-</a:t>
            </a:r>
            <a:r>
              <a:rPr sz="1300" b="1" spc="-25" dirty="0">
                <a:latin typeface="Arial"/>
                <a:cs typeface="Arial"/>
              </a:rPr>
              <a:t> </a:t>
            </a:r>
            <a:r>
              <a:rPr sz="1300" b="1" dirty="0">
                <a:latin typeface="Arial"/>
                <a:cs typeface="Arial"/>
              </a:rPr>
              <a:t>Groupe</a:t>
            </a:r>
            <a:r>
              <a:rPr sz="1300" b="1" spc="-25" dirty="0">
                <a:latin typeface="Arial"/>
                <a:cs typeface="Arial"/>
              </a:rPr>
              <a:t> </a:t>
            </a:r>
            <a:r>
              <a:rPr sz="1300" b="1" dirty="0">
                <a:latin typeface="Arial"/>
                <a:cs typeface="Arial"/>
              </a:rPr>
              <a:t>4</a:t>
            </a:r>
            <a:r>
              <a:rPr sz="1300" b="1" spc="-25" dirty="0">
                <a:latin typeface="Arial"/>
                <a:cs typeface="Arial"/>
              </a:rPr>
              <a:t> </a:t>
            </a:r>
            <a:r>
              <a:rPr sz="1300" b="1" dirty="0">
                <a:latin typeface="Arial"/>
                <a:cs typeface="Arial"/>
              </a:rPr>
              <a:t>:</a:t>
            </a:r>
            <a:r>
              <a:rPr sz="1300" b="1" spc="-35" dirty="0">
                <a:latin typeface="Arial"/>
                <a:cs typeface="Arial"/>
              </a:rPr>
              <a:t> </a:t>
            </a:r>
            <a:r>
              <a:rPr lang="fr-FR" sz="1300" b="1" dirty="0">
                <a:solidFill>
                  <a:srgbClr val="FF0000"/>
                </a:solidFill>
                <a:latin typeface="Arial"/>
                <a:cs typeface="Arial"/>
              </a:rPr>
              <a:t>42</a:t>
            </a:r>
            <a:r>
              <a:rPr sz="1300" b="1" spc="-30" dirty="0">
                <a:solidFill>
                  <a:srgbClr val="FF0000"/>
                </a:solidFill>
                <a:latin typeface="Arial"/>
                <a:cs typeface="Arial"/>
              </a:rPr>
              <a:t> </a:t>
            </a:r>
            <a:r>
              <a:rPr sz="1300" b="1" dirty="0">
                <a:solidFill>
                  <a:srgbClr val="FF0000"/>
                </a:solidFill>
                <a:latin typeface="Arial"/>
                <a:cs typeface="Arial"/>
              </a:rPr>
              <a:t>pays</a:t>
            </a:r>
            <a:endParaRPr sz="1300" dirty="0">
              <a:solidFill>
                <a:srgbClr val="FF0000"/>
              </a:solidFill>
              <a:latin typeface="Arial"/>
              <a:cs typeface="Arial"/>
            </a:endParaRPr>
          </a:p>
        </p:txBody>
      </p:sp>
      <p:pic>
        <p:nvPicPr>
          <p:cNvPr id="4" name="Image 3">
            <a:extLst>
              <a:ext uri="{FF2B5EF4-FFF2-40B4-BE49-F238E27FC236}">
                <a16:creationId xmlns:a16="http://schemas.microsoft.com/office/drawing/2014/main" id="{E62D77C3-C955-4796-8D93-A188B5ADE103}"/>
              </a:ext>
            </a:extLst>
          </p:cNvPr>
          <p:cNvPicPr>
            <a:picLocks noChangeAspect="1"/>
          </p:cNvPicPr>
          <p:nvPr/>
        </p:nvPicPr>
        <p:blipFill>
          <a:blip r:embed="rId2"/>
          <a:stretch>
            <a:fillRect/>
          </a:stretch>
        </p:blipFill>
        <p:spPr>
          <a:xfrm>
            <a:off x="2112962" y="873125"/>
            <a:ext cx="5857875" cy="3924300"/>
          </a:xfrm>
          <a:prstGeom prst="rect">
            <a:avLst/>
          </a:prstGeom>
        </p:spPr>
      </p:pic>
    </p:spTree>
    <p:extLst>
      <p:ext uri="{BB962C8B-B14F-4D97-AF65-F5344CB8AC3E}">
        <p14:creationId xmlns:p14="http://schemas.microsoft.com/office/powerpoint/2010/main" val="188470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6" y="5101471"/>
            <a:ext cx="261443" cy="228268"/>
          </a:xfrm>
          <a:prstGeom prst="rect">
            <a:avLst/>
          </a:prstGeom>
        </p:spPr>
        <p:txBody>
          <a:bodyPr vert="horz" wrap="square" lIns="0" tIns="12700" rIns="0" bIns="0" rtlCol="0">
            <a:spAutoFit/>
          </a:bodyPr>
          <a:lstStyle/>
          <a:p>
            <a:pPr marL="12700">
              <a:lnSpc>
                <a:spcPct val="100000"/>
              </a:lnSpc>
              <a:spcBef>
                <a:spcPts val="100"/>
              </a:spcBef>
            </a:pPr>
            <a:r>
              <a:rPr lang="fr-FR" sz="1400" spc="-50" dirty="0">
                <a:latin typeface="Arial"/>
                <a:cs typeface="Arial"/>
              </a:rPr>
              <a:t>18</a:t>
            </a:r>
            <a:endParaRPr sz="1400" dirty="0">
              <a:latin typeface="Arial"/>
              <a:cs typeface="Arial"/>
            </a:endParaRPr>
          </a:p>
        </p:txBody>
      </p:sp>
      <p:sp>
        <p:nvSpPr>
          <p:cNvPr id="4" name="object 4"/>
          <p:cNvSpPr txBox="1"/>
          <p:nvPr/>
        </p:nvSpPr>
        <p:spPr>
          <a:xfrm>
            <a:off x="393700" y="1141503"/>
            <a:ext cx="4854575" cy="81153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Recherche</a:t>
            </a:r>
            <a:r>
              <a:rPr sz="1800" spc="-50" dirty="0">
                <a:latin typeface="Arial"/>
                <a:cs typeface="Arial"/>
              </a:rPr>
              <a:t> </a:t>
            </a:r>
            <a:r>
              <a:rPr sz="1800" dirty="0">
                <a:latin typeface="Arial"/>
                <a:cs typeface="Arial"/>
              </a:rPr>
              <a:t>et</a:t>
            </a:r>
            <a:r>
              <a:rPr sz="1800" spc="-30" dirty="0">
                <a:latin typeface="Arial"/>
                <a:cs typeface="Arial"/>
              </a:rPr>
              <a:t> </a:t>
            </a:r>
            <a:r>
              <a:rPr sz="1800" dirty="0">
                <a:latin typeface="Arial"/>
                <a:cs typeface="Arial"/>
              </a:rPr>
              <a:t>vérification</a:t>
            </a:r>
            <a:r>
              <a:rPr sz="1800" spc="-35" dirty="0">
                <a:latin typeface="Arial"/>
                <a:cs typeface="Arial"/>
              </a:rPr>
              <a:t> </a:t>
            </a:r>
            <a:r>
              <a:rPr sz="1800" dirty="0">
                <a:latin typeface="Arial"/>
                <a:cs typeface="Arial"/>
              </a:rPr>
              <a:t>du</a:t>
            </a:r>
            <a:r>
              <a:rPr sz="1800" spc="-40" dirty="0">
                <a:latin typeface="Arial"/>
                <a:cs typeface="Arial"/>
              </a:rPr>
              <a:t> </a:t>
            </a:r>
            <a:r>
              <a:rPr sz="1800" dirty="0">
                <a:latin typeface="Arial"/>
                <a:cs typeface="Arial"/>
              </a:rPr>
              <a:t>nombre</a:t>
            </a:r>
            <a:r>
              <a:rPr sz="1800" spc="-35" dirty="0">
                <a:latin typeface="Arial"/>
                <a:cs typeface="Arial"/>
              </a:rPr>
              <a:t> </a:t>
            </a:r>
            <a:r>
              <a:rPr sz="1800" dirty="0">
                <a:latin typeface="Arial"/>
                <a:cs typeface="Arial"/>
              </a:rPr>
              <a:t>de</a:t>
            </a:r>
            <a:r>
              <a:rPr sz="1800" spc="-35" dirty="0">
                <a:latin typeface="Arial"/>
                <a:cs typeface="Arial"/>
              </a:rPr>
              <a:t> </a:t>
            </a:r>
            <a:r>
              <a:rPr sz="1800" spc="-10" dirty="0">
                <a:latin typeface="Arial"/>
                <a:cs typeface="Arial"/>
              </a:rPr>
              <a:t>clusters</a:t>
            </a:r>
            <a:endParaRPr sz="1800" dirty="0">
              <a:latin typeface="Arial"/>
              <a:cs typeface="Arial"/>
            </a:endParaRPr>
          </a:p>
          <a:p>
            <a:pPr marL="12700">
              <a:lnSpc>
                <a:spcPct val="100000"/>
              </a:lnSpc>
              <a:spcBef>
                <a:spcPts val="1864"/>
              </a:spcBef>
            </a:pPr>
            <a:r>
              <a:rPr sz="1800" b="1" dirty="0">
                <a:latin typeface="Arial"/>
                <a:cs typeface="Arial"/>
              </a:rPr>
              <a:t>MÉTHODE</a:t>
            </a:r>
            <a:r>
              <a:rPr sz="1800" b="1" spc="-45" dirty="0">
                <a:latin typeface="Arial"/>
                <a:cs typeface="Arial"/>
              </a:rPr>
              <a:t> </a:t>
            </a:r>
            <a:r>
              <a:rPr sz="1800" b="1" dirty="0">
                <a:latin typeface="Arial"/>
                <a:cs typeface="Arial"/>
              </a:rPr>
              <a:t>DU</a:t>
            </a:r>
            <a:r>
              <a:rPr sz="1800" b="1" spc="-50" dirty="0">
                <a:latin typeface="Arial"/>
                <a:cs typeface="Arial"/>
              </a:rPr>
              <a:t> </a:t>
            </a:r>
            <a:r>
              <a:rPr sz="1800" b="1" spc="-10" dirty="0">
                <a:latin typeface="Arial"/>
                <a:cs typeface="Arial"/>
              </a:rPr>
              <a:t>COUDE</a:t>
            </a:r>
            <a:endParaRPr sz="1800" dirty="0">
              <a:latin typeface="Arial"/>
              <a:cs typeface="Arial"/>
            </a:endParaRPr>
          </a:p>
        </p:txBody>
      </p:sp>
      <p:sp>
        <p:nvSpPr>
          <p:cNvPr id="9" name="object 9"/>
          <p:cNvSpPr txBox="1"/>
          <p:nvPr/>
        </p:nvSpPr>
        <p:spPr>
          <a:xfrm>
            <a:off x="5658015" y="2352150"/>
            <a:ext cx="3383915" cy="2098973"/>
          </a:xfrm>
          <a:prstGeom prst="rect">
            <a:avLst/>
          </a:prstGeom>
        </p:spPr>
        <p:txBody>
          <a:bodyPr vert="horz" wrap="square" lIns="0" tIns="30480" rIns="0" bIns="0" rtlCol="0">
            <a:spAutoFit/>
          </a:bodyPr>
          <a:lstStyle/>
          <a:p>
            <a:pPr marL="12700" marR="5080">
              <a:lnSpc>
                <a:spcPct val="92600"/>
              </a:lnSpc>
              <a:spcBef>
                <a:spcPts val="240"/>
              </a:spcBef>
            </a:pPr>
            <a:r>
              <a:rPr sz="1600" b="1" dirty="0">
                <a:latin typeface="Arial"/>
                <a:cs typeface="Arial"/>
              </a:rPr>
              <a:t>En</a:t>
            </a:r>
            <a:r>
              <a:rPr sz="1600" b="1" spc="-30" dirty="0">
                <a:latin typeface="Arial"/>
                <a:cs typeface="Arial"/>
              </a:rPr>
              <a:t> </a:t>
            </a:r>
            <a:r>
              <a:rPr sz="1600" b="1" dirty="0">
                <a:latin typeface="Arial"/>
                <a:cs typeface="Arial"/>
              </a:rPr>
              <a:t>se</a:t>
            </a:r>
            <a:r>
              <a:rPr sz="1600" b="1" spc="-30" dirty="0">
                <a:latin typeface="Arial"/>
                <a:cs typeface="Arial"/>
              </a:rPr>
              <a:t> </a:t>
            </a:r>
            <a:r>
              <a:rPr sz="1600" b="1" dirty="0">
                <a:latin typeface="Arial"/>
                <a:cs typeface="Arial"/>
              </a:rPr>
              <a:t>basant</a:t>
            </a:r>
            <a:r>
              <a:rPr sz="1600" b="1" spc="-35" dirty="0">
                <a:latin typeface="Arial"/>
                <a:cs typeface="Arial"/>
              </a:rPr>
              <a:t> </a:t>
            </a:r>
            <a:r>
              <a:rPr sz="1600" b="1" dirty="0">
                <a:latin typeface="Arial"/>
                <a:cs typeface="Arial"/>
              </a:rPr>
              <a:t>sur</a:t>
            </a:r>
            <a:r>
              <a:rPr sz="1600" b="1" spc="-25" dirty="0">
                <a:latin typeface="Arial"/>
                <a:cs typeface="Arial"/>
              </a:rPr>
              <a:t> </a:t>
            </a:r>
            <a:r>
              <a:rPr sz="1600" b="1" dirty="0">
                <a:latin typeface="Arial"/>
                <a:cs typeface="Arial"/>
              </a:rPr>
              <a:t>la</a:t>
            </a:r>
            <a:r>
              <a:rPr sz="1600" b="1" spc="-35" dirty="0">
                <a:latin typeface="Arial"/>
                <a:cs typeface="Arial"/>
              </a:rPr>
              <a:t> </a:t>
            </a:r>
            <a:r>
              <a:rPr sz="1600" b="1" dirty="0">
                <a:latin typeface="Arial"/>
                <a:cs typeface="Arial"/>
              </a:rPr>
              <a:t>notion</a:t>
            </a:r>
            <a:r>
              <a:rPr sz="1600" b="1" spc="-25" dirty="0">
                <a:latin typeface="Arial"/>
                <a:cs typeface="Arial"/>
              </a:rPr>
              <a:t> </a:t>
            </a:r>
            <a:r>
              <a:rPr sz="1600" b="1" spc="-10" dirty="0">
                <a:latin typeface="Arial"/>
                <a:cs typeface="Arial"/>
              </a:rPr>
              <a:t>d’inertie </a:t>
            </a:r>
            <a:r>
              <a:rPr sz="1600" b="1" dirty="0">
                <a:latin typeface="Arial"/>
                <a:cs typeface="Arial"/>
              </a:rPr>
              <a:t>qui</a:t>
            </a:r>
            <a:r>
              <a:rPr sz="1600" b="1" spc="-30" dirty="0">
                <a:latin typeface="Arial"/>
                <a:cs typeface="Arial"/>
              </a:rPr>
              <a:t> </a:t>
            </a:r>
            <a:r>
              <a:rPr sz="1600" b="1" dirty="0">
                <a:latin typeface="Arial"/>
                <a:cs typeface="Arial"/>
              </a:rPr>
              <a:t>baisse</a:t>
            </a:r>
            <a:r>
              <a:rPr sz="1600" b="1" spc="-35" dirty="0">
                <a:latin typeface="Arial"/>
                <a:cs typeface="Arial"/>
              </a:rPr>
              <a:t> </a:t>
            </a:r>
            <a:r>
              <a:rPr sz="1600" b="1" dirty="0">
                <a:latin typeface="Arial"/>
                <a:cs typeface="Arial"/>
              </a:rPr>
              <a:t>avec</a:t>
            </a:r>
            <a:r>
              <a:rPr sz="1600" b="1" spc="-20" dirty="0">
                <a:latin typeface="Arial"/>
                <a:cs typeface="Arial"/>
              </a:rPr>
              <a:t> </a:t>
            </a:r>
            <a:r>
              <a:rPr sz="1600" b="1" spc="-10" dirty="0">
                <a:latin typeface="Arial"/>
                <a:cs typeface="Arial"/>
              </a:rPr>
              <a:t>l’augmentation</a:t>
            </a:r>
            <a:r>
              <a:rPr sz="1600" b="1" spc="-30" dirty="0">
                <a:latin typeface="Arial"/>
                <a:cs typeface="Arial"/>
              </a:rPr>
              <a:t> </a:t>
            </a:r>
            <a:r>
              <a:rPr sz="1600" b="1" spc="-25" dirty="0">
                <a:latin typeface="Arial"/>
                <a:cs typeface="Arial"/>
              </a:rPr>
              <a:t>du </a:t>
            </a:r>
            <a:r>
              <a:rPr sz="1600" b="1" dirty="0">
                <a:latin typeface="Arial"/>
                <a:cs typeface="Arial"/>
              </a:rPr>
              <a:t>nombre</a:t>
            </a:r>
            <a:r>
              <a:rPr sz="1600" b="1" spc="-60" dirty="0">
                <a:latin typeface="Arial"/>
                <a:cs typeface="Arial"/>
              </a:rPr>
              <a:t> </a:t>
            </a:r>
            <a:r>
              <a:rPr sz="1600" b="1" dirty="0">
                <a:latin typeface="Arial"/>
                <a:cs typeface="Arial"/>
              </a:rPr>
              <a:t>de</a:t>
            </a:r>
            <a:r>
              <a:rPr sz="1600" b="1" spc="-60" dirty="0">
                <a:latin typeface="Arial"/>
                <a:cs typeface="Arial"/>
              </a:rPr>
              <a:t> </a:t>
            </a:r>
            <a:r>
              <a:rPr sz="1600" b="1" dirty="0">
                <a:latin typeface="Arial"/>
                <a:cs typeface="Arial"/>
              </a:rPr>
              <a:t>clusters</a:t>
            </a:r>
            <a:r>
              <a:rPr sz="1600" b="1" spc="-55" dirty="0">
                <a:latin typeface="Arial"/>
                <a:cs typeface="Arial"/>
              </a:rPr>
              <a:t> </a:t>
            </a:r>
            <a:r>
              <a:rPr sz="1600" b="1" dirty="0">
                <a:latin typeface="Arial"/>
                <a:cs typeface="Arial"/>
              </a:rPr>
              <a:t>jusqu’au</a:t>
            </a:r>
            <a:r>
              <a:rPr sz="1600" b="1" spc="-55" dirty="0">
                <a:latin typeface="Arial"/>
                <a:cs typeface="Arial"/>
              </a:rPr>
              <a:t> </a:t>
            </a:r>
            <a:r>
              <a:rPr sz="1600" b="1" spc="-10" dirty="0">
                <a:latin typeface="Arial"/>
                <a:cs typeface="Arial"/>
              </a:rPr>
              <a:t>point </a:t>
            </a:r>
            <a:r>
              <a:rPr sz="1600" b="1" dirty="0">
                <a:latin typeface="Arial"/>
                <a:cs typeface="Arial"/>
              </a:rPr>
              <a:t>de</a:t>
            </a:r>
            <a:r>
              <a:rPr sz="1600" b="1" spc="-55" dirty="0">
                <a:latin typeface="Arial"/>
                <a:cs typeface="Arial"/>
              </a:rPr>
              <a:t> </a:t>
            </a:r>
            <a:r>
              <a:rPr sz="1600" b="1" dirty="0">
                <a:latin typeface="Arial"/>
                <a:cs typeface="Arial"/>
              </a:rPr>
              <a:t>stagnation</a:t>
            </a:r>
            <a:r>
              <a:rPr sz="1600" b="1" spc="-50" dirty="0">
                <a:latin typeface="Arial"/>
                <a:cs typeface="Arial"/>
              </a:rPr>
              <a:t> </a:t>
            </a:r>
            <a:r>
              <a:rPr sz="1600" b="1" dirty="0">
                <a:latin typeface="Arial"/>
                <a:cs typeface="Arial"/>
              </a:rPr>
              <a:t>qui</a:t>
            </a:r>
            <a:r>
              <a:rPr sz="1600" b="1" spc="-50" dirty="0">
                <a:latin typeface="Arial"/>
                <a:cs typeface="Arial"/>
              </a:rPr>
              <a:t> </a:t>
            </a:r>
            <a:r>
              <a:rPr sz="1600" b="1" dirty="0">
                <a:latin typeface="Arial"/>
                <a:cs typeface="Arial"/>
              </a:rPr>
              <a:t>nous</a:t>
            </a:r>
            <a:r>
              <a:rPr sz="1600" b="1" spc="-45" dirty="0">
                <a:latin typeface="Arial"/>
                <a:cs typeface="Arial"/>
              </a:rPr>
              <a:t> </a:t>
            </a:r>
            <a:r>
              <a:rPr sz="1600" b="1" dirty="0">
                <a:latin typeface="Arial"/>
                <a:cs typeface="Arial"/>
              </a:rPr>
              <a:t>indique</a:t>
            </a:r>
            <a:r>
              <a:rPr sz="1600" b="1" spc="-55" dirty="0">
                <a:latin typeface="Arial"/>
                <a:cs typeface="Arial"/>
              </a:rPr>
              <a:t> </a:t>
            </a:r>
            <a:r>
              <a:rPr sz="1600" b="1" spc="-25" dirty="0">
                <a:latin typeface="Arial"/>
                <a:cs typeface="Arial"/>
              </a:rPr>
              <a:t>le </a:t>
            </a:r>
            <a:r>
              <a:rPr sz="1600" b="1" dirty="0">
                <a:latin typeface="Arial"/>
                <a:cs typeface="Arial"/>
              </a:rPr>
              <a:t>nombre</a:t>
            </a:r>
            <a:r>
              <a:rPr sz="1600" b="1" spc="-55" dirty="0">
                <a:latin typeface="Arial"/>
                <a:cs typeface="Arial"/>
              </a:rPr>
              <a:t> </a:t>
            </a:r>
            <a:r>
              <a:rPr sz="1600" b="1" dirty="0">
                <a:latin typeface="Arial"/>
                <a:cs typeface="Arial"/>
              </a:rPr>
              <a:t>idéal</a:t>
            </a:r>
            <a:r>
              <a:rPr sz="1600" b="1" spc="-50" dirty="0">
                <a:latin typeface="Arial"/>
                <a:cs typeface="Arial"/>
              </a:rPr>
              <a:t> </a:t>
            </a:r>
            <a:r>
              <a:rPr sz="1600" b="1" dirty="0">
                <a:latin typeface="Arial"/>
                <a:cs typeface="Arial"/>
              </a:rPr>
              <a:t>de</a:t>
            </a:r>
            <a:r>
              <a:rPr sz="1600" b="1" spc="-55" dirty="0">
                <a:latin typeface="Arial"/>
                <a:cs typeface="Arial"/>
              </a:rPr>
              <a:t> </a:t>
            </a:r>
            <a:r>
              <a:rPr sz="1600" b="1" dirty="0">
                <a:latin typeface="Arial"/>
                <a:cs typeface="Arial"/>
              </a:rPr>
              <a:t>clusters</a:t>
            </a:r>
            <a:r>
              <a:rPr sz="1600" b="1" spc="-30" dirty="0">
                <a:latin typeface="Arial"/>
                <a:cs typeface="Arial"/>
              </a:rPr>
              <a:t> </a:t>
            </a:r>
            <a:r>
              <a:rPr sz="1600" b="1" spc="-50" dirty="0">
                <a:latin typeface="Arial"/>
                <a:cs typeface="Arial"/>
              </a:rPr>
              <a:t>:</a:t>
            </a:r>
            <a:endParaRPr sz="1600" dirty="0">
              <a:latin typeface="Arial"/>
              <a:cs typeface="Arial"/>
            </a:endParaRPr>
          </a:p>
          <a:p>
            <a:pPr marL="12700" marR="644525">
              <a:lnSpc>
                <a:spcPts val="1780"/>
              </a:lnSpc>
              <a:spcBef>
                <a:spcPts val="1805"/>
              </a:spcBef>
            </a:pPr>
            <a:r>
              <a:rPr sz="1600" b="1" dirty="0">
                <a:latin typeface="Arial"/>
                <a:cs typeface="Arial"/>
              </a:rPr>
              <a:t>Sur</a:t>
            </a:r>
            <a:r>
              <a:rPr sz="1600" b="1" spc="-40" dirty="0">
                <a:latin typeface="Arial"/>
                <a:cs typeface="Arial"/>
              </a:rPr>
              <a:t> </a:t>
            </a:r>
            <a:r>
              <a:rPr sz="1600" b="1" dirty="0">
                <a:latin typeface="Arial"/>
                <a:cs typeface="Arial"/>
              </a:rPr>
              <a:t>ce</a:t>
            </a:r>
            <a:r>
              <a:rPr sz="1600" b="1" spc="-35" dirty="0">
                <a:latin typeface="Arial"/>
                <a:cs typeface="Arial"/>
              </a:rPr>
              <a:t> </a:t>
            </a:r>
            <a:r>
              <a:rPr sz="1600" b="1" dirty="0">
                <a:latin typeface="Arial"/>
                <a:cs typeface="Arial"/>
              </a:rPr>
              <a:t>graphique</a:t>
            </a:r>
            <a:r>
              <a:rPr sz="1600" b="1" spc="-40" dirty="0">
                <a:latin typeface="Arial"/>
                <a:cs typeface="Arial"/>
              </a:rPr>
              <a:t> </a:t>
            </a:r>
            <a:r>
              <a:rPr sz="1600" b="1" dirty="0">
                <a:latin typeface="Arial"/>
                <a:cs typeface="Arial"/>
              </a:rPr>
              <a:t>le</a:t>
            </a:r>
            <a:r>
              <a:rPr sz="1600" b="1" spc="-35" dirty="0">
                <a:latin typeface="Arial"/>
                <a:cs typeface="Arial"/>
              </a:rPr>
              <a:t> </a:t>
            </a:r>
            <a:r>
              <a:rPr sz="1600" b="1" dirty="0">
                <a:latin typeface="Arial"/>
                <a:cs typeface="Arial"/>
              </a:rPr>
              <a:t>point</a:t>
            </a:r>
            <a:r>
              <a:rPr sz="1600" b="1" spc="-35" dirty="0">
                <a:latin typeface="Arial"/>
                <a:cs typeface="Arial"/>
              </a:rPr>
              <a:t> </a:t>
            </a:r>
            <a:r>
              <a:rPr sz="1600" b="1" spc="-25" dirty="0">
                <a:latin typeface="Arial"/>
                <a:cs typeface="Arial"/>
              </a:rPr>
              <a:t>de </a:t>
            </a:r>
            <a:r>
              <a:rPr sz="1600" b="1" dirty="0">
                <a:latin typeface="Arial"/>
                <a:cs typeface="Arial"/>
              </a:rPr>
              <a:t>stagnation</a:t>
            </a:r>
            <a:r>
              <a:rPr sz="1600" b="1" spc="-50" dirty="0">
                <a:latin typeface="Arial"/>
                <a:cs typeface="Arial"/>
              </a:rPr>
              <a:t> </a:t>
            </a:r>
            <a:r>
              <a:rPr lang="fr-FR" sz="1600" b="1" spc="-50" dirty="0">
                <a:latin typeface="Arial"/>
                <a:cs typeface="Arial"/>
              </a:rPr>
              <a:t>se situe à</a:t>
            </a:r>
            <a:r>
              <a:rPr sz="1600" b="1" spc="-45" dirty="0">
                <a:latin typeface="Arial"/>
                <a:cs typeface="Arial"/>
              </a:rPr>
              <a:t> </a:t>
            </a:r>
            <a:r>
              <a:rPr lang="fr-FR" sz="1600" b="1" spc="-45" dirty="0">
                <a:latin typeface="Arial"/>
                <a:cs typeface="Arial"/>
              </a:rPr>
              <a:t>4</a:t>
            </a:r>
            <a:r>
              <a:rPr sz="1600" b="1" spc="-45" dirty="0">
                <a:latin typeface="Arial"/>
                <a:cs typeface="Arial"/>
              </a:rPr>
              <a:t> </a:t>
            </a:r>
            <a:r>
              <a:rPr sz="1600" b="1" spc="-10" dirty="0">
                <a:latin typeface="Arial"/>
                <a:cs typeface="Arial"/>
              </a:rPr>
              <a:t>clusters</a:t>
            </a:r>
            <a:endParaRPr sz="1600" dirty="0">
              <a:latin typeface="Arial"/>
              <a:cs typeface="Arial"/>
            </a:endParaRPr>
          </a:p>
        </p:txBody>
      </p:sp>
      <p:sp>
        <p:nvSpPr>
          <p:cNvPr id="13" name="ZoneTexte 12">
            <a:extLst>
              <a:ext uri="{FF2B5EF4-FFF2-40B4-BE49-F238E27FC236}">
                <a16:creationId xmlns:a16="http://schemas.microsoft.com/office/drawing/2014/main" id="{F31176B7-0AC2-4136-87C4-3BF39673CF8E}"/>
              </a:ext>
            </a:extLst>
          </p:cNvPr>
          <p:cNvSpPr txBox="1"/>
          <p:nvPr/>
        </p:nvSpPr>
        <p:spPr>
          <a:xfrm>
            <a:off x="1460500" y="140609"/>
            <a:ext cx="5040260" cy="584775"/>
          </a:xfrm>
          <a:prstGeom prst="rect">
            <a:avLst/>
          </a:prstGeom>
          <a:noFill/>
        </p:spPr>
        <p:txBody>
          <a:bodyPr wrap="square">
            <a:spAutoFit/>
          </a:bodyPr>
          <a:lstStyle/>
          <a:p>
            <a:r>
              <a:rPr lang="fr-FR" sz="3200" spc="-80" dirty="0"/>
              <a:t>IV.</a:t>
            </a:r>
            <a:r>
              <a:rPr lang="fr-FR" sz="3200" spc="-100" dirty="0"/>
              <a:t> </a:t>
            </a:r>
            <a:r>
              <a:rPr lang="fr-FR" sz="3200" dirty="0"/>
              <a:t>MÉTHODE</a:t>
            </a:r>
            <a:r>
              <a:rPr lang="fr-FR" sz="3200" spc="-100" dirty="0"/>
              <a:t> </a:t>
            </a:r>
            <a:r>
              <a:rPr lang="fr-FR" sz="3200" spc="-30" dirty="0"/>
              <a:t>K-</a:t>
            </a:r>
            <a:r>
              <a:rPr lang="fr-FR" sz="3200" spc="-10" dirty="0"/>
              <a:t>MEANS</a:t>
            </a:r>
            <a:endParaRPr lang="fr-FR" sz="3200" dirty="0"/>
          </a:p>
        </p:txBody>
      </p:sp>
      <p:pic>
        <p:nvPicPr>
          <p:cNvPr id="15" name="Image 14">
            <a:extLst>
              <a:ext uri="{FF2B5EF4-FFF2-40B4-BE49-F238E27FC236}">
                <a16:creationId xmlns:a16="http://schemas.microsoft.com/office/drawing/2014/main" id="{8B751EEE-BD9A-493F-9D2B-BAA8A149A444}"/>
              </a:ext>
            </a:extLst>
          </p:cNvPr>
          <p:cNvPicPr>
            <a:picLocks noChangeAspect="1"/>
          </p:cNvPicPr>
          <p:nvPr/>
        </p:nvPicPr>
        <p:blipFill>
          <a:blip r:embed="rId2"/>
          <a:stretch>
            <a:fillRect/>
          </a:stretch>
        </p:blipFill>
        <p:spPr>
          <a:xfrm>
            <a:off x="538467" y="1995188"/>
            <a:ext cx="4800600" cy="33456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a:t>
            </a:r>
            <a:r>
              <a:rPr lang="fr-FR" sz="1400" spc="-25" dirty="0">
                <a:latin typeface="Arial"/>
                <a:cs typeface="Arial"/>
              </a:rPr>
              <a:t>9</a:t>
            </a:r>
            <a:endParaRPr sz="1400" dirty="0">
              <a:latin typeface="Arial"/>
              <a:cs typeface="Arial"/>
            </a:endParaRPr>
          </a:p>
        </p:txBody>
      </p:sp>
      <p:sp>
        <p:nvSpPr>
          <p:cNvPr id="5" name="object 5"/>
          <p:cNvSpPr txBox="1"/>
          <p:nvPr/>
        </p:nvSpPr>
        <p:spPr>
          <a:xfrm>
            <a:off x="257657" y="910713"/>
            <a:ext cx="9433560" cy="556260"/>
          </a:xfrm>
          <a:prstGeom prst="rect">
            <a:avLst/>
          </a:prstGeom>
        </p:spPr>
        <p:txBody>
          <a:bodyPr vert="horz" wrap="square" lIns="0" tIns="35560" rIns="0" bIns="0" rtlCol="0">
            <a:spAutoFit/>
          </a:bodyPr>
          <a:lstStyle/>
          <a:p>
            <a:pPr marL="12700" marR="5080">
              <a:lnSpc>
                <a:spcPts val="2020"/>
              </a:lnSpc>
              <a:spcBef>
                <a:spcPts val="280"/>
              </a:spcBef>
            </a:pPr>
            <a:r>
              <a:rPr sz="1800" dirty="0">
                <a:latin typeface="Arial"/>
                <a:cs typeface="Arial"/>
              </a:rPr>
              <a:t>Après</a:t>
            </a:r>
            <a:r>
              <a:rPr sz="1800" spc="-25" dirty="0">
                <a:latin typeface="Arial"/>
                <a:cs typeface="Arial"/>
              </a:rPr>
              <a:t> </a:t>
            </a:r>
            <a:r>
              <a:rPr sz="1800" dirty="0">
                <a:latin typeface="Arial"/>
                <a:cs typeface="Arial"/>
              </a:rPr>
              <a:t>avoir</a:t>
            </a:r>
            <a:r>
              <a:rPr sz="1800" spc="-30" dirty="0">
                <a:latin typeface="Arial"/>
                <a:cs typeface="Arial"/>
              </a:rPr>
              <a:t> </a:t>
            </a:r>
            <a:r>
              <a:rPr sz="1800" dirty="0">
                <a:latin typeface="Arial"/>
                <a:cs typeface="Arial"/>
              </a:rPr>
              <a:t>implémenté</a:t>
            </a:r>
            <a:r>
              <a:rPr sz="1800" spc="-15" dirty="0">
                <a:latin typeface="Arial"/>
                <a:cs typeface="Arial"/>
              </a:rPr>
              <a:t> </a:t>
            </a:r>
            <a:r>
              <a:rPr sz="1800" dirty="0">
                <a:latin typeface="Arial"/>
                <a:cs typeface="Arial"/>
              </a:rPr>
              <a:t>le</a:t>
            </a:r>
            <a:r>
              <a:rPr sz="1800" spc="-25" dirty="0">
                <a:latin typeface="Arial"/>
                <a:cs typeface="Arial"/>
              </a:rPr>
              <a:t> </a:t>
            </a:r>
            <a:r>
              <a:rPr sz="1800" spc="-10" dirty="0">
                <a:latin typeface="Arial"/>
                <a:cs typeface="Arial"/>
              </a:rPr>
              <a:t>K-</a:t>
            </a:r>
            <a:r>
              <a:rPr sz="1800" dirty="0">
                <a:latin typeface="Arial"/>
                <a:cs typeface="Arial"/>
              </a:rPr>
              <a:t>means</a:t>
            </a:r>
            <a:r>
              <a:rPr sz="1800" spc="-25" dirty="0">
                <a:latin typeface="Arial"/>
                <a:cs typeface="Arial"/>
              </a:rPr>
              <a:t> </a:t>
            </a:r>
            <a:r>
              <a:rPr sz="1800" dirty="0">
                <a:latin typeface="Arial"/>
                <a:cs typeface="Arial"/>
              </a:rPr>
              <a:t>et</a:t>
            </a:r>
            <a:r>
              <a:rPr sz="1800" spc="-15" dirty="0">
                <a:latin typeface="Arial"/>
                <a:cs typeface="Arial"/>
              </a:rPr>
              <a:t> </a:t>
            </a:r>
            <a:r>
              <a:rPr sz="1800" dirty="0">
                <a:latin typeface="Arial"/>
                <a:cs typeface="Arial"/>
              </a:rPr>
              <a:t>fixé</a:t>
            </a:r>
            <a:r>
              <a:rPr sz="1800" spc="-25" dirty="0">
                <a:latin typeface="Arial"/>
                <a:cs typeface="Arial"/>
              </a:rPr>
              <a:t> </a:t>
            </a:r>
            <a:r>
              <a:rPr sz="1800" dirty="0">
                <a:latin typeface="Arial"/>
                <a:cs typeface="Arial"/>
              </a:rPr>
              <a:t>le</a:t>
            </a:r>
            <a:r>
              <a:rPr sz="1800" spc="-25" dirty="0">
                <a:latin typeface="Arial"/>
                <a:cs typeface="Arial"/>
              </a:rPr>
              <a:t> </a:t>
            </a:r>
            <a:r>
              <a:rPr sz="1800" dirty="0">
                <a:latin typeface="Arial"/>
                <a:cs typeface="Arial"/>
              </a:rPr>
              <a:t>nombre</a:t>
            </a:r>
            <a:r>
              <a:rPr sz="1800" spc="-25" dirty="0">
                <a:latin typeface="Arial"/>
                <a:cs typeface="Arial"/>
              </a:rPr>
              <a:t> </a:t>
            </a:r>
            <a:r>
              <a:rPr sz="1800" dirty="0">
                <a:latin typeface="Arial"/>
                <a:cs typeface="Arial"/>
              </a:rPr>
              <a:t>de</a:t>
            </a:r>
            <a:r>
              <a:rPr sz="1800" spc="-25" dirty="0">
                <a:latin typeface="Arial"/>
                <a:cs typeface="Arial"/>
              </a:rPr>
              <a:t> </a:t>
            </a:r>
            <a:r>
              <a:rPr sz="1800" dirty="0">
                <a:latin typeface="Arial"/>
                <a:cs typeface="Arial"/>
              </a:rPr>
              <a:t>cluster</a:t>
            </a:r>
            <a:r>
              <a:rPr sz="1800" spc="-25" dirty="0">
                <a:latin typeface="Arial"/>
                <a:cs typeface="Arial"/>
              </a:rPr>
              <a:t> </a:t>
            </a:r>
            <a:r>
              <a:rPr sz="1800" dirty="0">
                <a:latin typeface="Arial"/>
                <a:cs typeface="Arial"/>
              </a:rPr>
              <a:t>à</a:t>
            </a:r>
            <a:r>
              <a:rPr sz="1800" spc="-25" dirty="0">
                <a:latin typeface="Arial"/>
                <a:cs typeface="Arial"/>
              </a:rPr>
              <a:t> </a:t>
            </a:r>
            <a:r>
              <a:rPr lang="fr-FR" spc="-25" dirty="0">
                <a:latin typeface="Arial"/>
                <a:cs typeface="Arial"/>
              </a:rPr>
              <a:t>4</a:t>
            </a:r>
            <a:r>
              <a:rPr sz="1800" spc="-25" dirty="0">
                <a:latin typeface="Arial"/>
                <a:cs typeface="Arial"/>
              </a:rPr>
              <a:t> </a:t>
            </a:r>
            <a:r>
              <a:rPr sz="1800" dirty="0">
                <a:latin typeface="Arial"/>
                <a:cs typeface="Arial"/>
              </a:rPr>
              <a:t>nous</a:t>
            </a:r>
            <a:r>
              <a:rPr sz="1800" spc="-25" dirty="0">
                <a:latin typeface="Arial"/>
                <a:cs typeface="Arial"/>
              </a:rPr>
              <a:t> </a:t>
            </a:r>
            <a:r>
              <a:rPr sz="1800" dirty="0">
                <a:latin typeface="Arial"/>
                <a:cs typeface="Arial"/>
              </a:rPr>
              <a:t>obtenons</a:t>
            </a:r>
            <a:r>
              <a:rPr sz="1800" spc="-15" dirty="0">
                <a:latin typeface="Arial"/>
                <a:cs typeface="Arial"/>
              </a:rPr>
              <a:t> </a:t>
            </a:r>
            <a:r>
              <a:rPr sz="1800" dirty="0">
                <a:latin typeface="Arial"/>
                <a:cs typeface="Arial"/>
              </a:rPr>
              <a:t>les</a:t>
            </a:r>
            <a:r>
              <a:rPr sz="1800" spc="-25" dirty="0">
                <a:latin typeface="Arial"/>
                <a:cs typeface="Arial"/>
              </a:rPr>
              <a:t> </a:t>
            </a:r>
            <a:r>
              <a:rPr sz="1800" spc="-10" dirty="0">
                <a:latin typeface="Arial"/>
                <a:cs typeface="Arial"/>
              </a:rPr>
              <a:t>nuage </a:t>
            </a:r>
            <a:r>
              <a:rPr sz="1800" dirty="0">
                <a:latin typeface="Arial"/>
                <a:cs typeface="Arial"/>
              </a:rPr>
              <a:t>de</a:t>
            </a:r>
            <a:r>
              <a:rPr sz="1800" spc="-35" dirty="0">
                <a:latin typeface="Arial"/>
                <a:cs typeface="Arial"/>
              </a:rPr>
              <a:t> </a:t>
            </a:r>
            <a:r>
              <a:rPr sz="1800" dirty="0">
                <a:latin typeface="Arial"/>
                <a:cs typeface="Arial"/>
              </a:rPr>
              <a:t>points</a:t>
            </a:r>
            <a:r>
              <a:rPr sz="1800" spc="-30" dirty="0">
                <a:latin typeface="Arial"/>
                <a:cs typeface="Arial"/>
              </a:rPr>
              <a:t> </a:t>
            </a:r>
            <a:r>
              <a:rPr sz="1800" dirty="0">
                <a:latin typeface="Arial"/>
                <a:cs typeface="Arial"/>
              </a:rPr>
              <a:t>ci</a:t>
            </a:r>
            <a:r>
              <a:rPr sz="1800" spc="-35" dirty="0">
                <a:latin typeface="Arial"/>
                <a:cs typeface="Arial"/>
              </a:rPr>
              <a:t> </a:t>
            </a:r>
            <a:r>
              <a:rPr sz="1800" dirty="0">
                <a:latin typeface="Arial"/>
                <a:cs typeface="Arial"/>
              </a:rPr>
              <a:t>dessous,</a:t>
            </a:r>
            <a:r>
              <a:rPr sz="1800" spc="-20" dirty="0">
                <a:latin typeface="Arial"/>
                <a:cs typeface="Arial"/>
              </a:rPr>
              <a:t> </a:t>
            </a:r>
            <a:r>
              <a:rPr sz="1800" dirty="0">
                <a:latin typeface="Arial"/>
                <a:cs typeface="Arial"/>
              </a:rPr>
              <a:t>avec</a:t>
            </a:r>
            <a:r>
              <a:rPr sz="1800" spc="-35" dirty="0">
                <a:latin typeface="Arial"/>
                <a:cs typeface="Arial"/>
              </a:rPr>
              <a:t> </a:t>
            </a:r>
            <a:r>
              <a:rPr sz="1800" dirty="0">
                <a:latin typeface="Arial"/>
                <a:cs typeface="Arial"/>
              </a:rPr>
              <a:t>affichage</a:t>
            </a:r>
            <a:r>
              <a:rPr sz="1800" spc="-30" dirty="0">
                <a:latin typeface="Arial"/>
                <a:cs typeface="Arial"/>
              </a:rPr>
              <a:t> </a:t>
            </a:r>
            <a:r>
              <a:rPr sz="1800" dirty="0">
                <a:latin typeface="Arial"/>
                <a:cs typeface="Arial"/>
              </a:rPr>
              <a:t>des</a:t>
            </a:r>
            <a:r>
              <a:rPr sz="1800" spc="-30" dirty="0">
                <a:latin typeface="Arial"/>
                <a:cs typeface="Arial"/>
              </a:rPr>
              <a:t> </a:t>
            </a:r>
            <a:r>
              <a:rPr sz="1800" dirty="0">
                <a:latin typeface="Arial"/>
                <a:cs typeface="Arial"/>
              </a:rPr>
              <a:t>cluster</a:t>
            </a:r>
            <a:r>
              <a:rPr sz="1800" spc="-25" dirty="0">
                <a:latin typeface="Arial"/>
                <a:cs typeface="Arial"/>
              </a:rPr>
              <a:t> </a:t>
            </a:r>
            <a:r>
              <a:rPr sz="1800" dirty="0">
                <a:latin typeface="Arial"/>
                <a:cs typeface="Arial"/>
              </a:rPr>
              <a:t>et</a:t>
            </a:r>
            <a:r>
              <a:rPr sz="1800" spc="-20" dirty="0">
                <a:latin typeface="Arial"/>
                <a:cs typeface="Arial"/>
              </a:rPr>
              <a:t> </a:t>
            </a:r>
            <a:r>
              <a:rPr sz="1800" dirty="0">
                <a:latin typeface="Arial"/>
                <a:cs typeface="Arial"/>
              </a:rPr>
              <a:t>leur</a:t>
            </a:r>
            <a:r>
              <a:rPr sz="1800" spc="-35" dirty="0">
                <a:latin typeface="Arial"/>
                <a:cs typeface="Arial"/>
              </a:rPr>
              <a:t> </a:t>
            </a:r>
            <a:r>
              <a:rPr sz="1800" spc="-10" dirty="0">
                <a:latin typeface="Arial"/>
                <a:cs typeface="Arial"/>
              </a:rPr>
              <a:t>centroïdes</a:t>
            </a:r>
            <a:endParaRPr sz="1800" dirty="0">
              <a:latin typeface="Arial"/>
              <a:cs typeface="Arial"/>
            </a:endParaRPr>
          </a:p>
        </p:txBody>
      </p:sp>
      <p:sp>
        <p:nvSpPr>
          <p:cNvPr id="6" name="object 6"/>
          <p:cNvSpPr txBox="1"/>
          <p:nvPr/>
        </p:nvSpPr>
        <p:spPr>
          <a:xfrm>
            <a:off x="257657" y="4227750"/>
            <a:ext cx="7575550" cy="628377"/>
          </a:xfrm>
          <a:prstGeom prst="rect">
            <a:avLst/>
          </a:prstGeom>
        </p:spPr>
        <p:txBody>
          <a:bodyPr vert="horz" wrap="square" lIns="0" tIns="12700" rIns="0" bIns="0" rtlCol="0">
            <a:spAutoFit/>
          </a:bodyPr>
          <a:lstStyle/>
          <a:p>
            <a:pPr marL="12700">
              <a:lnSpc>
                <a:spcPts val="1630"/>
              </a:lnSpc>
              <a:spcBef>
                <a:spcPts val="100"/>
              </a:spcBef>
            </a:pPr>
            <a:r>
              <a:rPr sz="1400" b="1" spc="-10" dirty="0">
                <a:latin typeface="Arial"/>
                <a:cs typeface="Arial"/>
              </a:rPr>
              <a:t>L’affichage</a:t>
            </a:r>
            <a:r>
              <a:rPr sz="1400" b="1" spc="-15" dirty="0">
                <a:latin typeface="Arial"/>
                <a:cs typeface="Arial"/>
              </a:rPr>
              <a:t> </a:t>
            </a:r>
            <a:r>
              <a:rPr sz="1400" b="1" dirty="0">
                <a:latin typeface="Arial"/>
                <a:cs typeface="Arial"/>
              </a:rPr>
              <a:t>de</a:t>
            </a:r>
            <a:r>
              <a:rPr sz="1400" b="1" spc="-15" dirty="0">
                <a:latin typeface="Arial"/>
                <a:cs typeface="Arial"/>
              </a:rPr>
              <a:t> </a:t>
            </a:r>
            <a:r>
              <a:rPr sz="1400" b="1" dirty="0">
                <a:latin typeface="Arial"/>
                <a:cs typeface="Arial"/>
              </a:rPr>
              <a:t>l'évolution</a:t>
            </a:r>
            <a:r>
              <a:rPr sz="1400" b="1" spc="-15" dirty="0">
                <a:latin typeface="Arial"/>
                <a:cs typeface="Arial"/>
              </a:rPr>
              <a:t> </a:t>
            </a:r>
            <a:r>
              <a:rPr sz="1400" b="1" dirty="0">
                <a:latin typeface="Arial"/>
                <a:cs typeface="Arial"/>
              </a:rPr>
              <a:t>du</a:t>
            </a:r>
            <a:r>
              <a:rPr sz="1400" b="1" spc="-15" dirty="0">
                <a:latin typeface="Arial"/>
                <a:cs typeface="Arial"/>
              </a:rPr>
              <a:t> </a:t>
            </a:r>
            <a:r>
              <a:rPr sz="1400" b="1" dirty="0">
                <a:latin typeface="Arial"/>
                <a:cs typeface="Arial"/>
              </a:rPr>
              <a:t>coefficient</a:t>
            </a:r>
            <a:r>
              <a:rPr sz="1400" b="1" spc="-15"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silhouette</a:t>
            </a:r>
            <a:r>
              <a:rPr sz="1400" b="1" spc="-15" dirty="0">
                <a:latin typeface="Arial"/>
                <a:cs typeface="Arial"/>
              </a:rPr>
              <a:t> </a:t>
            </a:r>
            <a:r>
              <a:rPr sz="1400" b="1" dirty="0">
                <a:latin typeface="Arial"/>
                <a:cs typeface="Arial"/>
              </a:rPr>
              <a:t>en</a:t>
            </a:r>
            <a:r>
              <a:rPr sz="1400" b="1" spc="-15" dirty="0">
                <a:latin typeface="Arial"/>
                <a:cs typeface="Arial"/>
              </a:rPr>
              <a:t> </a:t>
            </a:r>
            <a:r>
              <a:rPr sz="1400" b="1" dirty="0">
                <a:latin typeface="Arial"/>
                <a:cs typeface="Arial"/>
              </a:rPr>
              <a:t>fonction</a:t>
            </a:r>
            <a:r>
              <a:rPr sz="1400" b="1" spc="-15" dirty="0">
                <a:latin typeface="Arial"/>
                <a:cs typeface="Arial"/>
              </a:rPr>
              <a:t> </a:t>
            </a:r>
            <a:r>
              <a:rPr sz="1400" b="1" dirty="0">
                <a:latin typeface="Arial"/>
                <a:cs typeface="Arial"/>
              </a:rPr>
              <a:t>du</a:t>
            </a:r>
            <a:r>
              <a:rPr sz="1400" b="1" spc="-15" dirty="0">
                <a:latin typeface="Arial"/>
                <a:cs typeface="Arial"/>
              </a:rPr>
              <a:t> </a:t>
            </a:r>
            <a:r>
              <a:rPr sz="1400" b="1" dirty="0">
                <a:latin typeface="Arial"/>
                <a:cs typeface="Arial"/>
              </a:rPr>
              <a:t>nombre</a:t>
            </a:r>
            <a:r>
              <a:rPr sz="1400" b="1" spc="-5"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clusters</a:t>
            </a:r>
            <a:r>
              <a:rPr sz="1400" b="1" spc="-15" dirty="0">
                <a:latin typeface="Arial"/>
                <a:cs typeface="Arial"/>
              </a:rPr>
              <a:t> </a:t>
            </a:r>
            <a:r>
              <a:rPr sz="1400" b="1" spc="-50" dirty="0">
                <a:latin typeface="Arial"/>
                <a:cs typeface="Arial"/>
              </a:rPr>
              <a:t>:</a:t>
            </a:r>
            <a:endParaRPr sz="1400" dirty="0">
              <a:latin typeface="Arial"/>
              <a:cs typeface="Arial"/>
            </a:endParaRPr>
          </a:p>
          <a:p>
            <a:pPr marL="162560">
              <a:lnSpc>
                <a:spcPts val="1630"/>
              </a:lnSpc>
            </a:pPr>
            <a:r>
              <a:rPr sz="1400" b="1" dirty="0">
                <a:latin typeface="Arial"/>
                <a:cs typeface="Arial"/>
              </a:rPr>
              <a:t>- Le</a:t>
            </a:r>
            <a:r>
              <a:rPr sz="1400" b="1" spc="-5" dirty="0">
                <a:latin typeface="Arial"/>
                <a:cs typeface="Arial"/>
              </a:rPr>
              <a:t> </a:t>
            </a:r>
            <a:r>
              <a:rPr sz="1400" b="1" dirty="0">
                <a:latin typeface="Arial"/>
                <a:cs typeface="Arial"/>
              </a:rPr>
              <a:t>nombre</a:t>
            </a:r>
            <a:r>
              <a:rPr sz="1400" b="1" spc="-5" dirty="0">
                <a:latin typeface="Arial"/>
                <a:cs typeface="Arial"/>
              </a:rPr>
              <a:t> </a:t>
            </a:r>
            <a:r>
              <a:rPr sz="1400" b="1" dirty="0">
                <a:latin typeface="Arial"/>
                <a:cs typeface="Arial"/>
              </a:rPr>
              <a:t>de</a:t>
            </a:r>
            <a:r>
              <a:rPr sz="1400" b="1" spc="-5" dirty="0">
                <a:latin typeface="Arial"/>
                <a:cs typeface="Arial"/>
              </a:rPr>
              <a:t> </a:t>
            </a:r>
            <a:r>
              <a:rPr lang="fr-FR" sz="1400" b="1" spc="-5" dirty="0">
                <a:latin typeface="Arial"/>
                <a:cs typeface="Arial"/>
              </a:rPr>
              <a:t>4</a:t>
            </a:r>
            <a:r>
              <a:rPr sz="1400" b="1" spc="-10" dirty="0">
                <a:latin typeface="Arial"/>
                <a:cs typeface="Arial"/>
              </a:rPr>
              <a:t> </a:t>
            </a:r>
            <a:r>
              <a:rPr sz="1400" b="1" dirty="0">
                <a:latin typeface="Arial"/>
                <a:cs typeface="Arial"/>
              </a:rPr>
              <a:t>clusters</a:t>
            </a:r>
            <a:r>
              <a:rPr sz="1400" b="1" spc="-5" dirty="0">
                <a:latin typeface="Arial"/>
                <a:cs typeface="Arial"/>
              </a:rPr>
              <a:t> </a:t>
            </a:r>
            <a:r>
              <a:rPr sz="1400" b="1" dirty="0">
                <a:latin typeface="Arial"/>
                <a:cs typeface="Arial"/>
              </a:rPr>
              <a:t>donne bien</a:t>
            </a:r>
            <a:r>
              <a:rPr sz="1400" b="1" spc="-20" dirty="0">
                <a:latin typeface="Arial"/>
                <a:cs typeface="Arial"/>
              </a:rPr>
              <a:t> </a:t>
            </a:r>
            <a:r>
              <a:rPr sz="1400" b="1" dirty="0">
                <a:latin typeface="Arial"/>
                <a:cs typeface="Arial"/>
              </a:rPr>
              <a:t>le</a:t>
            </a:r>
            <a:r>
              <a:rPr sz="1400" b="1" spc="-5" dirty="0">
                <a:latin typeface="Arial"/>
                <a:cs typeface="Arial"/>
              </a:rPr>
              <a:t> </a:t>
            </a:r>
            <a:r>
              <a:rPr sz="1400" b="1" dirty="0">
                <a:latin typeface="Arial"/>
                <a:cs typeface="Arial"/>
              </a:rPr>
              <a:t>coefficient</a:t>
            </a:r>
            <a:r>
              <a:rPr sz="1400" b="1" spc="-10"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silhouette</a:t>
            </a:r>
            <a:r>
              <a:rPr sz="1400" b="1" spc="-10" dirty="0">
                <a:latin typeface="Arial"/>
                <a:cs typeface="Arial"/>
              </a:rPr>
              <a:t> </a:t>
            </a:r>
            <a:r>
              <a:rPr sz="1400" b="1" dirty="0">
                <a:latin typeface="Arial"/>
                <a:cs typeface="Arial"/>
              </a:rPr>
              <a:t>le</a:t>
            </a:r>
            <a:r>
              <a:rPr sz="1400" b="1" spc="-5" dirty="0">
                <a:latin typeface="Arial"/>
                <a:cs typeface="Arial"/>
              </a:rPr>
              <a:t> </a:t>
            </a:r>
            <a:r>
              <a:rPr sz="1400" b="1" dirty="0">
                <a:latin typeface="Arial"/>
                <a:cs typeface="Arial"/>
              </a:rPr>
              <a:t>plus</a:t>
            </a:r>
            <a:r>
              <a:rPr sz="1400" b="1" spc="-10" dirty="0">
                <a:latin typeface="Arial"/>
                <a:cs typeface="Arial"/>
              </a:rPr>
              <a:t> </a:t>
            </a:r>
            <a:r>
              <a:rPr sz="1400" b="1" dirty="0" err="1">
                <a:latin typeface="Arial"/>
                <a:cs typeface="Arial"/>
              </a:rPr>
              <a:t>élevé</a:t>
            </a:r>
            <a:r>
              <a:rPr sz="1400" b="1" spc="-10" dirty="0">
                <a:latin typeface="Arial"/>
                <a:cs typeface="Arial"/>
              </a:rPr>
              <a:t> </a:t>
            </a:r>
            <a:r>
              <a:rPr lang="fr-FR" sz="1400" b="1" spc="-10" dirty="0">
                <a:latin typeface="Arial"/>
                <a:cs typeface="Arial"/>
              </a:rPr>
              <a:t>une fois la courbe stabilisé </a:t>
            </a:r>
            <a:r>
              <a:rPr sz="1400" b="1" dirty="0">
                <a:latin typeface="Arial"/>
                <a:cs typeface="Arial"/>
              </a:rPr>
              <a:t>:</a:t>
            </a:r>
            <a:r>
              <a:rPr sz="1400" b="1" spc="375" dirty="0">
                <a:latin typeface="Arial"/>
                <a:cs typeface="Arial"/>
              </a:rPr>
              <a:t> </a:t>
            </a:r>
            <a:r>
              <a:rPr sz="1400" b="1" spc="-20" dirty="0">
                <a:latin typeface="Arial"/>
                <a:cs typeface="Arial"/>
              </a:rPr>
              <a:t>0.</a:t>
            </a:r>
            <a:r>
              <a:rPr lang="fr-FR" sz="1400" b="1" spc="-20" dirty="0">
                <a:latin typeface="Arial"/>
                <a:cs typeface="Arial"/>
              </a:rPr>
              <a:t>65</a:t>
            </a:r>
            <a:endParaRPr sz="1400" dirty="0">
              <a:latin typeface="Arial"/>
              <a:cs typeface="Arial"/>
            </a:endParaRPr>
          </a:p>
        </p:txBody>
      </p:sp>
      <p:sp>
        <p:nvSpPr>
          <p:cNvPr id="7" name="object 7"/>
          <p:cNvSpPr txBox="1"/>
          <p:nvPr/>
        </p:nvSpPr>
        <p:spPr>
          <a:xfrm>
            <a:off x="257657" y="4827151"/>
            <a:ext cx="8375015" cy="639445"/>
          </a:xfrm>
          <a:prstGeom prst="rect">
            <a:avLst/>
          </a:prstGeom>
        </p:spPr>
        <p:txBody>
          <a:bodyPr vert="horz" wrap="square" lIns="0" tIns="12700" rIns="0" bIns="0" rtlCol="0">
            <a:spAutoFit/>
          </a:bodyPr>
          <a:lstStyle/>
          <a:p>
            <a:pPr marL="12700">
              <a:lnSpc>
                <a:spcPts val="1630"/>
              </a:lnSpc>
              <a:spcBef>
                <a:spcPts val="100"/>
              </a:spcBef>
            </a:pPr>
            <a:r>
              <a:rPr sz="1400" b="1" dirty="0">
                <a:latin typeface="Arial"/>
                <a:cs typeface="Arial"/>
              </a:rPr>
              <a:t>L'affichage</a:t>
            </a:r>
            <a:r>
              <a:rPr sz="1400" b="1" spc="-15" dirty="0">
                <a:latin typeface="Arial"/>
                <a:cs typeface="Arial"/>
              </a:rPr>
              <a:t> </a:t>
            </a:r>
            <a:r>
              <a:rPr sz="1400" b="1" dirty="0">
                <a:latin typeface="Arial"/>
                <a:cs typeface="Arial"/>
              </a:rPr>
              <a:t>du</a:t>
            </a:r>
            <a:r>
              <a:rPr sz="1400" b="1" spc="-20" dirty="0">
                <a:latin typeface="Arial"/>
                <a:cs typeface="Arial"/>
              </a:rPr>
              <a:t> </a:t>
            </a:r>
            <a:r>
              <a:rPr sz="1400" b="1" dirty="0">
                <a:latin typeface="Arial"/>
                <a:cs typeface="Arial"/>
              </a:rPr>
              <a:t>nuage</a:t>
            </a:r>
            <a:r>
              <a:rPr sz="1400" b="1" spc="-15" dirty="0">
                <a:latin typeface="Arial"/>
                <a:cs typeface="Arial"/>
              </a:rPr>
              <a:t> </a:t>
            </a:r>
            <a:r>
              <a:rPr sz="1400" b="1" dirty="0">
                <a:latin typeface="Arial"/>
                <a:cs typeface="Arial"/>
              </a:rPr>
              <a:t>de</a:t>
            </a:r>
            <a:r>
              <a:rPr sz="1400" b="1" spc="-15" dirty="0">
                <a:latin typeface="Arial"/>
                <a:cs typeface="Arial"/>
              </a:rPr>
              <a:t> </a:t>
            </a:r>
            <a:r>
              <a:rPr sz="1400" b="1" dirty="0">
                <a:latin typeface="Arial"/>
                <a:cs typeface="Arial"/>
              </a:rPr>
              <a:t>points</a:t>
            </a:r>
            <a:r>
              <a:rPr sz="1400" b="1" spc="-20" dirty="0">
                <a:latin typeface="Arial"/>
                <a:cs typeface="Arial"/>
              </a:rPr>
              <a:t> </a:t>
            </a:r>
            <a:r>
              <a:rPr sz="1400" b="1" dirty="0">
                <a:latin typeface="Arial"/>
                <a:cs typeface="Arial"/>
              </a:rPr>
              <a:t>avec</a:t>
            </a:r>
            <a:r>
              <a:rPr sz="1400" b="1" spc="-15" dirty="0">
                <a:latin typeface="Arial"/>
                <a:cs typeface="Arial"/>
              </a:rPr>
              <a:t> </a:t>
            </a:r>
            <a:r>
              <a:rPr sz="1400" b="1" dirty="0">
                <a:latin typeface="Arial"/>
                <a:cs typeface="Arial"/>
              </a:rPr>
              <a:t>les</a:t>
            </a:r>
            <a:r>
              <a:rPr sz="1400" b="1" spc="-15" dirty="0">
                <a:latin typeface="Arial"/>
                <a:cs typeface="Arial"/>
              </a:rPr>
              <a:t> </a:t>
            </a:r>
            <a:r>
              <a:rPr lang="fr-FR" sz="1400" b="1" spc="-15" dirty="0">
                <a:latin typeface="Arial"/>
                <a:cs typeface="Arial"/>
              </a:rPr>
              <a:t>4</a:t>
            </a:r>
            <a:r>
              <a:rPr sz="1400" b="1" spc="-15" dirty="0">
                <a:latin typeface="Arial"/>
                <a:cs typeface="Arial"/>
              </a:rPr>
              <a:t> </a:t>
            </a:r>
            <a:r>
              <a:rPr sz="1400" b="1" dirty="0">
                <a:latin typeface="Arial"/>
                <a:cs typeface="Arial"/>
              </a:rPr>
              <a:t>clusters</a:t>
            </a:r>
            <a:r>
              <a:rPr sz="1400" b="1" spc="-15" dirty="0">
                <a:latin typeface="Arial"/>
                <a:cs typeface="Arial"/>
              </a:rPr>
              <a:t> </a:t>
            </a:r>
            <a:r>
              <a:rPr sz="1400" b="1" dirty="0">
                <a:latin typeface="Arial"/>
                <a:cs typeface="Arial"/>
              </a:rPr>
              <a:t>et</a:t>
            </a:r>
            <a:r>
              <a:rPr sz="1400" b="1" spc="-20" dirty="0">
                <a:latin typeface="Arial"/>
                <a:cs typeface="Arial"/>
              </a:rPr>
              <a:t> </a:t>
            </a:r>
            <a:r>
              <a:rPr sz="1400" b="1" dirty="0">
                <a:latin typeface="Arial"/>
                <a:cs typeface="Arial"/>
              </a:rPr>
              <a:t>leur</a:t>
            </a:r>
            <a:r>
              <a:rPr sz="1400" b="1" spc="-10" dirty="0">
                <a:latin typeface="Arial"/>
                <a:cs typeface="Arial"/>
              </a:rPr>
              <a:t> </a:t>
            </a:r>
            <a:r>
              <a:rPr sz="1400" b="1" dirty="0">
                <a:latin typeface="Arial"/>
                <a:cs typeface="Arial"/>
              </a:rPr>
              <a:t>centroîdes</a:t>
            </a:r>
            <a:r>
              <a:rPr sz="1400" b="1" spc="-15" dirty="0">
                <a:latin typeface="Arial"/>
                <a:cs typeface="Arial"/>
              </a:rPr>
              <a:t> </a:t>
            </a:r>
            <a:r>
              <a:rPr sz="1400" b="1" dirty="0">
                <a:latin typeface="Arial"/>
                <a:cs typeface="Arial"/>
              </a:rPr>
              <a:t>grâce</a:t>
            </a:r>
            <a:r>
              <a:rPr sz="1400" b="1" spc="-15" dirty="0">
                <a:latin typeface="Arial"/>
                <a:cs typeface="Arial"/>
              </a:rPr>
              <a:t> </a:t>
            </a:r>
            <a:r>
              <a:rPr sz="1400" b="1" dirty="0">
                <a:latin typeface="Arial"/>
                <a:cs typeface="Arial"/>
              </a:rPr>
              <a:t>à</a:t>
            </a:r>
            <a:r>
              <a:rPr sz="1400" b="1" spc="-20" dirty="0">
                <a:latin typeface="Arial"/>
                <a:cs typeface="Arial"/>
              </a:rPr>
              <a:t> </a:t>
            </a:r>
            <a:r>
              <a:rPr sz="1400" b="1" dirty="0">
                <a:latin typeface="Arial"/>
                <a:cs typeface="Arial"/>
              </a:rPr>
              <a:t>l'algorithme</a:t>
            </a:r>
            <a:r>
              <a:rPr sz="1400" b="1" spc="-15" dirty="0">
                <a:latin typeface="Arial"/>
                <a:cs typeface="Arial"/>
              </a:rPr>
              <a:t> </a:t>
            </a:r>
            <a:r>
              <a:rPr sz="1400" b="1" dirty="0">
                <a:latin typeface="Arial"/>
                <a:cs typeface="Arial"/>
              </a:rPr>
              <a:t>Kmeans</a:t>
            </a:r>
            <a:r>
              <a:rPr sz="1400" b="1" spc="-20" dirty="0">
                <a:latin typeface="Arial"/>
                <a:cs typeface="Arial"/>
              </a:rPr>
              <a:t> </a:t>
            </a:r>
            <a:r>
              <a:rPr sz="1400" b="1" spc="-50" dirty="0">
                <a:latin typeface="Arial"/>
                <a:cs typeface="Arial"/>
              </a:rPr>
              <a:t>:</a:t>
            </a:r>
            <a:endParaRPr sz="1400" dirty="0">
              <a:latin typeface="Arial"/>
              <a:cs typeface="Arial"/>
            </a:endParaRPr>
          </a:p>
          <a:p>
            <a:pPr marL="271780" indent="-109220">
              <a:lnSpc>
                <a:spcPts val="1575"/>
              </a:lnSpc>
              <a:buChar char="-"/>
              <a:tabLst>
                <a:tab pos="271780" algn="l"/>
              </a:tabLst>
            </a:pPr>
            <a:r>
              <a:rPr sz="1400" b="1" dirty="0">
                <a:latin typeface="Arial"/>
                <a:cs typeface="Arial"/>
              </a:rPr>
              <a:t>Le</a:t>
            </a:r>
            <a:r>
              <a:rPr sz="1400" b="1" spc="-10" dirty="0">
                <a:latin typeface="Arial"/>
                <a:cs typeface="Arial"/>
              </a:rPr>
              <a:t> </a:t>
            </a:r>
            <a:r>
              <a:rPr sz="1400" b="1" dirty="0">
                <a:latin typeface="Arial"/>
                <a:cs typeface="Arial"/>
              </a:rPr>
              <a:t>nuage</a:t>
            </a:r>
            <a:r>
              <a:rPr sz="1400" b="1" spc="-10"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points</a:t>
            </a:r>
            <a:r>
              <a:rPr sz="1400" b="1" spc="-15" dirty="0">
                <a:latin typeface="Arial"/>
                <a:cs typeface="Arial"/>
              </a:rPr>
              <a:t> </a:t>
            </a:r>
            <a:r>
              <a:rPr sz="1400" b="1" dirty="0">
                <a:latin typeface="Arial"/>
                <a:cs typeface="Arial"/>
              </a:rPr>
              <a:t>est </a:t>
            </a:r>
            <a:r>
              <a:rPr sz="1400" b="1" spc="-20" dirty="0">
                <a:latin typeface="Arial"/>
                <a:cs typeface="Arial"/>
              </a:rPr>
              <a:t>étalé</a:t>
            </a:r>
            <a:endParaRPr sz="1400" dirty="0">
              <a:latin typeface="Arial"/>
              <a:cs typeface="Arial"/>
            </a:endParaRPr>
          </a:p>
          <a:p>
            <a:pPr marL="271780" indent="-109220">
              <a:lnSpc>
                <a:spcPts val="1625"/>
              </a:lnSpc>
              <a:buChar char="-"/>
              <a:tabLst>
                <a:tab pos="271780" algn="l"/>
              </a:tabLst>
            </a:pPr>
            <a:r>
              <a:rPr sz="1400" b="1" dirty="0">
                <a:latin typeface="Arial"/>
                <a:cs typeface="Arial"/>
              </a:rPr>
              <a:t>Le</a:t>
            </a:r>
            <a:r>
              <a:rPr sz="1400" b="1" spc="-15" dirty="0">
                <a:latin typeface="Arial"/>
                <a:cs typeface="Arial"/>
              </a:rPr>
              <a:t> </a:t>
            </a:r>
            <a:r>
              <a:rPr sz="1400" b="1" dirty="0">
                <a:latin typeface="Arial"/>
                <a:cs typeface="Arial"/>
              </a:rPr>
              <a:t>nombre</a:t>
            </a:r>
            <a:r>
              <a:rPr sz="1400" b="1" spc="-15"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clusters</a:t>
            </a:r>
            <a:r>
              <a:rPr sz="1400" b="1" spc="-15" dirty="0">
                <a:latin typeface="Arial"/>
                <a:cs typeface="Arial"/>
              </a:rPr>
              <a:t> </a:t>
            </a:r>
            <a:r>
              <a:rPr sz="1400" b="1" dirty="0">
                <a:latin typeface="Arial"/>
                <a:cs typeface="Arial"/>
              </a:rPr>
              <a:t>est</a:t>
            </a:r>
            <a:r>
              <a:rPr sz="1400" b="1" spc="-15" dirty="0">
                <a:latin typeface="Arial"/>
                <a:cs typeface="Arial"/>
              </a:rPr>
              <a:t> </a:t>
            </a:r>
            <a:r>
              <a:rPr sz="1400" b="1" dirty="0">
                <a:latin typeface="Arial"/>
                <a:cs typeface="Arial"/>
              </a:rPr>
              <a:t>optimal,</a:t>
            </a:r>
            <a:r>
              <a:rPr sz="1400" b="1" spc="-10" dirty="0">
                <a:latin typeface="Arial"/>
                <a:cs typeface="Arial"/>
              </a:rPr>
              <a:t> </a:t>
            </a:r>
            <a:r>
              <a:rPr sz="1400" b="1" dirty="0">
                <a:latin typeface="Arial"/>
                <a:cs typeface="Arial"/>
              </a:rPr>
              <a:t>et</a:t>
            </a:r>
            <a:r>
              <a:rPr sz="1400" b="1" spc="-15" dirty="0">
                <a:latin typeface="Arial"/>
                <a:cs typeface="Arial"/>
              </a:rPr>
              <a:t> </a:t>
            </a:r>
            <a:r>
              <a:rPr sz="1400" b="1" dirty="0">
                <a:latin typeface="Arial"/>
                <a:cs typeface="Arial"/>
              </a:rPr>
              <a:t>centroîdes</a:t>
            </a:r>
            <a:r>
              <a:rPr sz="1400" b="1" spc="-15" dirty="0">
                <a:latin typeface="Arial"/>
                <a:cs typeface="Arial"/>
              </a:rPr>
              <a:t> </a:t>
            </a:r>
            <a:r>
              <a:rPr sz="1400" b="1" dirty="0">
                <a:latin typeface="Arial"/>
                <a:cs typeface="Arial"/>
              </a:rPr>
              <a:t>bien</a:t>
            </a:r>
            <a:r>
              <a:rPr sz="1400" b="1" spc="-15" dirty="0">
                <a:latin typeface="Arial"/>
                <a:cs typeface="Arial"/>
              </a:rPr>
              <a:t> </a:t>
            </a:r>
            <a:r>
              <a:rPr sz="1400" b="1" spc="-10" dirty="0">
                <a:latin typeface="Arial"/>
                <a:cs typeface="Arial"/>
              </a:rPr>
              <a:t>distants</a:t>
            </a:r>
            <a:endParaRPr sz="1400" dirty="0">
              <a:latin typeface="Arial"/>
              <a:cs typeface="Arial"/>
            </a:endParaRPr>
          </a:p>
        </p:txBody>
      </p:sp>
      <p:sp>
        <p:nvSpPr>
          <p:cNvPr id="14" name="ZoneTexte 13">
            <a:extLst>
              <a:ext uri="{FF2B5EF4-FFF2-40B4-BE49-F238E27FC236}">
                <a16:creationId xmlns:a16="http://schemas.microsoft.com/office/drawing/2014/main" id="{B8894C02-73AB-4933-A4B5-8AE505BAF870}"/>
              </a:ext>
            </a:extLst>
          </p:cNvPr>
          <p:cNvSpPr txBox="1"/>
          <p:nvPr/>
        </p:nvSpPr>
        <p:spPr>
          <a:xfrm>
            <a:off x="1460500" y="140609"/>
            <a:ext cx="6858000" cy="584775"/>
          </a:xfrm>
          <a:prstGeom prst="rect">
            <a:avLst/>
          </a:prstGeom>
          <a:noFill/>
        </p:spPr>
        <p:txBody>
          <a:bodyPr wrap="square">
            <a:spAutoFit/>
          </a:bodyPr>
          <a:lstStyle/>
          <a:p>
            <a:r>
              <a:rPr lang="fr-FR" sz="3200" spc="-80" dirty="0"/>
              <a:t>IV.</a:t>
            </a:r>
            <a:r>
              <a:rPr lang="fr-FR" sz="3200" spc="-100" dirty="0"/>
              <a:t> </a:t>
            </a:r>
            <a:r>
              <a:rPr lang="fr-FR" sz="3200" dirty="0"/>
              <a:t>MÉTHODE</a:t>
            </a:r>
            <a:r>
              <a:rPr lang="fr-FR" sz="3200" spc="-100" dirty="0"/>
              <a:t> </a:t>
            </a:r>
            <a:r>
              <a:rPr lang="fr-FR" sz="3200" spc="-30" dirty="0"/>
              <a:t>K-</a:t>
            </a:r>
            <a:r>
              <a:rPr lang="fr-FR" sz="3200" spc="-10" dirty="0"/>
              <a:t>MEANS (Suite)</a:t>
            </a:r>
            <a:endParaRPr lang="fr-FR" sz="3200" dirty="0"/>
          </a:p>
        </p:txBody>
      </p:sp>
      <p:pic>
        <p:nvPicPr>
          <p:cNvPr id="16" name="Image 15">
            <a:extLst>
              <a:ext uri="{FF2B5EF4-FFF2-40B4-BE49-F238E27FC236}">
                <a16:creationId xmlns:a16="http://schemas.microsoft.com/office/drawing/2014/main" id="{22DA4019-8A6C-48A5-B25C-9F275738C5B2}"/>
              </a:ext>
            </a:extLst>
          </p:cNvPr>
          <p:cNvPicPr>
            <a:picLocks noChangeAspect="1"/>
          </p:cNvPicPr>
          <p:nvPr/>
        </p:nvPicPr>
        <p:blipFill>
          <a:blip r:embed="rId2"/>
          <a:stretch>
            <a:fillRect/>
          </a:stretch>
        </p:blipFill>
        <p:spPr>
          <a:xfrm>
            <a:off x="408142" y="1546208"/>
            <a:ext cx="4566295" cy="2606395"/>
          </a:xfrm>
          <a:prstGeom prst="rect">
            <a:avLst/>
          </a:prstGeom>
          <a:ln w="28575">
            <a:solidFill>
              <a:srgbClr val="92D050"/>
            </a:solidFill>
          </a:ln>
        </p:spPr>
      </p:pic>
      <p:pic>
        <p:nvPicPr>
          <p:cNvPr id="18" name="Image 17">
            <a:extLst>
              <a:ext uri="{FF2B5EF4-FFF2-40B4-BE49-F238E27FC236}">
                <a16:creationId xmlns:a16="http://schemas.microsoft.com/office/drawing/2014/main" id="{4CDBD579-1B8C-427C-9700-5B01A838A7C3}"/>
              </a:ext>
            </a:extLst>
          </p:cNvPr>
          <p:cNvPicPr>
            <a:picLocks noChangeAspect="1"/>
          </p:cNvPicPr>
          <p:nvPr/>
        </p:nvPicPr>
        <p:blipFill>
          <a:blip r:embed="rId3"/>
          <a:stretch>
            <a:fillRect/>
          </a:stretch>
        </p:blipFill>
        <p:spPr>
          <a:xfrm>
            <a:off x="5194300" y="1575201"/>
            <a:ext cx="4724339" cy="2358902"/>
          </a:xfrm>
          <a:prstGeom prst="rect">
            <a:avLst/>
          </a:prstGeom>
          <a:ln w="38100">
            <a:solidFill>
              <a:srgbClr val="92D05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4952" y="1162260"/>
            <a:ext cx="9108440" cy="4428292"/>
            <a:chOff x="440999" y="1071004"/>
            <a:chExt cx="9108440" cy="3978910"/>
          </a:xfrm>
        </p:grpSpPr>
        <p:sp>
          <p:nvSpPr>
            <p:cNvPr id="3" name="object 3"/>
            <p:cNvSpPr/>
            <p:nvPr/>
          </p:nvSpPr>
          <p:spPr>
            <a:xfrm>
              <a:off x="449999" y="1080004"/>
              <a:ext cx="9090660" cy="3960495"/>
            </a:xfrm>
            <a:custGeom>
              <a:avLst/>
              <a:gdLst/>
              <a:ahLst/>
              <a:cxnLst/>
              <a:rect l="l" t="t" r="r" b="b"/>
              <a:pathLst>
                <a:path w="9090660" h="3960495">
                  <a:moveTo>
                    <a:pt x="8977325" y="0"/>
                  </a:moveTo>
                  <a:lnTo>
                    <a:pt x="113042" y="0"/>
                  </a:lnTo>
                  <a:lnTo>
                    <a:pt x="98082" y="945"/>
                  </a:lnTo>
                  <a:lnTo>
                    <a:pt x="56515" y="15125"/>
                  </a:lnTo>
                  <a:lnTo>
                    <a:pt x="23412" y="44184"/>
                  </a:lnTo>
                  <a:lnTo>
                    <a:pt x="3781" y="83570"/>
                  </a:lnTo>
                  <a:lnTo>
                    <a:pt x="0" y="3847325"/>
                  </a:lnTo>
                  <a:lnTo>
                    <a:pt x="945" y="3862279"/>
                  </a:lnTo>
                  <a:lnTo>
                    <a:pt x="15125" y="3903840"/>
                  </a:lnTo>
                  <a:lnTo>
                    <a:pt x="44177" y="3936949"/>
                  </a:lnTo>
                  <a:lnTo>
                    <a:pt x="83564" y="3956586"/>
                  </a:lnTo>
                  <a:lnTo>
                    <a:pt x="113042" y="3960367"/>
                  </a:lnTo>
                  <a:lnTo>
                    <a:pt x="8977325" y="3960367"/>
                  </a:lnTo>
                  <a:lnTo>
                    <a:pt x="9020707" y="3951859"/>
                  </a:lnTo>
                  <a:lnTo>
                    <a:pt x="9057241" y="3927241"/>
                  </a:lnTo>
                  <a:lnTo>
                    <a:pt x="9081857" y="3890707"/>
                  </a:lnTo>
                  <a:lnTo>
                    <a:pt x="9090355" y="3847325"/>
                  </a:lnTo>
                  <a:lnTo>
                    <a:pt x="9090332" y="112687"/>
                  </a:lnTo>
                  <a:lnTo>
                    <a:pt x="9081857" y="69660"/>
                  </a:lnTo>
                  <a:lnTo>
                    <a:pt x="9057241" y="33126"/>
                  </a:lnTo>
                  <a:lnTo>
                    <a:pt x="9020707" y="8508"/>
                  </a:lnTo>
                  <a:lnTo>
                    <a:pt x="8977325" y="0"/>
                  </a:lnTo>
                  <a:close/>
                </a:path>
              </a:pathLst>
            </a:custGeom>
            <a:solidFill>
              <a:srgbClr val="FFFFFF"/>
            </a:solidFill>
          </p:spPr>
          <p:txBody>
            <a:bodyPr wrap="square" lIns="0" tIns="0" rIns="0" bIns="0" rtlCol="0"/>
            <a:lstStyle/>
            <a:p>
              <a:endParaRPr/>
            </a:p>
          </p:txBody>
        </p:sp>
        <p:sp>
          <p:nvSpPr>
            <p:cNvPr id="4" name="object 4"/>
            <p:cNvSpPr/>
            <p:nvPr/>
          </p:nvSpPr>
          <p:spPr>
            <a:xfrm>
              <a:off x="449999" y="1080004"/>
              <a:ext cx="9090660" cy="3960495"/>
            </a:xfrm>
            <a:custGeom>
              <a:avLst/>
              <a:gdLst/>
              <a:ahLst/>
              <a:cxnLst/>
              <a:rect l="l" t="t" r="r" b="b"/>
              <a:pathLst>
                <a:path w="9090660" h="3960495">
                  <a:moveTo>
                    <a:pt x="112687" y="0"/>
                  </a:moveTo>
                  <a:lnTo>
                    <a:pt x="113042" y="0"/>
                  </a:lnTo>
                  <a:lnTo>
                    <a:pt x="98082" y="945"/>
                  </a:lnTo>
                  <a:lnTo>
                    <a:pt x="83564" y="3781"/>
                  </a:lnTo>
                  <a:lnTo>
                    <a:pt x="44177" y="23418"/>
                  </a:lnTo>
                  <a:lnTo>
                    <a:pt x="15125" y="56527"/>
                  </a:lnTo>
                  <a:lnTo>
                    <a:pt x="945" y="98088"/>
                  </a:lnTo>
                  <a:lnTo>
                    <a:pt x="0" y="113042"/>
                  </a:lnTo>
                  <a:lnTo>
                    <a:pt x="0" y="3847325"/>
                  </a:lnTo>
                  <a:lnTo>
                    <a:pt x="8508" y="3890707"/>
                  </a:lnTo>
                  <a:lnTo>
                    <a:pt x="33120" y="3927241"/>
                  </a:lnTo>
                  <a:lnTo>
                    <a:pt x="69653" y="3951859"/>
                  </a:lnTo>
                  <a:lnTo>
                    <a:pt x="113042" y="3960367"/>
                  </a:lnTo>
                  <a:lnTo>
                    <a:pt x="8977325" y="3960367"/>
                  </a:lnTo>
                  <a:lnTo>
                    <a:pt x="9020707" y="3951859"/>
                  </a:lnTo>
                  <a:lnTo>
                    <a:pt x="9057241" y="3927241"/>
                  </a:lnTo>
                  <a:lnTo>
                    <a:pt x="9081857" y="3890707"/>
                  </a:lnTo>
                  <a:lnTo>
                    <a:pt x="9090355" y="3847325"/>
                  </a:lnTo>
                  <a:lnTo>
                    <a:pt x="9090355" y="112687"/>
                  </a:lnTo>
                  <a:lnTo>
                    <a:pt x="9090355" y="113042"/>
                  </a:lnTo>
                  <a:lnTo>
                    <a:pt x="9089411" y="98088"/>
                  </a:lnTo>
                  <a:lnTo>
                    <a:pt x="9086580" y="83570"/>
                  </a:lnTo>
                  <a:lnTo>
                    <a:pt x="9066949" y="44184"/>
                  </a:lnTo>
                  <a:lnTo>
                    <a:pt x="9033840" y="15125"/>
                  </a:lnTo>
                  <a:lnTo>
                    <a:pt x="8992279" y="945"/>
                  </a:lnTo>
                  <a:lnTo>
                    <a:pt x="8977325" y="0"/>
                  </a:lnTo>
                  <a:lnTo>
                    <a:pt x="112687" y="0"/>
                  </a:lnTo>
                  <a:close/>
                </a:path>
              </a:pathLst>
            </a:custGeom>
            <a:ln w="17999">
              <a:solidFill>
                <a:srgbClr val="B1B1B1"/>
              </a:solidFill>
            </a:ln>
          </p:spPr>
          <p:txBody>
            <a:bodyPr wrap="square" lIns="0" tIns="0" rIns="0" bIns="0" rtlCol="0"/>
            <a:lstStyle/>
            <a:p>
              <a:endParaRPr/>
            </a:p>
          </p:txBody>
        </p:sp>
      </p:grpSp>
      <p:sp>
        <p:nvSpPr>
          <p:cNvPr id="5" name="object 5"/>
          <p:cNvSpPr txBox="1"/>
          <p:nvPr/>
        </p:nvSpPr>
        <p:spPr>
          <a:xfrm>
            <a:off x="9428657" y="5101471"/>
            <a:ext cx="1244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2</a:t>
            </a:r>
            <a:endParaRPr sz="1400">
              <a:latin typeface="Arial"/>
              <a:cs typeface="Arial"/>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3190875">
              <a:lnSpc>
                <a:spcPct val="100000"/>
              </a:lnSpc>
              <a:spcBef>
                <a:spcPts val="100"/>
              </a:spcBef>
            </a:pPr>
            <a:r>
              <a:rPr dirty="0"/>
              <a:t>PLAN</a:t>
            </a:r>
            <a:r>
              <a:rPr spc="-60" dirty="0"/>
              <a:t> </a:t>
            </a:r>
            <a:r>
              <a:rPr dirty="0"/>
              <a:t>DE</a:t>
            </a:r>
            <a:r>
              <a:rPr spc="-55" dirty="0"/>
              <a:t> </a:t>
            </a:r>
            <a:r>
              <a:rPr spc="-30" dirty="0"/>
              <a:t>TRAVAIL</a:t>
            </a:r>
          </a:p>
        </p:txBody>
      </p:sp>
      <p:sp>
        <p:nvSpPr>
          <p:cNvPr id="8" name="object 7">
            <a:extLst>
              <a:ext uri="{FF2B5EF4-FFF2-40B4-BE49-F238E27FC236}">
                <a16:creationId xmlns:a16="http://schemas.microsoft.com/office/drawing/2014/main" id="{8F0C97C1-AFBA-4920-93DB-CD30F8734856}"/>
              </a:ext>
            </a:extLst>
          </p:cNvPr>
          <p:cNvSpPr txBox="1"/>
          <p:nvPr/>
        </p:nvSpPr>
        <p:spPr>
          <a:xfrm>
            <a:off x="698500" y="1217163"/>
            <a:ext cx="7896860" cy="3960495"/>
          </a:xfrm>
          <a:prstGeom prst="rect">
            <a:avLst/>
          </a:prstGeom>
        </p:spPr>
        <p:txBody>
          <a:bodyPr vert="horz" wrap="square" lIns="0" tIns="142875" rIns="0" bIns="0" rtlCol="0">
            <a:noAutofit/>
          </a:bodyPr>
          <a:lstStyle/>
          <a:p>
            <a:pPr marL="342900" lvl="0" indent="-342900">
              <a:buFont typeface="+mj-lt"/>
              <a:buAutoNum type="romanUcPeriod"/>
              <a:tabLst>
                <a:tab pos="246380" algn="l"/>
                <a:tab pos="457200" algn="l"/>
              </a:tabLst>
            </a:pPr>
            <a:r>
              <a:rPr lang="fr-FR" sz="1550" b="1" kern="1200" spc="-20" dirty="0">
                <a:solidFill>
                  <a:srgbClr val="000000"/>
                </a:solidFill>
                <a:effectLst/>
                <a:latin typeface="Arial" panose="020B0604020202020204" pitchFamily="34" charset="0"/>
                <a:ea typeface="Times New Roman" panose="02020603050405020304" pitchFamily="18" charset="0"/>
              </a:rPr>
              <a:t> IMPORTATION</a:t>
            </a:r>
            <a:r>
              <a:rPr lang="fr-FR" sz="1550" b="1" kern="1200" spc="-25" dirty="0">
                <a:solidFill>
                  <a:srgbClr val="000000"/>
                </a:solidFill>
                <a:effectLst/>
                <a:latin typeface="Arial" panose="020B0604020202020204" pitchFamily="34" charset="0"/>
                <a:ea typeface="Times New Roman" panose="02020603050405020304" pitchFamily="18" charset="0"/>
              </a:rPr>
              <a:t> </a:t>
            </a:r>
            <a:r>
              <a:rPr lang="fr-FR" sz="1550" b="1" kern="1200" spc="-20" dirty="0">
                <a:solidFill>
                  <a:srgbClr val="000000"/>
                </a:solidFill>
                <a:effectLst/>
                <a:latin typeface="Arial" panose="020B0604020202020204" pitchFamily="34" charset="0"/>
                <a:ea typeface="Times New Roman" panose="02020603050405020304" pitchFamily="18" charset="0"/>
              </a:rPr>
              <a:t>DES</a:t>
            </a:r>
            <a:r>
              <a:rPr lang="fr-FR" sz="1550" b="1" kern="1200" spc="-1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LIBRAIRIES</a:t>
            </a:r>
          </a:p>
          <a:p>
            <a:pPr marL="342900" lvl="0" indent="-342900">
              <a:buFont typeface="+mj-lt"/>
              <a:buAutoNum type="romanUcPeriod"/>
              <a:tabLst>
                <a:tab pos="246380" algn="l"/>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273050" algn="l"/>
                <a:tab pos="457200" algn="l"/>
              </a:tabLst>
            </a:pPr>
            <a:r>
              <a:rPr lang="fr-FR" sz="1550" b="1" kern="1200" spc="-20" dirty="0">
                <a:solidFill>
                  <a:srgbClr val="000000"/>
                </a:solidFill>
                <a:effectLst/>
                <a:latin typeface="Arial" panose="020B0604020202020204" pitchFamily="34" charset="0"/>
                <a:ea typeface="Times New Roman" panose="02020603050405020304" pitchFamily="18" charset="0"/>
              </a:rPr>
              <a:t> IMPORTATION DES</a:t>
            </a:r>
            <a:r>
              <a:rPr lang="fr-FR" sz="1550" b="1" kern="1200" spc="-10" dirty="0">
                <a:solidFill>
                  <a:srgbClr val="000000"/>
                </a:solidFill>
                <a:effectLst/>
                <a:latin typeface="Arial" panose="020B0604020202020204" pitchFamily="34" charset="0"/>
                <a:ea typeface="Times New Roman" panose="02020603050405020304" pitchFamily="18" charset="0"/>
              </a:rPr>
              <a:t> DONNÉES</a:t>
            </a:r>
          </a:p>
          <a:p>
            <a:pPr marL="342900" lvl="0" indent="-342900">
              <a:buFont typeface="+mj-lt"/>
              <a:buAutoNum type="romanUcPeriod"/>
              <a:tabLst>
                <a:tab pos="273050" algn="l"/>
                <a:tab pos="457200" algn="l"/>
              </a:tabLst>
            </a:pPr>
            <a:endParaRPr lang="fr-FR" sz="1200" dirty="0">
              <a:effectLst/>
              <a:latin typeface="Times New Roman" panose="02020603050405020304" pitchFamily="18" charset="0"/>
              <a:ea typeface="Times New Roman" panose="02020603050405020304" pitchFamily="18" charset="0"/>
            </a:endParaRPr>
          </a:p>
          <a:p>
            <a:pPr marL="742950" lvl="1" indent="-285750">
              <a:buFont typeface="Lucida Sans Unicode" panose="020B0602030504020204" pitchFamily="34" charset="0"/>
              <a:buChar char="-"/>
              <a:tabLst>
                <a:tab pos="593725" algn="l"/>
                <a:tab pos="914400" algn="l"/>
              </a:tabLst>
            </a:pPr>
            <a:r>
              <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Préparation</a:t>
            </a:r>
            <a:r>
              <a:rPr lang="fr-FR" sz="1550" kern="1200" spc="-75"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et</a:t>
            </a:r>
            <a:r>
              <a:rPr lang="fr-FR" sz="1550" kern="1200" spc="-75"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nettoyage</a:t>
            </a:r>
            <a:r>
              <a:rPr lang="fr-FR" sz="1550" kern="1200" spc="-8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2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des</a:t>
            </a:r>
            <a:r>
              <a:rPr lang="fr-FR" sz="1550" kern="1200" spc="-75"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données</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Lucida Sans Unicode" panose="020B0602030504020204" pitchFamily="34" charset="0"/>
              <a:buChar char="-"/>
              <a:tabLst>
                <a:tab pos="593725" algn="l"/>
                <a:tab pos="914400" algn="l"/>
              </a:tabLst>
            </a:pPr>
            <a:r>
              <a:rPr lang="fr-FR" sz="1550" kern="1200" spc="-3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Jointures</a:t>
            </a:r>
            <a:r>
              <a:rPr lang="fr-FR" sz="1550" kern="1200" spc="-7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2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des</a:t>
            </a:r>
            <a:r>
              <a:rPr lang="fr-FR" sz="1550" kern="1200" spc="-65"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fr-FR" sz="1550" kern="1200" spc="-1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datasets</a:t>
            </a:r>
            <a:endPar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742950" lvl="1" indent="-285750">
              <a:buFont typeface="Lucida Sans Unicode" panose="020B0602030504020204" pitchFamily="34" charset="0"/>
              <a:buChar char="-"/>
              <a:tabLst>
                <a:tab pos="593725" algn="l"/>
                <a:tab pos="914400" algn="l"/>
              </a:tabLst>
            </a:pPr>
            <a:r>
              <a:rPr lang="fr-FR" sz="1550" spc="-10" dirty="0">
                <a:solidFill>
                  <a:srgbClr val="000000"/>
                </a:solidFill>
                <a:latin typeface="Lucida Sans Unicode" panose="020B0602030504020204" pitchFamily="34" charset="0"/>
                <a:ea typeface="Times New Roman" panose="02020603050405020304" pitchFamily="18" charset="0"/>
                <a:cs typeface="Times New Roman" panose="02020603050405020304" pitchFamily="18" charset="0"/>
              </a:rPr>
              <a:t>Les </a:t>
            </a:r>
            <a:r>
              <a:rPr lang="fr-FR" sz="1550" spc="-10" dirty="0" err="1">
                <a:solidFill>
                  <a:srgbClr val="000000"/>
                </a:solidFill>
                <a:latin typeface="Lucida Sans Unicode" panose="020B0602030504020204" pitchFamily="34" charset="0"/>
                <a:ea typeface="Times New Roman" panose="02020603050405020304" pitchFamily="18" charset="0"/>
                <a:cs typeface="Times New Roman" panose="02020603050405020304" pitchFamily="18" charset="0"/>
              </a:rPr>
              <a:t>Outliers</a:t>
            </a:r>
            <a:endParaRPr lang="fr-FR" sz="1550" kern="1200" spc="-1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endParaRPr>
          </a:p>
          <a:p>
            <a:pPr lvl="1">
              <a:tabLst>
                <a:tab pos="593725" algn="l"/>
                <a:tab pos="914400" algn="l"/>
              </a:tabLst>
            </a:pP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romanUcPeriod"/>
              <a:tabLst>
                <a:tab pos="457200" algn="l"/>
                <a:tab pos="593725" algn="l"/>
              </a:tabLst>
            </a:pPr>
            <a:r>
              <a:rPr lang="fr-FR" sz="1550" b="1" kern="1200" spc="-10" dirty="0">
                <a:solidFill>
                  <a:srgbClr val="000000"/>
                </a:solidFill>
                <a:effectLst/>
                <a:latin typeface="Arial" panose="020B0604020202020204" pitchFamily="34" charset="0"/>
                <a:ea typeface="Times New Roman" panose="02020603050405020304" pitchFamily="18" charset="0"/>
              </a:rPr>
              <a:t> ANALYSE</a:t>
            </a:r>
            <a:r>
              <a:rPr lang="fr-FR" sz="1550" b="1" kern="1200" spc="-30"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DES</a:t>
            </a:r>
            <a:r>
              <a:rPr lang="fr-FR" sz="1550" b="1" kern="1200" spc="-30"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COMPOSANTES</a:t>
            </a:r>
            <a:r>
              <a:rPr lang="fr-FR" sz="1550" b="1" kern="1200" spc="-2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PRINCIPALES</a:t>
            </a:r>
            <a:r>
              <a:rPr lang="fr-FR" sz="1550" b="1" kern="1200" spc="-30"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(ACP)</a:t>
            </a:r>
          </a:p>
          <a:p>
            <a:pPr marL="342900" lvl="0" indent="-342900">
              <a:buFont typeface="+mj-lt"/>
              <a:buAutoNum type="romanUcPeriod"/>
              <a:tabLst>
                <a:tab pos="457200" algn="l"/>
                <a:tab pos="593725"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350520" algn="l"/>
                <a:tab pos="457200" algn="l"/>
              </a:tabLst>
            </a:pPr>
            <a:r>
              <a:rPr lang="fr-FR" sz="1550" b="1" kern="1200" dirty="0">
                <a:solidFill>
                  <a:srgbClr val="000000"/>
                </a:solidFill>
                <a:effectLst/>
                <a:latin typeface="Arial" panose="020B0604020202020204" pitchFamily="34" charset="0"/>
                <a:ea typeface="Times New Roman" panose="02020603050405020304" pitchFamily="18" charset="0"/>
              </a:rPr>
              <a:t> MÉTHODE DE</a:t>
            </a:r>
            <a:r>
              <a:rPr lang="fr-FR" sz="1550" b="1" kern="1200" spc="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CLASSIFICATION</a:t>
            </a:r>
            <a:r>
              <a:rPr lang="fr-FR" sz="1550" b="1" kern="1200" spc="-60" dirty="0">
                <a:solidFill>
                  <a:srgbClr val="000000"/>
                </a:solidFill>
                <a:effectLst/>
                <a:latin typeface="Arial" panose="020B0604020202020204" pitchFamily="34" charset="0"/>
                <a:ea typeface="Times New Roman" panose="02020603050405020304" pitchFamily="18" charset="0"/>
              </a:rPr>
              <a:t> </a:t>
            </a:r>
            <a:r>
              <a:rPr lang="fr-FR" sz="1550" b="1" kern="1200" dirty="0">
                <a:solidFill>
                  <a:srgbClr val="000000"/>
                </a:solidFill>
                <a:effectLst/>
                <a:latin typeface="Arial" panose="020B0604020202020204" pitchFamily="34" charset="0"/>
                <a:ea typeface="Times New Roman" panose="02020603050405020304" pitchFamily="18" charset="0"/>
              </a:rPr>
              <a:t>ASCENDANTE HIÉRARCHIQUE</a:t>
            </a:r>
            <a:r>
              <a:rPr lang="fr-FR" sz="1550" b="1" kern="1200" spc="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(CAH)</a:t>
            </a:r>
          </a:p>
          <a:p>
            <a:pPr marL="342900" lvl="0" indent="-342900">
              <a:buFont typeface="+mj-lt"/>
              <a:buAutoNum type="romanUcPeriod"/>
              <a:tabLst>
                <a:tab pos="350520" algn="l"/>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350520" algn="l"/>
                <a:tab pos="457200" algn="l"/>
              </a:tabLst>
            </a:pPr>
            <a:r>
              <a:rPr lang="fr-FR" sz="1550" b="1" kern="1200" spc="-145" dirty="0">
                <a:solidFill>
                  <a:srgbClr val="000000"/>
                </a:solidFill>
                <a:effectLst/>
                <a:latin typeface="Arial" panose="020B0604020202020204" pitchFamily="34" charset="0"/>
                <a:ea typeface="Times New Roman" panose="02020603050405020304" pitchFamily="18" charset="0"/>
              </a:rPr>
              <a:t> MÉTHODE</a:t>
            </a:r>
            <a:r>
              <a:rPr lang="fr-FR" sz="1550" b="1" kern="1200" spc="-50" dirty="0">
                <a:solidFill>
                  <a:srgbClr val="000000"/>
                </a:solidFill>
                <a:effectLst/>
                <a:latin typeface="Arial" panose="020B0604020202020204" pitchFamily="34" charset="0"/>
                <a:ea typeface="Times New Roman" panose="02020603050405020304" pitchFamily="18" charset="0"/>
              </a:rPr>
              <a:t> </a:t>
            </a:r>
            <a:r>
              <a:rPr lang="fr-FR" sz="1550" b="1" kern="1200" spc="-150" dirty="0">
                <a:solidFill>
                  <a:srgbClr val="000000"/>
                </a:solidFill>
                <a:effectLst/>
                <a:latin typeface="Arial" panose="020B0604020202020204" pitchFamily="34" charset="0"/>
                <a:ea typeface="Times New Roman" panose="02020603050405020304" pitchFamily="18" charset="0"/>
              </a:rPr>
              <a:t>K-</a:t>
            </a:r>
            <a:r>
              <a:rPr lang="fr-FR" sz="1550" b="1" kern="1200" spc="-10" dirty="0">
                <a:solidFill>
                  <a:srgbClr val="000000"/>
                </a:solidFill>
                <a:effectLst/>
                <a:latin typeface="Arial" panose="020B0604020202020204" pitchFamily="34" charset="0"/>
                <a:ea typeface="Times New Roman" panose="02020603050405020304" pitchFamily="18" charset="0"/>
              </a:rPr>
              <a:t>MEANS</a:t>
            </a:r>
          </a:p>
          <a:p>
            <a:pPr marL="342900" lvl="0" indent="-342900">
              <a:buFont typeface="+mj-lt"/>
              <a:buAutoNum type="romanUcPeriod"/>
              <a:tabLst>
                <a:tab pos="350520" algn="l"/>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271780" algn="l"/>
                <a:tab pos="457200" algn="l"/>
              </a:tabLst>
            </a:pPr>
            <a:r>
              <a:rPr lang="fr-FR" sz="1550" b="1" kern="1200" spc="-10" dirty="0">
                <a:solidFill>
                  <a:srgbClr val="000000"/>
                </a:solidFill>
                <a:effectLst/>
                <a:latin typeface="Arial" panose="020B0604020202020204" pitchFamily="34" charset="0"/>
                <a:ea typeface="Times New Roman" panose="02020603050405020304" pitchFamily="18" charset="0"/>
              </a:rPr>
              <a:t> ANALYSE</a:t>
            </a:r>
            <a:r>
              <a:rPr lang="fr-FR" sz="1550" b="1" kern="1200" spc="-4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DES</a:t>
            </a:r>
            <a:r>
              <a:rPr lang="fr-FR" sz="1550" b="1" kern="1200" spc="-4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GROUPES</a:t>
            </a:r>
          </a:p>
          <a:p>
            <a:pPr marL="342900" lvl="0" indent="-342900">
              <a:buFont typeface="+mj-lt"/>
              <a:buAutoNum type="romanUcPeriod"/>
              <a:tabLst>
                <a:tab pos="271780" algn="l"/>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426085" algn="l"/>
                <a:tab pos="457200" algn="l"/>
              </a:tabLst>
            </a:pPr>
            <a:r>
              <a:rPr lang="fr-FR" sz="1550" b="1" kern="1200" spc="-10" dirty="0">
                <a:solidFill>
                  <a:srgbClr val="000000"/>
                </a:solidFill>
                <a:effectLst/>
                <a:latin typeface="Arial" panose="020B0604020202020204" pitchFamily="34" charset="0"/>
                <a:ea typeface="Times New Roman" panose="02020603050405020304" pitchFamily="18" charset="0"/>
              </a:rPr>
              <a:t> EXPLORATION</a:t>
            </a:r>
            <a:r>
              <a:rPr lang="fr-FR" sz="1550" b="1" kern="1200" spc="-1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DU CLUSTER</a:t>
            </a:r>
            <a:r>
              <a:rPr lang="fr-FR" sz="1550" b="1" kern="1200" spc="-25" dirty="0">
                <a:solidFill>
                  <a:srgbClr val="000000"/>
                </a:solidFill>
                <a:effectLst/>
                <a:latin typeface="Arial" panose="020B0604020202020204" pitchFamily="34" charset="0"/>
                <a:ea typeface="Times New Roman" panose="02020603050405020304" pitchFamily="18" charset="0"/>
              </a:rPr>
              <a:t> </a:t>
            </a:r>
            <a:r>
              <a:rPr lang="fr-FR" sz="1550" b="1" kern="1200" spc="-10" dirty="0">
                <a:solidFill>
                  <a:srgbClr val="000000"/>
                </a:solidFill>
                <a:effectLst/>
                <a:latin typeface="Arial" panose="020B0604020202020204" pitchFamily="34" charset="0"/>
                <a:ea typeface="Times New Roman" panose="02020603050405020304" pitchFamily="18" charset="0"/>
              </a:rPr>
              <a:t>SÉLECTIONNÉ</a:t>
            </a:r>
          </a:p>
          <a:p>
            <a:pPr marL="342900" lvl="0" indent="-342900">
              <a:buFont typeface="+mj-lt"/>
              <a:buAutoNum type="romanUcPeriod"/>
              <a:tabLst>
                <a:tab pos="426085" algn="l"/>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mj-lt"/>
              <a:buAutoNum type="romanUcPeriod"/>
              <a:tabLst>
                <a:tab pos="457200" algn="l"/>
                <a:tab pos="502920" algn="l"/>
              </a:tabLst>
            </a:pPr>
            <a:r>
              <a:rPr lang="fr-FR" sz="1550" b="1" kern="1200" spc="-10" dirty="0">
                <a:solidFill>
                  <a:srgbClr val="000000"/>
                </a:solidFill>
                <a:effectLst/>
                <a:latin typeface="Arial" panose="020B0604020202020204" pitchFamily="34" charset="0"/>
                <a:ea typeface="Times New Roman" panose="02020603050405020304" pitchFamily="18" charset="0"/>
              </a:rPr>
              <a:t> CONCLUSION</a:t>
            </a:r>
            <a:endParaRPr lang="fr-FR"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a:t>
            </a:r>
            <a:r>
              <a:rPr sz="1400" spc="-25" dirty="0">
                <a:latin typeface="Arial"/>
                <a:cs typeface="Arial"/>
              </a:rPr>
              <a:t>0</a:t>
            </a:r>
            <a:endParaRPr sz="1400" dirty="0">
              <a:latin typeface="Arial"/>
              <a:cs typeface="Arial"/>
            </a:endParaRPr>
          </a:p>
        </p:txBody>
      </p:sp>
      <p:sp>
        <p:nvSpPr>
          <p:cNvPr id="5" name="object 5"/>
          <p:cNvSpPr txBox="1"/>
          <p:nvPr/>
        </p:nvSpPr>
        <p:spPr>
          <a:xfrm>
            <a:off x="546100" y="984113"/>
            <a:ext cx="9433560" cy="292388"/>
          </a:xfrm>
          <a:prstGeom prst="rect">
            <a:avLst/>
          </a:prstGeom>
        </p:spPr>
        <p:txBody>
          <a:bodyPr vert="horz" wrap="square" lIns="0" tIns="35560" rIns="0" bIns="0" rtlCol="0">
            <a:spAutoFit/>
          </a:bodyPr>
          <a:lstStyle/>
          <a:p>
            <a:pPr marL="12700" marR="5080">
              <a:lnSpc>
                <a:spcPts val="2020"/>
              </a:lnSpc>
              <a:spcBef>
                <a:spcPts val="280"/>
              </a:spcBef>
            </a:pPr>
            <a:r>
              <a:rPr lang="fr-FR" sz="1800" dirty="0">
                <a:latin typeface="Arial"/>
                <a:cs typeface="Arial"/>
              </a:rPr>
              <a:t>Projections des clusters sur les axes</a:t>
            </a:r>
            <a:endParaRPr sz="1800" dirty="0">
              <a:latin typeface="Arial"/>
              <a:cs typeface="Arial"/>
            </a:endParaRPr>
          </a:p>
        </p:txBody>
      </p:sp>
      <p:sp>
        <p:nvSpPr>
          <p:cNvPr id="6" name="object 6"/>
          <p:cNvSpPr txBox="1"/>
          <p:nvPr/>
        </p:nvSpPr>
        <p:spPr>
          <a:xfrm>
            <a:off x="1254125" y="4474840"/>
            <a:ext cx="7575550" cy="423193"/>
          </a:xfrm>
          <a:prstGeom prst="rect">
            <a:avLst/>
          </a:prstGeom>
        </p:spPr>
        <p:txBody>
          <a:bodyPr vert="horz" wrap="square" lIns="0" tIns="12700" rIns="0" bIns="0" rtlCol="0">
            <a:spAutoFit/>
          </a:bodyPr>
          <a:lstStyle/>
          <a:p>
            <a:pPr marL="12700">
              <a:lnSpc>
                <a:spcPts val="1630"/>
              </a:lnSpc>
              <a:spcBef>
                <a:spcPts val="100"/>
              </a:spcBef>
            </a:pPr>
            <a:r>
              <a:rPr lang="fr-FR" sz="1400" b="1" spc="-10" dirty="0">
                <a:latin typeface="Arial"/>
                <a:cs typeface="Arial"/>
              </a:rPr>
              <a:t>Sur l’axe F1/F2 nous avons bien un cluster en bas à gauche le cluster 1 qui se dégage. Nous confirmerons par la suite en analysant chaque cluster</a:t>
            </a:r>
            <a:endParaRPr sz="1400" dirty="0">
              <a:latin typeface="Arial"/>
              <a:cs typeface="Arial"/>
            </a:endParaRPr>
          </a:p>
        </p:txBody>
      </p:sp>
      <p:sp>
        <p:nvSpPr>
          <p:cNvPr id="14" name="ZoneTexte 13">
            <a:extLst>
              <a:ext uri="{FF2B5EF4-FFF2-40B4-BE49-F238E27FC236}">
                <a16:creationId xmlns:a16="http://schemas.microsoft.com/office/drawing/2014/main" id="{B8894C02-73AB-4933-A4B5-8AE505BAF870}"/>
              </a:ext>
            </a:extLst>
          </p:cNvPr>
          <p:cNvSpPr txBox="1"/>
          <p:nvPr/>
        </p:nvSpPr>
        <p:spPr>
          <a:xfrm>
            <a:off x="1460500" y="140609"/>
            <a:ext cx="6858000" cy="584775"/>
          </a:xfrm>
          <a:prstGeom prst="rect">
            <a:avLst/>
          </a:prstGeom>
          <a:noFill/>
        </p:spPr>
        <p:txBody>
          <a:bodyPr wrap="square">
            <a:spAutoFit/>
          </a:bodyPr>
          <a:lstStyle/>
          <a:p>
            <a:r>
              <a:rPr lang="fr-FR" sz="3200" spc="-80" dirty="0"/>
              <a:t>IV.</a:t>
            </a:r>
            <a:r>
              <a:rPr lang="fr-FR" sz="3200" spc="-100" dirty="0"/>
              <a:t> </a:t>
            </a:r>
            <a:r>
              <a:rPr lang="fr-FR" sz="3200" dirty="0"/>
              <a:t>MÉTHODE</a:t>
            </a:r>
            <a:r>
              <a:rPr lang="fr-FR" sz="3200" spc="-100" dirty="0"/>
              <a:t> </a:t>
            </a:r>
            <a:r>
              <a:rPr lang="fr-FR" sz="3200" spc="-30" dirty="0"/>
              <a:t>K-</a:t>
            </a:r>
            <a:r>
              <a:rPr lang="fr-FR" sz="3200" spc="-10" dirty="0"/>
              <a:t>MEANS (Suite)</a:t>
            </a:r>
            <a:endParaRPr lang="fr-FR" sz="3200" dirty="0"/>
          </a:p>
        </p:txBody>
      </p:sp>
      <p:pic>
        <p:nvPicPr>
          <p:cNvPr id="9" name="Image 8">
            <a:extLst>
              <a:ext uri="{FF2B5EF4-FFF2-40B4-BE49-F238E27FC236}">
                <a16:creationId xmlns:a16="http://schemas.microsoft.com/office/drawing/2014/main" id="{80AADD3C-8349-4C73-871B-85CD827D1702}"/>
              </a:ext>
            </a:extLst>
          </p:cNvPr>
          <p:cNvPicPr>
            <a:picLocks noChangeAspect="1"/>
          </p:cNvPicPr>
          <p:nvPr/>
        </p:nvPicPr>
        <p:blipFill>
          <a:blip r:embed="rId2"/>
          <a:stretch>
            <a:fillRect/>
          </a:stretch>
        </p:blipFill>
        <p:spPr>
          <a:xfrm>
            <a:off x="4203701" y="1324785"/>
            <a:ext cx="3657600" cy="2757267"/>
          </a:xfrm>
          <a:prstGeom prst="rect">
            <a:avLst/>
          </a:prstGeom>
        </p:spPr>
      </p:pic>
      <p:pic>
        <p:nvPicPr>
          <p:cNvPr id="11" name="Image 10">
            <a:extLst>
              <a:ext uri="{FF2B5EF4-FFF2-40B4-BE49-F238E27FC236}">
                <a16:creationId xmlns:a16="http://schemas.microsoft.com/office/drawing/2014/main" id="{4945FF11-3E03-4047-B28F-079811EC9B00}"/>
              </a:ext>
            </a:extLst>
          </p:cNvPr>
          <p:cNvPicPr>
            <a:picLocks noChangeAspect="1"/>
          </p:cNvPicPr>
          <p:nvPr/>
        </p:nvPicPr>
        <p:blipFill>
          <a:blip r:embed="rId3"/>
          <a:stretch>
            <a:fillRect/>
          </a:stretch>
        </p:blipFill>
        <p:spPr>
          <a:xfrm>
            <a:off x="642662" y="1385646"/>
            <a:ext cx="3541783" cy="2686050"/>
          </a:xfrm>
          <a:prstGeom prst="rect">
            <a:avLst/>
          </a:prstGeom>
        </p:spPr>
      </p:pic>
    </p:spTree>
    <p:extLst>
      <p:ext uri="{BB962C8B-B14F-4D97-AF65-F5344CB8AC3E}">
        <p14:creationId xmlns:p14="http://schemas.microsoft.com/office/powerpoint/2010/main" val="227740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43338" y="5101471"/>
            <a:ext cx="20955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a:t>
            </a:r>
            <a:r>
              <a:rPr sz="1400" spc="-25" dirty="0">
                <a:latin typeface="Arial"/>
                <a:cs typeface="Arial"/>
              </a:rPr>
              <a:t>1</a:t>
            </a:r>
            <a:endParaRPr sz="1400" dirty="0">
              <a:latin typeface="Arial"/>
              <a:cs typeface="Arial"/>
            </a:endParaRPr>
          </a:p>
        </p:txBody>
      </p:sp>
      <p:sp>
        <p:nvSpPr>
          <p:cNvPr id="3" name="object 3"/>
          <p:cNvSpPr txBox="1">
            <a:spLocks noGrp="1"/>
          </p:cNvSpPr>
          <p:nvPr>
            <p:ph type="title"/>
          </p:nvPr>
        </p:nvSpPr>
        <p:spPr>
          <a:xfrm>
            <a:off x="503731" y="144286"/>
            <a:ext cx="8816773" cy="470963"/>
          </a:xfrm>
          <a:prstGeom prst="rect">
            <a:avLst/>
          </a:prstGeom>
        </p:spPr>
        <p:txBody>
          <a:bodyPr vert="horz" wrap="square" lIns="0" tIns="12700" rIns="0" bIns="0" rtlCol="0">
            <a:spAutoFit/>
          </a:bodyPr>
          <a:lstStyle/>
          <a:p>
            <a:pPr marL="1755139">
              <a:lnSpc>
                <a:spcPct val="100000"/>
              </a:lnSpc>
              <a:spcBef>
                <a:spcPts val="100"/>
              </a:spcBef>
            </a:pPr>
            <a:r>
              <a:rPr spc="-145" dirty="0"/>
              <a:t>V.</a:t>
            </a:r>
            <a:r>
              <a:rPr spc="-40" dirty="0"/>
              <a:t> ANALYSE</a:t>
            </a:r>
            <a:r>
              <a:rPr spc="-145" dirty="0"/>
              <a:t> </a:t>
            </a:r>
            <a:r>
              <a:rPr dirty="0"/>
              <a:t>DES</a:t>
            </a:r>
            <a:r>
              <a:rPr spc="-100" dirty="0"/>
              <a:t> </a:t>
            </a:r>
            <a:r>
              <a:rPr dirty="0"/>
              <a:t>GROUPES</a:t>
            </a:r>
            <a:r>
              <a:rPr spc="-100" dirty="0"/>
              <a:t> </a:t>
            </a:r>
            <a:r>
              <a:rPr spc="-10" dirty="0"/>
              <a:t>(CLUSTERS)</a:t>
            </a:r>
          </a:p>
        </p:txBody>
      </p:sp>
      <p:sp>
        <p:nvSpPr>
          <p:cNvPr id="6" name="object 6"/>
          <p:cNvSpPr txBox="1"/>
          <p:nvPr/>
        </p:nvSpPr>
        <p:spPr>
          <a:xfrm>
            <a:off x="617296" y="5015073"/>
            <a:ext cx="85896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Les</a:t>
            </a:r>
            <a:r>
              <a:rPr sz="1800" spc="-45" dirty="0">
                <a:latin typeface="Arial"/>
                <a:cs typeface="Arial"/>
              </a:rPr>
              <a:t> </a:t>
            </a:r>
            <a:r>
              <a:rPr sz="1800" dirty="0">
                <a:latin typeface="Arial"/>
                <a:cs typeface="Arial"/>
              </a:rPr>
              <a:t>boxplot</a:t>
            </a:r>
            <a:r>
              <a:rPr sz="1800" spc="-50" dirty="0">
                <a:latin typeface="Arial"/>
                <a:cs typeface="Arial"/>
              </a:rPr>
              <a:t> </a:t>
            </a:r>
            <a:r>
              <a:rPr sz="1800" dirty="0">
                <a:latin typeface="Arial"/>
                <a:cs typeface="Arial"/>
              </a:rPr>
              <a:t>des</a:t>
            </a:r>
            <a:r>
              <a:rPr sz="1800" spc="-45" dirty="0">
                <a:latin typeface="Arial"/>
                <a:cs typeface="Arial"/>
              </a:rPr>
              <a:t> </a:t>
            </a:r>
            <a:r>
              <a:rPr sz="1800" dirty="0">
                <a:latin typeface="Arial"/>
                <a:cs typeface="Arial"/>
              </a:rPr>
              <a:t>différentes</a:t>
            </a:r>
            <a:r>
              <a:rPr sz="1800" spc="-45" dirty="0">
                <a:latin typeface="Arial"/>
                <a:cs typeface="Arial"/>
              </a:rPr>
              <a:t> </a:t>
            </a:r>
            <a:r>
              <a:rPr sz="1800" dirty="0">
                <a:latin typeface="Arial"/>
                <a:cs typeface="Arial"/>
              </a:rPr>
              <a:t>variables</a:t>
            </a:r>
            <a:r>
              <a:rPr sz="1800" spc="-40" dirty="0">
                <a:latin typeface="Arial"/>
                <a:cs typeface="Arial"/>
              </a:rPr>
              <a:t> </a:t>
            </a:r>
            <a:r>
              <a:rPr sz="1800" dirty="0">
                <a:latin typeface="Arial"/>
                <a:cs typeface="Arial"/>
              </a:rPr>
              <a:t>nous</a:t>
            </a:r>
            <a:r>
              <a:rPr sz="1800" spc="-40" dirty="0">
                <a:latin typeface="Arial"/>
                <a:cs typeface="Arial"/>
              </a:rPr>
              <a:t> </a:t>
            </a:r>
            <a:r>
              <a:rPr sz="1800" dirty="0">
                <a:latin typeface="Arial"/>
                <a:cs typeface="Arial"/>
              </a:rPr>
              <a:t>permettent</a:t>
            </a:r>
            <a:r>
              <a:rPr sz="1800" spc="-50" dirty="0">
                <a:latin typeface="Arial"/>
                <a:cs typeface="Arial"/>
              </a:rPr>
              <a:t> </a:t>
            </a:r>
            <a:r>
              <a:rPr sz="1800" dirty="0">
                <a:latin typeface="Arial"/>
                <a:cs typeface="Arial"/>
              </a:rPr>
              <a:t>de</a:t>
            </a:r>
            <a:r>
              <a:rPr sz="1800" spc="-50" dirty="0">
                <a:latin typeface="Arial"/>
                <a:cs typeface="Arial"/>
              </a:rPr>
              <a:t> </a:t>
            </a:r>
            <a:r>
              <a:rPr sz="1800" dirty="0">
                <a:latin typeface="Arial"/>
                <a:cs typeface="Arial"/>
              </a:rPr>
              <a:t>caractériser</a:t>
            </a:r>
            <a:r>
              <a:rPr sz="1800" spc="-40" dirty="0">
                <a:latin typeface="Arial"/>
                <a:cs typeface="Arial"/>
              </a:rPr>
              <a:t> </a:t>
            </a:r>
            <a:r>
              <a:rPr sz="1800" dirty="0">
                <a:latin typeface="Arial"/>
                <a:cs typeface="Arial"/>
              </a:rPr>
              <a:t>chaque</a:t>
            </a:r>
            <a:r>
              <a:rPr sz="1800" spc="-50" dirty="0">
                <a:latin typeface="Arial"/>
                <a:cs typeface="Arial"/>
              </a:rPr>
              <a:t> </a:t>
            </a:r>
            <a:r>
              <a:rPr sz="1800" spc="-10" dirty="0">
                <a:latin typeface="Arial"/>
                <a:cs typeface="Arial"/>
              </a:rPr>
              <a:t>groupe</a:t>
            </a:r>
            <a:endParaRPr sz="1800">
              <a:latin typeface="Arial"/>
              <a:cs typeface="Arial"/>
            </a:endParaRPr>
          </a:p>
        </p:txBody>
      </p:sp>
      <p:pic>
        <p:nvPicPr>
          <p:cNvPr id="8" name="Image 7">
            <a:extLst>
              <a:ext uri="{FF2B5EF4-FFF2-40B4-BE49-F238E27FC236}">
                <a16:creationId xmlns:a16="http://schemas.microsoft.com/office/drawing/2014/main" id="{1CD513A4-8020-4F72-9583-90B67CD06987}"/>
              </a:ext>
            </a:extLst>
          </p:cNvPr>
          <p:cNvPicPr>
            <a:picLocks noChangeAspect="1"/>
          </p:cNvPicPr>
          <p:nvPr/>
        </p:nvPicPr>
        <p:blipFill>
          <a:blip r:embed="rId2"/>
          <a:stretch>
            <a:fillRect/>
          </a:stretch>
        </p:blipFill>
        <p:spPr>
          <a:xfrm>
            <a:off x="393700" y="1235075"/>
            <a:ext cx="4143183" cy="2468279"/>
          </a:xfrm>
          <a:prstGeom prst="rect">
            <a:avLst/>
          </a:prstGeom>
        </p:spPr>
      </p:pic>
      <p:pic>
        <p:nvPicPr>
          <p:cNvPr id="10" name="Image 9">
            <a:extLst>
              <a:ext uri="{FF2B5EF4-FFF2-40B4-BE49-F238E27FC236}">
                <a16:creationId xmlns:a16="http://schemas.microsoft.com/office/drawing/2014/main" id="{1479668C-360E-4941-B43C-64CD22E316F8}"/>
              </a:ext>
            </a:extLst>
          </p:cNvPr>
          <p:cNvPicPr>
            <a:picLocks noChangeAspect="1"/>
          </p:cNvPicPr>
          <p:nvPr/>
        </p:nvPicPr>
        <p:blipFill>
          <a:blip r:embed="rId3"/>
          <a:stretch>
            <a:fillRect/>
          </a:stretch>
        </p:blipFill>
        <p:spPr>
          <a:xfrm>
            <a:off x="4813300" y="1188754"/>
            <a:ext cx="4215121" cy="2514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43338" y="5101471"/>
            <a:ext cx="20955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22</a:t>
            </a:r>
            <a:endParaRPr sz="1400" dirty="0">
              <a:latin typeface="Arial"/>
              <a:cs typeface="Arial"/>
            </a:endParaRPr>
          </a:p>
        </p:txBody>
      </p:sp>
      <p:sp>
        <p:nvSpPr>
          <p:cNvPr id="3" name="object 3"/>
          <p:cNvSpPr txBox="1">
            <a:spLocks noGrp="1"/>
          </p:cNvSpPr>
          <p:nvPr>
            <p:ph type="title"/>
          </p:nvPr>
        </p:nvSpPr>
        <p:spPr>
          <a:xfrm>
            <a:off x="503731" y="144286"/>
            <a:ext cx="8816773" cy="470963"/>
          </a:xfrm>
          <a:prstGeom prst="rect">
            <a:avLst/>
          </a:prstGeom>
        </p:spPr>
        <p:txBody>
          <a:bodyPr vert="horz" wrap="square" lIns="0" tIns="12700" rIns="0" bIns="0" rtlCol="0">
            <a:spAutoFit/>
          </a:bodyPr>
          <a:lstStyle/>
          <a:p>
            <a:pPr marL="1755139">
              <a:lnSpc>
                <a:spcPct val="100000"/>
              </a:lnSpc>
              <a:spcBef>
                <a:spcPts val="100"/>
              </a:spcBef>
            </a:pPr>
            <a:r>
              <a:rPr spc="-145" dirty="0"/>
              <a:t>V.</a:t>
            </a:r>
            <a:r>
              <a:rPr spc="-40" dirty="0"/>
              <a:t> ANALYSE</a:t>
            </a:r>
            <a:r>
              <a:rPr spc="-145" dirty="0"/>
              <a:t> </a:t>
            </a:r>
            <a:r>
              <a:rPr dirty="0"/>
              <a:t>DES</a:t>
            </a:r>
            <a:r>
              <a:rPr spc="-100" dirty="0"/>
              <a:t> </a:t>
            </a:r>
            <a:r>
              <a:rPr dirty="0"/>
              <a:t>GROUPES</a:t>
            </a:r>
            <a:r>
              <a:rPr spc="-100" dirty="0"/>
              <a:t> </a:t>
            </a:r>
            <a:r>
              <a:rPr spc="-10" dirty="0"/>
              <a:t>(CLUSTERS)</a:t>
            </a:r>
          </a:p>
        </p:txBody>
      </p:sp>
      <p:sp>
        <p:nvSpPr>
          <p:cNvPr id="6" name="object 6"/>
          <p:cNvSpPr txBox="1"/>
          <p:nvPr/>
        </p:nvSpPr>
        <p:spPr>
          <a:xfrm>
            <a:off x="617296" y="5015073"/>
            <a:ext cx="85896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Les</a:t>
            </a:r>
            <a:r>
              <a:rPr sz="1800" spc="-45" dirty="0">
                <a:latin typeface="Arial"/>
                <a:cs typeface="Arial"/>
              </a:rPr>
              <a:t> </a:t>
            </a:r>
            <a:r>
              <a:rPr sz="1800" dirty="0">
                <a:latin typeface="Arial"/>
                <a:cs typeface="Arial"/>
              </a:rPr>
              <a:t>boxplot</a:t>
            </a:r>
            <a:r>
              <a:rPr sz="1800" spc="-50" dirty="0">
                <a:latin typeface="Arial"/>
                <a:cs typeface="Arial"/>
              </a:rPr>
              <a:t> </a:t>
            </a:r>
            <a:r>
              <a:rPr sz="1800" dirty="0">
                <a:latin typeface="Arial"/>
                <a:cs typeface="Arial"/>
              </a:rPr>
              <a:t>des</a:t>
            </a:r>
            <a:r>
              <a:rPr sz="1800" spc="-45" dirty="0">
                <a:latin typeface="Arial"/>
                <a:cs typeface="Arial"/>
              </a:rPr>
              <a:t> </a:t>
            </a:r>
            <a:r>
              <a:rPr sz="1800" dirty="0">
                <a:latin typeface="Arial"/>
                <a:cs typeface="Arial"/>
              </a:rPr>
              <a:t>différentes</a:t>
            </a:r>
            <a:r>
              <a:rPr sz="1800" spc="-45" dirty="0">
                <a:latin typeface="Arial"/>
                <a:cs typeface="Arial"/>
              </a:rPr>
              <a:t> </a:t>
            </a:r>
            <a:r>
              <a:rPr sz="1800" dirty="0">
                <a:latin typeface="Arial"/>
                <a:cs typeface="Arial"/>
              </a:rPr>
              <a:t>variables</a:t>
            </a:r>
            <a:r>
              <a:rPr sz="1800" spc="-40" dirty="0">
                <a:latin typeface="Arial"/>
                <a:cs typeface="Arial"/>
              </a:rPr>
              <a:t> </a:t>
            </a:r>
            <a:r>
              <a:rPr sz="1800" dirty="0">
                <a:latin typeface="Arial"/>
                <a:cs typeface="Arial"/>
              </a:rPr>
              <a:t>nous</a:t>
            </a:r>
            <a:r>
              <a:rPr sz="1800" spc="-40" dirty="0">
                <a:latin typeface="Arial"/>
                <a:cs typeface="Arial"/>
              </a:rPr>
              <a:t> </a:t>
            </a:r>
            <a:r>
              <a:rPr sz="1800" dirty="0">
                <a:latin typeface="Arial"/>
                <a:cs typeface="Arial"/>
              </a:rPr>
              <a:t>permettent</a:t>
            </a:r>
            <a:r>
              <a:rPr sz="1800" spc="-50" dirty="0">
                <a:latin typeface="Arial"/>
                <a:cs typeface="Arial"/>
              </a:rPr>
              <a:t> </a:t>
            </a:r>
            <a:r>
              <a:rPr sz="1800" dirty="0">
                <a:latin typeface="Arial"/>
                <a:cs typeface="Arial"/>
              </a:rPr>
              <a:t>de</a:t>
            </a:r>
            <a:r>
              <a:rPr sz="1800" spc="-50" dirty="0">
                <a:latin typeface="Arial"/>
                <a:cs typeface="Arial"/>
              </a:rPr>
              <a:t> </a:t>
            </a:r>
            <a:r>
              <a:rPr sz="1800" dirty="0">
                <a:latin typeface="Arial"/>
                <a:cs typeface="Arial"/>
              </a:rPr>
              <a:t>caractériser</a:t>
            </a:r>
            <a:r>
              <a:rPr sz="1800" spc="-40" dirty="0">
                <a:latin typeface="Arial"/>
                <a:cs typeface="Arial"/>
              </a:rPr>
              <a:t> </a:t>
            </a:r>
            <a:r>
              <a:rPr sz="1800" dirty="0">
                <a:latin typeface="Arial"/>
                <a:cs typeface="Arial"/>
              </a:rPr>
              <a:t>chaque</a:t>
            </a:r>
            <a:r>
              <a:rPr sz="1800" spc="-50" dirty="0">
                <a:latin typeface="Arial"/>
                <a:cs typeface="Arial"/>
              </a:rPr>
              <a:t> </a:t>
            </a:r>
            <a:r>
              <a:rPr sz="1800" spc="-10" dirty="0">
                <a:latin typeface="Arial"/>
                <a:cs typeface="Arial"/>
              </a:rPr>
              <a:t>groupe</a:t>
            </a:r>
            <a:endParaRPr sz="1800">
              <a:latin typeface="Arial"/>
              <a:cs typeface="Arial"/>
            </a:endParaRPr>
          </a:p>
        </p:txBody>
      </p:sp>
      <p:pic>
        <p:nvPicPr>
          <p:cNvPr id="8" name="Image 7">
            <a:extLst>
              <a:ext uri="{FF2B5EF4-FFF2-40B4-BE49-F238E27FC236}">
                <a16:creationId xmlns:a16="http://schemas.microsoft.com/office/drawing/2014/main" id="{055C2DDC-B227-4759-9822-5112079C663A}"/>
              </a:ext>
            </a:extLst>
          </p:cNvPr>
          <p:cNvPicPr>
            <a:picLocks noChangeAspect="1"/>
          </p:cNvPicPr>
          <p:nvPr/>
        </p:nvPicPr>
        <p:blipFill>
          <a:blip r:embed="rId2"/>
          <a:stretch>
            <a:fillRect/>
          </a:stretch>
        </p:blipFill>
        <p:spPr>
          <a:xfrm>
            <a:off x="384152" y="1311275"/>
            <a:ext cx="4446531" cy="2623871"/>
          </a:xfrm>
          <a:prstGeom prst="rect">
            <a:avLst/>
          </a:prstGeom>
        </p:spPr>
      </p:pic>
      <p:pic>
        <p:nvPicPr>
          <p:cNvPr id="10" name="Image 9">
            <a:extLst>
              <a:ext uri="{FF2B5EF4-FFF2-40B4-BE49-F238E27FC236}">
                <a16:creationId xmlns:a16="http://schemas.microsoft.com/office/drawing/2014/main" id="{E42336A2-5D9A-4EB1-9B5C-23158A7608EB}"/>
              </a:ext>
            </a:extLst>
          </p:cNvPr>
          <p:cNvPicPr>
            <a:picLocks noChangeAspect="1"/>
          </p:cNvPicPr>
          <p:nvPr/>
        </p:nvPicPr>
        <p:blipFill>
          <a:blip r:embed="rId3"/>
          <a:stretch>
            <a:fillRect/>
          </a:stretch>
        </p:blipFill>
        <p:spPr>
          <a:xfrm>
            <a:off x="5270500" y="1302791"/>
            <a:ext cx="4446531" cy="2631466"/>
          </a:xfrm>
          <a:prstGeom prst="rect">
            <a:avLst/>
          </a:prstGeom>
        </p:spPr>
      </p:pic>
    </p:spTree>
    <p:extLst>
      <p:ext uri="{BB962C8B-B14F-4D97-AF65-F5344CB8AC3E}">
        <p14:creationId xmlns:p14="http://schemas.microsoft.com/office/powerpoint/2010/main" val="264941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23</a:t>
            </a:r>
            <a:endParaRPr sz="14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755139">
              <a:lnSpc>
                <a:spcPct val="100000"/>
              </a:lnSpc>
              <a:spcBef>
                <a:spcPts val="100"/>
              </a:spcBef>
            </a:pPr>
            <a:r>
              <a:rPr spc="-145" dirty="0"/>
              <a:t>V.</a:t>
            </a:r>
            <a:r>
              <a:rPr spc="-40" dirty="0"/>
              <a:t> ANALYSE</a:t>
            </a:r>
            <a:r>
              <a:rPr spc="-145" dirty="0"/>
              <a:t> </a:t>
            </a:r>
            <a:r>
              <a:rPr dirty="0"/>
              <a:t>DES</a:t>
            </a:r>
            <a:r>
              <a:rPr spc="-100" dirty="0"/>
              <a:t> </a:t>
            </a:r>
            <a:r>
              <a:rPr dirty="0"/>
              <a:t>GROUPES</a:t>
            </a:r>
            <a:r>
              <a:rPr spc="-100" dirty="0"/>
              <a:t> </a:t>
            </a:r>
            <a:r>
              <a:rPr spc="-10" dirty="0"/>
              <a:t>(CLUSTERS)</a:t>
            </a:r>
          </a:p>
        </p:txBody>
      </p:sp>
      <p:sp>
        <p:nvSpPr>
          <p:cNvPr id="6" name="object 6"/>
          <p:cNvSpPr/>
          <p:nvPr/>
        </p:nvSpPr>
        <p:spPr>
          <a:xfrm>
            <a:off x="4889426" y="939574"/>
            <a:ext cx="3492500" cy="1153880"/>
          </a:xfrm>
          <a:custGeom>
            <a:avLst/>
            <a:gdLst/>
            <a:ahLst/>
            <a:cxnLst/>
            <a:rect l="l" t="t" r="r" b="b"/>
            <a:pathLst>
              <a:path w="3528060" h="1302385">
                <a:moveTo>
                  <a:pt x="3527996" y="0"/>
                </a:moveTo>
                <a:lnTo>
                  <a:pt x="0" y="0"/>
                </a:lnTo>
                <a:lnTo>
                  <a:pt x="0" y="1301762"/>
                </a:lnTo>
                <a:lnTo>
                  <a:pt x="1764004" y="1301762"/>
                </a:lnTo>
                <a:lnTo>
                  <a:pt x="3527996" y="1301762"/>
                </a:lnTo>
                <a:lnTo>
                  <a:pt x="3527996" y="0"/>
                </a:lnTo>
                <a:close/>
              </a:path>
            </a:pathLst>
          </a:custGeom>
          <a:solidFill>
            <a:srgbClr val="3364A3"/>
          </a:solidFill>
        </p:spPr>
        <p:txBody>
          <a:bodyPr wrap="square" lIns="0" tIns="0" rIns="0" bIns="0" rtlCol="0"/>
          <a:lstStyle/>
          <a:p>
            <a:endParaRPr dirty="0"/>
          </a:p>
        </p:txBody>
      </p:sp>
      <p:sp>
        <p:nvSpPr>
          <p:cNvPr id="9" name="object 9"/>
          <p:cNvSpPr/>
          <p:nvPr/>
        </p:nvSpPr>
        <p:spPr>
          <a:xfrm>
            <a:off x="4880003" y="2105882"/>
            <a:ext cx="3492500" cy="1172705"/>
          </a:xfrm>
          <a:custGeom>
            <a:avLst/>
            <a:gdLst/>
            <a:ahLst/>
            <a:cxnLst/>
            <a:rect l="l" t="t" r="r" b="b"/>
            <a:pathLst>
              <a:path w="3492500" h="1282064">
                <a:moveTo>
                  <a:pt x="3491991" y="0"/>
                </a:moveTo>
                <a:lnTo>
                  <a:pt x="0" y="0"/>
                </a:lnTo>
                <a:lnTo>
                  <a:pt x="0" y="1281963"/>
                </a:lnTo>
                <a:lnTo>
                  <a:pt x="1745995" y="1281963"/>
                </a:lnTo>
                <a:lnTo>
                  <a:pt x="3491991" y="1281963"/>
                </a:lnTo>
                <a:lnTo>
                  <a:pt x="3491991" y="0"/>
                </a:lnTo>
                <a:close/>
              </a:path>
            </a:pathLst>
          </a:custGeom>
          <a:solidFill>
            <a:srgbClr val="E97400"/>
          </a:solidFill>
        </p:spPr>
        <p:txBody>
          <a:bodyPr wrap="square" lIns="0" tIns="0" rIns="0" bIns="0" rtlCol="0"/>
          <a:lstStyle/>
          <a:p>
            <a:endParaRPr/>
          </a:p>
        </p:txBody>
      </p:sp>
      <p:sp>
        <p:nvSpPr>
          <p:cNvPr id="12" name="object 12"/>
          <p:cNvSpPr/>
          <p:nvPr/>
        </p:nvSpPr>
        <p:spPr>
          <a:xfrm>
            <a:off x="4844443" y="3323255"/>
            <a:ext cx="3528060" cy="1108502"/>
          </a:xfrm>
          <a:custGeom>
            <a:avLst/>
            <a:gdLst/>
            <a:ahLst/>
            <a:cxnLst/>
            <a:rect l="l" t="t" r="r" b="b"/>
            <a:pathLst>
              <a:path w="3528060" h="1202054">
                <a:moveTo>
                  <a:pt x="3527996" y="0"/>
                </a:moveTo>
                <a:lnTo>
                  <a:pt x="0" y="0"/>
                </a:lnTo>
                <a:lnTo>
                  <a:pt x="0" y="1201673"/>
                </a:lnTo>
                <a:lnTo>
                  <a:pt x="1764004" y="1201673"/>
                </a:lnTo>
                <a:lnTo>
                  <a:pt x="3527996" y="1201673"/>
                </a:lnTo>
                <a:lnTo>
                  <a:pt x="3527996" y="0"/>
                </a:lnTo>
                <a:close/>
              </a:path>
            </a:pathLst>
          </a:custGeom>
          <a:solidFill>
            <a:srgbClr val="05992D"/>
          </a:solidFill>
        </p:spPr>
        <p:txBody>
          <a:bodyPr wrap="square" lIns="0" tIns="0" rIns="0" bIns="0" rtlCol="0"/>
          <a:lstStyle/>
          <a:p>
            <a:endParaRPr/>
          </a:p>
        </p:txBody>
      </p:sp>
      <p:sp>
        <p:nvSpPr>
          <p:cNvPr id="16" name="object 16"/>
          <p:cNvSpPr/>
          <p:nvPr/>
        </p:nvSpPr>
        <p:spPr>
          <a:xfrm>
            <a:off x="4863079" y="4461300"/>
            <a:ext cx="3509424" cy="1135117"/>
          </a:xfrm>
          <a:custGeom>
            <a:avLst/>
            <a:gdLst/>
            <a:ahLst/>
            <a:cxnLst/>
            <a:rect l="l" t="t" r="r" b="b"/>
            <a:pathLst>
              <a:path w="3204209" h="1190625">
                <a:moveTo>
                  <a:pt x="3203994" y="0"/>
                </a:moveTo>
                <a:lnTo>
                  <a:pt x="0" y="0"/>
                </a:lnTo>
                <a:lnTo>
                  <a:pt x="0" y="1190523"/>
                </a:lnTo>
                <a:lnTo>
                  <a:pt x="1601990" y="1190523"/>
                </a:lnTo>
                <a:lnTo>
                  <a:pt x="3203994" y="1190523"/>
                </a:lnTo>
                <a:lnTo>
                  <a:pt x="3203994" y="0"/>
                </a:lnTo>
                <a:close/>
              </a:path>
            </a:pathLst>
          </a:custGeom>
          <a:solidFill>
            <a:srgbClr val="F00C0B"/>
          </a:solidFill>
        </p:spPr>
        <p:txBody>
          <a:bodyPr wrap="square" lIns="0" tIns="0" rIns="0" bIns="0" rtlCol="0"/>
          <a:lstStyle/>
          <a:p>
            <a:endParaRPr dirty="0"/>
          </a:p>
        </p:txBody>
      </p:sp>
      <p:sp>
        <p:nvSpPr>
          <p:cNvPr id="17" name="object 17"/>
          <p:cNvSpPr txBox="1"/>
          <p:nvPr/>
        </p:nvSpPr>
        <p:spPr>
          <a:xfrm>
            <a:off x="5010355" y="1103755"/>
            <a:ext cx="3030220" cy="827791"/>
          </a:xfrm>
          <a:prstGeom prst="rect">
            <a:avLst/>
          </a:prstGeom>
        </p:spPr>
        <p:txBody>
          <a:bodyPr vert="horz" wrap="square" lIns="0" tIns="12065" rIns="0" bIns="0" rtlCol="0">
            <a:spAutoFit/>
          </a:bodyPr>
          <a:lstStyle/>
          <a:p>
            <a:pPr marL="342900" algn="ctr">
              <a:lnSpc>
                <a:spcPct val="100000"/>
              </a:lnSpc>
              <a:spcBef>
                <a:spcPts val="95"/>
              </a:spcBef>
            </a:pPr>
            <a:r>
              <a:rPr sz="1050" spc="-10" dirty="0">
                <a:solidFill>
                  <a:srgbClr val="FFFFFF"/>
                </a:solidFill>
                <a:latin typeface="Arial Black"/>
                <a:cs typeface="Arial Black"/>
              </a:rPr>
              <a:t>GROUPE</a:t>
            </a:r>
            <a:r>
              <a:rPr sz="1050" spc="-50" dirty="0">
                <a:solidFill>
                  <a:srgbClr val="FFFFFF"/>
                </a:solidFill>
                <a:latin typeface="Arial Black"/>
                <a:cs typeface="Arial Black"/>
              </a:rPr>
              <a:t> 1</a:t>
            </a:r>
            <a:endParaRPr sz="1050" dirty="0">
              <a:latin typeface="Arial Black"/>
              <a:cs typeface="Arial Black"/>
            </a:endParaRPr>
          </a:p>
          <a:p>
            <a:pPr marL="88265" indent="-75565">
              <a:lnSpc>
                <a:spcPts val="1225"/>
              </a:lnSpc>
              <a:spcBef>
                <a:spcPts val="850"/>
              </a:spcBef>
              <a:buSzPct val="116666"/>
              <a:buFont typeface="Arial"/>
              <a:buChar char="-"/>
              <a:tabLst>
                <a:tab pos="88265" algn="l"/>
              </a:tabLst>
            </a:pPr>
            <a:r>
              <a:rPr sz="900" b="1" dirty="0">
                <a:solidFill>
                  <a:srgbClr val="FFFFFF"/>
                </a:solidFill>
                <a:latin typeface="Arial"/>
                <a:cs typeface="Arial"/>
              </a:rPr>
              <a:t>Un</a:t>
            </a:r>
            <a:r>
              <a:rPr sz="900" b="1" spc="-10" dirty="0">
                <a:solidFill>
                  <a:srgbClr val="FFFFFF"/>
                </a:solidFill>
                <a:latin typeface="Arial"/>
                <a:cs typeface="Arial"/>
              </a:rPr>
              <a:t> </a:t>
            </a:r>
            <a:r>
              <a:rPr sz="900" b="1" dirty="0">
                <a:solidFill>
                  <a:srgbClr val="FFFFFF"/>
                </a:solidFill>
                <a:latin typeface="Arial"/>
                <a:cs typeface="Arial"/>
              </a:rPr>
              <a:t>taux</a:t>
            </a:r>
            <a:r>
              <a:rPr sz="900" b="1" spc="-5" dirty="0">
                <a:solidFill>
                  <a:srgbClr val="FFFFFF"/>
                </a:solidFill>
                <a:latin typeface="Arial"/>
                <a:cs typeface="Arial"/>
              </a:rPr>
              <a:t> </a:t>
            </a:r>
            <a:r>
              <a:rPr sz="900" b="1" dirty="0">
                <a:solidFill>
                  <a:srgbClr val="FFFFFF"/>
                </a:solidFill>
                <a:latin typeface="Arial"/>
                <a:cs typeface="Arial"/>
              </a:rPr>
              <a:t>de</a:t>
            </a:r>
            <a:r>
              <a:rPr sz="900" b="1" spc="-5" dirty="0">
                <a:solidFill>
                  <a:srgbClr val="FFFFFF"/>
                </a:solidFill>
                <a:latin typeface="Arial"/>
                <a:cs typeface="Arial"/>
              </a:rPr>
              <a:t> </a:t>
            </a:r>
            <a:r>
              <a:rPr sz="900" b="1" dirty="0">
                <a:solidFill>
                  <a:srgbClr val="FFFFFF"/>
                </a:solidFill>
                <a:latin typeface="Arial"/>
                <a:cs typeface="Arial"/>
              </a:rPr>
              <a:t>dépendance</a:t>
            </a:r>
            <a:r>
              <a:rPr sz="900" b="1" spc="-5" dirty="0">
                <a:solidFill>
                  <a:srgbClr val="FFFFFF"/>
                </a:solidFill>
                <a:latin typeface="Arial"/>
                <a:cs typeface="Arial"/>
              </a:rPr>
              <a:t> </a:t>
            </a:r>
            <a:r>
              <a:rPr sz="900" b="1" dirty="0">
                <a:solidFill>
                  <a:srgbClr val="FFFFFF"/>
                </a:solidFill>
                <a:latin typeface="Arial"/>
                <a:cs typeface="Arial"/>
              </a:rPr>
              <a:t>à</a:t>
            </a:r>
            <a:r>
              <a:rPr sz="900" b="1" spc="-15" dirty="0">
                <a:solidFill>
                  <a:srgbClr val="FFFFFF"/>
                </a:solidFill>
                <a:latin typeface="Arial"/>
                <a:cs typeface="Arial"/>
              </a:rPr>
              <a:t> </a:t>
            </a:r>
            <a:r>
              <a:rPr sz="900" b="1" dirty="0">
                <a:solidFill>
                  <a:srgbClr val="FFFFFF"/>
                </a:solidFill>
                <a:latin typeface="Arial"/>
                <a:cs typeface="Arial"/>
              </a:rPr>
              <a:t>l'importation</a:t>
            </a:r>
            <a:r>
              <a:rPr sz="900" b="1" spc="-15" dirty="0">
                <a:solidFill>
                  <a:srgbClr val="FFFFFF"/>
                </a:solidFill>
                <a:latin typeface="Arial"/>
                <a:cs typeface="Arial"/>
              </a:rPr>
              <a:t> </a:t>
            </a:r>
            <a:r>
              <a:rPr sz="900" b="1" dirty="0">
                <a:solidFill>
                  <a:srgbClr val="FFFFFF"/>
                </a:solidFill>
                <a:latin typeface="Arial"/>
                <a:cs typeface="Arial"/>
              </a:rPr>
              <a:t>des</a:t>
            </a:r>
            <a:r>
              <a:rPr sz="900" b="1" spc="-10"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lang="fr-FR" sz="900" b="1" spc="-10" dirty="0">
                <a:solidFill>
                  <a:srgbClr val="FFFFFF"/>
                </a:solidFill>
                <a:latin typeface="Arial"/>
                <a:cs typeface="Arial"/>
              </a:rPr>
              <a:t>faible</a:t>
            </a:r>
            <a:endParaRPr sz="900" dirty="0">
              <a:latin typeface="Arial"/>
              <a:cs typeface="Arial"/>
            </a:endParaRPr>
          </a:p>
          <a:p>
            <a:pPr marL="83185" indent="-70485">
              <a:lnSpc>
                <a:spcPts val="1010"/>
              </a:lnSpc>
              <a:buChar char="-"/>
              <a:tabLst>
                <a:tab pos="83185" algn="l"/>
              </a:tabLst>
            </a:pPr>
            <a:r>
              <a:rPr sz="900" b="1" dirty="0">
                <a:solidFill>
                  <a:srgbClr val="FFFFFF"/>
                </a:solidFill>
                <a:latin typeface="Arial"/>
                <a:cs typeface="Arial"/>
              </a:rPr>
              <a:t>Un</a:t>
            </a:r>
            <a:r>
              <a:rPr sz="900" b="1" spc="-10" dirty="0">
                <a:solidFill>
                  <a:srgbClr val="FFFFFF"/>
                </a:solidFill>
                <a:latin typeface="Arial"/>
                <a:cs typeface="Arial"/>
              </a:rPr>
              <a:t> </a:t>
            </a:r>
            <a:r>
              <a:rPr sz="900" b="1" dirty="0">
                <a:solidFill>
                  <a:srgbClr val="FFFFFF"/>
                </a:solidFill>
                <a:latin typeface="Arial"/>
                <a:cs typeface="Arial"/>
              </a:rPr>
              <a:t>taux</a:t>
            </a:r>
            <a:r>
              <a:rPr sz="900" b="1" spc="-5" dirty="0">
                <a:solidFill>
                  <a:srgbClr val="FFFFFF"/>
                </a:solidFill>
                <a:latin typeface="Arial"/>
                <a:cs typeface="Arial"/>
              </a:rPr>
              <a:t> </a:t>
            </a:r>
            <a:r>
              <a:rPr sz="900" b="1" dirty="0">
                <a:solidFill>
                  <a:srgbClr val="FFFFFF"/>
                </a:solidFill>
                <a:latin typeface="Arial"/>
                <a:cs typeface="Arial"/>
              </a:rPr>
              <a:t>d'auto-suffisance</a:t>
            </a:r>
            <a:r>
              <a:rPr sz="900" b="1" spc="-20" dirty="0">
                <a:solidFill>
                  <a:srgbClr val="FFFFFF"/>
                </a:solidFill>
                <a:latin typeface="Arial"/>
                <a:cs typeface="Arial"/>
              </a:rPr>
              <a:t> </a:t>
            </a:r>
            <a:r>
              <a:rPr sz="900" b="1" dirty="0">
                <a:solidFill>
                  <a:srgbClr val="FFFFFF"/>
                </a:solidFill>
                <a:latin typeface="Arial"/>
                <a:cs typeface="Arial"/>
              </a:rPr>
              <a:t>des</a:t>
            </a:r>
            <a:r>
              <a:rPr sz="900" b="1" spc="-15"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lang="fr-FR" sz="900" b="1" spc="-10" dirty="0">
                <a:solidFill>
                  <a:srgbClr val="FFFFFF"/>
                </a:solidFill>
                <a:latin typeface="Arial"/>
                <a:cs typeface="Arial"/>
              </a:rPr>
              <a:t>élevés</a:t>
            </a:r>
            <a:endParaRPr sz="900" dirty="0">
              <a:latin typeface="Arial"/>
              <a:cs typeface="Arial"/>
            </a:endParaRPr>
          </a:p>
          <a:p>
            <a:pPr marL="83185" indent="-70485">
              <a:lnSpc>
                <a:spcPts val="1010"/>
              </a:lnSpc>
              <a:buChar char="-"/>
              <a:tabLst>
                <a:tab pos="83185" algn="l"/>
              </a:tabLst>
            </a:pPr>
            <a:r>
              <a:rPr sz="900" b="1" dirty="0">
                <a:solidFill>
                  <a:srgbClr val="FFFFFF"/>
                </a:solidFill>
                <a:latin typeface="Arial"/>
                <a:cs typeface="Arial"/>
              </a:rPr>
              <a:t>Une</a:t>
            </a:r>
            <a:r>
              <a:rPr sz="900" b="1" spc="-10" dirty="0">
                <a:solidFill>
                  <a:srgbClr val="FFFFFF"/>
                </a:solidFill>
                <a:latin typeface="Arial"/>
                <a:cs typeface="Arial"/>
              </a:rPr>
              <a:t> </a:t>
            </a:r>
            <a:r>
              <a:rPr sz="900" b="1" dirty="0">
                <a:solidFill>
                  <a:srgbClr val="FFFFFF"/>
                </a:solidFill>
                <a:latin typeface="Arial"/>
                <a:cs typeface="Arial"/>
              </a:rPr>
              <a:t>disponibilité</a:t>
            </a:r>
            <a:r>
              <a:rPr sz="900" b="1" spc="-20" dirty="0">
                <a:solidFill>
                  <a:srgbClr val="FFFFFF"/>
                </a:solidFill>
                <a:latin typeface="Arial"/>
                <a:cs typeface="Arial"/>
              </a:rPr>
              <a:t> </a:t>
            </a:r>
            <a:r>
              <a:rPr sz="900" b="1" dirty="0">
                <a:solidFill>
                  <a:srgbClr val="FFFFFF"/>
                </a:solidFill>
                <a:latin typeface="Arial"/>
                <a:cs typeface="Arial"/>
              </a:rPr>
              <a:t>des</a:t>
            </a:r>
            <a:r>
              <a:rPr sz="900" b="1" spc="-20"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lang="fr-FR" sz="900" b="1" spc="-10" dirty="0">
                <a:solidFill>
                  <a:srgbClr val="FFFFFF"/>
                </a:solidFill>
                <a:latin typeface="Arial"/>
                <a:cs typeface="Arial"/>
              </a:rPr>
              <a:t>élevés</a:t>
            </a:r>
            <a:endParaRPr sz="900" dirty="0">
              <a:latin typeface="Arial"/>
              <a:cs typeface="Arial"/>
            </a:endParaRPr>
          </a:p>
          <a:p>
            <a:pPr marL="83185" indent="-70485">
              <a:lnSpc>
                <a:spcPts val="1045"/>
              </a:lnSpc>
              <a:buChar char="-"/>
              <a:tabLst>
                <a:tab pos="83185" algn="l"/>
              </a:tabLst>
            </a:pPr>
            <a:r>
              <a:rPr sz="900" b="1" dirty="0">
                <a:solidFill>
                  <a:srgbClr val="FFFFFF"/>
                </a:solidFill>
                <a:latin typeface="Arial"/>
                <a:cs typeface="Arial"/>
              </a:rPr>
              <a:t>Un</a:t>
            </a:r>
            <a:r>
              <a:rPr sz="900" b="1" spc="-5" dirty="0">
                <a:solidFill>
                  <a:srgbClr val="FFFFFF"/>
                </a:solidFill>
                <a:latin typeface="Arial"/>
                <a:cs typeface="Arial"/>
              </a:rPr>
              <a:t> </a:t>
            </a:r>
            <a:r>
              <a:rPr sz="900" b="1" dirty="0">
                <a:solidFill>
                  <a:srgbClr val="FFFFFF"/>
                </a:solidFill>
                <a:latin typeface="Arial"/>
                <a:cs typeface="Arial"/>
              </a:rPr>
              <a:t>PIB</a:t>
            </a:r>
            <a:r>
              <a:rPr sz="900" b="1" spc="-15" dirty="0">
                <a:solidFill>
                  <a:srgbClr val="FFFFFF"/>
                </a:solidFill>
                <a:latin typeface="Arial"/>
                <a:cs typeface="Arial"/>
              </a:rPr>
              <a:t> </a:t>
            </a:r>
            <a:r>
              <a:rPr sz="900" b="1" dirty="0">
                <a:solidFill>
                  <a:srgbClr val="FFFFFF"/>
                </a:solidFill>
                <a:latin typeface="Arial"/>
                <a:cs typeface="Arial"/>
              </a:rPr>
              <a:t>des</a:t>
            </a:r>
            <a:r>
              <a:rPr sz="900" b="1" spc="-10" dirty="0">
                <a:solidFill>
                  <a:srgbClr val="FFFFFF"/>
                </a:solidFill>
                <a:latin typeface="Arial"/>
                <a:cs typeface="Arial"/>
              </a:rPr>
              <a:t> </a:t>
            </a:r>
            <a:r>
              <a:rPr sz="900" b="1" dirty="0">
                <a:solidFill>
                  <a:srgbClr val="FFFFFF"/>
                </a:solidFill>
                <a:latin typeface="Arial"/>
                <a:cs typeface="Arial"/>
              </a:rPr>
              <a:t>plus</a:t>
            </a:r>
            <a:r>
              <a:rPr sz="900" b="1" spc="-10" dirty="0">
                <a:solidFill>
                  <a:srgbClr val="FFFFFF"/>
                </a:solidFill>
                <a:latin typeface="Arial"/>
                <a:cs typeface="Arial"/>
              </a:rPr>
              <a:t> </a:t>
            </a:r>
            <a:r>
              <a:rPr lang="fr-FR" sz="900" b="1" spc="-20" dirty="0">
                <a:solidFill>
                  <a:srgbClr val="FFFFFF"/>
                </a:solidFill>
                <a:latin typeface="Arial"/>
                <a:cs typeface="Arial"/>
              </a:rPr>
              <a:t>faible</a:t>
            </a:r>
            <a:endParaRPr sz="900" dirty="0">
              <a:latin typeface="Arial"/>
              <a:cs typeface="Arial"/>
            </a:endParaRPr>
          </a:p>
        </p:txBody>
      </p:sp>
      <p:sp>
        <p:nvSpPr>
          <p:cNvPr id="18" name="object 18"/>
          <p:cNvSpPr txBox="1"/>
          <p:nvPr/>
        </p:nvSpPr>
        <p:spPr>
          <a:xfrm>
            <a:off x="5054600" y="2231902"/>
            <a:ext cx="3034030" cy="802143"/>
          </a:xfrm>
          <a:prstGeom prst="rect">
            <a:avLst/>
          </a:prstGeom>
        </p:spPr>
        <p:txBody>
          <a:bodyPr vert="horz" wrap="square" lIns="0" tIns="12065" rIns="0" bIns="0" rtlCol="0">
            <a:spAutoFit/>
          </a:bodyPr>
          <a:lstStyle/>
          <a:p>
            <a:pPr marL="301625" algn="ctr">
              <a:lnSpc>
                <a:spcPct val="100000"/>
              </a:lnSpc>
              <a:spcBef>
                <a:spcPts val="95"/>
              </a:spcBef>
            </a:pPr>
            <a:r>
              <a:rPr sz="1050" spc="-10" dirty="0">
                <a:solidFill>
                  <a:srgbClr val="FFFFFF"/>
                </a:solidFill>
                <a:latin typeface="Arial Black"/>
                <a:cs typeface="Arial Black"/>
              </a:rPr>
              <a:t>GROUPE</a:t>
            </a:r>
            <a:r>
              <a:rPr sz="1050" spc="-50" dirty="0">
                <a:solidFill>
                  <a:srgbClr val="FFFFFF"/>
                </a:solidFill>
                <a:latin typeface="Arial Black"/>
                <a:cs typeface="Arial Black"/>
              </a:rPr>
              <a:t> 2</a:t>
            </a:r>
            <a:endParaRPr sz="1050" dirty="0">
              <a:latin typeface="Arial Black"/>
              <a:cs typeface="Arial Black"/>
            </a:endParaRPr>
          </a:p>
          <a:p>
            <a:pPr marL="81915" indent="-69215">
              <a:lnSpc>
                <a:spcPts val="1045"/>
              </a:lnSpc>
              <a:spcBef>
                <a:spcPts val="875"/>
              </a:spcBef>
              <a:buChar char="-"/>
              <a:tabLst>
                <a:tab pos="81915" algn="l"/>
              </a:tabLst>
            </a:pPr>
            <a:r>
              <a:rPr sz="900" b="1" dirty="0">
                <a:solidFill>
                  <a:srgbClr val="FFFFFF"/>
                </a:solidFill>
                <a:latin typeface="Arial"/>
                <a:cs typeface="Arial"/>
              </a:rPr>
              <a:t>Un</a:t>
            </a:r>
            <a:r>
              <a:rPr sz="900" b="1" spc="-20" dirty="0">
                <a:solidFill>
                  <a:srgbClr val="FFFFFF"/>
                </a:solidFill>
                <a:latin typeface="Arial"/>
                <a:cs typeface="Arial"/>
              </a:rPr>
              <a:t> </a:t>
            </a:r>
            <a:r>
              <a:rPr sz="900" b="1" dirty="0">
                <a:solidFill>
                  <a:srgbClr val="FFFFFF"/>
                </a:solidFill>
                <a:latin typeface="Arial"/>
                <a:cs typeface="Arial"/>
              </a:rPr>
              <a:t>taux</a:t>
            </a:r>
            <a:r>
              <a:rPr sz="900" b="1" spc="-15" dirty="0">
                <a:solidFill>
                  <a:srgbClr val="FFFFFF"/>
                </a:solidFill>
                <a:latin typeface="Arial"/>
                <a:cs typeface="Arial"/>
              </a:rPr>
              <a:t> </a:t>
            </a:r>
            <a:r>
              <a:rPr sz="900" b="1" dirty="0">
                <a:solidFill>
                  <a:srgbClr val="FFFFFF"/>
                </a:solidFill>
                <a:latin typeface="Arial"/>
                <a:cs typeface="Arial"/>
              </a:rPr>
              <a:t>de</a:t>
            </a:r>
            <a:r>
              <a:rPr sz="900" b="1" spc="-5" dirty="0">
                <a:solidFill>
                  <a:srgbClr val="FFFFFF"/>
                </a:solidFill>
                <a:latin typeface="Arial"/>
                <a:cs typeface="Arial"/>
              </a:rPr>
              <a:t> </a:t>
            </a:r>
            <a:r>
              <a:rPr sz="900" b="1" dirty="0">
                <a:solidFill>
                  <a:srgbClr val="FFFFFF"/>
                </a:solidFill>
                <a:latin typeface="Arial"/>
                <a:cs typeface="Arial"/>
              </a:rPr>
              <a:t>dépendance</a:t>
            </a:r>
            <a:r>
              <a:rPr sz="900" b="1" spc="-15" dirty="0">
                <a:solidFill>
                  <a:srgbClr val="FFFFFF"/>
                </a:solidFill>
                <a:latin typeface="Arial"/>
                <a:cs typeface="Arial"/>
              </a:rPr>
              <a:t> </a:t>
            </a:r>
            <a:r>
              <a:rPr sz="900" b="1" dirty="0">
                <a:solidFill>
                  <a:srgbClr val="FFFFFF"/>
                </a:solidFill>
                <a:latin typeface="Arial"/>
                <a:cs typeface="Arial"/>
              </a:rPr>
              <a:t>à</a:t>
            </a:r>
            <a:r>
              <a:rPr sz="900" b="1" spc="-10" dirty="0">
                <a:solidFill>
                  <a:srgbClr val="FFFFFF"/>
                </a:solidFill>
                <a:latin typeface="Arial"/>
                <a:cs typeface="Arial"/>
              </a:rPr>
              <a:t> </a:t>
            </a:r>
            <a:r>
              <a:rPr sz="900" b="1" dirty="0" err="1">
                <a:solidFill>
                  <a:srgbClr val="FFFFFF"/>
                </a:solidFill>
                <a:latin typeface="Arial"/>
                <a:cs typeface="Arial"/>
              </a:rPr>
              <a:t>l'importation</a:t>
            </a:r>
            <a:r>
              <a:rPr sz="900" b="1" spc="-5" dirty="0">
                <a:solidFill>
                  <a:srgbClr val="FFFFFF"/>
                </a:solidFill>
                <a:latin typeface="Arial"/>
                <a:cs typeface="Arial"/>
              </a:rPr>
              <a:t> </a:t>
            </a:r>
            <a:r>
              <a:rPr sz="900" b="1" spc="-10" dirty="0" err="1">
                <a:solidFill>
                  <a:srgbClr val="FFFFFF"/>
                </a:solidFill>
                <a:latin typeface="Arial"/>
                <a:cs typeface="Arial"/>
              </a:rPr>
              <a:t>faible</a:t>
            </a:r>
            <a:endParaRPr sz="900" dirty="0">
              <a:latin typeface="Arial"/>
              <a:cs typeface="Arial"/>
            </a:endParaRPr>
          </a:p>
          <a:p>
            <a:pPr marL="81915" indent="-69215">
              <a:lnSpc>
                <a:spcPts val="1010"/>
              </a:lnSpc>
              <a:buChar char="-"/>
              <a:tabLst>
                <a:tab pos="81915" algn="l"/>
              </a:tabLst>
            </a:pPr>
            <a:r>
              <a:rPr sz="900" b="1" dirty="0">
                <a:solidFill>
                  <a:srgbClr val="FFFFFF"/>
                </a:solidFill>
                <a:latin typeface="Arial"/>
                <a:cs typeface="Arial"/>
              </a:rPr>
              <a:t>Un</a:t>
            </a:r>
            <a:r>
              <a:rPr sz="900" b="1" spc="-20" dirty="0">
                <a:solidFill>
                  <a:srgbClr val="FFFFFF"/>
                </a:solidFill>
                <a:latin typeface="Arial"/>
                <a:cs typeface="Arial"/>
              </a:rPr>
              <a:t> </a:t>
            </a:r>
            <a:r>
              <a:rPr sz="900" b="1" dirty="0">
                <a:solidFill>
                  <a:srgbClr val="FFFFFF"/>
                </a:solidFill>
                <a:latin typeface="Arial"/>
                <a:cs typeface="Arial"/>
              </a:rPr>
              <a:t>taux</a:t>
            </a:r>
            <a:r>
              <a:rPr sz="900" b="1" spc="-5" dirty="0">
                <a:solidFill>
                  <a:srgbClr val="FFFFFF"/>
                </a:solidFill>
                <a:latin typeface="Arial"/>
                <a:cs typeface="Arial"/>
              </a:rPr>
              <a:t> </a:t>
            </a:r>
            <a:r>
              <a:rPr sz="900" b="1" spc="-10" dirty="0">
                <a:solidFill>
                  <a:srgbClr val="FFFFFF"/>
                </a:solidFill>
                <a:latin typeface="Arial"/>
                <a:cs typeface="Arial"/>
              </a:rPr>
              <a:t>d'auto-</a:t>
            </a:r>
            <a:r>
              <a:rPr sz="900" b="1" dirty="0">
                <a:solidFill>
                  <a:srgbClr val="FFFFFF"/>
                </a:solidFill>
                <a:latin typeface="Arial"/>
                <a:cs typeface="Arial"/>
              </a:rPr>
              <a:t>suffisance des</a:t>
            </a:r>
            <a:r>
              <a:rPr sz="900" b="1" spc="5"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sz="900" b="1" spc="-10" dirty="0" err="1">
                <a:solidFill>
                  <a:srgbClr val="FFFFFF"/>
                </a:solidFill>
                <a:latin typeface="Arial"/>
                <a:cs typeface="Arial"/>
              </a:rPr>
              <a:t>élevé</a:t>
            </a:r>
            <a:r>
              <a:rPr lang="fr-FR" sz="900" b="1" spc="-10" dirty="0">
                <a:solidFill>
                  <a:srgbClr val="FFFFFF"/>
                </a:solidFill>
                <a:latin typeface="Arial"/>
                <a:cs typeface="Arial"/>
              </a:rPr>
              <a:t>s</a:t>
            </a:r>
            <a:endParaRPr sz="900" dirty="0">
              <a:latin typeface="Arial"/>
              <a:cs typeface="Arial"/>
            </a:endParaRPr>
          </a:p>
          <a:p>
            <a:pPr marL="81915" indent="-69215">
              <a:lnSpc>
                <a:spcPts val="1010"/>
              </a:lnSpc>
              <a:buChar char="-"/>
              <a:tabLst>
                <a:tab pos="81915" algn="l"/>
              </a:tabLst>
            </a:pPr>
            <a:r>
              <a:rPr sz="900" b="1" dirty="0">
                <a:solidFill>
                  <a:srgbClr val="FFFFFF"/>
                </a:solidFill>
                <a:latin typeface="Arial"/>
                <a:cs typeface="Arial"/>
              </a:rPr>
              <a:t>Une</a:t>
            </a:r>
            <a:r>
              <a:rPr sz="900" b="1" spc="-20" dirty="0">
                <a:solidFill>
                  <a:srgbClr val="FFFFFF"/>
                </a:solidFill>
                <a:latin typeface="Arial"/>
                <a:cs typeface="Arial"/>
              </a:rPr>
              <a:t> </a:t>
            </a:r>
            <a:r>
              <a:rPr sz="900" b="1" dirty="0" err="1">
                <a:solidFill>
                  <a:srgbClr val="FFFFFF"/>
                </a:solidFill>
                <a:latin typeface="Arial"/>
                <a:cs typeface="Arial"/>
              </a:rPr>
              <a:t>disponibilité</a:t>
            </a:r>
            <a:r>
              <a:rPr sz="900" b="1" spc="-20" dirty="0">
                <a:solidFill>
                  <a:srgbClr val="FFFFFF"/>
                </a:solidFill>
                <a:latin typeface="Arial"/>
                <a:cs typeface="Arial"/>
              </a:rPr>
              <a:t> </a:t>
            </a:r>
            <a:r>
              <a:rPr lang="fr-FR" sz="900" b="1" dirty="0">
                <a:solidFill>
                  <a:srgbClr val="FFFFFF"/>
                </a:solidFill>
                <a:latin typeface="Arial"/>
                <a:cs typeface="Arial"/>
              </a:rPr>
              <a:t>un peu </a:t>
            </a:r>
            <a:r>
              <a:rPr sz="900" b="1" spc="-10" dirty="0" err="1">
                <a:solidFill>
                  <a:srgbClr val="FFFFFF"/>
                </a:solidFill>
                <a:latin typeface="Arial"/>
                <a:cs typeface="Arial"/>
              </a:rPr>
              <a:t>faible</a:t>
            </a:r>
            <a:endParaRPr sz="900" dirty="0">
              <a:latin typeface="Arial"/>
              <a:cs typeface="Arial"/>
            </a:endParaRPr>
          </a:p>
          <a:p>
            <a:pPr marL="81915" indent="-69215">
              <a:lnSpc>
                <a:spcPts val="1045"/>
              </a:lnSpc>
              <a:buChar char="-"/>
              <a:tabLst>
                <a:tab pos="81915" algn="l"/>
              </a:tabLst>
            </a:pPr>
            <a:r>
              <a:rPr sz="900" b="1" dirty="0">
                <a:solidFill>
                  <a:srgbClr val="FFFFFF"/>
                </a:solidFill>
                <a:latin typeface="Arial"/>
                <a:cs typeface="Arial"/>
              </a:rPr>
              <a:t>Un</a:t>
            </a:r>
            <a:r>
              <a:rPr sz="900" b="1" spc="-25" dirty="0">
                <a:solidFill>
                  <a:srgbClr val="FFFFFF"/>
                </a:solidFill>
                <a:latin typeface="Arial"/>
                <a:cs typeface="Arial"/>
              </a:rPr>
              <a:t> </a:t>
            </a:r>
            <a:r>
              <a:rPr sz="900" b="1" dirty="0">
                <a:solidFill>
                  <a:srgbClr val="FFFFFF"/>
                </a:solidFill>
                <a:latin typeface="Arial"/>
                <a:cs typeface="Arial"/>
              </a:rPr>
              <a:t>PIB</a:t>
            </a:r>
            <a:r>
              <a:rPr sz="900" b="1" spc="-10" dirty="0">
                <a:solidFill>
                  <a:srgbClr val="FFFFFF"/>
                </a:solidFill>
                <a:latin typeface="Arial"/>
                <a:cs typeface="Arial"/>
              </a:rPr>
              <a:t> </a:t>
            </a:r>
            <a:r>
              <a:rPr lang="fr-FR" sz="900" b="1" spc="-10" dirty="0">
                <a:solidFill>
                  <a:srgbClr val="FFFFFF"/>
                </a:solidFill>
                <a:latin typeface="Arial"/>
                <a:cs typeface="Arial"/>
              </a:rPr>
              <a:t>bon</a:t>
            </a:r>
            <a:endParaRPr sz="900" dirty="0">
              <a:latin typeface="Arial"/>
              <a:cs typeface="Arial"/>
            </a:endParaRPr>
          </a:p>
        </p:txBody>
      </p:sp>
      <p:sp>
        <p:nvSpPr>
          <p:cNvPr id="19" name="object 19"/>
          <p:cNvSpPr txBox="1"/>
          <p:nvPr/>
        </p:nvSpPr>
        <p:spPr>
          <a:xfrm>
            <a:off x="5054600" y="3352798"/>
            <a:ext cx="3023235" cy="802143"/>
          </a:xfrm>
          <a:prstGeom prst="rect">
            <a:avLst/>
          </a:prstGeom>
        </p:spPr>
        <p:txBody>
          <a:bodyPr vert="horz" wrap="square" lIns="0" tIns="12065" rIns="0" bIns="0" rtlCol="0">
            <a:spAutoFit/>
          </a:bodyPr>
          <a:lstStyle/>
          <a:p>
            <a:pPr marL="350520" algn="ctr">
              <a:lnSpc>
                <a:spcPct val="100000"/>
              </a:lnSpc>
              <a:spcBef>
                <a:spcPts val="95"/>
              </a:spcBef>
            </a:pPr>
            <a:r>
              <a:rPr sz="1050" spc="-10" dirty="0">
                <a:solidFill>
                  <a:srgbClr val="FFFFFF"/>
                </a:solidFill>
                <a:latin typeface="Arial Black"/>
                <a:cs typeface="Arial Black"/>
              </a:rPr>
              <a:t>GROUPE</a:t>
            </a:r>
            <a:r>
              <a:rPr sz="1050" spc="-50" dirty="0">
                <a:solidFill>
                  <a:srgbClr val="FFFFFF"/>
                </a:solidFill>
                <a:latin typeface="Arial Black"/>
                <a:cs typeface="Arial Black"/>
              </a:rPr>
              <a:t> 3</a:t>
            </a:r>
            <a:endParaRPr sz="1050" dirty="0">
              <a:latin typeface="Arial Black"/>
              <a:cs typeface="Arial Black"/>
            </a:endParaRPr>
          </a:p>
          <a:p>
            <a:pPr marL="83185" indent="-70485">
              <a:lnSpc>
                <a:spcPts val="1045"/>
              </a:lnSpc>
              <a:spcBef>
                <a:spcPts val="875"/>
              </a:spcBef>
              <a:buChar char="-"/>
              <a:tabLst>
                <a:tab pos="83185" algn="l"/>
              </a:tabLst>
            </a:pPr>
            <a:r>
              <a:rPr sz="900" b="1" dirty="0">
                <a:solidFill>
                  <a:srgbClr val="FFFFFF"/>
                </a:solidFill>
                <a:latin typeface="Arial"/>
                <a:cs typeface="Arial"/>
              </a:rPr>
              <a:t>Un</a:t>
            </a:r>
            <a:r>
              <a:rPr sz="900" b="1" spc="-10" dirty="0">
                <a:solidFill>
                  <a:srgbClr val="FFFFFF"/>
                </a:solidFill>
                <a:latin typeface="Arial"/>
                <a:cs typeface="Arial"/>
              </a:rPr>
              <a:t> </a:t>
            </a:r>
            <a:r>
              <a:rPr sz="900" b="1" dirty="0">
                <a:solidFill>
                  <a:srgbClr val="FFFFFF"/>
                </a:solidFill>
                <a:latin typeface="Arial"/>
                <a:cs typeface="Arial"/>
              </a:rPr>
              <a:t>taux</a:t>
            </a:r>
            <a:r>
              <a:rPr sz="900" b="1" spc="-10" dirty="0">
                <a:solidFill>
                  <a:srgbClr val="FFFFFF"/>
                </a:solidFill>
                <a:latin typeface="Arial"/>
                <a:cs typeface="Arial"/>
              </a:rPr>
              <a:t> </a:t>
            </a:r>
            <a:r>
              <a:rPr sz="900" b="1" dirty="0">
                <a:solidFill>
                  <a:srgbClr val="FFFFFF"/>
                </a:solidFill>
                <a:latin typeface="Arial"/>
                <a:cs typeface="Arial"/>
              </a:rPr>
              <a:t>de</a:t>
            </a:r>
            <a:r>
              <a:rPr sz="900" b="1" spc="-10" dirty="0">
                <a:solidFill>
                  <a:srgbClr val="FFFFFF"/>
                </a:solidFill>
                <a:latin typeface="Arial"/>
                <a:cs typeface="Arial"/>
              </a:rPr>
              <a:t> </a:t>
            </a:r>
            <a:r>
              <a:rPr sz="900" b="1" dirty="0">
                <a:solidFill>
                  <a:srgbClr val="FFFFFF"/>
                </a:solidFill>
                <a:latin typeface="Arial"/>
                <a:cs typeface="Arial"/>
              </a:rPr>
              <a:t>dépendance</a:t>
            </a:r>
            <a:r>
              <a:rPr sz="900" b="1" spc="-10" dirty="0">
                <a:solidFill>
                  <a:srgbClr val="FFFFFF"/>
                </a:solidFill>
                <a:latin typeface="Arial"/>
                <a:cs typeface="Arial"/>
              </a:rPr>
              <a:t> </a:t>
            </a:r>
            <a:r>
              <a:rPr sz="900" b="1" dirty="0">
                <a:solidFill>
                  <a:srgbClr val="FFFFFF"/>
                </a:solidFill>
                <a:latin typeface="Arial"/>
                <a:cs typeface="Arial"/>
              </a:rPr>
              <a:t>à</a:t>
            </a:r>
            <a:r>
              <a:rPr sz="900" b="1" spc="-10" dirty="0">
                <a:solidFill>
                  <a:srgbClr val="FFFFFF"/>
                </a:solidFill>
                <a:latin typeface="Arial"/>
                <a:cs typeface="Arial"/>
              </a:rPr>
              <a:t> </a:t>
            </a:r>
            <a:r>
              <a:rPr sz="900" b="1" dirty="0" err="1">
                <a:solidFill>
                  <a:srgbClr val="FFFFFF"/>
                </a:solidFill>
                <a:latin typeface="Arial"/>
                <a:cs typeface="Arial"/>
              </a:rPr>
              <a:t>l'importation</a:t>
            </a:r>
            <a:r>
              <a:rPr sz="900" b="1" spc="-20" dirty="0">
                <a:solidFill>
                  <a:srgbClr val="FFFFFF"/>
                </a:solidFill>
                <a:latin typeface="Arial"/>
                <a:cs typeface="Arial"/>
              </a:rPr>
              <a:t> </a:t>
            </a:r>
            <a:r>
              <a:rPr lang="fr-FR" sz="900" b="1" dirty="0">
                <a:solidFill>
                  <a:srgbClr val="FFFFFF"/>
                </a:solidFill>
                <a:latin typeface="Arial"/>
                <a:cs typeface="Arial"/>
              </a:rPr>
              <a:t>le plus </a:t>
            </a:r>
            <a:r>
              <a:rPr sz="900" b="1" spc="-20" dirty="0" err="1">
                <a:solidFill>
                  <a:srgbClr val="FFFFFF"/>
                </a:solidFill>
                <a:latin typeface="Arial"/>
                <a:cs typeface="Arial"/>
              </a:rPr>
              <a:t>élevé</a:t>
            </a:r>
            <a:endParaRPr sz="900" dirty="0">
              <a:latin typeface="Arial"/>
              <a:cs typeface="Arial"/>
            </a:endParaRPr>
          </a:p>
          <a:p>
            <a:pPr marL="83185" indent="-70485">
              <a:lnSpc>
                <a:spcPts val="1010"/>
              </a:lnSpc>
              <a:buChar char="-"/>
              <a:tabLst>
                <a:tab pos="83185" algn="l"/>
              </a:tabLst>
            </a:pPr>
            <a:r>
              <a:rPr sz="900" b="1" dirty="0">
                <a:solidFill>
                  <a:srgbClr val="FFFFFF"/>
                </a:solidFill>
                <a:latin typeface="Arial"/>
                <a:cs typeface="Arial"/>
              </a:rPr>
              <a:t>Un</a:t>
            </a:r>
            <a:r>
              <a:rPr sz="900" b="1" spc="-15" dirty="0">
                <a:solidFill>
                  <a:srgbClr val="FFFFFF"/>
                </a:solidFill>
                <a:latin typeface="Arial"/>
                <a:cs typeface="Arial"/>
              </a:rPr>
              <a:t> </a:t>
            </a:r>
            <a:r>
              <a:rPr sz="900" b="1" dirty="0">
                <a:solidFill>
                  <a:srgbClr val="FFFFFF"/>
                </a:solidFill>
                <a:latin typeface="Arial"/>
                <a:cs typeface="Arial"/>
              </a:rPr>
              <a:t>taux</a:t>
            </a:r>
            <a:r>
              <a:rPr sz="900" b="1" spc="-15" dirty="0">
                <a:solidFill>
                  <a:srgbClr val="FFFFFF"/>
                </a:solidFill>
                <a:latin typeface="Arial"/>
                <a:cs typeface="Arial"/>
              </a:rPr>
              <a:t> </a:t>
            </a:r>
            <a:r>
              <a:rPr sz="900" b="1" dirty="0" err="1">
                <a:solidFill>
                  <a:srgbClr val="FFFFFF"/>
                </a:solidFill>
                <a:latin typeface="Arial"/>
                <a:cs typeface="Arial"/>
              </a:rPr>
              <a:t>d'auto-suffisance</a:t>
            </a:r>
            <a:r>
              <a:rPr sz="900" b="1" spc="-20" dirty="0">
                <a:solidFill>
                  <a:srgbClr val="FFFFFF"/>
                </a:solidFill>
                <a:latin typeface="Arial"/>
                <a:cs typeface="Arial"/>
              </a:rPr>
              <a:t> </a:t>
            </a:r>
            <a:r>
              <a:rPr lang="fr-FR" sz="900" b="1" dirty="0">
                <a:solidFill>
                  <a:srgbClr val="FFFFFF"/>
                </a:solidFill>
                <a:latin typeface="Arial"/>
                <a:cs typeface="Arial"/>
              </a:rPr>
              <a:t>le plus</a:t>
            </a:r>
            <a:r>
              <a:rPr sz="900" b="1" spc="-10" dirty="0">
                <a:solidFill>
                  <a:srgbClr val="FFFFFF"/>
                </a:solidFill>
                <a:latin typeface="Arial"/>
                <a:cs typeface="Arial"/>
              </a:rPr>
              <a:t> faible</a:t>
            </a:r>
            <a:endParaRPr sz="900" dirty="0">
              <a:latin typeface="Arial"/>
              <a:cs typeface="Arial"/>
            </a:endParaRPr>
          </a:p>
          <a:p>
            <a:pPr marL="83185" indent="-70485">
              <a:lnSpc>
                <a:spcPts val="1010"/>
              </a:lnSpc>
              <a:buChar char="-"/>
              <a:tabLst>
                <a:tab pos="83185" algn="l"/>
              </a:tabLst>
            </a:pPr>
            <a:r>
              <a:rPr sz="900" b="1" dirty="0">
                <a:solidFill>
                  <a:srgbClr val="FFFFFF"/>
                </a:solidFill>
                <a:latin typeface="Arial"/>
                <a:cs typeface="Arial"/>
              </a:rPr>
              <a:t>Une</a:t>
            </a:r>
            <a:r>
              <a:rPr sz="900" b="1" spc="-20" dirty="0">
                <a:solidFill>
                  <a:srgbClr val="FFFFFF"/>
                </a:solidFill>
                <a:latin typeface="Arial"/>
                <a:cs typeface="Arial"/>
              </a:rPr>
              <a:t> </a:t>
            </a:r>
            <a:r>
              <a:rPr sz="900" b="1" dirty="0" err="1">
                <a:solidFill>
                  <a:srgbClr val="FFFFFF"/>
                </a:solidFill>
                <a:latin typeface="Arial"/>
                <a:cs typeface="Arial"/>
              </a:rPr>
              <a:t>disponibilité</a:t>
            </a:r>
            <a:r>
              <a:rPr sz="900" b="1" spc="-25" dirty="0">
                <a:solidFill>
                  <a:srgbClr val="FFFFFF"/>
                </a:solidFill>
                <a:latin typeface="Arial"/>
                <a:cs typeface="Arial"/>
              </a:rPr>
              <a:t> </a:t>
            </a:r>
            <a:r>
              <a:rPr lang="fr-FR" sz="900" b="1" dirty="0">
                <a:solidFill>
                  <a:srgbClr val="FFFFFF"/>
                </a:solidFill>
                <a:latin typeface="Arial"/>
                <a:cs typeface="Arial"/>
              </a:rPr>
              <a:t>la plus faible des groupes</a:t>
            </a:r>
            <a:endParaRPr sz="900" dirty="0">
              <a:latin typeface="Arial"/>
              <a:cs typeface="Arial"/>
            </a:endParaRPr>
          </a:p>
          <a:p>
            <a:pPr marL="83185" indent="-70485">
              <a:lnSpc>
                <a:spcPts val="1045"/>
              </a:lnSpc>
              <a:buChar char="-"/>
              <a:tabLst>
                <a:tab pos="83185" algn="l"/>
              </a:tabLst>
            </a:pPr>
            <a:r>
              <a:rPr sz="900" b="1" dirty="0">
                <a:solidFill>
                  <a:srgbClr val="FFFFFF"/>
                </a:solidFill>
                <a:latin typeface="Arial"/>
                <a:cs typeface="Arial"/>
              </a:rPr>
              <a:t>Un</a:t>
            </a:r>
            <a:r>
              <a:rPr sz="900" b="1" spc="-5" dirty="0">
                <a:solidFill>
                  <a:srgbClr val="FFFFFF"/>
                </a:solidFill>
                <a:latin typeface="Arial"/>
                <a:cs typeface="Arial"/>
              </a:rPr>
              <a:t> </a:t>
            </a:r>
            <a:r>
              <a:rPr sz="900" b="1" dirty="0">
                <a:solidFill>
                  <a:srgbClr val="FFFFFF"/>
                </a:solidFill>
                <a:latin typeface="Arial"/>
                <a:cs typeface="Arial"/>
              </a:rPr>
              <a:t>PIB</a:t>
            </a:r>
            <a:r>
              <a:rPr sz="900" b="1" spc="-15" dirty="0">
                <a:solidFill>
                  <a:srgbClr val="FFFFFF"/>
                </a:solidFill>
                <a:latin typeface="Arial"/>
                <a:cs typeface="Arial"/>
              </a:rPr>
              <a:t> </a:t>
            </a:r>
            <a:r>
              <a:rPr lang="fr-FR" sz="900" b="1" dirty="0">
                <a:solidFill>
                  <a:srgbClr val="FFFFFF"/>
                </a:solidFill>
                <a:latin typeface="Arial"/>
                <a:cs typeface="Arial"/>
              </a:rPr>
              <a:t>bon</a:t>
            </a:r>
            <a:endParaRPr sz="900" dirty="0">
              <a:latin typeface="Arial"/>
              <a:cs typeface="Arial"/>
            </a:endParaRPr>
          </a:p>
        </p:txBody>
      </p:sp>
      <p:sp>
        <p:nvSpPr>
          <p:cNvPr id="20" name="object 20"/>
          <p:cNvSpPr txBox="1"/>
          <p:nvPr/>
        </p:nvSpPr>
        <p:spPr>
          <a:xfrm>
            <a:off x="5118661" y="4476425"/>
            <a:ext cx="3034030" cy="802143"/>
          </a:xfrm>
          <a:prstGeom prst="rect">
            <a:avLst/>
          </a:prstGeom>
        </p:spPr>
        <p:txBody>
          <a:bodyPr vert="horz" wrap="square" lIns="0" tIns="12065" rIns="0" bIns="0" rtlCol="0">
            <a:spAutoFit/>
          </a:bodyPr>
          <a:lstStyle/>
          <a:p>
            <a:pPr marL="14604" algn="ctr">
              <a:lnSpc>
                <a:spcPct val="100000"/>
              </a:lnSpc>
              <a:spcBef>
                <a:spcPts val="95"/>
              </a:spcBef>
            </a:pPr>
            <a:r>
              <a:rPr sz="1050" spc="-10" dirty="0">
                <a:solidFill>
                  <a:srgbClr val="FFFFFF"/>
                </a:solidFill>
                <a:latin typeface="Arial Black"/>
                <a:cs typeface="Arial Black"/>
              </a:rPr>
              <a:t>GROUPE</a:t>
            </a:r>
            <a:r>
              <a:rPr sz="1050" spc="-50" dirty="0">
                <a:solidFill>
                  <a:srgbClr val="FFFFFF"/>
                </a:solidFill>
                <a:latin typeface="Arial Black"/>
                <a:cs typeface="Arial Black"/>
              </a:rPr>
              <a:t> 4</a:t>
            </a:r>
            <a:endParaRPr sz="1050" dirty="0">
              <a:latin typeface="Arial Black"/>
              <a:cs typeface="Arial Black"/>
            </a:endParaRPr>
          </a:p>
          <a:p>
            <a:pPr marL="81915" indent="-69215">
              <a:lnSpc>
                <a:spcPts val="1045"/>
              </a:lnSpc>
              <a:spcBef>
                <a:spcPts val="880"/>
              </a:spcBef>
              <a:buChar char="-"/>
              <a:tabLst>
                <a:tab pos="81915" algn="l"/>
              </a:tabLst>
            </a:pPr>
            <a:r>
              <a:rPr sz="900" b="1" dirty="0">
                <a:solidFill>
                  <a:srgbClr val="FFFFFF"/>
                </a:solidFill>
                <a:latin typeface="Arial"/>
                <a:cs typeface="Arial"/>
              </a:rPr>
              <a:t>Un</a:t>
            </a:r>
            <a:r>
              <a:rPr sz="900" b="1" spc="-15" dirty="0">
                <a:solidFill>
                  <a:srgbClr val="FFFFFF"/>
                </a:solidFill>
                <a:latin typeface="Arial"/>
                <a:cs typeface="Arial"/>
              </a:rPr>
              <a:t> </a:t>
            </a:r>
            <a:r>
              <a:rPr sz="900" b="1" dirty="0">
                <a:solidFill>
                  <a:srgbClr val="FFFFFF"/>
                </a:solidFill>
                <a:latin typeface="Arial"/>
                <a:cs typeface="Arial"/>
              </a:rPr>
              <a:t>taux</a:t>
            </a:r>
            <a:r>
              <a:rPr sz="900" b="1" spc="-15" dirty="0">
                <a:solidFill>
                  <a:srgbClr val="FFFFFF"/>
                </a:solidFill>
                <a:latin typeface="Arial"/>
                <a:cs typeface="Arial"/>
              </a:rPr>
              <a:t> </a:t>
            </a:r>
            <a:r>
              <a:rPr sz="900" b="1" dirty="0">
                <a:solidFill>
                  <a:srgbClr val="FFFFFF"/>
                </a:solidFill>
                <a:latin typeface="Arial"/>
                <a:cs typeface="Arial"/>
              </a:rPr>
              <a:t>de</a:t>
            </a:r>
            <a:r>
              <a:rPr sz="900" b="1" spc="-15" dirty="0">
                <a:solidFill>
                  <a:srgbClr val="FFFFFF"/>
                </a:solidFill>
                <a:latin typeface="Arial"/>
                <a:cs typeface="Arial"/>
              </a:rPr>
              <a:t> </a:t>
            </a:r>
            <a:r>
              <a:rPr sz="900" b="1" dirty="0">
                <a:solidFill>
                  <a:srgbClr val="FFFFFF"/>
                </a:solidFill>
                <a:latin typeface="Arial"/>
                <a:cs typeface="Arial"/>
              </a:rPr>
              <a:t>dépendance</a:t>
            </a:r>
            <a:r>
              <a:rPr sz="900" b="1" spc="-15" dirty="0">
                <a:solidFill>
                  <a:srgbClr val="FFFFFF"/>
                </a:solidFill>
                <a:latin typeface="Arial"/>
                <a:cs typeface="Arial"/>
              </a:rPr>
              <a:t> </a:t>
            </a:r>
            <a:r>
              <a:rPr sz="900" b="1" dirty="0">
                <a:solidFill>
                  <a:srgbClr val="FFFFFF"/>
                </a:solidFill>
                <a:latin typeface="Arial"/>
                <a:cs typeface="Arial"/>
              </a:rPr>
              <a:t>à</a:t>
            </a:r>
            <a:r>
              <a:rPr sz="900" b="1" spc="-5" dirty="0">
                <a:solidFill>
                  <a:srgbClr val="FFFFFF"/>
                </a:solidFill>
                <a:latin typeface="Arial"/>
                <a:cs typeface="Arial"/>
              </a:rPr>
              <a:t> </a:t>
            </a:r>
            <a:r>
              <a:rPr sz="900" b="1" dirty="0">
                <a:solidFill>
                  <a:srgbClr val="FFFFFF"/>
                </a:solidFill>
                <a:latin typeface="Arial"/>
                <a:cs typeface="Arial"/>
              </a:rPr>
              <a:t>l'importation</a:t>
            </a:r>
            <a:r>
              <a:rPr sz="900" b="1" spc="-5" dirty="0">
                <a:solidFill>
                  <a:srgbClr val="FFFFFF"/>
                </a:solidFill>
                <a:latin typeface="Arial"/>
                <a:cs typeface="Arial"/>
              </a:rPr>
              <a:t> </a:t>
            </a:r>
            <a:r>
              <a:rPr sz="900" b="1" dirty="0">
                <a:solidFill>
                  <a:srgbClr val="FFFFFF"/>
                </a:solidFill>
                <a:latin typeface="Arial"/>
                <a:cs typeface="Arial"/>
              </a:rPr>
              <a:t>des</a:t>
            </a:r>
            <a:r>
              <a:rPr sz="900" b="1" spc="-5"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sz="900" b="1" spc="-10" dirty="0">
                <a:solidFill>
                  <a:srgbClr val="FFFFFF"/>
                </a:solidFill>
                <a:latin typeface="Arial"/>
                <a:cs typeface="Arial"/>
              </a:rPr>
              <a:t>faible</a:t>
            </a:r>
            <a:endParaRPr sz="900" dirty="0">
              <a:latin typeface="Arial"/>
              <a:cs typeface="Arial"/>
            </a:endParaRPr>
          </a:p>
          <a:p>
            <a:pPr marL="81915" indent="-69215">
              <a:lnSpc>
                <a:spcPts val="1005"/>
              </a:lnSpc>
              <a:buChar char="-"/>
              <a:tabLst>
                <a:tab pos="81915" algn="l"/>
              </a:tabLst>
            </a:pPr>
            <a:r>
              <a:rPr sz="900" b="1" dirty="0">
                <a:solidFill>
                  <a:srgbClr val="FFFFFF"/>
                </a:solidFill>
                <a:latin typeface="Arial"/>
                <a:cs typeface="Arial"/>
              </a:rPr>
              <a:t>Un</a:t>
            </a:r>
            <a:r>
              <a:rPr sz="900" b="1" spc="-10" dirty="0">
                <a:solidFill>
                  <a:srgbClr val="FFFFFF"/>
                </a:solidFill>
                <a:latin typeface="Arial"/>
                <a:cs typeface="Arial"/>
              </a:rPr>
              <a:t> </a:t>
            </a:r>
            <a:r>
              <a:rPr sz="900" b="1" dirty="0">
                <a:solidFill>
                  <a:srgbClr val="FFFFFF"/>
                </a:solidFill>
                <a:latin typeface="Arial"/>
                <a:cs typeface="Arial"/>
              </a:rPr>
              <a:t>taux</a:t>
            </a:r>
            <a:r>
              <a:rPr sz="900" b="1" spc="-5" dirty="0">
                <a:solidFill>
                  <a:srgbClr val="FFFFFF"/>
                </a:solidFill>
                <a:latin typeface="Arial"/>
                <a:cs typeface="Arial"/>
              </a:rPr>
              <a:t> </a:t>
            </a:r>
            <a:r>
              <a:rPr sz="900" b="1" spc="-10" dirty="0">
                <a:solidFill>
                  <a:srgbClr val="FFFFFF"/>
                </a:solidFill>
                <a:latin typeface="Arial"/>
                <a:cs typeface="Arial"/>
              </a:rPr>
              <a:t>d'auto-</a:t>
            </a:r>
            <a:r>
              <a:rPr sz="900" b="1" dirty="0">
                <a:solidFill>
                  <a:srgbClr val="FFFFFF"/>
                </a:solidFill>
                <a:latin typeface="Arial"/>
                <a:cs typeface="Arial"/>
              </a:rPr>
              <a:t>suffisance</a:t>
            </a:r>
            <a:r>
              <a:rPr sz="900" b="1" spc="5" dirty="0">
                <a:solidFill>
                  <a:srgbClr val="FFFFFF"/>
                </a:solidFill>
                <a:latin typeface="Arial"/>
                <a:cs typeface="Arial"/>
              </a:rPr>
              <a:t> </a:t>
            </a:r>
            <a:r>
              <a:rPr sz="900" b="1" dirty="0">
                <a:solidFill>
                  <a:srgbClr val="FFFFFF"/>
                </a:solidFill>
                <a:latin typeface="Arial"/>
                <a:cs typeface="Arial"/>
              </a:rPr>
              <a:t>des</a:t>
            </a:r>
            <a:r>
              <a:rPr sz="900" b="1" spc="5" dirty="0">
                <a:solidFill>
                  <a:srgbClr val="FFFFFF"/>
                </a:solidFill>
                <a:latin typeface="Arial"/>
                <a:cs typeface="Arial"/>
              </a:rPr>
              <a:t> </a:t>
            </a:r>
            <a:r>
              <a:rPr sz="900" b="1" dirty="0">
                <a:solidFill>
                  <a:srgbClr val="FFFFFF"/>
                </a:solidFill>
                <a:latin typeface="Arial"/>
                <a:cs typeface="Arial"/>
              </a:rPr>
              <a:t>plus</a:t>
            </a:r>
            <a:r>
              <a:rPr sz="900" b="1" spc="5" dirty="0">
                <a:solidFill>
                  <a:srgbClr val="FFFFFF"/>
                </a:solidFill>
                <a:latin typeface="Arial"/>
                <a:cs typeface="Arial"/>
              </a:rPr>
              <a:t> </a:t>
            </a:r>
            <a:r>
              <a:rPr sz="900" b="1" spc="-10" dirty="0">
                <a:solidFill>
                  <a:srgbClr val="FFFFFF"/>
                </a:solidFill>
                <a:latin typeface="Arial"/>
                <a:cs typeface="Arial"/>
              </a:rPr>
              <a:t>élevé</a:t>
            </a:r>
            <a:endParaRPr sz="900" dirty="0">
              <a:latin typeface="Arial"/>
              <a:cs typeface="Arial"/>
            </a:endParaRPr>
          </a:p>
          <a:p>
            <a:pPr marL="81915" indent="-69215">
              <a:lnSpc>
                <a:spcPts val="1010"/>
              </a:lnSpc>
              <a:buChar char="-"/>
              <a:tabLst>
                <a:tab pos="81915" algn="l"/>
              </a:tabLst>
            </a:pPr>
            <a:r>
              <a:rPr sz="900" b="1" dirty="0">
                <a:solidFill>
                  <a:srgbClr val="FFFFFF"/>
                </a:solidFill>
                <a:latin typeface="Arial"/>
                <a:cs typeface="Arial"/>
              </a:rPr>
              <a:t>Une</a:t>
            </a:r>
            <a:r>
              <a:rPr sz="900" b="1" spc="-10" dirty="0">
                <a:solidFill>
                  <a:srgbClr val="FFFFFF"/>
                </a:solidFill>
                <a:latin typeface="Arial"/>
                <a:cs typeface="Arial"/>
              </a:rPr>
              <a:t> </a:t>
            </a:r>
            <a:r>
              <a:rPr sz="900" b="1" dirty="0" err="1">
                <a:solidFill>
                  <a:srgbClr val="FFFFFF"/>
                </a:solidFill>
                <a:latin typeface="Arial"/>
                <a:cs typeface="Arial"/>
              </a:rPr>
              <a:t>diponibilité</a:t>
            </a:r>
            <a:r>
              <a:rPr sz="900" b="1" spc="-10" dirty="0">
                <a:solidFill>
                  <a:srgbClr val="FFFFFF"/>
                </a:solidFill>
                <a:latin typeface="Arial"/>
                <a:cs typeface="Arial"/>
              </a:rPr>
              <a:t> </a:t>
            </a:r>
            <a:r>
              <a:rPr lang="fr-FR" sz="900" b="1" spc="-10" dirty="0">
                <a:solidFill>
                  <a:srgbClr val="FFFFFF"/>
                </a:solidFill>
                <a:latin typeface="Arial"/>
                <a:cs typeface="Arial"/>
              </a:rPr>
              <a:t>faible</a:t>
            </a:r>
            <a:endParaRPr sz="900" dirty="0">
              <a:latin typeface="Arial"/>
              <a:cs typeface="Arial"/>
            </a:endParaRPr>
          </a:p>
          <a:p>
            <a:pPr marL="81915" indent="-69215">
              <a:lnSpc>
                <a:spcPts val="1045"/>
              </a:lnSpc>
              <a:buChar char="-"/>
              <a:tabLst>
                <a:tab pos="81915" algn="l"/>
              </a:tabLst>
            </a:pPr>
            <a:r>
              <a:rPr sz="900" b="1" dirty="0">
                <a:solidFill>
                  <a:srgbClr val="FFFFFF"/>
                </a:solidFill>
                <a:latin typeface="Arial"/>
                <a:cs typeface="Arial"/>
              </a:rPr>
              <a:t>Un</a:t>
            </a:r>
            <a:r>
              <a:rPr sz="900" b="1" spc="-25" dirty="0">
                <a:solidFill>
                  <a:srgbClr val="FFFFFF"/>
                </a:solidFill>
                <a:latin typeface="Arial"/>
                <a:cs typeface="Arial"/>
              </a:rPr>
              <a:t> </a:t>
            </a:r>
            <a:r>
              <a:rPr sz="900" b="1" dirty="0">
                <a:solidFill>
                  <a:srgbClr val="FFFFFF"/>
                </a:solidFill>
                <a:latin typeface="Arial"/>
                <a:cs typeface="Arial"/>
              </a:rPr>
              <a:t>PIB</a:t>
            </a:r>
            <a:r>
              <a:rPr sz="900" b="1" spc="-10" dirty="0">
                <a:solidFill>
                  <a:srgbClr val="FFFFFF"/>
                </a:solidFill>
                <a:latin typeface="Arial"/>
                <a:cs typeface="Arial"/>
              </a:rPr>
              <a:t> </a:t>
            </a:r>
            <a:r>
              <a:rPr lang="fr-FR" sz="900" b="1" spc="-10" dirty="0">
                <a:solidFill>
                  <a:srgbClr val="FFFFFF"/>
                </a:solidFill>
                <a:latin typeface="Arial"/>
                <a:cs typeface="Arial"/>
              </a:rPr>
              <a:t>des plus </a:t>
            </a:r>
            <a:r>
              <a:rPr sz="900" b="1" spc="-10" dirty="0" err="1">
                <a:solidFill>
                  <a:srgbClr val="FFFFFF"/>
                </a:solidFill>
                <a:latin typeface="Arial"/>
                <a:cs typeface="Arial"/>
              </a:rPr>
              <a:t>élevé</a:t>
            </a:r>
            <a:r>
              <a:rPr lang="fr-FR" sz="900" b="1" spc="-10" dirty="0">
                <a:solidFill>
                  <a:srgbClr val="FFFFFF"/>
                </a:solidFill>
                <a:latin typeface="Arial"/>
                <a:cs typeface="Arial"/>
              </a:rPr>
              <a:t>s</a:t>
            </a:r>
            <a:endParaRPr sz="900" dirty="0">
              <a:latin typeface="Arial"/>
              <a:cs typeface="Arial"/>
            </a:endParaRPr>
          </a:p>
        </p:txBody>
      </p:sp>
      <p:pic>
        <p:nvPicPr>
          <p:cNvPr id="25" name="Image 24">
            <a:extLst>
              <a:ext uri="{FF2B5EF4-FFF2-40B4-BE49-F238E27FC236}">
                <a16:creationId xmlns:a16="http://schemas.microsoft.com/office/drawing/2014/main" id="{F6BDF4AB-E9EB-4EB2-A413-5911136AC8ED}"/>
              </a:ext>
            </a:extLst>
          </p:cNvPr>
          <p:cNvPicPr>
            <a:picLocks noChangeAspect="1"/>
          </p:cNvPicPr>
          <p:nvPr/>
        </p:nvPicPr>
        <p:blipFill>
          <a:blip r:embed="rId2"/>
          <a:stretch>
            <a:fillRect/>
          </a:stretch>
        </p:blipFill>
        <p:spPr>
          <a:xfrm>
            <a:off x="2166167" y="933726"/>
            <a:ext cx="2696310" cy="1137160"/>
          </a:xfrm>
          <a:prstGeom prst="rect">
            <a:avLst/>
          </a:prstGeom>
          <a:ln w="19050">
            <a:solidFill>
              <a:srgbClr val="0070C0"/>
            </a:solidFill>
          </a:ln>
        </p:spPr>
      </p:pic>
      <p:pic>
        <p:nvPicPr>
          <p:cNvPr id="27" name="Image 26">
            <a:extLst>
              <a:ext uri="{FF2B5EF4-FFF2-40B4-BE49-F238E27FC236}">
                <a16:creationId xmlns:a16="http://schemas.microsoft.com/office/drawing/2014/main" id="{26262A91-4A02-4865-BD7E-B2F275EE5CD7}"/>
              </a:ext>
            </a:extLst>
          </p:cNvPr>
          <p:cNvPicPr>
            <a:picLocks noChangeAspect="1"/>
          </p:cNvPicPr>
          <p:nvPr/>
        </p:nvPicPr>
        <p:blipFill>
          <a:blip r:embed="rId3"/>
          <a:stretch>
            <a:fillRect/>
          </a:stretch>
        </p:blipFill>
        <p:spPr>
          <a:xfrm>
            <a:off x="2137600" y="2135779"/>
            <a:ext cx="2696309" cy="1151558"/>
          </a:xfrm>
          <a:prstGeom prst="rect">
            <a:avLst/>
          </a:prstGeom>
          <a:ln w="19050">
            <a:solidFill>
              <a:schemeClr val="accent2">
                <a:lumMod val="60000"/>
                <a:lumOff val="40000"/>
              </a:schemeClr>
            </a:solidFill>
          </a:ln>
        </p:spPr>
      </p:pic>
      <p:pic>
        <p:nvPicPr>
          <p:cNvPr id="29" name="Image 28">
            <a:extLst>
              <a:ext uri="{FF2B5EF4-FFF2-40B4-BE49-F238E27FC236}">
                <a16:creationId xmlns:a16="http://schemas.microsoft.com/office/drawing/2014/main" id="{35A088C5-091C-41DF-AC29-5BBF5E8D41D4}"/>
              </a:ext>
            </a:extLst>
          </p:cNvPr>
          <p:cNvPicPr>
            <a:picLocks noChangeAspect="1"/>
          </p:cNvPicPr>
          <p:nvPr/>
        </p:nvPicPr>
        <p:blipFill>
          <a:blip r:embed="rId4"/>
          <a:stretch>
            <a:fillRect/>
          </a:stretch>
        </p:blipFill>
        <p:spPr>
          <a:xfrm>
            <a:off x="2080816" y="3360530"/>
            <a:ext cx="2720020" cy="1067530"/>
          </a:xfrm>
          <a:prstGeom prst="rect">
            <a:avLst/>
          </a:prstGeom>
          <a:ln w="19050">
            <a:solidFill>
              <a:srgbClr val="92D050"/>
            </a:solidFill>
          </a:ln>
        </p:spPr>
      </p:pic>
      <p:pic>
        <p:nvPicPr>
          <p:cNvPr id="31" name="Image 30">
            <a:extLst>
              <a:ext uri="{FF2B5EF4-FFF2-40B4-BE49-F238E27FC236}">
                <a16:creationId xmlns:a16="http://schemas.microsoft.com/office/drawing/2014/main" id="{083ECD75-73AA-451E-80A7-6BC67E16F718}"/>
              </a:ext>
            </a:extLst>
          </p:cNvPr>
          <p:cNvPicPr>
            <a:picLocks noChangeAspect="1"/>
          </p:cNvPicPr>
          <p:nvPr/>
        </p:nvPicPr>
        <p:blipFill>
          <a:blip r:embed="rId5"/>
          <a:stretch>
            <a:fillRect/>
          </a:stretch>
        </p:blipFill>
        <p:spPr>
          <a:xfrm>
            <a:off x="2080816" y="4492504"/>
            <a:ext cx="2749221" cy="1108502"/>
          </a:xfrm>
          <a:prstGeom prst="rect">
            <a:avLst/>
          </a:prstGeom>
          <a:ln w="19050">
            <a:solidFill>
              <a:schemeClr val="accent1"/>
            </a:solidFill>
          </a:ln>
        </p:spPr>
      </p:pic>
      <p:sp>
        <p:nvSpPr>
          <p:cNvPr id="34" name="object 3">
            <a:extLst>
              <a:ext uri="{FF2B5EF4-FFF2-40B4-BE49-F238E27FC236}">
                <a16:creationId xmlns:a16="http://schemas.microsoft.com/office/drawing/2014/main" id="{DFF3E546-3528-44A1-86D7-CDC9B37A0503}"/>
              </a:ext>
            </a:extLst>
          </p:cNvPr>
          <p:cNvSpPr txBox="1">
            <a:spLocks/>
          </p:cNvSpPr>
          <p:nvPr/>
        </p:nvSpPr>
        <p:spPr>
          <a:xfrm>
            <a:off x="266648" y="177149"/>
            <a:ext cx="9045373" cy="351378"/>
          </a:xfrm>
          <a:prstGeom prst="rect">
            <a:avLst/>
          </a:prstGeom>
        </p:spPr>
        <p:txBody>
          <a:bodyPr vert="horz" wrap="square" lIns="0" tIns="12700" rIns="0" bIns="0" rtlCol="0" anchor="t">
            <a:spAutoFit/>
          </a:bodyPr>
          <a:lstStyle>
            <a:lvl1pPr algn="l" defTabSz="378059" rtl="0" eaLnBrk="1" latinLnBrk="0" hangingPunct="1">
              <a:spcBef>
                <a:spcPct val="0"/>
              </a:spcBef>
              <a:buNone/>
              <a:defRPr sz="2200" b="0" i="0" kern="1200">
                <a:solidFill>
                  <a:schemeClr val="bg1"/>
                </a:solidFill>
                <a:latin typeface="Arial Black"/>
                <a:ea typeface="+mj-ea"/>
                <a:cs typeface="Arial Black"/>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55139">
              <a:spcBef>
                <a:spcPts val="100"/>
              </a:spcBef>
            </a:pPr>
            <a:r>
              <a:rPr lang="fr-FR" spc="-145">
                <a:solidFill>
                  <a:schemeClr val="tx1"/>
                </a:solidFill>
              </a:rPr>
              <a:t>V.</a:t>
            </a:r>
            <a:r>
              <a:rPr lang="fr-FR" spc="-40">
                <a:solidFill>
                  <a:schemeClr val="tx1"/>
                </a:solidFill>
              </a:rPr>
              <a:t> ANALYSE</a:t>
            </a:r>
            <a:r>
              <a:rPr lang="fr-FR" spc="-145">
                <a:solidFill>
                  <a:schemeClr val="tx1"/>
                </a:solidFill>
              </a:rPr>
              <a:t> </a:t>
            </a:r>
            <a:r>
              <a:rPr lang="fr-FR">
                <a:solidFill>
                  <a:schemeClr val="tx1"/>
                </a:solidFill>
              </a:rPr>
              <a:t>DES</a:t>
            </a:r>
            <a:r>
              <a:rPr lang="fr-FR" spc="-100">
                <a:solidFill>
                  <a:schemeClr val="tx1"/>
                </a:solidFill>
              </a:rPr>
              <a:t> </a:t>
            </a:r>
            <a:r>
              <a:rPr lang="fr-FR">
                <a:solidFill>
                  <a:schemeClr val="tx1"/>
                </a:solidFill>
              </a:rPr>
              <a:t>GROUPES</a:t>
            </a:r>
            <a:r>
              <a:rPr lang="fr-FR" spc="-100">
                <a:solidFill>
                  <a:schemeClr val="tx1"/>
                </a:solidFill>
              </a:rPr>
              <a:t> </a:t>
            </a:r>
            <a:r>
              <a:rPr lang="fr-FR" spc="-10">
                <a:solidFill>
                  <a:schemeClr val="tx1"/>
                </a:solidFill>
              </a:rPr>
              <a:t>(CLUSTERS)</a:t>
            </a:r>
            <a:endParaRPr lang="fr-FR" spc="-1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dirty="0">
                <a:latin typeface="Arial"/>
                <a:cs typeface="Arial"/>
              </a:rPr>
              <a:t>24</a:t>
            </a:r>
            <a:endParaRPr sz="1400" dirty="0">
              <a:latin typeface="Arial"/>
              <a:cs typeface="Arial"/>
            </a:endParaRPr>
          </a:p>
        </p:txBody>
      </p:sp>
      <p:sp>
        <p:nvSpPr>
          <p:cNvPr id="3" name="object 3"/>
          <p:cNvSpPr txBox="1">
            <a:spLocks noGrp="1"/>
          </p:cNvSpPr>
          <p:nvPr>
            <p:ph type="title"/>
          </p:nvPr>
        </p:nvSpPr>
        <p:spPr>
          <a:xfrm>
            <a:off x="266648" y="177149"/>
            <a:ext cx="9045373" cy="470963"/>
          </a:xfrm>
          <a:prstGeom prst="rect">
            <a:avLst/>
          </a:prstGeom>
        </p:spPr>
        <p:txBody>
          <a:bodyPr vert="horz" wrap="square" lIns="0" tIns="12700" rIns="0" bIns="0" rtlCol="0">
            <a:spAutoFit/>
          </a:bodyPr>
          <a:lstStyle/>
          <a:p>
            <a:pPr marL="1755139">
              <a:lnSpc>
                <a:spcPct val="100000"/>
              </a:lnSpc>
              <a:spcBef>
                <a:spcPts val="100"/>
              </a:spcBef>
            </a:pPr>
            <a:r>
              <a:rPr spc="-145" dirty="0"/>
              <a:t>V.</a:t>
            </a:r>
            <a:r>
              <a:rPr spc="-40" dirty="0"/>
              <a:t> ANALYSE</a:t>
            </a:r>
            <a:r>
              <a:rPr spc="-145" dirty="0"/>
              <a:t> </a:t>
            </a:r>
            <a:r>
              <a:rPr dirty="0"/>
              <a:t>DES</a:t>
            </a:r>
            <a:r>
              <a:rPr spc="-100" dirty="0"/>
              <a:t> </a:t>
            </a:r>
            <a:r>
              <a:rPr dirty="0"/>
              <a:t>GROUPES</a:t>
            </a:r>
            <a:r>
              <a:rPr spc="-100" dirty="0"/>
              <a:t> </a:t>
            </a:r>
            <a:r>
              <a:rPr spc="-10" dirty="0"/>
              <a:t>(CLUSTERS)</a:t>
            </a:r>
          </a:p>
        </p:txBody>
      </p:sp>
      <p:sp>
        <p:nvSpPr>
          <p:cNvPr id="9" name="object 9"/>
          <p:cNvSpPr txBox="1"/>
          <p:nvPr/>
        </p:nvSpPr>
        <p:spPr>
          <a:xfrm>
            <a:off x="905662" y="858417"/>
            <a:ext cx="9092565" cy="1993264"/>
          </a:xfrm>
          <a:prstGeom prst="rect">
            <a:avLst/>
          </a:prstGeom>
        </p:spPr>
        <p:txBody>
          <a:bodyPr vert="horz" wrap="square" lIns="0" tIns="102870" rIns="0" bIns="0" rtlCol="0">
            <a:spAutoFit/>
          </a:bodyPr>
          <a:lstStyle/>
          <a:p>
            <a:pPr marL="12700">
              <a:lnSpc>
                <a:spcPct val="100000"/>
              </a:lnSpc>
              <a:spcBef>
                <a:spcPts val="810"/>
              </a:spcBef>
            </a:pPr>
            <a:r>
              <a:rPr sz="1300" dirty="0">
                <a:latin typeface="Arial Black"/>
                <a:cs typeface="Arial Black"/>
              </a:rPr>
              <a:t>Heatmap</a:t>
            </a:r>
            <a:r>
              <a:rPr sz="1300" spc="-40" dirty="0">
                <a:latin typeface="Arial Black"/>
                <a:cs typeface="Arial Black"/>
              </a:rPr>
              <a:t> </a:t>
            </a:r>
            <a:r>
              <a:rPr sz="1300" dirty="0">
                <a:latin typeface="Arial Black"/>
                <a:cs typeface="Arial Black"/>
              </a:rPr>
              <a:t>des</a:t>
            </a:r>
            <a:r>
              <a:rPr sz="1300" spc="-35" dirty="0">
                <a:latin typeface="Arial Black"/>
                <a:cs typeface="Arial Black"/>
              </a:rPr>
              <a:t> </a:t>
            </a:r>
            <a:r>
              <a:rPr sz="1300" dirty="0">
                <a:latin typeface="Arial Black"/>
                <a:cs typeface="Arial Black"/>
              </a:rPr>
              <a:t>clusters</a:t>
            </a:r>
            <a:r>
              <a:rPr sz="1300" spc="-45" dirty="0">
                <a:latin typeface="Arial Black"/>
                <a:cs typeface="Arial Black"/>
              </a:rPr>
              <a:t> </a:t>
            </a:r>
            <a:r>
              <a:rPr sz="1300" dirty="0">
                <a:latin typeface="Arial Black"/>
                <a:cs typeface="Arial Black"/>
              </a:rPr>
              <a:t>et</a:t>
            </a:r>
            <a:r>
              <a:rPr sz="1300" spc="-35" dirty="0">
                <a:latin typeface="Arial Black"/>
                <a:cs typeface="Arial Black"/>
              </a:rPr>
              <a:t> </a:t>
            </a:r>
            <a:r>
              <a:rPr sz="1300" dirty="0">
                <a:latin typeface="Arial Black"/>
                <a:cs typeface="Arial Black"/>
              </a:rPr>
              <a:t>les</a:t>
            </a:r>
            <a:r>
              <a:rPr sz="1300" spc="-45" dirty="0">
                <a:latin typeface="Arial Black"/>
                <a:cs typeface="Arial Black"/>
              </a:rPr>
              <a:t> </a:t>
            </a:r>
            <a:r>
              <a:rPr sz="1300" spc="-10" dirty="0">
                <a:latin typeface="Arial Black"/>
                <a:cs typeface="Arial Black"/>
              </a:rPr>
              <a:t>variables</a:t>
            </a:r>
            <a:endParaRPr sz="1300" dirty="0">
              <a:latin typeface="Arial Black"/>
              <a:cs typeface="Arial Black"/>
            </a:endParaRPr>
          </a:p>
          <a:p>
            <a:pPr marL="3896360" marR="610870">
              <a:lnSpc>
                <a:spcPct val="93200"/>
              </a:lnSpc>
              <a:spcBef>
                <a:spcPts val="1125"/>
              </a:spcBef>
            </a:pPr>
            <a:r>
              <a:rPr sz="1800" dirty="0">
                <a:latin typeface="Arial"/>
                <a:cs typeface="Arial"/>
              </a:rPr>
              <a:t>Les</a:t>
            </a:r>
            <a:r>
              <a:rPr sz="1800" spc="-35" dirty="0">
                <a:latin typeface="Arial"/>
                <a:cs typeface="Arial"/>
              </a:rPr>
              <a:t> </a:t>
            </a:r>
            <a:r>
              <a:rPr sz="1800" dirty="0">
                <a:latin typeface="Arial"/>
                <a:cs typeface="Arial"/>
              </a:rPr>
              <a:t>informations</a:t>
            </a:r>
            <a:r>
              <a:rPr sz="1800" spc="-45" dirty="0">
                <a:latin typeface="Arial"/>
                <a:cs typeface="Arial"/>
              </a:rPr>
              <a:t> </a:t>
            </a:r>
            <a:r>
              <a:rPr sz="1800" dirty="0">
                <a:latin typeface="Arial"/>
                <a:cs typeface="Arial"/>
              </a:rPr>
              <a:t>obtenues</a:t>
            </a:r>
            <a:r>
              <a:rPr sz="1800" spc="-40" dirty="0">
                <a:latin typeface="Arial"/>
                <a:cs typeface="Arial"/>
              </a:rPr>
              <a:t> </a:t>
            </a:r>
            <a:r>
              <a:rPr sz="1800" dirty="0">
                <a:latin typeface="Arial"/>
                <a:cs typeface="Arial"/>
              </a:rPr>
              <a:t>des</a:t>
            </a:r>
            <a:r>
              <a:rPr sz="1800" spc="-45" dirty="0">
                <a:latin typeface="Arial"/>
                <a:cs typeface="Arial"/>
              </a:rPr>
              <a:t> </a:t>
            </a:r>
            <a:r>
              <a:rPr sz="1800" dirty="0">
                <a:latin typeface="Arial"/>
                <a:cs typeface="Arial"/>
              </a:rPr>
              <a:t>boxplot,</a:t>
            </a:r>
            <a:r>
              <a:rPr sz="1800" spc="-40" dirty="0">
                <a:latin typeface="Arial"/>
                <a:cs typeface="Arial"/>
              </a:rPr>
              <a:t> </a:t>
            </a:r>
            <a:r>
              <a:rPr sz="1800" spc="-25" dirty="0">
                <a:latin typeface="Arial"/>
                <a:cs typeface="Arial"/>
              </a:rPr>
              <a:t>des </a:t>
            </a:r>
            <a:r>
              <a:rPr sz="1800" dirty="0">
                <a:latin typeface="Arial"/>
                <a:cs typeface="Arial"/>
              </a:rPr>
              <a:t>moyennes</a:t>
            </a:r>
            <a:r>
              <a:rPr sz="1800" spc="-25" dirty="0">
                <a:latin typeface="Arial"/>
                <a:cs typeface="Arial"/>
              </a:rPr>
              <a:t> </a:t>
            </a:r>
            <a:r>
              <a:rPr sz="1800" dirty="0">
                <a:latin typeface="Arial"/>
                <a:cs typeface="Arial"/>
              </a:rPr>
              <a:t>et</a:t>
            </a:r>
            <a:r>
              <a:rPr sz="1800" spc="-20" dirty="0">
                <a:latin typeface="Arial"/>
                <a:cs typeface="Arial"/>
              </a:rPr>
              <a:t> </a:t>
            </a:r>
            <a:r>
              <a:rPr sz="1800" dirty="0">
                <a:latin typeface="Arial"/>
                <a:cs typeface="Arial"/>
              </a:rPr>
              <a:t>la</a:t>
            </a:r>
            <a:r>
              <a:rPr sz="1800" spc="-20" dirty="0">
                <a:latin typeface="Arial"/>
                <a:cs typeface="Arial"/>
              </a:rPr>
              <a:t> </a:t>
            </a:r>
            <a:r>
              <a:rPr sz="1800" dirty="0">
                <a:latin typeface="Arial"/>
                <a:cs typeface="Arial"/>
              </a:rPr>
              <a:t>heatmap</a:t>
            </a:r>
            <a:r>
              <a:rPr sz="1800" spc="-25" dirty="0">
                <a:latin typeface="Arial"/>
                <a:cs typeface="Arial"/>
              </a:rPr>
              <a:t> </a:t>
            </a:r>
            <a:r>
              <a:rPr sz="1800" dirty="0">
                <a:latin typeface="Arial"/>
                <a:cs typeface="Arial"/>
              </a:rPr>
              <a:t>des</a:t>
            </a:r>
            <a:r>
              <a:rPr sz="1800" spc="-30" dirty="0">
                <a:latin typeface="Arial"/>
                <a:cs typeface="Arial"/>
              </a:rPr>
              <a:t> </a:t>
            </a:r>
            <a:r>
              <a:rPr sz="1800" dirty="0">
                <a:latin typeface="Arial"/>
                <a:cs typeface="Arial"/>
              </a:rPr>
              <a:t>groupes</a:t>
            </a:r>
            <a:r>
              <a:rPr sz="1800" spc="-30" dirty="0">
                <a:latin typeface="Arial"/>
                <a:cs typeface="Arial"/>
              </a:rPr>
              <a:t> </a:t>
            </a:r>
            <a:r>
              <a:rPr sz="1800" dirty="0">
                <a:latin typeface="Arial"/>
                <a:cs typeface="Arial"/>
              </a:rPr>
              <a:t>met</a:t>
            </a:r>
            <a:r>
              <a:rPr sz="1800" spc="-20" dirty="0">
                <a:latin typeface="Arial"/>
                <a:cs typeface="Arial"/>
              </a:rPr>
              <a:t> </a:t>
            </a:r>
            <a:r>
              <a:rPr sz="1800" spc="-25" dirty="0">
                <a:latin typeface="Arial"/>
                <a:cs typeface="Arial"/>
              </a:rPr>
              <a:t>en </a:t>
            </a:r>
            <a:r>
              <a:rPr sz="1800" dirty="0">
                <a:latin typeface="Arial"/>
                <a:cs typeface="Arial"/>
              </a:rPr>
              <a:t>avant</a:t>
            </a:r>
            <a:r>
              <a:rPr sz="1800" spc="-25" dirty="0">
                <a:latin typeface="Arial"/>
                <a:cs typeface="Arial"/>
              </a:rPr>
              <a:t> </a:t>
            </a:r>
            <a:r>
              <a:rPr sz="1800" dirty="0">
                <a:latin typeface="Arial"/>
                <a:cs typeface="Arial"/>
              </a:rPr>
              <a:t>le</a:t>
            </a:r>
            <a:r>
              <a:rPr sz="1800" spc="-30" dirty="0">
                <a:latin typeface="Arial"/>
                <a:cs typeface="Arial"/>
              </a:rPr>
              <a:t> </a:t>
            </a:r>
            <a:r>
              <a:rPr sz="1800" dirty="0" err="1">
                <a:latin typeface="Arial"/>
                <a:cs typeface="Arial"/>
              </a:rPr>
              <a:t>groupe</a:t>
            </a:r>
            <a:r>
              <a:rPr sz="1800" spc="-30" dirty="0">
                <a:latin typeface="Arial"/>
                <a:cs typeface="Arial"/>
              </a:rPr>
              <a:t> </a:t>
            </a:r>
            <a:r>
              <a:rPr lang="fr-FR" spc="-50" dirty="0">
                <a:latin typeface="Arial"/>
                <a:cs typeface="Arial"/>
              </a:rPr>
              <a:t>3</a:t>
            </a:r>
            <a:endParaRPr sz="1800" dirty="0">
              <a:latin typeface="Arial"/>
              <a:cs typeface="Arial"/>
            </a:endParaRPr>
          </a:p>
          <a:p>
            <a:pPr marL="3896360" marR="5080">
              <a:lnSpc>
                <a:spcPts val="2020"/>
              </a:lnSpc>
              <a:spcBef>
                <a:spcPts val="2055"/>
              </a:spcBef>
            </a:pPr>
            <a:r>
              <a:rPr sz="1800" dirty="0">
                <a:latin typeface="Arial"/>
                <a:cs typeface="Arial"/>
              </a:rPr>
              <a:t>Les</a:t>
            </a:r>
            <a:r>
              <a:rPr sz="1800" spc="-40" dirty="0">
                <a:latin typeface="Arial"/>
                <a:cs typeface="Arial"/>
              </a:rPr>
              <a:t> </a:t>
            </a:r>
            <a:r>
              <a:rPr sz="1800" dirty="0">
                <a:latin typeface="Arial"/>
                <a:cs typeface="Arial"/>
              </a:rPr>
              <a:t>caractéristique</a:t>
            </a:r>
            <a:r>
              <a:rPr sz="1800" spc="-45" dirty="0">
                <a:latin typeface="Arial"/>
                <a:cs typeface="Arial"/>
              </a:rPr>
              <a:t> </a:t>
            </a:r>
            <a:r>
              <a:rPr sz="1800" dirty="0">
                <a:latin typeface="Arial"/>
                <a:cs typeface="Arial"/>
              </a:rPr>
              <a:t>recherchées</a:t>
            </a:r>
            <a:r>
              <a:rPr sz="1800" spc="-40" dirty="0">
                <a:latin typeface="Arial"/>
                <a:cs typeface="Arial"/>
              </a:rPr>
              <a:t> </a:t>
            </a:r>
            <a:r>
              <a:rPr sz="1800" dirty="0">
                <a:latin typeface="Arial"/>
                <a:cs typeface="Arial"/>
              </a:rPr>
              <a:t>du</a:t>
            </a:r>
            <a:r>
              <a:rPr sz="1800" spc="-45" dirty="0">
                <a:latin typeface="Arial"/>
                <a:cs typeface="Arial"/>
              </a:rPr>
              <a:t> </a:t>
            </a:r>
            <a:r>
              <a:rPr sz="1800" dirty="0">
                <a:latin typeface="Arial"/>
                <a:cs typeface="Arial"/>
              </a:rPr>
              <a:t>groupe</a:t>
            </a:r>
            <a:r>
              <a:rPr sz="1800" spc="-50" dirty="0">
                <a:latin typeface="Arial"/>
                <a:cs typeface="Arial"/>
              </a:rPr>
              <a:t> </a:t>
            </a:r>
            <a:r>
              <a:rPr sz="1800" dirty="0">
                <a:latin typeface="Arial"/>
                <a:cs typeface="Arial"/>
              </a:rPr>
              <a:t>idéal</a:t>
            </a:r>
            <a:r>
              <a:rPr sz="1800" spc="-45" dirty="0">
                <a:latin typeface="Arial"/>
                <a:cs typeface="Arial"/>
              </a:rPr>
              <a:t> </a:t>
            </a:r>
            <a:r>
              <a:rPr sz="1800" spc="-25" dirty="0">
                <a:latin typeface="Arial"/>
                <a:cs typeface="Arial"/>
              </a:rPr>
              <a:t>en </a:t>
            </a:r>
            <a:r>
              <a:rPr sz="1800" dirty="0">
                <a:latin typeface="Arial"/>
                <a:cs typeface="Arial"/>
              </a:rPr>
              <a:t>terme</a:t>
            </a:r>
            <a:r>
              <a:rPr sz="1800" spc="-40" dirty="0">
                <a:latin typeface="Arial"/>
                <a:cs typeface="Arial"/>
              </a:rPr>
              <a:t> </a:t>
            </a:r>
            <a:r>
              <a:rPr sz="1800" dirty="0">
                <a:latin typeface="Arial"/>
                <a:cs typeface="Arial"/>
              </a:rPr>
              <a:t>de</a:t>
            </a:r>
            <a:r>
              <a:rPr sz="1800" spc="-30" dirty="0">
                <a:latin typeface="Arial"/>
                <a:cs typeface="Arial"/>
              </a:rPr>
              <a:t> </a:t>
            </a:r>
            <a:r>
              <a:rPr sz="1800" dirty="0">
                <a:latin typeface="Arial"/>
                <a:cs typeface="Arial"/>
              </a:rPr>
              <a:t>besoins</a:t>
            </a:r>
            <a:r>
              <a:rPr sz="1800" spc="-35" dirty="0">
                <a:latin typeface="Arial"/>
                <a:cs typeface="Arial"/>
              </a:rPr>
              <a:t> </a:t>
            </a:r>
            <a:r>
              <a:rPr sz="1800" dirty="0">
                <a:latin typeface="Arial"/>
                <a:cs typeface="Arial"/>
              </a:rPr>
              <a:t>en</a:t>
            </a:r>
            <a:r>
              <a:rPr sz="1800" spc="-30" dirty="0">
                <a:latin typeface="Arial"/>
                <a:cs typeface="Arial"/>
              </a:rPr>
              <a:t> </a:t>
            </a:r>
            <a:r>
              <a:rPr sz="1800" dirty="0">
                <a:latin typeface="Arial"/>
                <a:cs typeface="Arial"/>
              </a:rPr>
              <a:t>viande</a:t>
            </a:r>
            <a:r>
              <a:rPr sz="1800" spc="-35" dirty="0">
                <a:latin typeface="Arial"/>
                <a:cs typeface="Arial"/>
              </a:rPr>
              <a:t> </a:t>
            </a:r>
            <a:r>
              <a:rPr sz="1800" dirty="0">
                <a:latin typeface="Arial"/>
                <a:cs typeface="Arial"/>
              </a:rPr>
              <a:t>de</a:t>
            </a:r>
            <a:r>
              <a:rPr sz="1800" spc="-30" dirty="0">
                <a:latin typeface="Arial"/>
                <a:cs typeface="Arial"/>
              </a:rPr>
              <a:t> </a:t>
            </a:r>
            <a:r>
              <a:rPr sz="1800" dirty="0">
                <a:latin typeface="Arial"/>
                <a:cs typeface="Arial"/>
              </a:rPr>
              <a:t>poulet</a:t>
            </a:r>
            <a:r>
              <a:rPr sz="1800" spc="-15" dirty="0">
                <a:latin typeface="Arial"/>
                <a:cs typeface="Arial"/>
              </a:rPr>
              <a:t> </a:t>
            </a:r>
            <a:r>
              <a:rPr sz="1800" spc="-50" dirty="0">
                <a:latin typeface="Arial"/>
                <a:cs typeface="Arial"/>
              </a:rPr>
              <a:t>:</a:t>
            </a:r>
            <a:endParaRPr sz="1800" dirty="0">
              <a:latin typeface="Arial"/>
              <a:cs typeface="Arial"/>
            </a:endParaRPr>
          </a:p>
        </p:txBody>
      </p:sp>
      <p:sp>
        <p:nvSpPr>
          <p:cNvPr id="10" name="object 10"/>
          <p:cNvSpPr txBox="1"/>
          <p:nvPr/>
        </p:nvSpPr>
        <p:spPr>
          <a:xfrm>
            <a:off x="4789335" y="3131905"/>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1" name="object 11"/>
          <p:cNvSpPr txBox="1"/>
          <p:nvPr/>
        </p:nvSpPr>
        <p:spPr>
          <a:xfrm>
            <a:off x="4789335" y="3388229"/>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2" name="object 12"/>
          <p:cNvSpPr txBox="1"/>
          <p:nvPr/>
        </p:nvSpPr>
        <p:spPr>
          <a:xfrm>
            <a:off x="4789335" y="3643473"/>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3" name="object 13"/>
          <p:cNvSpPr txBox="1"/>
          <p:nvPr/>
        </p:nvSpPr>
        <p:spPr>
          <a:xfrm>
            <a:off x="4789335" y="3900153"/>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4" name="object 14"/>
          <p:cNvSpPr txBox="1"/>
          <p:nvPr/>
        </p:nvSpPr>
        <p:spPr>
          <a:xfrm>
            <a:off x="4789335" y="4155385"/>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5" name="object 15"/>
          <p:cNvSpPr txBox="1"/>
          <p:nvPr/>
        </p:nvSpPr>
        <p:spPr>
          <a:xfrm>
            <a:off x="5004980" y="3063147"/>
            <a:ext cx="4890770" cy="1323975"/>
          </a:xfrm>
          <a:prstGeom prst="rect">
            <a:avLst/>
          </a:prstGeom>
        </p:spPr>
        <p:txBody>
          <a:bodyPr vert="horz" wrap="square" lIns="0" tIns="36830" rIns="0" bIns="0" rtlCol="0">
            <a:spAutoFit/>
          </a:bodyPr>
          <a:lstStyle/>
          <a:p>
            <a:pPr marL="12700" marR="1211580">
              <a:lnSpc>
                <a:spcPts val="2010"/>
              </a:lnSpc>
              <a:spcBef>
                <a:spcPts val="290"/>
              </a:spcBef>
            </a:pPr>
            <a:r>
              <a:rPr sz="1800" dirty="0">
                <a:latin typeface="Arial"/>
                <a:cs typeface="Arial"/>
              </a:rPr>
              <a:t>Les</a:t>
            </a:r>
            <a:r>
              <a:rPr sz="1800" spc="-30" dirty="0">
                <a:latin typeface="Arial"/>
                <a:cs typeface="Arial"/>
              </a:rPr>
              <a:t> </a:t>
            </a:r>
            <a:r>
              <a:rPr sz="1800" dirty="0">
                <a:latin typeface="Arial"/>
                <a:cs typeface="Arial"/>
              </a:rPr>
              <a:t>disponibilités</a:t>
            </a:r>
            <a:r>
              <a:rPr sz="1800" spc="-35" dirty="0">
                <a:latin typeface="Arial"/>
                <a:cs typeface="Arial"/>
              </a:rPr>
              <a:t> </a:t>
            </a:r>
            <a:r>
              <a:rPr sz="1800" dirty="0">
                <a:latin typeface="Arial"/>
                <a:cs typeface="Arial"/>
              </a:rPr>
              <a:t>les</a:t>
            </a:r>
            <a:r>
              <a:rPr sz="1800" spc="-30" dirty="0">
                <a:latin typeface="Arial"/>
                <a:cs typeface="Arial"/>
              </a:rPr>
              <a:t> </a:t>
            </a:r>
            <a:r>
              <a:rPr sz="1800" dirty="0">
                <a:latin typeface="Arial"/>
                <a:cs typeface="Arial"/>
              </a:rPr>
              <a:t>plus</a:t>
            </a:r>
            <a:r>
              <a:rPr sz="1800" spc="-35" dirty="0">
                <a:latin typeface="Arial"/>
                <a:cs typeface="Arial"/>
              </a:rPr>
              <a:t> </a:t>
            </a:r>
            <a:r>
              <a:rPr sz="1800" spc="-10" dirty="0">
                <a:latin typeface="Arial"/>
                <a:cs typeface="Arial"/>
              </a:rPr>
              <a:t>faibles </a:t>
            </a:r>
            <a:r>
              <a:rPr sz="1800" dirty="0">
                <a:latin typeface="Arial"/>
                <a:cs typeface="Arial"/>
              </a:rPr>
              <a:t>Une</a:t>
            </a:r>
            <a:r>
              <a:rPr sz="1800" spc="-55" dirty="0">
                <a:latin typeface="Arial"/>
                <a:cs typeface="Arial"/>
              </a:rPr>
              <a:t> </a:t>
            </a:r>
            <a:r>
              <a:rPr sz="1800" spc="-10" dirty="0">
                <a:latin typeface="Arial"/>
                <a:cs typeface="Arial"/>
              </a:rPr>
              <a:t>auto-</a:t>
            </a:r>
            <a:r>
              <a:rPr sz="1800" dirty="0">
                <a:latin typeface="Arial"/>
                <a:cs typeface="Arial"/>
              </a:rPr>
              <a:t>suffisance</a:t>
            </a:r>
            <a:r>
              <a:rPr sz="1800" spc="-35" dirty="0">
                <a:latin typeface="Arial"/>
                <a:cs typeface="Arial"/>
              </a:rPr>
              <a:t> </a:t>
            </a:r>
            <a:r>
              <a:rPr sz="1800" dirty="0">
                <a:latin typeface="Arial"/>
                <a:cs typeface="Arial"/>
              </a:rPr>
              <a:t>des</a:t>
            </a:r>
            <a:r>
              <a:rPr sz="1800" spc="-25" dirty="0">
                <a:latin typeface="Arial"/>
                <a:cs typeface="Arial"/>
              </a:rPr>
              <a:t> </a:t>
            </a:r>
            <a:r>
              <a:rPr sz="1800" dirty="0">
                <a:latin typeface="Arial"/>
                <a:cs typeface="Arial"/>
              </a:rPr>
              <a:t>plus</a:t>
            </a:r>
            <a:r>
              <a:rPr sz="1800" spc="-30" dirty="0">
                <a:latin typeface="Arial"/>
                <a:cs typeface="Arial"/>
              </a:rPr>
              <a:t> </a:t>
            </a:r>
            <a:r>
              <a:rPr sz="1800" spc="-10" dirty="0">
                <a:latin typeface="Arial"/>
                <a:cs typeface="Arial"/>
              </a:rPr>
              <a:t>faibles</a:t>
            </a:r>
            <a:endParaRPr sz="1800" dirty="0">
              <a:latin typeface="Arial"/>
              <a:cs typeface="Arial"/>
            </a:endParaRPr>
          </a:p>
          <a:p>
            <a:pPr marL="12700" marR="5080">
              <a:lnSpc>
                <a:spcPts val="2010"/>
              </a:lnSpc>
              <a:spcBef>
                <a:spcPts val="10"/>
              </a:spcBef>
            </a:pPr>
            <a:r>
              <a:rPr sz="1800" dirty="0">
                <a:latin typeface="Arial"/>
                <a:cs typeface="Arial"/>
              </a:rPr>
              <a:t>Une</a:t>
            </a:r>
            <a:r>
              <a:rPr sz="1800" spc="-50" dirty="0">
                <a:latin typeface="Arial"/>
                <a:cs typeface="Arial"/>
              </a:rPr>
              <a:t> </a:t>
            </a:r>
            <a:r>
              <a:rPr sz="1800" dirty="0">
                <a:latin typeface="Arial"/>
                <a:cs typeface="Arial"/>
              </a:rPr>
              <a:t>dépendance</a:t>
            </a:r>
            <a:r>
              <a:rPr sz="1800" spc="-40" dirty="0">
                <a:latin typeface="Arial"/>
                <a:cs typeface="Arial"/>
              </a:rPr>
              <a:t> </a:t>
            </a:r>
            <a:r>
              <a:rPr sz="1800" dirty="0">
                <a:latin typeface="Arial"/>
                <a:cs typeface="Arial"/>
              </a:rPr>
              <a:t>à</a:t>
            </a:r>
            <a:r>
              <a:rPr sz="1800" spc="-40" dirty="0">
                <a:latin typeface="Arial"/>
                <a:cs typeface="Arial"/>
              </a:rPr>
              <a:t> </a:t>
            </a:r>
            <a:r>
              <a:rPr sz="1800" dirty="0">
                <a:latin typeface="Arial"/>
                <a:cs typeface="Arial"/>
              </a:rPr>
              <a:t>l’importation</a:t>
            </a:r>
            <a:r>
              <a:rPr sz="1800" spc="-40" dirty="0">
                <a:latin typeface="Arial"/>
                <a:cs typeface="Arial"/>
              </a:rPr>
              <a:t> </a:t>
            </a:r>
            <a:r>
              <a:rPr sz="1800" dirty="0">
                <a:latin typeface="Arial"/>
                <a:cs typeface="Arial"/>
              </a:rPr>
              <a:t>des</a:t>
            </a:r>
            <a:r>
              <a:rPr sz="1800" spc="-40" dirty="0">
                <a:latin typeface="Arial"/>
                <a:cs typeface="Arial"/>
              </a:rPr>
              <a:t> </a:t>
            </a:r>
            <a:r>
              <a:rPr sz="1800" dirty="0">
                <a:latin typeface="Arial"/>
                <a:cs typeface="Arial"/>
              </a:rPr>
              <a:t>plus</a:t>
            </a:r>
            <a:r>
              <a:rPr sz="1800" spc="-30" dirty="0">
                <a:latin typeface="Arial"/>
                <a:cs typeface="Arial"/>
              </a:rPr>
              <a:t> </a:t>
            </a:r>
            <a:r>
              <a:rPr sz="1800" spc="-10" dirty="0">
                <a:latin typeface="Arial"/>
                <a:cs typeface="Arial"/>
              </a:rPr>
              <a:t>élevée </a:t>
            </a:r>
            <a:r>
              <a:rPr sz="1800" dirty="0">
                <a:latin typeface="Arial"/>
                <a:cs typeface="Arial"/>
              </a:rPr>
              <a:t>Une</a:t>
            </a:r>
            <a:r>
              <a:rPr sz="1800" spc="-75" dirty="0">
                <a:latin typeface="Arial"/>
                <a:cs typeface="Arial"/>
              </a:rPr>
              <a:t> </a:t>
            </a:r>
            <a:r>
              <a:rPr sz="1800" dirty="0">
                <a:latin typeface="Arial"/>
                <a:cs typeface="Arial"/>
              </a:rPr>
              <a:t>croissance</a:t>
            </a:r>
            <a:r>
              <a:rPr sz="1800" spc="-50" dirty="0">
                <a:latin typeface="Arial"/>
                <a:cs typeface="Arial"/>
              </a:rPr>
              <a:t> </a:t>
            </a:r>
            <a:r>
              <a:rPr sz="1800" dirty="0">
                <a:latin typeface="Arial"/>
                <a:cs typeface="Arial"/>
              </a:rPr>
              <a:t>démographique</a:t>
            </a:r>
            <a:r>
              <a:rPr sz="1800" spc="-50" dirty="0">
                <a:latin typeface="Arial"/>
                <a:cs typeface="Arial"/>
              </a:rPr>
              <a:t> </a:t>
            </a:r>
            <a:r>
              <a:rPr sz="1800" spc="-10" dirty="0">
                <a:latin typeface="Arial"/>
                <a:cs typeface="Arial"/>
              </a:rPr>
              <a:t>élevé</a:t>
            </a:r>
            <a:endParaRPr sz="1800" dirty="0">
              <a:latin typeface="Arial"/>
              <a:cs typeface="Arial"/>
            </a:endParaRPr>
          </a:p>
          <a:p>
            <a:pPr marL="12700">
              <a:lnSpc>
                <a:spcPts val="1980"/>
              </a:lnSpc>
            </a:pPr>
            <a:r>
              <a:rPr sz="1800" dirty="0">
                <a:latin typeface="Arial"/>
                <a:cs typeface="Arial"/>
              </a:rPr>
              <a:t>Un</a:t>
            </a:r>
            <a:r>
              <a:rPr sz="1800" spc="-15" dirty="0">
                <a:latin typeface="Arial"/>
                <a:cs typeface="Arial"/>
              </a:rPr>
              <a:t> </a:t>
            </a:r>
            <a:r>
              <a:rPr sz="1800" dirty="0">
                <a:latin typeface="Arial"/>
                <a:cs typeface="Arial"/>
              </a:rPr>
              <a:t>PIB </a:t>
            </a:r>
            <a:r>
              <a:rPr sz="1800" spc="-20" dirty="0">
                <a:latin typeface="Arial"/>
                <a:cs typeface="Arial"/>
              </a:rPr>
              <a:t>élevé</a:t>
            </a:r>
            <a:endParaRPr sz="1800" dirty="0">
              <a:latin typeface="Arial"/>
              <a:cs typeface="Arial"/>
            </a:endParaRPr>
          </a:p>
        </p:txBody>
      </p:sp>
      <p:pic>
        <p:nvPicPr>
          <p:cNvPr id="19" name="Image 18">
            <a:extLst>
              <a:ext uri="{FF2B5EF4-FFF2-40B4-BE49-F238E27FC236}">
                <a16:creationId xmlns:a16="http://schemas.microsoft.com/office/drawing/2014/main" id="{46D2EF8D-D3A7-4789-9858-567A9CE54934}"/>
              </a:ext>
            </a:extLst>
          </p:cNvPr>
          <p:cNvPicPr>
            <a:picLocks noChangeAspect="1"/>
          </p:cNvPicPr>
          <p:nvPr/>
        </p:nvPicPr>
        <p:blipFill>
          <a:blip r:embed="rId2"/>
          <a:stretch>
            <a:fillRect/>
          </a:stretch>
        </p:blipFill>
        <p:spPr>
          <a:xfrm>
            <a:off x="622300" y="1414343"/>
            <a:ext cx="3437238" cy="36434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96732" y="154185"/>
            <a:ext cx="8180236" cy="470963"/>
          </a:xfrm>
          <a:prstGeom prst="rect">
            <a:avLst/>
          </a:prstGeom>
        </p:spPr>
        <p:txBody>
          <a:bodyPr vert="horz" wrap="square" lIns="0" tIns="12700" rIns="0" bIns="0" rtlCol="0">
            <a:spAutoFit/>
          </a:bodyPr>
          <a:lstStyle/>
          <a:p>
            <a:pPr marL="12700">
              <a:lnSpc>
                <a:spcPct val="100000"/>
              </a:lnSpc>
              <a:spcBef>
                <a:spcPts val="100"/>
              </a:spcBef>
            </a:pPr>
            <a:r>
              <a:rPr dirty="0"/>
              <a:t>VII.</a:t>
            </a:r>
            <a:r>
              <a:rPr spc="-80" dirty="0"/>
              <a:t> </a:t>
            </a:r>
            <a:r>
              <a:rPr spc="-25" dirty="0"/>
              <a:t>EXPLORATION</a:t>
            </a:r>
            <a:r>
              <a:rPr spc="-95" dirty="0"/>
              <a:t> </a:t>
            </a:r>
            <a:r>
              <a:rPr dirty="0"/>
              <a:t>DU</a:t>
            </a:r>
            <a:r>
              <a:rPr spc="-95" dirty="0"/>
              <a:t> </a:t>
            </a:r>
            <a:r>
              <a:rPr dirty="0"/>
              <a:t>CLUSTER</a:t>
            </a:r>
            <a:r>
              <a:rPr spc="-90" dirty="0"/>
              <a:t> </a:t>
            </a:r>
            <a:r>
              <a:rPr spc="-10" dirty="0"/>
              <a:t>SÉLECTIONNÉ</a:t>
            </a:r>
          </a:p>
        </p:txBody>
      </p:sp>
      <p:sp>
        <p:nvSpPr>
          <p:cNvPr id="4" name="object 4"/>
          <p:cNvSpPr txBox="1"/>
          <p:nvPr/>
        </p:nvSpPr>
        <p:spPr>
          <a:xfrm>
            <a:off x="220941" y="947428"/>
            <a:ext cx="9206230" cy="72136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Pour</a:t>
            </a:r>
            <a:r>
              <a:rPr sz="1600" b="1" spc="-60" dirty="0">
                <a:latin typeface="Arial"/>
                <a:cs typeface="Arial"/>
              </a:rPr>
              <a:t> </a:t>
            </a:r>
            <a:r>
              <a:rPr sz="1600" b="1" dirty="0">
                <a:latin typeface="Arial"/>
                <a:cs typeface="Arial"/>
              </a:rPr>
              <a:t>affiner</a:t>
            </a:r>
            <a:r>
              <a:rPr sz="1600" b="1" spc="-50" dirty="0">
                <a:latin typeface="Arial"/>
                <a:cs typeface="Arial"/>
              </a:rPr>
              <a:t> </a:t>
            </a:r>
            <a:r>
              <a:rPr sz="1600" b="1" dirty="0">
                <a:latin typeface="Arial"/>
                <a:cs typeface="Arial"/>
              </a:rPr>
              <a:t>d’avantage</a:t>
            </a:r>
            <a:r>
              <a:rPr sz="1600" b="1" spc="-55" dirty="0">
                <a:latin typeface="Arial"/>
                <a:cs typeface="Arial"/>
              </a:rPr>
              <a:t> </a:t>
            </a:r>
            <a:r>
              <a:rPr sz="1600" b="1" dirty="0">
                <a:latin typeface="Arial"/>
                <a:cs typeface="Arial"/>
              </a:rPr>
              <a:t>notre</a:t>
            </a:r>
            <a:r>
              <a:rPr sz="1600" b="1" spc="-60" dirty="0">
                <a:latin typeface="Arial"/>
                <a:cs typeface="Arial"/>
              </a:rPr>
              <a:t> </a:t>
            </a:r>
            <a:r>
              <a:rPr sz="1600" b="1" dirty="0">
                <a:latin typeface="Arial"/>
                <a:cs typeface="Arial"/>
              </a:rPr>
              <a:t>résultat,</a:t>
            </a:r>
            <a:r>
              <a:rPr sz="1600" b="1" spc="-50" dirty="0">
                <a:latin typeface="Arial"/>
                <a:cs typeface="Arial"/>
              </a:rPr>
              <a:t> </a:t>
            </a:r>
            <a:r>
              <a:rPr sz="1600" b="1" dirty="0">
                <a:latin typeface="Arial"/>
                <a:cs typeface="Arial"/>
              </a:rPr>
              <a:t>nous</a:t>
            </a:r>
            <a:r>
              <a:rPr sz="1600" b="1" spc="-55" dirty="0">
                <a:latin typeface="Arial"/>
                <a:cs typeface="Arial"/>
              </a:rPr>
              <a:t> </a:t>
            </a:r>
            <a:r>
              <a:rPr sz="1600" b="1" dirty="0">
                <a:latin typeface="Arial"/>
                <a:cs typeface="Arial"/>
              </a:rPr>
              <a:t>avons</a:t>
            </a:r>
            <a:r>
              <a:rPr sz="1600" b="1" spc="-55" dirty="0">
                <a:latin typeface="Arial"/>
                <a:cs typeface="Arial"/>
              </a:rPr>
              <a:t> </a:t>
            </a:r>
            <a:r>
              <a:rPr sz="1600" b="1" dirty="0">
                <a:latin typeface="Arial"/>
                <a:cs typeface="Arial"/>
              </a:rPr>
              <a:t>appliquer</a:t>
            </a:r>
            <a:r>
              <a:rPr sz="1600" b="1" spc="-55" dirty="0">
                <a:latin typeface="Arial"/>
                <a:cs typeface="Arial"/>
              </a:rPr>
              <a:t> </a:t>
            </a:r>
            <a:r>
              <a:rPr sz="1600" b="1" dirty="0">
                <a:latin typeface="Arial"/>
                <a:cs typeface="Arial"/>
              </a:rPr>
              <a:t>la</a:t>
            </a:r>
            <a:r>
              <a:rPr sz="1600" b="1" spc="-55" dirty="0">
                <a:latin typeface="Arial"/>
                <a:cs typeface="Arial"/>
              </a:rPr>
              <a:t> </a:t>
            </a:r>
            <a:r>
              <a:rPr sz="1600" b="1" dirty="0">
                <a:latin typeface="Arial"/>
                <a:cs typeface="Arial"/>
              </a:rPr>
              <a:t>même</a:t>
            </a:r>
            <a:r>
              <a:rPr sz="1600" b="1" spc="-55" dirty="0">
                <a:latin typeface="Arial"/>
                <a:cs typeface="Arial"/>
              </a:rPr>
              <a:t> </a:t>
            </a:r>
            <a:r>
              <a:rPr sz="1600" b="1" dirty="0">
                <a:latin typeface="Arial"/>
                <a:cs typeface="Arial"/>
              </a:rPr>
              <a:t>démarche</a:t>
            </a:r>
            <a:r>
              <a:rPr sz="1600" b="1" spc="-50" dirty="0">
                <a:latin typeface="Arial"/>
                <a:cs typeface="Arial"/>
              </a:rPr>
              <a:t> </a:t>
            </a:r>
            <a:r>
              <a:rPr sz="1600" b="1" dirty="0">
                <a:latin typeface="Arial"/>
                <a:cs typeface="Arial"/>
              </a:rPr>
              <a:t>sur</a:t>
            </a:r>
            <a:r>
              <a:rPr sz="1600" b="1" spc="-55" dirty="0">
                <a:latin typeface="Arial"/>
                <a:cs typeface="Arial"/>
              </a:rPr>
              <a:t> </a:t>
            </a:r>
            <a:r>
              <a:rPr sz="1600" b="1" dirty="0">
                <a:latin typeface="Arial"/>
                <a:cs typeface="Arial"/>
              </a:rPr>
              <a:t>le</a:t>
            </a:r>
            <a:r>
              <a:rPr sz="1600" b="1" spc="-55" dirty="0">
                <a:latin typeface="Arial"/>
                <a:cs typeface="Arial"/>
              </a:rPr>
              <a:t> </a:t>
            </a:r>
            <a:r>
              <a:rPr sz="1600" b="1" dirty="0" err="1">
                <a:latin typeface="Arial"/>
                <a:cs typeface="Arial"/>
              </a:rPr>
              <a:t>groupe</a:t>
            </a:r>
            <a:r>
              <a:rPr sz="1600" b="1" spc="-55" dirty="0">
                <a:latin typeface="Arial"/>
                <a:cs typeface="Arial"/>
              </a:rPr>
              <a:t> </a:t>
            </a:r>
            <a:r>
              <a:rPr lang="fr-FR" sz="1600" b="1" spc="-50" dirty="0">
                <a:latin typeface="Arial"/>
                <a:cs typeface="Arial"/>
              </a:rPr>
              <a:t>3</a:t>
            </a:r>
            <a:endParaRPr sz="1600" dirty="0">
              <a:latin typeface="Arial"/>
              <a:cs typeface="Arial"/>
            </a:endParaRPr>
          </a:p>
          <a:p>
            <a:pPr marL="12700">
              <a:lnSpc>
                <a:spcPct val="100000"/>
              </a:lnSpc>
              <a:spcBef>
                <a:spcPts val="1645"/>
              </a:spcBef>
            </a:pPr>
            <a:r>
              <a:rPr sz="1600" b="1" dirty="0">
                <a:latin typeface="Arial"/>
                <a:cs typeface="Arial"/>
              </a:rPr>
              <a:t>-</a:t>
            </a:r>
            <a:r>
              <a:rPr sz="1600" b="1" spc="-35" dirty="0">
                <a:latin typeface="Arial"/>
                <a:cs typeface="Arial"/>
              </a:rPr>
              <a:t> </a:t>
            </a:r>
            <a:r>
              <a:rPr lang="fr-FR" sz="1600" spc="-35" dirty="0">
                <a:latin typeface="Arial"/>
                <a:cs typeface="Arial"/>
              </a:rPr>
              <a:t>4</a:t>
            </a:r>
            <a:r>
              <a:rPr sz="1600" spc="-25" dirty="0">
                <a:latin typeface="Arial"/>
                <a:cs typeface="Arial"/>
              </a:rPr>
              <a:t> </a:t>
            </a:r>
            <a:r>
              <a:rPr sz="1600" spc="-10" dirty="0">
                <a:latin typeface="Arial"/>
                <a:cs typeface="Arial"/>
              </a:rPr>
              <a:t>sous-</a:t>
            </a:r>
            <a:r>
              <a:rPr sz="1600" dirty="0">
                <a:latin typeface="Arial"/>
                <a:cs typeface="Arial"/>
              </a:rPr>
              <a:t>groupes</a:t>
            </a:r>
            <a:r>
              <a:rPr sz="1600" spc="-25" dirty="0">
                <a:latin typeface="Arial"/>
                <a:cs typeface="Arial"/>
              </a:rPr>
              <a:t> </a:t>
            </a:r>
            <a:r>
              <a:rPr sz="1600" dirty="0">
                <a:latin typeface="Arial"/>
                <a:cs typeface="Arial"/>
              </a:rPr>
              <a:t>résultent</a:t>
            </a:r>
            <a:r>
              <a:rPr sz="1600" spc="-30" dirty="0">
                <a:latin typeface="Arial"/>
                <a:cs typeface="Arial"/>
              </a:rPr>
              <a:t> </a:t>
            </a:r>
            <a:r>
              <a:rPr sz="1600" dirty="0">
                <a:latin typeface="Arial"/>
                <a:cs typeface="Arial"/>
              </a:rPr>
              <a:t>de</a:t>
            </a:r>
            <a:r>
              <a:rPr sz="1600" spc="-30" dirty="0">
                <a:latin typeface="Arial"/>
                <a:cs typeface="Arial"/>
              </a:rPr>
              <a:t> </a:t>
            </a:r>
            <a:r>
              <a:rPr sz="1600" dirty="0">
                <a:latin typeface="Arial"/>
                <a:cs typeface="Arial"/>
              </a:rPr>
              <a:t>cette</a:t>
            </a:r>
            <a:r>
              <a:rPr sz="1600" spc="-35" dirty="0">
                <a:latin typeface="Arial"/>
                <a:cs typeface="Arial"/>
              </a:rPr>
              <a:t> </a:t>
            </a:r>
            <a:r>
              <a:rPr sz="1600" spc="-10" dirty="0">
                <a:latin typeface="Arial"/>
                <a:cs typeface="Arial"/>
              </a:rPr>
              <a:t>analyse</a:t>
            </a:r>
            <a:endParaRPr sz="1600" dirty="0">
              <a:latin typeface="Arial"/>
              <a:cs typeface="Arial"/>
            </a:endParaRPr>
          </a:p>
        </p:txBody>
      </p:sp>
      <p:sp>
        <p:nvSpPr>
          <p:cNvPr id="6" name="object 6"/>
          <p:cNvSpPr txBox="1"/>
          <p:nvPr/>
        </p:nvSpPr>
        <p:spPr>
          <a:xfrm>
            <a:off x="490219" y="1812514"/>
            <a:ext cx="3918585" cy="494030"/>
          </a:xfrm>
          <a:prstGeom prst="rect">
            <a:avLst/>
          </a:prstGeom>
        </p:spPr>
        <p:txBody>
          <a:bodyPr vert="horz" wrap="square" lIns="0" tIns="35560" rIns="0" bIns="0" rtlCol="0">
            <a:spAutoFit/>
          </a:bodyPr>
          <a:lstStyle/>
          <a:p>
            <a:pPr marL="992505" marR="5080" indent="-980440">
              <a:lnSpc>
                <a:spcPts val="1770"/>
              </a:lnSpc>
              <a:spcBef>
                <a:spcPts val="280"/>
              </a:spcBef>
            </a:pPr>
            <a:r>
              <a:rPr sz="1600" b="1" dirty="0">
                <a:latin typeface="Arial"/>
                <a:cs typeface="Arial"/>
              </a:rPr>
              <a:t>AFFICHAGES</a:t>
            </a:r>
            <a:r>
              <a:rPr sz="1600" b="1" spc="-50" dirty="0">
                <a:latin typeface="Arial"/>
                <a:cs typeface="Arial"/>
              </a:rPr>
              <a:t> </a:t>
            </a:r>
            <a:r>
              <a:rPr sz="1600" b="1" dirty="0">
                <a:latin typeface="Arial"/>
                <a:cs typeface="Arial"/>
              </a:rPr>
              <a:t>DES</a:t>
            </a:r>
            <a:r>
              <a:rPr sz="1600" b="1" spc="-45" dirty="0">
                <a:latin typeface="Arial"/>
                <a:cs typeface="Arial"/>
              </a:rPr>
              <a:t> </a:t>
            </a:r>
            <a:r>
              <a:rPr sz="1600" b="1" spc="-10" dirty="0">
                <a:latin typeface="Arial"/>
                <a:cs typeface="Arial"/>
              </a:rPr>
              <a:t>SOUS-</a:t>
            </a:r>
            <a:r>
              <a:rPr sz="1600" b="1" dirty="0">
                <a:latin typeface="Arial"/>
                <a:cs typeface="Arial"/>
              </a:rPr>
              <a:t>CLUSTERS</a:t>
            </a:r>
            <a:r>
              <a:rPr sz="1600" b="1" spc="-45" dirty="0">
                <a:latin typeface="Arial"/>
                <a:cs typeface="Arial"/>
              </a:rPr>
              <a:t> </a:t>
            </a:r>
            <a:r>
              <a:rPr sz="1600" b="1" spc="-25" dirty="0">
                <a:latin typeface="Arial"/>
                <a:cs typeface="Arial"/>
              </a:rPr>
              <a:t>ET </a:t>
            </a:r>
            <a:r>
              <a:rPr sz="1600" b="1" dirty="0">
                <a:latin typeface="Arial"/>
                <a:cs typeface="Arial"/>
              </a:rPr>
              <a:t>LEUR</a:t>
            </a:r>
            <a:r>
              <a:rPr sz="1600" b="1" spc="-25" dirty="0">
                <a:latin typeface="Arial"/>
                <a:cs typeface="Arial"/>
              </a:rPr>
              <a:t> </a:t>
            </a:r>
            <a:r>
              <a:rPr sz="1600" b="1" spc="-10" dirty="0">
                <a:latin typeface="Arial"/>
                <a:cs typeface="Arial"/>
              </a:rPr>
              <a:t>CENTROÏDES</a:t>
            </a:r>
            <a:endParaRPr sz="1600">
              <a:latin typeface="Arial"/>
              <a:cs typeface="Arial"/>
            </a:endParaRPr>
          </a:p>
        </p:txBody>
      </p:sp>
      <p:pic>
        <p:nvPicPr>
          <p:cNvPr id="13" name="Image 12">
            <a:extLst>
              <a:ext uri="{FF2B5EF4-FFF2-40B4-BE49-F238E27FC236}">
                <a16:creationId xmlns:a16="http://schemas.microsoft.com/office/drawing/2014/main" id="{1909529B-E47E-4DB6-B79E-E76BDF41B732}"/>
              </a:ext>
            </a:extLst>
          </p:cNvPr>
          <p:cNvPicPr>
            <a:picLocks noChangeAspect="1"/>
          </p:cNvPicPr>
          <p:nvPr/>
        </p:nvPicPr>
        <p:blipFill>
          <a:blip r:embed="rId2"/>
          <a:stretch>
            <a:fillRect/>
          </a:stretch>
        </p:blipFill>
        <p:spPr>
          <a:xfrm>
            <a:off x="5422900" y="2421326"/>
            <a:ext cx="3624849" cy="2628900"/>
          </a:xfrm>
          <a:prstGeom prst="rect">
            <a:avLst/>
          </a:prstGeom>
          <a:ln w="19050">
            <a:solidFill>
              <a:srgbClr val="92D050"/>
            </a:solidFill>
          </a:ln>
        </p:spPr>
      </p:pic>
      <p:pic>
        <p:nvPicPr>
          <p:cNvPr id="15" name="Image 14">
            <a:extLst>
              <a:ext uri="{FF2B5EF4-FFF2-40B4-BE49-F238E27FC236}">
                <a16:creationId xmlns:a16="http://schemas.microsoft.com/office/drawing/2014/main" id="{20CDD3F5-C9B7-4923-8348-53A98A4D8654}"/>
              </a:ext>
            </a:extLst>
          </p:cNvPr>
          <p:cNvPicPr>
            <a:picLocks noChangeAspect="1"/>
          </p:cNvPicPr>
          <p:nvPr/>
        </p:nvPicPr>
        <p:blipFill>
          <a:blip r:embed="rId3"/>
          <a:stretch>
            <a:fillRect/>
          </a:stretch>
        </p:blipFill>
        <p:spPr>
          <a:xfrm>
            <a:off x="245456" y="2421326"/>
            <a:ext cx="4564261" cy="2514600"/>
          </a:xfrm>
          <a:prstGeom prst="rect">
            <a:avLst/>
          </a:prstGeom>
          <a:ln w="19050">
            <a:solidFill>
              <a:srgbClr val="92D050"/>
            </a:solidFill>
          </a:ln>
        </p:spPr>
      </p:pic>
      <p:sp>
        <p:nvSpPr>
          <p:cNvPr id="18" name="object 2">
            <a:extLst>
              <a:ext uri="{FF2B5EF4-FFF2-40B4-BE49-F238E27FC236}">
                <a16:creationId xmlns:a16="http://schemas.microsoft.com/office/drawing/2014/main" id="{56DBEE04-D522-493A-BD71-14189B586741}"/>
              </a:ext>
            </a:extLst>
          </p:cNvPr>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25</a:t>
            </a:r>
            <a:endParaRPr sz="14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96732" y="154185"/>
            <a:ext cx="8180236" cy="470963"/>
          </a:xfrm>
          <a:prstGeom prst="rect">
            <a:avLst/>
          </a:prstGeom>
        </p:spPr>
        <p:txBody>
          <a:bodyPr vert="horz" wrap="square" lIns="0" tIns="12700" rIns="0" bIns="0" rtlCol="0">
            <a:spAutoFit/>
          </a:bodyPr>
          <a:lstStyle/>
          <a:p>
            <a:pPr marL="12700">
              <a:lnSpc>
                <a:spcPct val="100000"/>
              </a:lnSpc>
              <a:spcBef>
                <a:spcPts val="100"/>
              </a:spcBef>
            </a:pPr>
            <a:r>
              <a:rPr dirty="0"/>
              <a:t>VII.</a:t>
            </a:r>
            <a:r>
              <a:rPr spc="-80" dirty="0"/>
              <a:t> </a:t>
            </a:r>
            <a:r>
              <a:rPr spc="-25" dirty="0"/>
              <a:t>EXPLORATION</a:t>
            </a:r>
            <a:r>
              <a:rPr spc="-95" dirty="0"/>
              <a:t> </a:t>
            </a:r>
            <a:r>
              <a:rPr dirty="0"/>
              <a:t>DU</a:t>
            </a:r>
            <a:r>
              <a:rPr spc="-95" dirty="0"/>
              <a:t> </a:t>
            </a:r>
            <a:r>
              <a:rPr dirty="0"/>
              <a:t>CLUSTER</a:t>
            </a:r>
            <a:r>
              <a:rPr spc="-90" dirty="0"/>
              <a:t> </a:t>
            </a:r>
            <a:r>
              <a:rPr spc="-10" dirty="0"/>
              <a:t>SÉLECTIONNÉ</a:t>
            </a:r>
          </a:p>
        </p:txBody>
      </p:sp>
      <p:sp>
        <p:nvSpPr>
          <p:cNvPr id="8" name="object 8"/>
          <p:cNvSpPr txBox="1"/>
          <p:nvPr/>
        </p:nvSpPr>
        <p:spPr>
          <a:xfrm>
            <a:off x="4713040" y="1082675"/>
            <a:ext cx="4639310" cy="811530"/>
          </a:xfrm>
          <a:prstGeom prst="rect">
            <a:avLst/>
          </a:prstGeom>
        </p:spPr>
        <p:txBody>
          <a:bodyPr vert="horz" wrap="square" lIns="0" tIns="31115" rIns="0" bIns="0" rtlCol="0">
            <a:spAutoFit/>
          </a:bodyPr>
          <a:lstStyle/>
          <a:p>
            <a:pPr marL="12700" marR="5080">
              <a:lnSpc>
                <a:spcPct val="93200"/>
              </a:lnSpc>
              <a:spcBef>
                <a:spcPts val="245"/>
              </a:spcBef>
            </a:pPr>
            <a:r>
              <a:rPr sz="1800" dirty="0">
                <a:latin typeface="Arial"/>
                <a:cs typeface="Arial"/>
              </a:rPr>
              <a:t>Comme</a:t>
            </a:r>
            <a:r>
              <a:rPr sz="1800" spc="-40" dirty="0">
                <a:latin typeface="Arial"/>
                <a:cs typeface="Arial"/>
              </a:rPr>
              <a:t> </a:t>
            </a:r>
            <a:r>
              <a:rPr sz="1800" dirty="0">
                <a:latin typeface="Arial"/>
                <a:cs typeface="Arial"/>
              </a:rPr>
              <a:t>pour</a:t>
            </a:r>
            <a:r>
              <a:rPr sz="1800" spc="-35" dirty="0">
                <a:latin typeface="Arial"/>
                <a:cs typeface="Arial"/>
              </a:rPr>
              <a:t> </a:t>
            </a:r>
            <a:r>
              <a:rPr sz="1800" dirty="0">
                <a:latin typeface="Arial"/>
                <a:cs typeface="Arial"/>
              </a:rPr>
              <a:t>l'analyse</a:t>
            </a:r>
            <a:r>
              <a:rPr sz="1800" spc="-40" dirty="0">
                <a:latin typeface="Arial"/>
                <a:cs typeface="Arial"/>
              </a:rPr>
              <a:t> </a:t>
            </a:r>
            <a:r>
              <a:rPr sz="1800" dirty="0">
                <a:latin typeface="Arial"/>
                <a:cs typeface="Arial"/>
              </a:rPr>
              <a:t>des</a:t>
            </a:r>
            <a:r>
              <a:rPr sz="1800" spc="-35" dirty="0">
                <a:latin typeface="Arial"/>
                <a:cs typeface="Arial"/>
              </a:rPr>
              <a:t> </a:t>
            </a:r>
            <a:r>
              <a:rPr sz="1800" dirty="0">
                <a:latin typeface="Arial"/>
                <a:cs typeface="Arial"/>
              </a:rPr>
              <a:t>groupes,</a:t>
            </a:r>
            <a:r>
              <a:rPr sz="1800" spc="-30" dirty="0">
                <a:latin typeface="Arial"/>
                <a:cs typeface="Arial"/>
              </a:rPr>
              <a:t> </a:t>
            </a:r>
            <a:r>
              <a:rPr sz="1800" spc="-10" dirty="0">
                <a:latin typeface="Arial"/>
                <a:cs typeface="Arial"/>
              </a:rPr>
              <a:t>certains sous-</a:t>
            </a:r>
            <a:r>
              <a:rPr sz="1800" dirty="0">
                <a:latin typeface="Arial"/>
                <a:cs typeface="Arial"/>
              </a:rPr>
              <a:t>groupes</a:t>
            </a:r>
            <a:r>
              <a:rPr sz="1800" spc="-40" dirty="0">
                <a:latin typeface="Arial"/>
                <a:cs typeface="Arial"/>
              </a:rPr>
              <a:t> </a:t>
            </a:r>
            <a:r>
              <a:rPr sz="1800" dirty="0">
                <a:latin typeface="Arial"/>
                <a:cs typeface="Arial"/>
              </a:rPr>
              <a:t>présentent</a:t>
            </a:r>
            <a:r>
              <a:rPr sz="1800" spc="-20" dirty="0">
                <a:latin typeface="Arial"/>
                <a:cs typeface="Arial"/>
              </a:rPr>
              <a:t> </a:t>
            </a:r>
            <a:r>
              <a:rPr sz="1800" dirty="0">
                <a:latin typeface="Arial"/>
                <a:cs typeface="Arial"/>
              </a:rPr>
              <a:t>des</a:t>
            </a:r>
            <a:r>
              <a:rPr sz="1800" spc="-20" dirty="0">
                <a:latin typeface="Arial"/>
                <a:cs typeface="Arial"/>
              </a:rPr>
              <a:t> </a:t>
            </a:r>
            <a:r>
              <a:rPr sz="1800" spc="-10" dirty="0">
                <a:latin typeface="Arial"/>
                <a:cs typeface="Arial"/>
              </a:rPr>
              <a:t>caractéristiques </a:t>
            </a:r>
            <a:r>
              <a:rPr sz="1800" dirty="0">
                <a:latin typeface="Arial"/>
                <a:cs typeface="Arial"/>
              </a:rPr>
              <a:t>plus</a:t>
            </a:r>
            <a:r>
              <a:rPr sz="1800" spc="-20" dirty="0">
                <a:latin typeface="Arial"/>
                <a:cs typeface="Arial"/>
              </a:rPr>
              <a:t> </a:t>
            </a:r>
            <a:r>
              <a:rPr sz="1800" dirty="0">
                <a:latin typeface="Arial"/>
                <a:cs typeface="Arial"/>
              </a:rPr>
              <a:t>favorables</a:t>
            </a:r>
            <a:r>
              <a:rPr sz="1800" spc="-25" dirty="0">
                <a:latin typeface="Arial"/>
                <a:cs typeface="Arial"/>
              </a:rPr>
              <a:t> </a:t>
            </a:r>
            <a:r>
              <a:rPr sz="1800" dirty="0">
                <a:latin typeface="Arial"/>
                <a:cs typeface="Arial"/>
              </a:rPr>
              <a:t>à</a:t>
            </a:r>
            <a:r>
              <a:rPr sz="1800" spc="-25" dirty="0">
                <a:latin typeface="Arial"/>
                <a:cs typeface="Arial"/>
              </a:rPr>
              <a:t> </a:t>
            </a:r>
            <a:r>
              <a:rPr sz="1800" dirty="0">
                <a:latin typeface="Arial"/>
                <a:cs typeface="Arial"/>
              </a:rPr>
              <a:t>notre</a:t>
            </a:r>
            <a:r>
              <a:rPr sz="1800" spc="-25" dirty="0">
                <a:latin typeface="Arial"/>
                <a:cs typeface="Arial"/>
              </a:rPr>
              <a:t> </a:t>
            </a:r>
            <a:r>
              <a:rPr sz="1800" spc="-10" dirty="0">
                <a:latin typeface="Arial"/>
                <a:cs typeface="Arial"/>
              </a:rPr>
              <a:t>objectif.</a:t>
            </a:r>
            <a:endParaRPr sz="1800" dirty="0">
              <a:latin typeface="Arial"/>
              <a:cs typeface="Arial"/>
            </a:endParaRPr>
          </a:p>
        </p:txBody>
      </p:sp>
      <p:sp>
        <p:nvSpPr>
          <p:cNvPr id="13" name="object 2">
            <a:extLst>
              <a:ext uri="{FF2B5EF4-FFF2-40B4-BE49-F238E27FC236}">
                <a16:creationId xmlns:a16="http://schemas.microsoft.com/office/drawing/2014/main" id="{E238E082-1FB4-4972-9B0A-BB0718EA4EF4}"/>
              </a:ext>
            </a:extLst>
          </p:cNvPr>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26</a:t>
            </a:r>
            <a:endParaRPr sz="1400" dirty="0">
              <a:latin typeface="Arial"/>
              <a:cs typeface="Arial"/>
            </a:endParaRPr>
          </a:p>
        </p:txBody>
      </p:sp>
      <p:pic>
        <p:nvPicPr>
          <p:cNvPr id="15" name="Image 14">
            <a:extLst>
              <a:ext uri="{FF2B5EF4-FFF2-40B4-BE49-F238E27FC236}">
                <a16:creationId xmlns:a16="http://schemas.microsoft.com/office/drawing/2014/main" id="{F64E6F08-7319-4264-91A1-0FFE44094DC1}"/>
              </a:ext>
            </a:extLst>
          </p:cNvPr>
          <p:cNvPicPr>
            <a:picLocks noChangeAspect="1"/>
          </p:cNvPicPr>
          <p:nvPr/>
        </p:nvPicPr>
        <p:blipFill>
          <a:blip r:embed="rId2"/>
          <a:stretch>
            <a:fillRect/>
          </a:stretch>
        </p:blipFill>
        <p:spPr>
          <a:xfrm>
            <a:off x="622300" y="1082675"/>
            <a:ext cx="3446537" cy="4283075"/>
          </a:xfrm>
          <a:prstGeom prst="rect">
            <a:avLst/>
          </a:prstGeom>
        </p:spPr>
      </p:pic>
      <p:sp>
        <p:nvSpPr>
          <p:cNvPr id="17" name="ZoneTexte 16">
            <a:extLst>
              <a:ext uri="{FF2B5EF4-FFF2-40B4-BE49-F238E27FC236}">
                <a16:creationId xmlns:a16="http://schemas.microsoft.com/office/drawing/2014/main" id="{B61D7B4E-4AEE-4F31-84EA-8F0E434E7313}"/>
              </a:ext>
            </a:extLst>
          </p:cNvPr>
          <p:cNvSpPr txBox="1"/>
          <p:nvPr/>
        </p:nvSpPr>
        <p:spPr>
          <a:xfrm>
            <a:off x="4512565" y="2378075"/>
            <a:ext cx="5040260" cy="2031325"/>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Nous décidons de garder les sous groupes 1,3 et 4 car le sous groupe 2 présente un TAS beaucoup plus élevé que les 3 autres groupes (66% contre 17% en moyenne) et un TDI bien plus faible (34% contre 93% en moyenne) et un PIB de 0 quand les 3 autres sous-groupes ont des PIB positifs.</a:t>
            </a:r>
          </a:p>
        </p:txBody>
      </p:sp>
    </p:spTree>
    <p:extLst>
      <p:ext uri="{BB962C8B-B14F-4D97-AF65-F5344CB8AC3E}">
        <p14:creationId xmlns:p14="http://schemas.microsoft.com/office/powerpoint/2010/main" val="367459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27</a:t>
            </a:r>
            <a:endParaRPr sz="1400" dirty="0">
              <a:latin typeface="Arial"/>
              <a:cs typeface="Arial"/>
            </a:endParaRPr>
          </a:p>
        </p:txBody>
      </p:sp>
      <p:sp>
        <p:nvSpPr>
          <p:cNvPr id="4" name="object 4"/>
          <p:cNvSpPr txBox="1">
            <a:spLocks noGrp="1"/>
          </p:cNvSpPr>
          <p:nvPr>
            <p:ph type="title"/>
          </p:nvPr>
        </p:nvSpPr>
        <p:spPr>
          <a:xfrm>
            <a:off x="2527300" y="163926"/>
            <a:ext cx="3991522" cy="470963"/>
          </a:xfrm>
          <a:prstGeom prst="rect">
            <a:avLst/>
          </a:prstGeom>
        </p:spPr>
        <p:txBody>
          <a:bodyPr vert="horz" wrap="square" lIns="0" tIns="12700" rIns="0" bIns="0" rtlCol="0">
            <a:spAutoFit/>
          </a:bodyPr>
          <a:lstStyle/>
          <a:p>
            <a:pPr marL="12700">
              <a:lnSpc>
                <a:spcPct val="100000"/>
              </a:lnSpc>
              <a:spcBef>
                <a:spcPts val="100"/>
              </a:spcBef>
            </a:pPr>
            <a:r>
              <a:rPr dirty="0"/>
              <a:t>VIII.</a:t>
            </a:r>
            <a:r>
              <a:rPr spc="-45" dirty="0"/>
              <a:t> </a:t>
            </a:r>
            <a:r>
              <a:rPr spc="-10" dirty="0"/>
              <a:t>CONCLUSION</a:t>
            </a:r>
          </a:p>
        </p:txBody>
      </p:sp>
      <p:sp>
        <p:nvSpPr>
          <p:cNvPr id="5" name="object 5"/>
          <p:cNvSpPr txBox="1"/>
          <p:nvPr/>
        </p:nvSpPr>
        <p:spPr>
          <a:xfrm>
            <a:off x="186690" y="961390"/>
            <a:ext cx="9897110" cy="558871"/>
          </a:xfrm>
          <a:prstGeom prst="rect">
            <a:avLst/>
          </a:prstGeom>
        </p:spPr>
        <p:txBody>
          <a:bodyPr vert="horz" wrap="square" lIns="0" tIns="12700" rIns="0" bIns="0" rtlCol="0">
            <a:spAutoFit/>
          </a:bodyPr>
          <a:lstStyle/>
          <a:p>
            <a:pPr marL="12700" marR="5080">
              <a:lnSpc>
                <a:spcPct val="133800"/>
              </a:lnSpc>
              <a:spcBef>
                <a:spcPts val="100"/>
              </a:spcBef>
            </a:pPr>
            <a:r>
              <a:rPr sz="1400" b="1" dirty="0">
                <a:latin typeface="Arial"/>
                <a:cs typeface="Arial"/>
              </a:rPr>
              <a:t>Le</a:t>
            </a:r>
            <a:r>
              <a:rPr sz="1400" b="1" spc="-10" dirty="0">
                <a:latin typeface="Arial"/>
                <a:cs typeface="Arial"/>
              </a:rPr>
              <a:t> </a:t>
            </a:r>
            <a:r>
              <a:rPr sz="1400" b="1" dirty="0">
                <a:latin typeface="Arial"/>
                <a:cs typeface="Arial"/>
              </a:rPr>
              <a:t>groupe</a:t>
            </a:r>
            <a:r>
              <a:rPr sz="1400" b="1" spc="-15" dirty="0">
                <a:latin typeface="Arial"/>
                <a:cs typeface="Arial"/>
              </a:rPr>
              <a:t> </a:t>
            </a:r>
            <a:r>
              <a:rPr sz="1400" b="1" dirty="0">
                <a:latin typeface="Arial"/>
                <a:cs typeface="Arial"/>
              </a:rPr>
              <a:t>de</a:t>
            </a:r>
            <a:r>
              <a:rPr sz="1400" b="1" spc="-15" dirty="0">
                <a:latin typeface="Arial"/>
                <a:cs typeface="Arial"/>
              </a:rPr>
              <a:t> </a:t>
            </a:r>
            <a:r>
              <a:rPr sz="1400" b="1" dirty="0">
                <a:latin typeface="Arial"/>
                <a:cs typeface="Arial"/>
              </a:rPr>
              <a:t>pays</a:t>
            </a:r>
            <a:r>
              <a:rPr sz="1400" b="1" spc="-10" dirty="0">
                <a:latin typeface="Arial"/>
                <a:cs typeface="Arial"/>
              </a:rPr>
              <a:t> </a:t>
            </a:r>
            <a:r>
              <a:rPr sz="1400" b="1" dirty="0">
                <a:latin typeface="Arial"/>
                <a:cs typeface="Arial"/>
              </a:rPr>
              <a:t>qui</a:t>
            </a:r>
            <a:r>
              <a:rPr sz="1400" b="1" spc="-5" dirty="0">
                <a:latin typeface="Arial"/>
                <a:cs typeface="Arial"/>
              </a:rPr>
              <a:t> </a:t>
            </a:r>
            <a:r>
              <a:rPr sz="1400" b="1" dirty="0">
                <a:latin typeface="Arial"/>
                <a:cs typeface="Arial"/>
              </a:rPr>
              <a:t>correspond</a:t>
            </a:r>
            <a:r>
              <a:rPr sz="1400" b="1" spc="-15" dirty="0">
                <a:latin typeface="Arial"/>
                <a:cs typeface="Arial"/>
              </a:rPr>
              <a:t> </a:t>
            </a:r>
            <a:r>
              <a:rPr sz="1400" b="1" dirty="0">
                <a:latin typeface="Arial"/>
                <a:cs typeface="Arial"/>
              </a:rPr>
              <a:t>au</a:t>
            </a:r>
            <a:r>
              <a:rPr sz="1400" b="1" spc="-25" dirty="0">
                <a:latin typeface="Arial"/>
                <a:cs typeface="Arial"/>
              </a:rPr>
              <a:t> </a:t>
            </a:r>
            <a:r>
              <a:rPr sz="1400" b="1" dirty="0">
                <a:latin typeface="Arial"/>
                <a:cs typeface="Arial"/>
              </a:rPr>
              <a:t>critères</a:t>
            </a:r>
            <a:r>
              <a:rPr sz="1400" b="1" spc="-10" dirty="0">
                <a:latin typeface="Arial"/>
                <a:cs typeface="Arial"/>
              </a:rPr>
              <a:t> </a:t>
            </a:r>
            <a:r>
              <a:rPr sz="1400" b="1" dirty="0">
                <a:latin typeface="Arial"/>
                <a:cs typeface="Arial"/>
              </a:rPr>
              <a:t>de</a:t>
            </a:r>
            <a:r>
              <a:rPr sz="1400" b="1" spc="-15" dirty="0">
                <a:latin typeface="Arial"/>
                <a:cs typeface="Arial"/>
              </a:rPr>
              <a:t> </a:t>
            </a:r>
            <a:r>
              <a:rPr sz="1400" b="1" dirty="0">
                <a:latin typeface="Arial"/>
                <a:cs typeface="Arial"/>
              </a:rPr>
              <a:t>sélection</a:t>
            </a:r>
            <a:r>
              <a:rPr sz="1400" b="1" spc="-20" dirty="0">
                <a:latin typeface="Arial"/>
                <a:cs typeface="Arial"/>
              </a:rPr>
              <a:t> </a:t>
            </a:r>
            <a:r>
              <a:rPr sz="1400" b="1" dirty="0">
                <a:latin typeface="Arial"/>
                <a:cs typeface="Arial"/>
              </a:rPr>
              <a:t>en</a:t>
            </a:r>
            <a:r>
              <a:rPr sz="1400" b="1" spc="-15" dirty="0">
                <a:latin typeface="Arial"/>
                <a:cs typeface="Arial"/>
              </a:rPr>
              <a:t> </a:t>
            </a:r>
            <a:r>
              <a:rPr sz="1400" b="1" dirty="0">
                <a:latin typeface="Arial"/>
                <a:cs typeface="Arial"/>
              </a:rPr>
              <a:t>terme</a:t>
            </a:r>
            <a:r>
              <a:rPr sz="1400" b="1" spc="-10" dirty="0">
                <a:latin typeface="Arial"/>
                <a:cs typeface="Arial"/>
              </a:rPr>
              <a:t> </a:t>
            </a:r>
            <a:r>
              <a:rPr sz="1400" b="1" dirty="0">
                <a:latin typeface="Arial"/>
                <a:cs typeface="Arial"/>
              </a:rPr>
              <a:t>de</a:t>
            </a:r>
            <a:r>
              <a:rPr sz="1400" b="1" spc="-15" dirty="0">
                <a:latin typeface="Arial"/>
                <a:cs typeface="Arial"/>
              </a:rPr>
              <a:t> </a:t>
            </a:r>
            <a:r>
              <a:rPr sz="1400" b="1" dirty="0">
                <a:latin typeface="Arial"/>
                <a:cs typeface="Arial"/>
              </a:rPr>
              <a:t>besoins</a:t>
            </a:r>
            <a:r>
              <a:rPr sz="1400" b="1" spc="-15" dirty="0">
                <a:latin typeface="Arial"/>
                <a:cs typeface="Arial"/>
              </a:rPr>
              <a:t> </a:t>
            </a:r>
            <a:r>
              <a:rPr sz="1400" b="1" dirty="0">
                <a:latin typeface="Arial"/>
                <a:cs typeface="Arial"/>
              </a:rPr>
              <a:t>en</a:t>
            </a:r>
            <a:r>
              <a:rPr sz="1400" b="1" spc="-15" dirty="0">
                <a:latin typeface="Arial"/>
                <a:cs typeface="Arial"/>
              </a:rPr>
              <a:t> </a:t>
            </a:r>
            <a:r>
              <a:rPr sz="1400" b="1" dirty="0">
                <a:latin typeface="Arial"/>
                <a:cs typeface="Arial"/>
              </a:rPr>
              <a:t>viande</a:t>
            </a:r>
            <a:r>
              <a:rPr sz="1400" b="1" spc="-10" dirty="0">
                <a:latin typeface="Arial"/>
                <a:cs typeface="Arial"/>
              </a:rPr>
              <a:t> </a:t>
            </a:r>
            <a:r>
              <a:rPr sz="1400" b="1" dirty="0">
                <a:latin typeface="Arial"/>
                <a:cs typeface="Arial"/>
              </a:rPr>
              <a:t>de</a:t>
            </a:r>
            <a:r>
              <a:rPr sz="1400" b="1" spc="-10" dirty="0">
                <a:latin typeface="Arial"/>
                <a:cs typeface="Arial"/>
              </a:rPr>
              <a:t> </a:t>
            </a:r>
            <a:r>
              <a:rPr sz="1400" b="1" dirty="0">
                <a:latin typeface="Arial"/>
                <a:cs typeface="Arial"/>
              </a:rPr>
              <a:t>volaille</a:t>
            </a:r>
            <a:r>
              <a:rPr sz="1400" b="1" spc="-10" dirty="0">
                <a:latin typeface="Arial"/>
                <a:cs typeface="Arial"/>
              </a:rPr>
              <a:t> </a:t>
            </a:r>
            <a:r>
              <a:rPr sz="1400" b="1" dirty="0">
                <a:latin typeface="Arial"/>
                <a:cs typeface="Arial"/>
              </a:rPr>
              <a:t>est</a:t>
            </a:r>
            <a:r>
              <a:rPr sz="1400" b="1" spc="-15" dirty="0">
                <a:latin typeface="Arial"/>
                <a:cs typeface="Arial"/>
              </a:rPr>
              <a:t> </a:t>
            </a:r>
            <a:r>
              <a:rPr sz="1400" b="1" dirty="0">
                <a:latin typeface="Arial"/>
                <a:cs typeface="Arial"/>
              </a:rPr>
              <a:t>le</a:t>
            </a:r>
            <a:r>
              <a:rPr sz="1400" b="1" spc="-10" dirty="0">
                <a:latin typeface="Arial"/>
                <a:cs typeface="Arial"/>
              </a:rPr>
              <a:t> </a:t>
            </a:r>
            <a:r>
              <a:rPr sz="1400" b="1" dirty="0">
                <a:latin typeface="Arial"/>
                <a:cs typeface="Arial"/>
              </a:rPr>
              <a:t>Groupe</a:t>
            </a:r>
            <a:r>
              <a:rPr sz="1400" b="1" spc="-10" dirty="0">
                <a:latin typeface="Arial"/>
                <a:cs typeface="Arial"/>
              </a:rPr>
              <a:t> </a:t>
            </a:r>
            <a:r>
              <a:rPr lang="fr-FR" sz="1400" b="1" spc="30" dirty="0">
                <a:latin typeface="Arial"/>
                <a:cs typeface="Arial"/>
              </a:rPr>
              <a:t>3</a:t>
            </a:r>
            <a:r>
              <a:rPr sz="1400" spc="30" dirty="0">
                <a:latin typeface="Arial"/>
                <a:cs typeface="Arial"/>
              </a:rPr>
              <a:t>. </a:t>
            </a:r>
            <a:r>
              <a:rPr sz="1400" dirty="0">
                <a:latin typeface="Arial"/>
                <a:cs typeface="Arial"/>
              </a:rPr>
              <a:t>De</a:t>
            </a:r>
            <a:r>
              <a:rPr sz="1400" spc="-10" dirty="0">
                <a:latin typeface="Arial"/>
                <a:cs typeface="Arial"/>
              </a:rPr>
              <a:t> </a:t>
            </a:r>
            <a:r>
              <a:rPr sz="1400" dirty="0">
                <a:latin typeface="Arial"/>
                <a:cs typeface="Arial"/>
              </a:rPr>
              <a:t>ce</a:t>
            </a:r>
            <a:r>
              <a:rPr sz="1400" spc="-5" dirty="0">
                <a:latin typeface="Arial"/>
                <a:cs typeface="Arial"/>
              </a:rPr>
              <a:t> </a:t>
            </a:r>
            <a:r>
              <a:rPr sz="1400" dirty="0">
                <a:latin typeface="Arial"/>
                <a:cs typeface="Arial"/>
              </a:rPr>
              <a:t>groupe</a:t>
            </a:r>
            <a:r>
              <a:rPr sz="1400" spc="-10" dirty="0">
                <a:latin typeface="Arial"/>
                <a:cs typeface="Arial"/>
              </a:rPr>
              <a:t> </a:t>
            </a:r>
            <a:r>
              <a:rPr sz="1400" dirty="0">
                <a:latin typeface="Arial"/>
                <a:cs typeface="Arial"/>
              </a:rPr>
              <a:t>nous</a:t>
            </a:r>
            <a:r>
              <a:rPr sz="1400" spc="5" dirty="0">
                <a:latin typeface="Arial"/>
                <a:cs typeface="Arial"/>
              </a:rPr>
              <a:t> </a:t>
            </a:r>
            <a:r>
              <a:rPr sz="1400" dirty="0">
                <a:latin typeface="Arial"/>
                <a:cs typeface="Arial"/>
              </a:rPr>
              <a:t>avons</a:t>
            </a:r>
            <a:r>
              <a:rPr sz="1400" spc="5" dirty="0">
                <a:latin typeface="Arial"/>
                <a:cs typeface="Arial"/>
              </a:rPr>
              <a:t> </a:t>
            </a:r>
            <a:r>
              <a:rPr sz="1400" dirty="0">
                <a:latin typeface="Arial"/>
                <a:cs typeface="Arial"/>
              </a:rPr>
              <a:t>sélectionné</a:t>
            </a:r>
            <a:r>
              <a:rPr sz="1400" spc="-5" dirty="0">
                <a:latin typeface="Arial"/>
                <a:cs typeface="Arial"/>
              </a:rPr>
              <a:t> </a:t>
            </a:r>
            <a:r>
              <a:rPr sz="1400" dirty="0">
                <a:latin typeface="Arial"/>
                <a:cs typeface="Arial"/>
              </a:rPr>
              <a:t>les</a:t>
            </a:r>
            <a:r>
              <a:rPr sz="1400" spc="-5" dirty="0">
                <a:latin typeface="Arial"/>
                <a:cs typeface="Arial"/>
              </a:rPr>
              <a:t> </a:t>
            </a:r>
            <a:r>
              <a:rPr sz="1400" dirty="0">
                <a:latin typeface="Arial"/>
                <a:cs typeface="Arial"/>
              </a:rPr>
              <a:t>pays</a:t>
            </a:r>
            <a:r>
              <a:rPr sz="1400" spc="5" dirty="0">
                <a:latin typeface="Arial"/>
                <a:cs typeface="Arial"/>
              </a:rPr>
              <a:t> </a:t>
            </a:r>
            <a:r>
              <a:rPr sz="1400" dirty="0">
                <a:latin typeface="Arial"/>
                <a:cs typeface="Arial"/>
              </a:rPr>
              <a:t>qui</a:t>
            </a:r>
            <a:r>
              <a:rPr sz="1400" spc="-5" dirty="0">
                <a:latin typeface="Arial"/>
                <a:cs typeface="Arial"/>
              </a:rPr>
              <a:t> </a:t>
            </a:r>
            <a:r>
              <a:rPr sz="1400" dirty="0">
                <a:latin typeface="Arial"/>
                <a:cs typeface="Arial"/>
              </a:rPr>
              <a:t>correspondent le</a:t>
            </a:r>
            <a:r>
              <a:rPr sz="1400" spc="-5" dirty="0">
                <a:latin typeface="Arial"/>
                <a:cs typeface="Arial"/>
              </a:rPr>
              <a:t> </a:t>
            </a:r>
            <a:r>
              <a:rPr sz="1400" dirty="0">
                <a:latin typeface="Arial"/>
                <a:cs typeface="Arial"/>
              </a:rPr>
              <a:t>mieux</a:t>
            </a:r>
            <a:r>
              <a:rPr sz="1400" spc="10" dirty="0">
                <a:latin typeface="Arial"/>
                <a:cs typeface="Arial"/>
              </a:rPr>
              <a:t> </a:t>
            </a:r>
            <a:r>
              <a:rPr sz="1400" dirty="0">
                <a:latin typeface="Arial"/>
                <a:cs typeface="Arial"/>
              </a:rPr>
              <a:t>au</a:t>
            </a:r>
            <a:r>
              <a:rPr sz="1400" spc="-10" dirty="0">
                <a:latin typeface="Arial"/>
                <a:cs typeface="Arial"/>
              </a:rPr>
              <a:t> </a:t>
            </a:r>
            <a:r>
              <a:rPr sz="1400" dirty="0">
                <a:latin typeface="Arial"/>
                <a:cs typeface="Arial"/>
              </a:rPr>
              <a:t>profil</a:t>
            </a:r>
            <a:r>
              <a:rPr sz="1400" spc="-5" dirty="0">
                <a:latin typeface="Arial"/>
                <a:cs typeface="Arial"/>
              </a:rPr>
              <a:t> </a:t>
            </a:r>
            <a:r>
              <a:rPr sz="1400" spc="-10" dirty="0">
                <a:latin typeface="Arial"/>
                <a:cs typeface="Arial"/>
              </a:rPr>
              <a:t>recherché.</a:t>
            </a:r>
            <a:endParaRPr sz="1400" dirty="0">
              <a:latin typeface="Arial"/>
              <a:cs typeface="Arial"/>
            </a:endParaRPr>
          </a:p>
        </p:txBody>
      </p:sp>
      <p:sp>
        <p:nvSpPr>
          <p:cNvPr id="6" name="object 6"/>
          <p:cNvSpPr txBox="1"/>
          <p:nvPr/>
        </p:nvSpPr>
        <p:spPr>
          <a:xfrm>
            <a:off x="186114" y="4545289"/>
            <a:ext cx="9046786" cy="1024639"/>
          </a:xfrm>
          <a:prstGeom prst="rect">
            <a:avLst/>
          </a:prstGeom>
        </p:spPr>
        <p:txBody>
          <a:bodyPr vert="horz" wrap="square" lIns="0" tIns="85090" rIns="0" bIns="0" rtlCol="0">
            <a:spAutoFit/>
          </a:bodyPr>
          <a:lstStyle/>
          <a:p>
            <a:pPr marL="12700">
              <a:lnSpc>
                <a:spcPct val="100000"/>
              </a:lnSpc>
              <a:spcBef>
                <a:spcPts val="670"/>
              </a:spcBef>
            </a:pPr>
            <a:r>
              <a:rPr sz="1400" dirty="0">
                <a:latin typeface="Arial"/>
                <a:cs typeface="Arial"/>
              </a:rPr>
              <a:t>Pour</a:t>
            </a:r>
            <a:r>
              <a:rPr sz="1400" spc="-10" dirty="0">
                <a:latin typeface="Arial"/>
                <a:cs typeface="Arial"/>
              </a:rPr>
              <a:t> </a:t>
            </a:r>
            <a:r>
              <a:rPr sz="1400" dirty="0">
                <a:latin typeface="Arial"/>
                <a:cs typeface="Arial"/>
              </a:rPr>
              <a:t>tous</a:t>
            </a:r>
            <a:r>
              <a:rPr sz="1400" spc="10" dirty="0">
                <a:latin typeface="Arial"/>
                <a:cs typeface="Arial"/>
              </a:rPr>
              <a:t> </a:t>
            </a:r>
            <a:r>
              <a:rPr sz="1400" dirty="0">
                <a:latin typeface="Arial"/>
                <a:cs typeface="Arial"/>
              </a:rPr>
              <a:t>ces pays le</a:t>
            </a:r>
            <a:r>
              <a:rPr sz="1400" spc="-5" dirty="0">
                <a:latin typeface="Arial"/>
                <a:cs typeface="Arial"/>
              </a:rPr>
              <a:t> </a:t>
            </a:r>
            <a:r>
              <a:rPr sz="1400" dirty="0">
                <a:latin typeface="Arial"/>
                <a:cs typeface="Arial"/>
              </a:rPr>
              <a:t>taux de dépendance à l'importation est</a:t>
            </a:r>
            <a:r>
              <a:rPr sz="1400" spc="15" dirty="0">
                <a:latin typeface="Arial"/>
                <a:cs typeface="Arial"/>
              </a:rPr>
              <a:t> </a:t>
            </a:r>
            <a:r>
              <a:rPr sz="1400" dirty="0">
                <a:latin typeface="Arial"/>
                <a:cs typeface="Arial"/>
              </a:rPr>
              <a:t>élevé</a:t>
            </a:r>
            <a:r>
              <a:rPr sz="1400" spc="-5" dirty="0">
                <a:latin typeface="Arial"/>
                <a:cs typeface="Arial"/>
              </a:rPr>
              <a:t> </a:t>
            </a:r>
            <a:r>
              <a:rPr sz="1400" dirty="0">
                <a:latin typeface="Arial"/>
                <a:cs typeface="Arial"/>
              </a:rPr>
              <a:t>et</a:t>
            </a:r>
            <a:r>
              <a:rPr sz="1400" spc="5" dirty="0">
                <a:latin typeface="Arial"/>
                <a:cs typeface="Arial"/>
              </a:rPr>
              <a:t> </a:t>
            </a:r>
            <a:r>
              <a:rPr sz="1400" dirty="0">
                <a:latin typeface="Arial"/>
                <a:cs typeface="Arial"/>
              </a:rPr>
              <a:t>inversement</a:t>
            </a:r>
            <a:r>
              <a:rPr sz="1400" spc="15" dirty="0">
                <a:latin typeface="Arial"/>
                <a:cs typeface="Arial"/>
              </a:rPr>
              <a:t> </a:t>
            </a:r>
            <a:r>
              <a:rPr sz="1400" dirty="0">
                <a:latin typeface="Arial"/>
                <a:cs typeface="Arial"/>
              </a:rPr>
              <a:t>le taux </a:t>
            </a:r>
            <a:r>
              <a:rPr sz="1400" spc="-10" dirty="0">
                <a:latin typeface="Arial"/>
                <a:cs typeface="Arial"/>
              </a:rPr>
              <a:t>d'auto-</a:t>
            </a:r>
            <a:r>
              <a:rPr sz="1400" dirty="0">
                <a:latin typeface="Arial"/>
                <a:cs typeface="Arial"/>
              </a:rPr>
              <a:t>suffisance est</a:t>
            </a:r>
            <a:r>
              <a:rPr sz="1400" spc="5" dirty="0">
                <a:latin typeface="Arial"/>
                <a:cs typeface="Arial"/>
              </a:rPr>
              <a:t> </a:t>
            </a:r>
            <a:r>
              <a:rPr sz="1400" spc="-10" dirty="0">
                <a:latin typeface="Arial"/>
                <a:cs typeface="Arial"/>
              </a:rPr>
              <a:t>faible.</a:t>
            </a:r>
            <a:endParaRPr sz="1400" dirty="0">
              <a:latin typeface="Arial"/>
              <a:cs typeface="Arial"/>
            </a:endParaRPr>
          </a:p>
          <a:p>
            <a:pPr marL="12700">
              <a:lnSpc>
                <a:spcPct val="100000"/>
              </a:lnSpc>
              <a:spcBef>
                <a:spcPts val="570"/>
              </a:spcBef>
            </a:pPr>
            <a:r>
              <a:rPr sz="1400" dirty="0">
                <a:latin typeface="Arial"/>
                <a:cs typeface="Arial"/>
              </a:rPr>
              <a:t>Les</a:t>
            </a:r>
            <a:r>
              <a:rPr sz="1400" spc="-10" dirty="0">
                <a:latin typeface="Arial"/>
                <a:cs typeface="Arial"/>
              </a:rPr>
              <a:t> </a:t>
            </a:r>
            <a:r>
              <a:rPr sz="1400" dirty="0">
                <a:latin typeface="Arial"/>
                <a:cs typeface="Arial"/>
              </a:rPr>
              <a:t>pays</a:t>
            </a:r>
            <a:r>
              <a:rPr sz="1400" spc="-5" dirty="0">
                <a:latin typeface="Arial"/>
                <a:cs typeface="Arial"/>
              </a:rPr>
              <a:t> </a:t>
            </a:r>
            <a:r>
              <a:rPr sz="1400" dirty="0">
                <a:latin typeface="Arial"/>
                <a:cs typeface="Arial"/>
              </a:rPr>
              <a:t>ayants</a:t>
            </a:r>
            <a:r>
              <a:rPr sz="1400" spc="-10" dirty="0">
                <a:latin typeface="Arial"/>
                <a:cs typeface="Arial"/>
              </a:rPr>
              <a:t> </a:t>
            </a:r>
            <a:r>
              <a:rPr sz="1400" dirty="0">
                <a:latin typeface="Arial"/>
                <a:cs typeface="Arial"/>
              </a:rPr>
              <a:t>les</a:t>
            </a:r>
            <a:r>
              <a:rPr sz="1400" spc="5" dirty="0">
                <a:latin typeface="Arial"/>
                <a:cs typeface="Arial"/>
              </a:rPr>
              <a:t> </a:t>
            </a:r>
            <a:r>
              <a:rPr sz="1400" dirty="0">
                <a:latin typeface="Arial"/>
                <a:cs typeface="Arial"/>
              </a:rPr>
              <a:t>plus</a:t>
            </a:r>
            <a:r>
              <a:rPr sz="1400" spc="-10" dirty="0">
                <a:latin typeface="Arial"/>
                <a:cs typeface="Arial"/>
              </a:rPr>
              <a:t> </a:t>
            </a:r>
            <a:r>
              <a:rPr sz="1400" dirty="0">
                <a:latin typeface="Arial"/>
                <a:cs typeface="Arial"/>
              </a:rPr>
              <a:t>faibles disponibilités alors</a:t>
            </a:r>
            <a:r>
              <a:rPr sz="1400" spc="-5" dirty="0">
                <a:latin typeface="Arial"/>
                <a:cs typeface="Arial"/>
              </a:rPr>
              <a:t> </a:t>
            </a:r>
            <a:r>
              <a:rPr sz="1400" dirty="0">
                <a:latin typeface="Arial"/>
                <a:cs typeface="Arial"/>
              </a:rPr>
              <a:t>qu'ils</a:t>
            </a:r>
            <a:r>
              <a:rPr sz="1400" spc="-10" dirty="0">
                <a:latin typeface="Arial"/>
                <a:cs typeface="Arial"/>
              </a:rPr>
              <a:t> </a:t>
            </a:r>
            <a:r>
              <a:rPr sz="1400" dirty="0">
                <a:latin typeface="Arial"/>
                <a:cs typeface="Arial"/>
              </a:rPr>
              <a:t>sont très</a:t>
            </a:r>
            <a:r>
              <a:rPr sz="1400" spc="-10" dirty="0">
                <a:latin typeface="Arial"/>
                <a:cs typeface="Arial"/>
              </a:rPr>
              <a:t> </a:t>
            </a:r>
            <a:r>
              <a:rPr sz="1400" dirty="0">
                <a:latin typeface="Arial"/>
                <a:cs typeface="Arial"/>
              </a:rPr>
              <a:t>dépendants de</a:t>
            </a:r>
            <a:r>
              <a:rPr sz="1400" spc="-10" dirty="0">
                <a:latin typeface="Arial"/>
                <a:cs typeface="Arial"/>
              </a:rPr>
              <a:t> </a:t>
            </a:r>
            <a:r>
              <a:rPr sz="1400" dirty="0" err="1">
                <a:latin typeface="Arial"/>
                <a:cs typeface="Arial"/>
              </a:rPr>
              <a:t>l'importation</a:t>
            </a:r>
            <a:r>
              <a:rPr sz="1400" dirty="0">
                <a:latin typeface="Arial"/>
                <a:cs typeface="Arial"/>
              </a:rPr>
              <a:t> </a:t>
            </a:r>
            <a:r>
              <a:rPr sz="1400" dirty="0" err="1">
                <a:latin typeface="Arial"/>
                <a:cs typeface="Arial"/>
              </a:rPr>
              <a:t>pourraient</a:t>
            </a:r>
            <a:r>
              <a:rPr sz="1400" spc="-5" dirty="0">
                <a:latin typeface="Arial"/>
                <a:cs typeface="Arial"/>
              </a:rPr>
              <a:t> </a:t>
            </a:r>
            <a:r>
              <a:rPr sz="1400" dirty="0" err="1">
                <a:latin typeface="Arial"/>
                <a:cs typeface="Arial"/>
              </a:rPr>
              <a:t>correspondre</a:t>
            </a:r>
            <a:r>
              <a:rPr lang="fr-FR" sz="1400" spc="-5" dirty="0">
                <a:latin typeface="Arial"/>
                <a:cs typeface="Arial"/>
              </a:rPr>
              <a:t>.</a:t>
            </a:r>
            <a:endParaRPr sz="1400" dirty="0">
              <a:latin typeface="Arial"/>
              <a:cs typeface="Arial"/>
            </a:endParaRPr>
          </a:p>
        </p:txBody>
      </p:sp>
      <p:pic>
        <p:nvPicPr>
          <p:cNvPr id="12" name="Image 11">
            <a:extLst>
              <a:ext uri="{FF2B5EF4-FFF2-40B4-BE49-F238E27FC236}">
                <a16:creationId xmlns:a16="http://schemas.microsoft.com/office/drawing/2014/main" id="{134A3EA9-2BB0-41AE-885A-6CFC0EF0F4A8}"/>
              </a:ext>
            </a:extLst>
          </p:cNvPr>
          <p:cNvPicPr>
            <a:picLocks noChangeAspect="1"/>
          </p:cNvPicPr>
          <p:nvPr/>
        </p:nvPicPr>
        <p:blipFill>
          <a:blip r:embed="rId2"/>
          <a:stretch>
            <a:fillRect/>
          </a:stretch>
        </p:blipFill>
        <p:spPr>
          <a:xfrm>
            <a:off x="2148807" y="1653554"/>
            <a:ext cx="4250644" cy="27584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9305" y="5101471"/>
            <a:ext cx="223520" cy="228268"/>
          </a:xfrm>
          <a:prstGeom prst="rect">
            <a:avLst/>
          </a:prstGeom>
        </p:spPr>
        <p:txBody>
          <a:bodyPr vert="horz" wrap="square" lIns="0" tIns="12700" rIns="0" bIns="0" rtlCol="0">
            <a:spAutoFit/>
          </a:bodyPr>
          <a:lstStyle/>
          <a:p>
            <a:pPr marL="12700">
              <a:lnSpc>
                <a:spcPct val="100000"/>
              </a:lnSpc>
              <a:spcBef>
                <a:spcPts val="100"/>
              </a:spcBef>
            </a:pPr>
            <a:r>
              <a:rPr lang="fr-FR" sz="1400" spc="-25" dirty="0">
                <a:latin typeface="Arial"/>
                <a:cs typeface="Arial"/>
              </a:rPr>
              <a:t>28</a:t>
            </a:r>
            <a:endParaRPr sz="1400" dirty="0">
              <a:latin typeface="Arial"/>
              <a:cs typeface="Arial"/>
            </a:endParaRPr>
          </a:p>
        </p:txBody>
      </p:sp>
      <p:sp>
        <p:nvSpPr>
          <p:cNvPr id="4" name="object 4"/>
          <p:cNvSpPr txBox="1">
            <a:spLocks noGrp="1"/>
          </p:cNvSpPr>
          <p:nvPr>
            <p:ph type="title"/>
          </p:nvPr>
        </p:nvSpPr>
        <p:spPr>
          <a:xfrm>
            <a:off x="2527300" y="163926"/>
            <a:ext cx="3991522" cy="470963"/>
          </a:xfrm>
          <a:prstGeom prst="rect">
            <a:avLst/>
          </a:prstGeom>
        </p:spPr>
        <p:txBody>
          <a:bodyPr vert="horz" wrap="square" lIns="0" tIns="12700" rIns="0" bIns="0" rtlCol="0">
            <a:spAutoFit/>
          </a:bodyPr>
          <a:lstStyle/>
          <a:p>
            <a:pPr marL="12700">
              <a:lnSpc>
                <a:spcPct val="100000"/>
              </a:lnSpc>
              <a:spcBef>
                <a:spcPts val="100"/>
              </a:spcBef>
            </a:pPr>
            <a:r>
              <a:rPr dirty="0"/>
              <a:t>VIII.</a:t>
            </a:r>
            <a:r>
              <a:rPr spc="-45" dirty="0"/>
              <a:t> </a:t>
            </a:r>
            <a:r>
              <a:rPr spc="-10" dirty="0"/>
              <a:t>CONCLUSION</a:t>
            </a:r>
          </a:p>
        </p:txBody>
      </p:sp>
      <p:sp>
        <p:nvSpPr>
          <p:cNvPr id="5" name="object 5"/>
          <p:cNvSpPr txBox="1"/>
          <p:nvPr/>
        </p:nvSpPr>
        <p:spPr>
          <a:xfrm>
            <a:off x="317500" y="707907"/>
            <a:ext cx="9448800" cy="847540"/>
          </a:xfrm>
          <a:prstGeom prst="rect">
            <a:avLst/>
          </a:prstGeom>
        </p:spPr>
        <p:txBody>
          <a:bodyPr vert="horz" wrap="square" lIns="0" tIns="12700" rIns="0" bIns="0" rtlCol="0">
            <a:spAutoFit/>
          </a:bodyPr>
          <a:lstStyle/>
          <a:p>
            <a:pPr marL="12700" marR="5080">
              <a:lnSpc>
                <a:spcPct val="133800"/>
              </a:lnSpc>
              <a:spcBef>
                <a:spcPts val="100"/>
              </a:spcBef>
            </a:pPr>
            <a:r>
              <a:rPr lang="fr-FR" sz="1400" b="1" dirty="0">
                <a:latin typeface="Arial"/>
                <a:cs typeface="Arial"/>
              </a:rPr>
              <a:t>Dans ce groupe là, nous pouvons encore isoler les pays ayant un besoin encore plus important (TAS &lt; 10% et TDI &gt; 90%) que nous pourrons ensuite transposer avec les autres variables (Stabilité politique notamment) afin d'affiner notre choix.</a:t>
            </a:r>
            <a:endParaRPr sz="1400" dirty="0">
              <a:latin typeface="Arial"/>
              <a:cs typeface="Arial"/>
            </a:endParaRPr>
          </a:p>
        </p:txBody>
      </p:sp>
      <p:pic>
        <p:nvPicPr>
          <p:cNvPr id="8" name="Image 7">
            <a:extLst>
              <a:ext uri="{FF2B5EF4-FFF2-40B4-BE49-F238E27FC236}">
                <a16:creationId xmlns:a16="http://schemas.microsoft.com/office/drawing/2014/main" id="{6A31A9F0-03AD-4438-A346-8AF84A6F01B0}"/>
              </a:ext>
            </a:extLst>
          </p:cNvPr>
          <p:cNvPicPr>
            <a:picLocks noChangeAspect="1"/>
          </p:cNvPicPr>
          <p:nvPr/>
        </p:nvPicPr>
        <p:blipFill>
          <a:blip r:embed="rId2"/>
          <a:stretch>
            <a:fillRect/>
          </a:stretch>
        </p:blipFill>
        <p:spPr>
          <a:xfrm>
            <a:off x="774699" y="1555447"/>
            <a:ext cx="8205788" cy="2642542"/>
          </a:xfrm>
          <a:prstGeom prst="rect">
            <a:avLst/>
          </a:prstGeom>
        </p:spPr>
      </p:pic>
      <p:sp>
        <p:nvSpPr>
          <p:cNvPr id="11" name="ZoneTexte 10">
            <a:extLst>
              <a:ext uri="{FF2B5EF4-FFF2-40B4-BE49-F238E27FC236}">
                <a16:creationId xmlns:a16="http://schemas.microsoft.com/office/drawing/2014/main" id="{F16A57F9-BC91-4CCA-B0A8-DE5B4BCF5A9E}"/>
              </a:ext>
            </a:extLst>
          </p:cNvPr>
          <p:cNvSpPr txBox="1"/>
          <p:nvPr/>
        </p:nvSpPr>
        <p:spPr>
          <a:xfrm>
            <a:off x="317500" y="4300923"/>
            <a:ext cx="8534400" cy="1323439"/>
          </a:xfrm>
          <a:prstGeom prst="rect">
            <a:avLst/>
          </a:prstGeom>
          <a:noFill/>
        </p:spPr>
        <p:txBody>
          <a:bodyPr wrap="square">
            <a:spAutoFit/>
          </a:bodyPr>
          <a:lstStyle/>
          <a:p>
            <a:r>
              <a:rPr lang="fr-FR" sz="1600" dirty="0">
                <a:latin typeface="Arial" panose="020B0604020202020204" pitchFamily="34" charset="0"/>
                <a:cs typeface="Arial" panose="020B0604020202020204" pitchFamily="34" charset="0"/>
              </a:rPr>
              <a:t>Les choix idéaux si nous souhaitons travailler dans un pays avec une stabilité politique positive sont :</a:t>
            </a:r>
          </a:p>
          <a:p>
            <a:r>
              <a:rPr lang="fr-FR" sz="1600" dirty="0">
                <a:latin typeface="Arial" panose="020B0604020202020204" pitchFamily="34" charset="0"/>
                <a:cs typeface="Arial" panose="020B0604020202020204" pitchFamily="34" charset="0"/>
              </a:rPr>
              <a:t> </a:t>
            </a:r>
          </a:p>
          <a:p>
            <a:r>
              <a:rPr lang="fr-FR" sz="1600" dirty="0">
                <a:latin typeface="Arial" panose="020B0604020202020204" pitchFamily="34" charset="0"/>
                <a:cs typeface="Arial" panose="020B0604020202020204" pitchFamily="34" charset="0"/>
              </a:rPr>
              <a:t>Macédoine du Nord / Mongolie / Oman / Cuba</a:t>
            </a:r>
          </a:p>
          <a:p>
            <a:r>
              <a:rPr lang="fr-FR" sz="1600" dirty="0">
                <a:latin typeface="Arial" panose="020B0604020202020204" pitchFamily="34" charset="0"/>
                <a:cs typeface="Arial" panose="020B0604020202020204" pitchFamily="34" charset="0"/>
              </a:rPr>
              <a:t>L'</a:t>
            </a:r>
            <a:r>
              <a:rPr lang="fr-FR" sz="1600" dirty="0" err="1">
                <a:latin typeface="Arial" panose="020B0604020202020204" pitchFamily="34" charset="0"/>
                <a:cs typeface="Arial" panose="020B0604020202020204" pitchFamily="34" charset="0"/>
              </a:rPr>
              <a:t>equipe</a:t>
            </a:r>
            <a:r>
              <a:rPr lang="fr-FR" sz="1600" dirty="0">
                <a:latin typeface="Arial" panose="020B0604020202020204" pitchFamily="34" charset="0"/>
                <a:cs typeface="Arial" panose="020B0604020202020204" pitchFamily="34" charset="0"/>
              </a:rPr>
              <a:t> métier affinera ce choix pour la décision finale,</a:t>
            </a:r>
          </a:p>
        </p:txBody>
      </p:sp>
    </p:spTree>
    <p:extLst>
      <p:ext uri="{BB962C8B-B14F-4D97-AF65-F5344CB8AC3E}">
        <p14:creationId xmlns:p14="http://schemas.microsoft.com/office/powerpoint/2010/main" val="258696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0999" y="1071004"/>
            <a:ext cx="9108440" cy="3978910"/>
            <a:chOff x="440999" y="1071004"/>
            <a:chExt cx="9108440" cy="3978910"/>
          </a:xfrm>
        </p:grpSpPr>
        <p:sp>
          <p:nvSpPr>
            <p:cNvPr id="3" name="object 3"/>
            <p:cNvSpPr/>
            <p:nvPr/>
          </p:nvSpPr>
          <p:spPr>
            <a:xfrm>
              <a:off x="449999" y="1080004"/>
              <a:ext cx="9090660" cy="3960495"/>
            </a:xfrm>
            <a:custGeom>
              <a:avLst/>
              <a:gdLst/>
              <a:ahLst/>
              <a:cxnLst/>
              <a:rect l="l" t="t" r="r" b="b"/>
              <a:pathLst>
                <a:path w="9090660" h="3960495">
                  <a:moveTo>
                    <a:pt x="8977325" y="0"/>
                  </a:moveTo>
                  <a:lnTo>
                    <a:pt x="113042" y="0"/>
                  </a:lnTo>
                  <a:lnTo>
                    <a:pt x="98082" y="945"/>
                  </a:lnTo>
                  <a:lnTo>
                    <a:pt x="56515" y="15125"/>
                  </a:lnTo>
                  <a:lnTo>
                    <a:pt x="23412" y="44184"/>
                  </a:lnTo>
                  <a:lnTo>
                    <a:pt x="3781" y="83570"/>
                  </a:lnTo>
                  <a:lnTo>
                    <a:pt x="0" y="3847325"/>
                  </a:lnTo>
                  <a:lnTo>
                    <a:pt x="945" y="3862279"/>
                  </a:lnTo>
                  <a:lnTo>
                    <a:pt x="15125" y="3903840"/>
                  </a:lnTo>
                  <a:lnTo>
                    <a:pt x="44177" y="3936949"/>
                  </a:lnTo>
                  <a:lnTo>
                    <a:pt x="83564" y="3956586"/>
                  </a:lnTo>
                  <a:lnTo>
                    <a:pt x="113042" y="3960367"/>
                  </a:lnTo>
                  <a:lnTo>
                    <a:pt x="8977325" y="3960367"/>
                  </a:lnTo>
                  <a:lnTo>
                    <a:pt x="9020707" y="3951859"/>
                  </a:lnTo>
                  <a:lnTo>
                    <a:pt x="9057241" y="3927241"/>
                  </a:lnTo>
                  <a:lnTo>
                    <a:pt x="9081857" y="3890707"/>
                  </a:lnTo>
                  <a:lnTo>
                    <a:pt x="9090355" y="3847325"/>
                  </a:lnTo>
                  <a:lnTo>
                    <a:pt x="9090332" y="112687"/>
                  </a:lnTo>
                  <a:lnTo>
                    <a:pt x="9081857" y="69660"/>
                  </a:lnTo>
                  <a:lnTo>
                    <a:pt x="9057241" y="33126"/>
                  </a:lnTo>
                  <a:lnTo>
                    <a:pt x="9020707" y="8508"/>
                  </a:lnTo>
                  <a:lnTo>
                    <a:pt x="8977325" y="0"/>
                  </a:lnTo>
                  <a:close/>
                </a:path>
              </a:pathLst>
            </a:custGeom>
            <a:solidFill>
              <a:srgbClr val="FFFFFF"/>
            </a:solidFill>
          </p:spPr>
          <p:txBody>
            <a:bodyPr wrap="square" lIns="0" tIns="0" rIns="0" bIns="0" rtlCol="0"/>
            <a:lstStyle/>
            <a:p>
              <a:endParaRPr/>
            </a:p>
          </p:txBody>
        </p:sp>
        <p:sp>
          <p:nvSpPr>
            <p:cNvPr id="4" name="object 4"/>
            <p:cNvSpPr/>
            <p:nvPr/>
          </p:nvSpPr>
          <p:spPr>
            <a:xfrm>
              <a:off x="449999" y="1080004"/>
              <a:ext cx="9090660" cy="3960495"/>
            </a:xfrm>
            <a:custGeom>
              <a:avLst/>
              <a:gdLst/>
              <a:ahLst/>
              <a:cxnLst/>
              <a:rect l="l" t="t" r="r" b="b"/>
              <a:pathLst>
                <a:path w="9090660" h="3960495">
                  <a:moveTo>
                    <a:pt x="112687" y="0"/>
                  </a:moveTo>
                  <a:lnTo>
                    <a:pt x="113042" y="0"/>
                  </a:lnTo>
                  <a:lnTo>
                    <a:pt x="98082" y="945"/>
                  </a:lnTo>
                  <a:lnTo>
                    <a:pt x="83564" y="3781"/>
                  </a:lnTo>
                  <a:lnTo>
                    <a:pt x="44177" y="23418"/>
                  </a:lnTo>
                  <a:lnTo>
                    <a:pt x="15125" y="56527"/>
                  </a:lnTo>
                  <a:lnTo>
                    <a:pt x="945" y="98088"/>
                  </a:lnTo>
                  <a:lnTo>
                    <a:pt x="0" y="113042"/>
                  </a:lnTo>
                  <a:lnTo>
                    <a:pt x="0" y="3847325"/>
                  </a:lnTo>
                  <a:lnTo>
                    <a:pt x="8508" y="3890707"/>
                  </a:lnTo>
                  <a:lnTo>
                    <a:pt x="33120" y="3927241"/>
                  </a:lnTo>
                  <a:lnTo>
                    <a:pt x="69653" y="3951859"/>
                  </a:lnTo>
                  <a:lnTo>
                    <a:pt x="113042" y="3960367"/>
                  </a:lnTo>
                  <a:lnTo>
                    <a:pt x="8977325" y="3960367"/>
                  </a:lnTo>
                  <a:lnTo>
                    <a:pt x="9020707" y="3951859"/>
                  </a:lnTo>
                  <a:lnTo>
                    <a:pt x="9057241" y="3927241"/>
                  </a:lnTo>
                  <a:lnTo>
                    <a:pt x="9081857" y="3890707"/>
                  </a:lnTo>
                  <a:lnTo>
                    <a:pt x="9090355" y="3847325"/>
                  </a:lnTo>
                  <a:lnTo>
                    <a:pt x="9090355" y="112687"/>
                  </a:lnTo>
                  <a:lnTo>
                    <a:pt x="9090355" y="113042"/>
                  </a:lnTo>
                  <a:lnTo>
                    <a:pt x="9089411" y="98088"/>
                  </a:lnTo>
                  <a:lnTo>
                    <a:pt x="9086580" y="83570"/>
                  </a:lnTo>
                  <a:lnTo>
                    <a:pt x="9066949" y="44184"/>
                  </a:lnTo>
                  <a:lnTo>
                    <a:pt x="9033840" y="15125"/>
                  </a:lnTo>
                  <a:lnTo>
                    <a:pt x="8992279" y="945"/>
                  </a:lnTo>
                  <a:lnTo>
                    <a:pt x="8977325" y="0"/>
                  </a:lnTo>
                  <a:lnTo>
                    <a:pt x="112687" y="0"/>
                  </a:lnTo>
                  <a:close/>
                </a:path>
              </a:pathLst>
            </a:custGeom>
            <a:ln w="17999">
              <a:solidFill>
                <a:srgbClr val="B1B1B1"/>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2580640">
              <a:lnSpc>
                <a:spcPct val="100000"/>
              </a:lnSpc>
              <a:spcBef>
                <a:spcPts val="100"/>
              </a:spcBef>
            </a:pPr>
            <a:r>
              <a:rPr dirty="0"/>
              <a:t>OBJECTIF</a:t>
            </a:r>
            <a:r>
              <a:rPr spc="-50" dirty="0"/>
              <a:t> </a:t>
            </a:r>
            <a:r>
              <a:rPr dirty="0"/>
              <a:t>DE</a:t>
            </a:r>
            <a:r>
              <a:rPr spc="-50" dirty="0"/>
              <a:t> </a:t>
            </a:r>
            <a:r>
              <a:rPr dirty="0"/>
              <a:t>LA</a:t>
            </a:r>
            <a:r>
              <a:rPr spc="-60" dirty="0"/>
              <a:t> </a:t>
            </a:r>
            <a:r>
              <a:rPr spc="-10" dirty="0"/>
              <a:t>MISSION</a:t>
            </a:r>
          </a:p>
        </p:txBody>
      </p:sp>
      <p:sp>
        <p:nvSpPr>
          <p:cNvPr id="6" name="object 6"/>
          <p:cNvSpPr txBox="1"/>
          <p:nvPr/>
        </p:nvSpPr>
        <p:spPr>
          <a:xfrm>
            <a:off x="544944" y="1528110"/>
            <a:ext cx="93345" cy="127635"/>
          </a:xfrm>
          <a:prstGeom prst="rect">
            <a:avLst/>
          </a:prstGeom>
        </p:spPr>
        <p:txBody>
          <a:bodyPr vert="horz" wrap="square" lIns="0" tIns="14604" rIns="0" bIns="0" rtlCol="0">
            <a:spAutoFit/>
          </a:bodyPr>
          <a:lstStyle/>
          <a:p>
            <a:pPr marL="12700">
              <a:lnSpc>
                <a:spcPct val="100000"/>
              </a:lnSpc>
              <a:spcBef>
                <a:spcPts val="114"/>
              </a:spcBef>
            </a:pPr>
            <a:r>
              <a:rPr sz="650" spc="90" dirty="0">
                <a:solidFill>
                  <a:srgbClr val="00A833"/>
                </a:solidFill>
                <a:latin typeface="Arial"/>
                <a:cs typeface="Arial"/>
              </a:rPr>
              <a:t>●</a:t>
            </a:r>
            <a:endParaRPr sz="650">
              <a:latin typeface="Arial"/>
              <a:cs typeface="Arial"/>
            </a:endParaRPr>
          </a:p>
        </p:txBody>
      </p:sp>
      <p:sp>
        <p:nvSpPr>
          <p:cNvPr id="7" name="object 7"/>
          <p:cNvSpPr txBox="1"/>
          <p:nvPr/>
        </p:nvSpPr>
        <p:spPr>
          <a:xfrm>
            <a:off x="544944" y="2974590"/>
            <a:ext cx="93345" cy="127635"/>
          </a:xfrm>
          <a:prstGeom prst="rect">
            <a:avLst/>
          </a:prstGeom>
        </p:spPr>
        <p:txBody>
          <a:bodyPr vert="horz" wrap="square" lIns="0" tIns="14604" rIns="0" bIns="0" rtlCol="0">
            <a:spAutoFit/>
          </a:bodyPr>
          <a:lstStyle/>
          <a:p>
            <a:pPr marL="12700">
              <a:lnSpc>
                <a:spcPct val="100000"/>
              </a:lnSpc>
              <a:spcBef>
                <a:spcPts val="114"/>
              </a:spcBef>
            </a:pPr>
            <a:r>
              <a:rPr sz="650" spc="90" dirty="0">
                <a:solidFill>
                  <a:srgbClr val="00A833"/>
                </a:solidFill>
                <a:latin typeface="Arial"/>
                <a:cs typeface="Arial"/>
              </a:rPr>
              <a:t>●</a:t>
            </a:r>
            <a:endParaRPr sz="650">
              <a:latin typeface="Arial"/>
              <a:cs typeface="Arial"/>
            </a:endParaRPr>
          </a:p>
        </p:txBody>
      </p:sp>
      <p:sp>
        <p:nvSpPr>
          <p:cNvPr id="8" name="object 8"/>
          <p:cNvSpPr txBox="1"/>
          <p:nvPr/>
        </p:nvSpPr>
        <p:spPr>
          <a:xfrm>
            <a:off x="544944" y="3369509"/>
            <a:ext cx="93345" cy="127635"/>
          </a:xfrm>
          <a:prstGeom prst="rect">
            <a:avLst/>
          </a:prstGeom>
        </p:spPr>
        <p:txBody>
          <a:bodyPr vert="horz" wrap="square" lIns="0" tIns="14604" rIns="0" bIns="0" rtlCol="0">
            <a:spAutoFit/>
          </a:bodyPr>
          <a:lstStyle/>
          <a:p>
            <a:pPr marL="12700">
              <a:lnSpc>
                <a:spcPct val="100000"/>
              </a:lnSpc>
              <a:spcBef>
                <a:spcPts val="114"/>
              </a:spcBef>
            </a:pPr>
            <a:r>
              <a:rPr sz="650" spc="90" dirty="0">
                <a:solidFill>
                  <a:srgbClr val="00A833"/>
                </a:solidFill>
                <a:latin typeface="Arial"/>
                <a:cs typeface="Arial"/>
              </a:rPr>
              <a:t>●</a:t>
            </a:r>
            <a:endParaRPr sz="650">
              <a:latin typeface="Arial"/>
              <a:cs typeface="Arial"/>
            </a:endParaRPr>
          </a:p>
        </p:txBody>
      </p:sp>
      <p:sp>
        <p:nvSpPr>
          <p:cNvPr id="9" name="object 9"/>
          <p:cNvSpPr txBox="1"/>
          <p:nvPr/>
        </p:nvSpPr>
        <p:spPr>
          <a:xfrm>
            <a:off x="868578" y="1443084"/>
            <a:ext cx="8324215" cy="2129790"/>
          </a:xfrm>
          <a:prstGeom prst="rect">
            <a:avLst/>
          </a:prstGeom>
        </p:spPr>
        <p:txBody>
          <a:bodyPr vert="horz" wrap="square" lIns="0" tIns="45085" rIns="0" bIns="0" rtlCol="0">
            <a:spAutoFit/>
          </a:bodyPr>
          <a:lstStyle/>
          <a:p>
            <a:pPr marL="12700">
              <a:lnSpc>
                <a:spcPct val="100000"/>
              </a:lnSpc>
              <a:spcBef>
                <a:spcPts val="355"/>
              </a:spcBef>
            </a:pPr>
            <a:r>
              <a:rPr sz="1500" spc="-10" dirty="0">
                <a:latin typeface="Lucida Sans Unicode"/>
                <a:cs typeface="Lucida Sans Unicode"/>
              </a:rPr>
              <a:t>Dans</a:t>
            </a:r>
            <a:r>
              <a:rPr sz="1500" spc="-70" dirty="0">
                <a:latin typeface="Lucida Sans Unicode"/>
                <a:cs typeface="Lucida Sans Unicode"/>
              </a:rPr>
              <a:t> </a:t>
            </a:r>
            <a:r>
              <a:rPr sz="1500" spc="-20" dirty="0">
                <a:latin typeface="Lucida Sans Unicode"/>
                <a:cs typeface="Lucida Sans Unicode"/>
              </a:rPr>
              <a:t>le</a:t>
            </a:r>
            <a:r>
              <a:rPr sz="1500" spc="-65" dirty="0">
                <a:latin typeface="Lucida Sans Unicode"/>
                <a:cs typeface="Lucida Sans Unicode"/>
              </a:rPr>
              <a:t> </a:t>
            </a:r>
            <a:r>
              <a:rPr sz="1500" spc="-20" dirty="0">
                <a:latin typeface="Lucida Sans Unicode"/>
                <a:cs typeface="Lucida Sans Unicode"/>
              </a:rPr>
              <a:t>cadre</a:t>
            </a:r>
            <a:r>
              <a:rPr sz="1500" spc="-65" dirty="0">
                <a:latin typeface="Lucida Sans Unicode"/>
                <a:cs typeface="Lucida Sans Unicode"/>
              </a:rPr>
              <a:t> </a:t>
            </a:r>
            <a:r>
              <a:rPr sz="1500" dirty="0">
                <a:latin typeface="Lucida Sans Unicode"/>
                <a:cs typeface="Lucida Sans Unicode"/>
              </a:rPr>
              <a:t>de</a:t>
            </a:r>
            <a:r>
              <a:rPr sz="1500" spc="-65" dirty="0">
                <a:latin typeface="Lucida Sans Unicode"/>
                <a:cs typeface="Lucida Sans Unicode"/>
              </a:rPr>
              <a:t> </a:t>
            </a:r>
            <a:r>
              <a:rPr sz="1500" spc="-20" dirty="0">
                <a:latin typeface="Lucida Sans Unicode"/>
                <a:cs typeface="Lucida Sans Unicode"/>
              </a:rPr>
              <a:t>son</a:t>
            </a:r>
            <a:r>
              <a:rPr sz="1500" spc="-65" dirty="0">
                <a:latin typeface="Lucida Sans Unicode"/>
                <a:cs typeface="Lucida Sans Unicode"/>
              </a:rPr>
              <a:t> </a:t>
            </a:r>
            <a:r>
              <a:rPr sz="1500" spc="-20" dirty="0">
                <a:latin typeface="Lucida Sans Unicode"/>
                <a:cs typeface="Lucida Sans Unicode"/>
              </a:rPr>
              <a:t>développement</a:t>
            </a:r>
            <a:r>
              <a:rPr sz="1500" spc="-80" dirty="0">
                <a:latin typeface="Lucida Sans Unicode"/>
                <a:cs typeface="Lucida Sans Unicode"/>
              </a:rPr>
              <a:t> </a:t>
            </a:r>
            <a:r>
              <a:rPr sz="1500" dirty="0">
                <a:latin typeface="Lucida Sans Unicode"/>
                <a:cs typeface="Lucida Sans Unicode"/>
              </a:rPr>
              <a:t>à</a:t>
            </a:r>
            <a:r>
              <a:rPr sz="1500" spc="-70" dirty="0">
                <a:latin typeface="Lucida Sans Unicode"/>
                <a:cs typeface="Lucida Sans Unicode"/>
              </a:rPr>
              <a:t> </a:t>
            </a:r>
            <a:r>
              <a:rPr sz="1500" spc="-35" dirty="0">
                <a:latin typeface="Lucida Sans Unicode"/>
                <a:cs typeface="Lucida Sans Unicode"/>
              </a:rPr>
              <a:t>l’international</a:t>
            </a:r>
            <a:r>
              <a:rPr sz="1500" spc="-75" dirty="0">
                <a:latin typeface="Lucida Sans Unicode"/>
                <a:cs typeface="Lucida Sans Unicode"/>
              </a:rPr>
              <a:t> </a:t>
            </a:r>
            <a:r>
              <a:rPr sz="1500" spc="-40" dirty="0">
                <a:latin typeface="Lucida Sans Unicode"/>
                <a:cs typeface="Lucida Sans Unicode"/>
              </a:rPr>
              <a:t>l’entreprise</a:t>
            </a:r>
            <a:r>
              <a:rPr sz="1500" spc="5" dirty="0">
                <a:latin typeface="Lucida Sans Unicode"/>
                <a:cs typeface="Lucida Sans Unicode"/>
              </a:rPr>
              <a:t> </a:t>
            </a:r>
            <a:r>
              <a:rPr sz="1500" spc="-25" dirty="0">
                <a:latin typeface="Lucida Sans Unicode"/>
                <a:cs typeface="Lucida Sans Unicode"/>
              </a:rPr>
              <a:t>française</a:t>
            </a:r>
            <a:r>
              <a:rPr sz="1500" spc="-75" dirty="0">
                <a:latin typeface="Lucida Sans Unicode"/>
                <a:cs typeface="Lucida Sans Unicode"/>
              </a:rPr>
              <a:t> </a:t>
            </a:r>
            <a:r>
              <a:rPr sz="1500" spc="-20" dirty="0">
                <a:latin typeface="Lucida Sans Unicode"/>
                <a:cs typeface="Lucida Sans Unicode"/>
              </a:rPr>
              <a:t>d’agroalimentaire</a:t>
            </a:r>
            <a:endParaRPr sz="1500">
              <a:latin typeface="Lucida Sans Unicode"/>
              <a:cs typeface="Lucida Sans Unicode"/>
            </a:endParaRPr>
          </a:p>
          <a:p>
            <a:pPr marL="12700">
              <a:lnSpc>
                <a:spcPct val="100000"/>
              </a:lnSpc>
              <a:spcBef>
                <a:spcPts val="260"/>
              </a:spcBef>
            </a:pPr>
            <a:r>
              <a:rPr sz="1500" dirty="0">
                <a:latin typeface="Lucida Sans Unicode"/>
                <a:cs typeface="Lucida Sans Unicode"/>
              </a:rPr>
              <a:t>«</a:t>
            </a:r>
            <a:r>
              <a:rPr sz="1500" spc="-80" dirty="0">
                <a:latin typeface="Lucida Sans Unicode"/>
                <a:cs typeface="Lucida Sans Unicode"/>
              </a:rPr>
              <a:t> </a:t>
            </a:r>
            <a:r>
              <a:rPr sz="1500" dirty="0">
                <a:latin typeface="Lucida Sans Unicode"/>
                <a:cs typeface="Lucida Sans Unicode"/>
              </a:rPr>
              <a:t>La</a:t>
            </a:r>
            <a:r>
              <a:rPr sz="1500" spc="-80" dirty="0">
                <a:latin typeface="Lucida Sans Unicode"/>
                <a:cs typeface="Lucida Sans Unicode"/>
              </a:rPr>
              <a:t> </a:t>
            </a:r>
            <a:r>
              <a:rPr sz="1500" spc="-20" dirty="0">
                <a:latin typeface="Lucida Sans Unicode"/>
                <a:cs typeface="Lucida Sans Unicode"/>
              </a:rPr>
              <a:t>poule</a:t>
            </a:r>
            <a:r>
              <a:rPr sz="1500" spc="-75" dirty="0">
                <a:latin typeface="Lucida Sans Unicode"/>
                <a:cs typeface="Lucida Sans Unicode"/>
              </a:rPr>
              <a:t> </a:t>
            </a:r>
            <a:r>
              <a:rPr sz="1500" spc="-30" dirty="0">
                <a:latin typeface="Lucida Sans Unicode"/>
                <a:cs typeface="Lucida Sans Unicode"/>
              </a:rPr>
              <a:t>qui</a:t>
            </a:r>
            <a:r>
              <a:rPr sz="1500" spc="-90" dirty="0">
                <a:latin typeface="Lucida Sans Unicode"/>
                <a:cs typeface="Lucida Sans Unicode"/>
              </a:rPr>
              <a:t> </a:t>
            </a:r>
            <a:r>
              <a:rPr sz="1500" spc="-10" dirty="0">
                <a:latin typeface="Lucida Sans Unicode"/>
                <a:cs typeface="Lucida Sans Unicode"/>
              </a:rPr>
              <a:t>chante</a:t>
            </a:r>
            <a:r>
              <a:rPr sz="1500" spc="-75" dirty="0">
                <a:latin typeface="Lucida Sans Unicode"/>
                <a:cs typeface="Lucida Sans Unicode"/>
              </a:rPr>
              <a:t> </a:t>
            </a:r>
            <a:r>
              <a:rPr sz="1500" dirty="0">
                <a:latin typeface="Lucida Sans Unicode"/>
                <a:cs typeface="Lucida Sans Unicode"/>
              </a:rPr>
              <a:t>»</a:t>
            </a:r>
            <a:r>
              <a:rPr sz="1500" spc="-85" dirty="0">
                <a:latin typeface="Lucida Sans Unicode"/>
                <a:cs typeface="Lucida Sans Unicode"/>
              </a:rPr>
              <a:t> </a:t>
            </a:r>
            <a:r>
              <a:rPr sz="1500" dirty="0">
                <a:latin typeface="Lucida Sans Unicode"/>
                <a:cs typeface="Lucida Sans Unicode"/>
              </a:rPr>
              <a:t>a</a:t>
            </a:r>
            <a:r>
              <a:rPr sz="1500" spc="-80" dirty="0">
                <a:latin typeface="Lucida Sans Unicode"/>
                <a:cs typeface="Lucida Sans Unicode"/>
              </a:rPr>
              <a:t> </a:t>
            </a:r>
            <a:r>
              <a:rPr sz="1500" spc="-25" dirty="0">
                <a:latin typeface="Lucida Sans Unicode"/>
                <a:cs typeface="Lucida Sans Unicode"/>
              </a:rPr>
              <a:t>besoin</a:t>
            </a:r>
            <a:r>
              <a:rPr sz="1500" spc="-70" dirty="0">
                <a:latin typeface="Lucida Sans Unicode"/>
                <a:cs typeface="Lucida Sans Unicode"/>
              </a:rPr>
              <a:t> </a:t>
            </a:r>
            <a:r>
              <a:rPr sz="1500" spc="-50" dirty="0">
                <a:latin typeface="Lucida Sans Unicode"/>
                <a:cs typeface="Lucida Sans Unicode"/>
              </a:rPr>
              <a:t>:</a:t>
            </a:r>
            <a:endParaRPr sz="1500">
              <a:latin typeface="Lucida Sans Unicode"/>
              <a:cs typeface="Lucida Sans Unicode"/>
            </a:endParaRPr>
          </a:p>
          <a:p>
            <a:pPr marL="224154" indent="-121920">
              <a:lnSpc>
                <a:spcPct val="100000"/>
              </a:lnSpc>
              <a:spcBef>
                <a:spcPts val="1310"/>
              </a:spcBef>
              <a:buChar char="-"/>
              <a:tabLst>
                <a:tab pos="224154" algn="l"/>
              </a:tabLst>
            </a:pPr>
            <a:r>
              <a:rPr sz="1500" spc="-55" dirty="0">
                <a:latin typeface="Lucida Sans Unicode"/>
                <a:cs typeface="Lucida Sans Unicode"/>
              </a:rPr>
              <a:t>D’une</a:t>
            </a:r>
            <a:r>
              <a:rPr sz="1500" spc="-75" dirty="0">
                <a:latin typeface="Lucida Sans Unicode"/>
                <a:cs typeface="Lucida Sans Unicode"/>
              </a:rPr>
              <a:t> </a:t>
            </a:r>
            <a:r>
              <a:rPr sz="1500" spc="-10" dirty="0">
                <a:latin typeface="Lucida Sans Unicode"/>
                <a:cs typeface="Lucida Sans Unicode"/>
              </a:rPr>
              <a:t>première</a:t>
            </a:r>
            <a:r>
              <a:rPr sz="1500" spc="-110" dirty="0">
                <a:latin typeface="Lucida Sans Unicode"/>
                <a:cs typeface="Lucida Sans Unicode"/>
              </a:rPr>
              <a:t> </a:t>
            </a:r>
            <a:r>
              <a:rPr sz="1500" spc="-10" dirty="0">
                <a:latin typeface="Lucida Sans Unicode"/>
                <a:cs typeface="Lucida Sans Unicode"/>
              </a:rPr>
              <a:t>analyse</a:t>
            </a:r>
            <a:r>
              <a:rPr sz="1500" spc="-85" dirty="0">
                <a:latin typeface="Lucida Sans Unicode"/>
                <a:cs typeface="Lucida Sans Unicode"/>
              </a:rPr>
              <a:t> </a:t>
            </a:r>
            <a:r>
              <a:rPr sz="1500" spc="-10" dirty="0">
                <a:latin typeface="Lucida Sans Unicode"/>
                <a:cs typeface="Lucida Sans Unicode"/>
              </a:rPr>
              <a:t>sur</a:t>
            </a:r>
            <a:r>
              <a:rPr sz="1500" spc="-90" dirty="0">
                <a:latin typeface="Lucida Sans Unicode"/>
                <a:cs typeface="Lucida Sans Unicode"/>
              </a:rPr>
              <a:t> </a:t>
            </a:r>
            <a:r>
              <a:rPr sz="1500" dirty="0">
                <a:latin typeface="Lucida Sans Unicode"/>
                <a:cs typeface="Lucida Sans Unicode"/>
              </a:rPr>
              <a:t>un</a:t>
            </a:r>
            <a:r>
              <a:rPr sz="1500" spc="-85" dirty="0">
                <a:latin typeface="Lucida Sans Unicode"/>
                <a:cs typeface="Lucida Sans Unicode"/>
              </a:rPr>
              <a:t> </a:t>
            </a:r>
            <a:r>
              <a:rPr sz="1500" spc="-10" dirty="0">
                <a:latin typeface="Lucida Sans Unicode"/>
                <a:cs typeface="Lucida Sans Unicode"/>
              </a:rPr>
              <a:t>groupement</a:t>
            </a:r>
            <a:r>
              <a:rPr sz="1500" spc="-90" dirty="0">
                <a:latin typeface="Lucida Sans Unicode"/>
                <a:cs typeface="Lucida Sans Unicode"/>
              </a:rPr>
              <a:t> </a:t>
            </a:r>
            <a:r>
              <a:rPr sz="1500" dirty="0">
                <a:latin typeface="Lucida Sans Unicode"/>
                <a:cs typeface="Lucida Sans Unicode"/>
              </a:rPr>
              <a:t>de</a:t>
            </a:r>
            <a:r>
              <a:rPr sz="1500" spc="-85" dirty="0">
                <a:latin typeface="Lucida Sans Unicode"/>
                <a:cs typeface="Lucida Sans Unicode"/>
              </a:rPr>
              <a:t> </a:t>
            </a:r>
            <a:r>
              <a:rPr sz="1500" spc="-20" dirty="0">
                <a:latin typeface="Lucida Sans Unicode"/>
                <a:cs typeface="Lucida Sans Unicode"/>
              </a:rPr>
              <a:t>pays</a:t>
            </a:r>
            <a:r>
              <a:rPr sz="1500" spc="-95" dirty="0">
                <a:latin typeface="Lucida Sans Unicode"/>
                <a:cs typeface="Lucida Sans Unicode"/>
              </a:rPr>
              <a:t> </a:t>
            </a:r>
            <a:r>
              <a:rPr sz="1500" spc="-40" dirty="0">
                <a:latin typeface="Lucida Sans Unicode"/>
                <a:cs typeface="Lucida Sans Unicode"/>
              </a:rPr>
              <a:t>cibles</a:t>
            </a:r>
            <a:r>
              <a:rPr sz="1500" spc="-80" dirty="0">
                <a:latin typeface="Lucida Sans Unicode"/>
                <a:cs typeface="Lucida Sans Unicode"/>
              </a:rPr>
              <a:t> </a:t>
            </a:r>
            <a:r>
              <a:rPr sz="1500" dirty="0">
                <a:latin typeface="Lucida Sans Unicode"/>
                <a:cs typeface="Lucida Sans Unicode"/>
              </a:rPr>
              <a:t>pour</a:t>
            </a:r>
            <a:r>
              <a:rPr sz="1500" spc="-90" dirty="0">
                <a:latin typeface="Lucida Sans Unicode"/>
                <a:cs typeface="Lucida Sans Unicode"/>
              </a:rPr>
              <a:t> </a:t>
            </a:r>
            <a:r>
              <a:rPr sz="1500" spc="-30" dirty="0">
                <a:latin typeface="Lucida Sans Unicode"/>
                <a:cs typeface="Lucida Sans Unicode"/>
              </a:rPr>
              <a:t>exporter</a:t>
            </a:r>
            <a:r>
              <a:rPr sz="1500" spc="-90" dirty="0">
                <a:latin typeface="Lucida Sans Unicode"/>
                <a:cs typeface="Lucida Sans Unicode"/>
              </a:rPr>
              <a:t> </a:t>
            </a:r>
            <a:r>
              <a:rPr sz="1500" dirty="0">
                <a:latin typeface="Lucida Sans Unicode"/>
                <a:cs typeface="Lucida Sans Unicode"/>
              </a:rPr>
              <a:t>du</a:t>
            </a:r>
            <a:r>
              <a:rPr sz="1500" spc="-85" dirty="0">
                <a:latin typeface="Lucida Sans Unicode"/>
                <a:cs typeface="Lucida Sans Unicode"/>
              </a:rPr>
              <a:t> </a:t>
            </a:r>
            <a:r>
              <a:rPr sz="1500" spc="-10" dirty="0">
                <a:latin typeface="Lucida Sans Unicode"/>
                <a:cs typeface="Lucida Sans Unicode"/>
              </a:rPr>
              <a:t>poulet</a:t>
            </a:r>
            <a:endParaRPr sz="1500">
              <a:latin typeface="Lucida Sans Unicode"/>
              <a:cs typeface="Lucida Sans Unicode"/>
            </a:endParaRPr>
          </a:p>
          <a:p>
            <a:pPr marL="224154" indent="-121920">
              <a:lnSpc>
                <a:spcPct val="100000"/>
              </a:lnSpc>
              <a:spcBef>
                <a:spcPts val="1310"/>
              </a:spcBef>
              <a:buChar char="-"/>
              <a:tabLst>
                <a:tab pos="224154" algn="l"/>
              </a:tabLst>
            </a:pPr>
            <a:r>
              <a:rPr sz="1500" spc="-70" dirty="0">
                <a:latin typeface="Lucida Sans Unicode"/>
                <a:cs typeface="Lucida Sans Unicode"/>
              </a:rPr>
              <a:t>L’étude</a:t>
            </a:r>
            <a:r>
              <a:rPr sz="1500" spc="-75" dirty="0">
                <a:latin typeface="Lucida Sans Unicode"/>
                <a:cs typeface="Lucida Sans Unicode"/>
              </a:rPr>
              <a:t> </a:t>
            </a:r>
            <a:r>
              <a:rPr sz="1500" dirty="0">
                <a:latin typeface="Lucida Sans Unicode"/>
                <a:cs typeface="Lucida Sans Unicode"/>
              </a:rPr>
              <a:t>du</a:t>
            </a:r>
            <a:r>
              <a:rPr sz="1500" spc="-75" dirty="0">
                <a:latin typeface="Lucida Sans Unicode"/>
                <a:cs typeface="Lucida Sans Unicode"/>
              </a:rPr>
              <a:t> </a:t>
            </a:r>
            <a:r>
              <a:rPr sz="1500" spc="-10" dirty="0">
                <a:latin typeface="Lucida Sans Unicode"/>
                <a:cs typeface="Lucida Sans Unicode"/>
              </a:rPr>
              <a:t>marché</a:t>
            </a:r>
            <a:r>
              <a:rPr sz="1500" spc="-85" dirty="0">
                <a:latin typeface="Lucida Sans Unicode"/>
                <a:cs typeface="Lucida Sans Unicode"/>
              </a:rPr>
              <a:t> </a:t>
            </a:r>
            <a:r>
              <a:rPr sz="1500" spc="-10" dirty="0">
                <a:latin typeface="Lucida Sans Unicode"/>
                <a:cs typeface="Lucida Sans Unicode"/>
              </a:rPr>
              <a:t>sera</a:t>
            </a:r>
            <a:r>
              <a:rPr sz="1500" spc="-80" dirty="0">
                <a:latin typeface="Lucida Sans Unicode"/>
                <a:cs typeface="Lucida Sans Unicode"/>
              </a:rPr>
              <a:t> </a:t>
            </a:r>
            <a:r>
              <a:rPr sz="1500" spc="-25" dirty="0">
                <a:latin typeface="Lucida Sans Unicode"/>
                <a:cs typeface="Lucida Sans Unicode"/>
              </a:rPr>
              <a:t>approfondie</a:t>
            </a:r>
            <a:r>
              <a:rPr sz="1500" spc="-75" dirty="0">
                <a:latin typeface="Lucida Sans Unicode"/>
                <a:cs typeface="Lucida Sans Unicode"/>
              </a:rPr>
              <a:t> </a:t>
            </a:r>
            <a:r>
              <a:rPr sz="1500" dirty="0">
                <a:latin typeface="Lucida Sans Unicode"/>
                <a:cs typeface="Lucida Sans Unicode"/>
              </a:rPr>
              <a:t>à</a:t>
            </a:r>
            <a:r>
              <a:rPr sz="1500" spc="-90" dirty="0">
                <a:latin typeface="Lucida Sans Unicode"/>
                <a:cs typeface="Lucida Sans Unicode"/>
              </a:rPr>
              <a:t> </a:t>
            </a:r>
            <a:r>
              <a:rPr sz="1500" spc="-60" dirty="0">
                <a:latin typeface="Lucida Sans Unicode"/>
                <a:cs typeface="Lucida Sans Unicode"/>
              </a:rPr>
              <a:t>l’issue</a:t>
            </a:r>
            <a:r>
              <a:rPr sz="1500" spc="-75" dirty="0">
                <a:latin typeface="Lucida Sans Unicode"/>
                <a:cs typeface="Lucida Sans Unicode"/>
              </a:rPr>
              <a:t> </a:t>
            </a:r>
            <a:r>
              <a:rPr sz="1500" dirty="0">
                <a:latin typeface="Lucida Sans Unicode"/>
                <a:cs typeface="Lucida Sans Unicode"/>
              </a:rPr>
              <a:t>de</a:t>
            </a:r>
            <a:r>
              <a:rPr sz="1500" spc="-75" dirty="0">
                <a:latin typeface="Lucida Sans Unicode"/>
                <a:cs typeface="Lucida Sans Unicode"/>
              </a:rPr>
              <a:t> </a:t>
            </a:r>
            <a:r>
              <a:rPr sz="1500" spc="-20" dirty="0">
                <a:latin typeface="Lucida Sans Unicode"/>
                <a:cs typeface="Lucida Sans Unicode"/>
              </a:rPr>
              <a:t>cette</a:t>
            </a:r>
            <a:r>
              <a:rPr sz="1500" spc="-75" dirty="0">
                <a:latin typeface="Lucida Sans Unicode"/>
                <a:cs typeface="Lucida Sans Unicode"/>
              </a:rPr>
              <a:t> </a:t>
            </a:r>
            <a:r>
              <a:rPr sz="1500" spc="-10" dirty="0">
                <a:latin typeface="Lucida Sans Unicode"/>
                <a:cs typeface="Lucida Sans Unicode"/>
              </a:rPr>
              <a:t>première</a:t>
            </a:r>
            <a:r>
              <a:rPr sz="1500" spc="-75" dirty="0">
                <a:latin typeface="Lucida Sans Unicode"/>
                <a:cs typeface="Lucida Sans Unicode"/>
              </a:rPr>
              <a:t> </a:t>
            </a:r>
            <a:r>
              <a:rPr sz="1500" spc="-10" dirty="0">
                <a:latin typeface="Lucida Sans Unicode"/>
                <a:cs typeface="Lucida Sans Unicode"/>
              </a:rPr>
              <a:t>analyse</a:t>
            </a:r>
            <a:endParaRPr sz="1500">
              <a:latin typeface="Lucida Sans Unicode"/>
              <a:cs typeface="Lucida Sans Unicode"/>
            </a:endParaRPr>
          </a:p>
          <a:p>
            <a:pPr marL="12700" marR="55880">
              <a:lnSpc>
                <a:spcPts val="3120"/>
              </a:lnSpc>
              <a:spcBef>
                <a:spcPts val="114"/>
              </a:spcBef>
            </a:pPr>
            <a:r>
              <a:rPr sz="1500" spc="-10" dirty="0">
                <a:latin typeface="Lucida Sans Unicode"/>
                <a:cs typeface="Lucida Sans Unicode"/>
              </a:rPr>
              <a:t>Les</a:t>
            </a:r>
            <a:r>
              <a:rPr sz="1500" spc="-75" dirty="0">
                <a:latin typeface="Lucida Sans Unicode"/>
                <a:cs typeface="Lucida Sans Unicode"/>
              </a:rPr>
              <a:t> </a:t>
            </a:r>
            <a:r>
              <a:rPr sz="1500" spc="-10" dirty="0">
                <a:latin typeface="Lucida Sans Unicode"/>
                <a:cs typeface="Lucida Sans Unicode"/>
              </a:rPr>
              <a:t>données</a:t>
            </a:r>
            <a:r>
              <a:rPr sz="1500" spc="-80" dirty="0">
                <a:latin typeface="Lucida Sans Unicode"/>
                <a:cs typeface="Lucida Sans Unicode"/>
              </a:rPr>
              <a:t> </a:t>
            </a:r>
            <a:r>
              <a:rPr sz="1500" dirty="0">
                <a:latin typeface="Lucida Sans Unicode"/>
                <a:cs typeface="Lucida Sans Unicode"/>
              </a:rPr>
              <a:t>de</a:t>
            </a:r>
            <a:r>
              <a:rPr sz="1500" spc="-70" dirty="0">
                <a:latin typeface="Lucida Sans Unicode"/>
                <a:cs typeface="Lucida Sans Unicode"/>
              </a:rPr>
              <a:t> </a:t>
            </a:r>
            <a:r>
              <a:rPr sz="1500" spc="-20" dirty="0">
                <a:latin typeface="Lucida Sans Unicode"/>
                <a:cs typeface="Lucida Sans Unicode"/>
              </a:rPr>
              <a:t>la</a:t>
            </a:r>
            <a:r>
              <a:rPr sz="1500" spc="-85" dirty="0">
                <a:latin typeface="Lucida Sans Unicode"/>
                <a:cs typeface="Lucida Sans Unicode"/>
              </a:rPr>
              <a:t> </a:t>
            </a:r>
            <a:r>
              <a:rPr sz="1500" spc="-55" dirty="0">
                <a:latin typeface="Lucida Sans Unicode"/>
                <a:cs typeface="Lucida Sans Unicode"/>
              </a:rPr>
              <a:t>FAO</a:t>
            </a:r>
            <a:r>
              <a:rPr sz="1500" spc="-75" dirty="0">
                <a:latin typeface="Lucida Sans Unicode"/>
                <a:cs typeface="Lucida Sans Unicode"/>
              </a:rPr>
              <a:t> </a:t>
            </a:r>
            <a:r>
              <a:rPr sz="1500" spc="-25" dirty="0">
                <a:latin typeface="Lucida Sans Unicode"/>
                <a:cs typeface="Lucida Sans Unicode"/>
              </a:rPr>
              <a:t>(Food</a:t>
            </a:r>
            <a:r>
              <a:rPr sz="1500" spc="-75" dirty="0">
                <a:latin typeface="Lucida Sans Unicode"/>
                <a:cs typeface="Lucida Sans Unicode"/>
              </a:rPr>
              <a:t> </a:t>
            </a:r>
            <a:r>
              <a:rPr sz="1500" dirty="0">
                <a:latin typeface="Lucida Sans Unicode"/>
                <a:cs typeface="Lucida Sans Unicode"/>
              </a:rPr>
              <a:t>and</a:t>
            </a:r>
            <a:r>
              <a:rPr sz="1500" spc="-80" dirty="0">
                <a:latin typeface="Lucida Sans Unicode"/>
                <a:cs typeface="Lucida Sans Unicode"/>
              </a:rPr>
              <a:t> </a:t>
            </a:r>
            <a:r>
              <a:rPr sz="1500" spc="-30" dirty="0">
                <a:latin typeface="Lucida Sans Unicode"/>
                <a:cs typeface="Lucida Sans Unicode"/>
              </a:rPr>
              <a:t>Agriculture</a:t>
            </a:r>
            <a:r>
              <a:rPr sz="1500" spc="-70" dirty="0">
                <a:latin typeface="Lucida Sans Unicode"/>
                <a:cs typeface="Lucida Sans Unicode"/>
              </a:rPr>
              <a:t> </a:t>
            </a:r>
            <a:r>
              <a:rPr sz="1500" spc="-30" dirty="0">
                <a:latin typeface="Lucida Sans Unicode"/>
                <a:cs typeface="Lucida Sans Unicode"/>
              </a:rPr>
              <a:t>Organization)</a:t>
            </a:r>
            <a:r>
              <a:rPr sz="1500" spc="-75" dirty="0">
                <a:latin typeface="Lucida Sans Unicode"/>
                <a:cs typeface="Lucida Sans Unicode"/>
              </a:rPr>
              <a:t> </a:t>
            </a:r>
            <a:r>
              <a:rPr sz="1500" spc="-20" dirty="0">
                <a:latin typeface="Lucida Sans Unicode"/>
                <a:cs typeface="Lucida Sans Unicode"/>
              </a:rPr>
              <a:t>seront</a:t>
            </a:r>
            <a:r>
              <a:rPr sz="1500" spc="-75" dirty="0">
                <a:latin typeface="Lucida Sans Unicode"/>
                <a:cs typeface="Lucida Sans Unicode"/>
              </a:rPr>
              <a:t> </a:t>
            </a:r>
            <a:r>
              <a:rPr sz="1500" spc="-35" dirty="0">
                <a:latin typeface="Lucida Sans Unicode"/>
                <a:cs typeface="Lucida Sans Unicode"/>
              </a:rPr>
              <a:t>utilisées</a:t>
            </a:r>
            <a:r>
              <a:rPr sz="1500" spc="-75" dirty="0">
                <a:latin typeface="Lucida Sans Unicode"/>
                <a:cs typeface="Lucida Sans Unicode"/>
              </a:rPr>
              <a:t> </a:t>
            </a:r>
            <a:r>
              <a:rPr sz="1500" spc="-10" dirty="0">
                <a:latin typeface="Lucida Sans Unicode"/>
                <a:cs typeface="Lucida Sans Unicode"/>
              </a:rPr>
              <a:t>dans</a:t>
            </a:r>
            <a:r>
              <a:rPr sz="1500" spc="-75" dirty="0">
                <a:latin typeface="Lucida Sans Unicode"/>
                <a:cs typeface="Lucida Sans Unicode"/>
              </a:rPr>
              <a:t> </a:t>
            </a:r>
            <a:r>
              <a:rPr sz="1500" spc="-20" dirty="0">
                <a:latin typeface="Lucida Sans Unicode"/>
                <a:cs typeface="Lucida Sans Unicode"/>
              </a:rPr>
              <a:t>cette</a:t>
            </a:r>
            <a:r>
              <a:rPr sz="1500" spc="-65" dirty="0">
                <a:latin typeface="Lucida Sans Unicode"/>
                <a:cs typeface="Lucida Sans Unicode"/>
              </a:rPr>
              <a:t> </a:t>
            </a:r>
            <a:r>
              <a:rPr sz="1500" spc="-10" dirty="0">
                <a:latin typeface="Lucida Sans Unicode"/>
                <a:cs typeface="Lucida Sans Unicode"/>
              </a:rPr>
              <a:t>étude </a:t>
            </a:r>
            <a:r>
              <a:rPr sz="1500" dirty="0">
                <a:latin typeface="Lucida Sans Unicode"/>
                <a:cs typeface="Lucida Sans Unicode"/>
              </a:rPr>
              <a:t>Le</a:t>
            </a:r>
            <a:r>
              <a:rPr sz="1500" spc="-75" dirty="0">
                <a:latin typeface="Lucida Sans Unicode"/>
                <a:cs typeface="Lucida Sans Unicode"/>
              </a:rPr>
              <a:t> </a:t>
            </a:r>
            <a:r>
              <a:rPr sz="1500" spc="-10" dirty="0">
                <a:latin typeface="Lucida Sans Unicode"/>
                <a:cs typeface="Lucida Sans Unicode"/>
              </a:rPr>
              <a:t>langage</a:t>
            </a:r>
            <a:r>
              <a:rPr sz="1500" spc="-75" dirty="0">
                <a:latin typeface="Lucida Sans Unicode"/>
                <a:cs typeface="Lucida Sans Unicode"/>
              </a:rPr>
              <a:t> </a:t>
            </a:r>
            <a:r>
              <a:rPr sz="1500" spc="-35" dirty="0">
                <a:latin typeface="Lucida Sans Unicode"/>
                <a:cs typeface="Lucida Sans Unicode"/>
              </a:rPr>
              <a:t>utilisé</a:t>
            </a:r>
            <a:r>
              <a:rPr sz="1500" spc="-70" dirty="0">
                <a:latin typeface="Lucida Sans Unicode"/>
                <a:cs typeface="Lucida Sans Unicode"/>
              </a:rPr>
              <a:t> </a:t>
            </a:r>
            <a:r>
              <a:rPr sz="1500" spc="-20" dirty="0">
                <a:latin typeface="Lucida Sans Unicode"/>
                <a:cs typeface="Lucida Sans Unicode"/>
              </a:rPr>
              <a:t>est</a:t>
            </a:r>
            <a:r>
              <a:rPr sz="1500" spc="-90" dirty="0">
                <a:latin typeface="Lucida Sans Unicode"/>
                <a:cs typeface="Lucida Sans Unicode"/>
              </a:rPr>
              <a:t> </a:t>
            </a:r>
            <a:r>
              <a:rPr sz="1500" spc="-10" dirty="0">
                <a:latin typeface="Lucida Sans Unicode"/>
                <a:cs typeface="Lucida Sans Unicode"/>
              </a:rPr>
              <a:t>python</a:t>
            </a:r>
            <a:endParaRPr sz="1500">
              <a:latin typeface="Lucida Sans Unicode"/>
              <a:cs typeface="Lucida Sans Unicode"/>
            </a:endParaRPr>
          </a:p>
        </p:txBody>
      </p:sp>
      <p:sp>
        <p:nvSpPr>
          <p:cNvPr id="10" name="object 10"/>
          <p:cNvSpPr txBox="1"/>
          <p:nvPr/>
        </p:nvSpPr>
        <p:spPr>
          <a:xfrm>
            <a:off x="868578" y="4076848"/>
            <a:ext cx="8684895" cy="1263650"/>
          </a:xfrm>
          <a:prstGeom prst="rect">
            <a:avLst/>
          </a:prstGeom>
        </p:spPr>
        <p:txBody>
          <a:bodyPr vert="horz" wrap="square" lIns="0" tIns="12700" rIns="0" bIns="0" rtlCol="0">
            <a:spAutoFit/>
          </a:bodyPr>
          <a:lstStyle/>
          <a:p>
            <a:pPr marL="12700" marR="325755">
              <a:lnSpc>
                <a:spcPct val="113900"/>
              </a:lnSpc>
              <a:spcBef>
                <a:spcPts val="100"/>
              </a:spcBef>
            </a:pPr>
            <a:r>
              <a:rPr sz="1500" spc="-120" dirty="0">
                <a:latin typeface="Arial Black"/>
                <a:cs typeface="Arial Black"/>
              </a:rPr>
              <a:t>L’objectif</a:t>
            </a:r>
            <a:r>
              <a:rPr sz="1500" spc="-95" dirty="0">
                <a:latin typeface="Arial Black"/>
                <a:cs typeface="Arial Black"/>
              </a:rPr>
              <a:t> </a:t>
            </a:r>
            <a:r>
              <a:rPr sz="1500" spc="-55" dirty="0">
                <a:latin typeface="Arial Black"/>
                <a:cs typeface="Arial Black"/>
              </a:rPr>
              <a:t>final</a:t>
            </a:r>
            <a:r>
              <a:rPr sz="1500" spc="-90" dirty="0">
                <a:latin typeface="Arial Black"/>
                <a:cs typeface="Arial Black"/>
              </a:rPr>
              <a:t> </a:t>
            </a:r>
            <a:r>
              <a:rPr sz="1500" spc="-95" dirty="0">
                <a:latin typeface="Arial Black"/>
                <a:cs typeface="Arial Black"/>
              </a:rPr>
              <a:t>de</a:t>
            </a:r>
            <a:r>
              <a:rPr sz="1500" spc="-90" dirty="0">
                <a:latin typeface="Arial Black"/>
                <a:cs typeface="Arial Black"/>
              </a:rPr>
              <a:t> </a:t>
            </a:r>
            <a:r>
              <a:rPr sz="1500" spc="-110" dirty="0">
                <a:latin typeface="Arial Black"/>
                <a:cs typeface="Arial Black"/>
              </a:rPr>
              <a:t>cette</a:t>
            </a:r>
            <a:r>
              <a:rPr sz="1500" spc="-90" dirty="0">
                <a:latin typeface="Arial Black"/>
                <a:cs typeface="Arial Black"/>
              </a:rPr>
              <a:t> </a:t>
            </a:r>
            <a:r>
              <a:rPr sz="1500" spc="-75" dirty="0">
                <a:latin typeface="Arial Black"/>
                <a:cs typeface="Arial Black"/>
              </a:rPr>
              <a:t>étude</a:t>
            </a:r>
            <a:r>
              <a:rPr sz="1500" spc="-90" dirty="0">
                <a:latin typeface="Arial Black"/>
                <a:cs typeface="Arial Black"/>
              </a:rPr>
              <a:t> </a:t>
            </a:r>
            <a:r>
              <a:rPr sz="1500" spc="-110" dirty="0">
                <a:latin typeface="Arial Black"/>
                <a:cs typeface="Arial Black"/>
              </a:rPr>
              <a:t>est</a:t>
            </a:r>
            <a:r>
              <a:rPr sz="1500" spc="-95" dirty="0">
                <a:latin typeface="Arial Black"/>
                <a:cs typeface="Arial Black"/>
              </a:rPr>
              <a:t> de</a:t>
            </a:r>
            <a:r>
              <a:rPr sz="1500" spc="-80" dirty="0">
                <a:latin typeface="Arial Black"/>
                <a:cs typeface="Arial Black"/>
              </a:rPr>
              <a:t> </a:t>
            </a:r>
            <a:r>
              <a:rPr sz="1500" spc="-65" dirty="0">
                <a:latin typeface="Arial Black"/>
                <a:cs typeface="Arial Black"/>
              </a:rPr>
              <a:t>mettre</a:t>
            </a:r>
            <a:r>
              <a:rPr sz="1500" spc="-90" dirty="0">
                <a:latin typeface="Arial Black"/>
                <a:cs typeface="Arial Black"/>
              </a:rPr>
              <a:t> </a:t>
            </a:r>
            <a:r>
              <a:rPr sz="1500" spc="-75" dirty="0">
                <a:latin typeface="Arial Black"/>
                <a:cs typeface="Arial Black"/>
              </a:rPr>
              <a:t>en</a:t>
            </a:r>
            <a:r>
              <a:rPr sz="1500" spc="-90" dirty="0">
                <a:latin typeface="Arial Black"/>
                <a:cs typeface="Arial Black"/>
              </a:rPr>
              <a:t> </a:t>
            </a:r>
            <a:r>
              <a:rPr sz="1500" spc="-110" dirty="0">
                <a:latin typeface="Arial Black"/>
                <a:cs typeface="Arial Black"/>
              </a:rPr>
              <a:t>évidence</a:t>
            </a:r>
            <a:r>
              <a:rPr sz="1500" spc="-85" dirty="0">
                <a:latin typeface="Arial Black"/>
                <a:cs typeface="Arial Black"/>
              </a:rPr>
              <a:t> </a:t>
            </a:r>
            <a:r>
              <a:rPr sz="1500" spc="-20" dirty="0">
                <a:latin typeface="Arial Black"/>
                <a:cs typeface="Arial Black"/>
              </a:rPr>
              <a:t>un</a:t>
            </a:r>
            <a:r>
              <a:rPr sz="1500" spc="-105" dirty="0">
                <a:latin typeface="Arial Black"/>
                <a:cs typeface="Arial Black"/>
              </a:rPr>
              <a:t> </a:t>
            </a:r>
            <a:r>
              <a:rPr sz="1500" spc="-65" dirty="0">
                <a:latin typeface="Arial Black"/>
                <a:cs typeface="Arial Black"/>
              </a:rPr>
              <a:t>groupe</a:t>
            </a:r>
            <a:r>
              <a:rPr sz="1500" spc="-85" dirty="0">
                <a:latin typeface="Arial Black"/>
                <a:cs typeface="Arial Black"/>
              </a:rPr>
              <a:t> </a:t>
            </a:r>
            <a:r>
              <a:rPr sz="1500" spc="-95" dirty="0">
                <a:latin typeface="Arial Black"/>
                <a:cs typeface="Arial Black"/>
              </a:rPr>
              <a:t>de</a:t>
            </a:r>
            <a:r>
              <a:rPr sz="1500" spc="-90" dirty="0">
                <a:latin typeface="Arial Black"/>
                <a:cs typeface="Arial Black"/>
              </a:rPr>
              <a:t> </a:t>
            </a:r>
            <a:r>
              <a:rPr sz="1500" spc="-110" dirty="0">
                <a:latin typeface="Arial Black"/>
                <a:cs typeface="Arial Black"/>
              </a:rPr>
              <a:t>pays</a:t>
            </a:r>
            <a:r>
              <a:rPr sz="1500" spc="-100" dirty="0">
                <a:latin typeface="Arial Black"/>
                <a:cs typeface="Arial Black"/>
              </a:rPr>
              <a:t> </a:t>
            </a:r>
            <a:r>
              <a:rPr sz="1500" spc="-80" dirty="0">
                <a:latin typeface="Arial Black"/>
                <a:cs typeface="Arial Black"/>
              </a:rPr>
              <a:t>homogène</a:t>
            </a:r>
            <a:r>
              <a:rPr sz="1500" spc="-90" dirty="0">
                <a:latin typeface="Arial Black"/>
                <a:cs typeface="Arial Black"/>
              </a:rPr>
              <a:t> </a:t>
            </a:r>
            <a:r>
              <a:rPr sz="1500" spc="-25" dirty="0">
                <a:latin typeface="Arial Black"/>
                <a:cs typeface="Arial Black"/>
              </a:rPr>
              <a:t>et </a:t>
            </a:r>
            <a:r>
              <a:rPr sz="1500" spc="-65" dirty="0">
                <a:latin typeface="Arial Black"/>
                <a:cs typeface="Arial Black"/>
              </a:rPr>
              <a:t>répondant</a:t>
            </a:r>
            <a:r>
              <a:rPr sz="1500" spc="-80" dirty="0">
                <a:latin typeface="Arial Black"/>
                <a:cs typeface="Arial Black"/>
              </a:rPr>
              <a:t> </a:t>
            </a:r>
            <a:r>
              <a:rPr sz="1500" spc="-100" dirty="0">
                <a:latin typeface="Arial Black"/>
                <a:cs typeface="Arial Black"/>
              </a:rPr>
              <a:t>aux</a:t>
            </a:r>
            <a:r>
              <a:rPr sz="1500" spc="-75" dirty="0">
                <a:latin typeface="Arial Black"/>
                <a:cs typeface="Arial Black"/>
              </a:rPr>
              <a:t> </a:t>
            </a:r>
            <a:r>
              <a:rPr sz="1500" spc="-105" dirty="0">
                <a:latin typeface="Arial Black"/>
                <a:cs typeface="Arial Black"/>
              </a:rPr>
              <a:t>mêmes</a:t>
            </a:r>
            <a:r>
              <a:rPr sz="1500" spc="-75" dirty="0">
                <a:latin typeface="Arial Black"/>
                <a:cs typeface="Arial Black"/>
              </a:rPr>
              <a:t> </a:t>
            </a:r>
            <a:r>
              <a:rPr sz="1500" spc="-105" dirty="0">
                <a:latin typeface="Arial Black"/>
                <a:cs typeface="Arial Black"/>
              </a:rPr>
              <a:t>caractéristiques</a:t>
            </a:r>
            <a:r>
              <a:rPr sz="1500" spc="-75" dirty="0">
                <a:latin typeface="Arial Black"/>
                <a:cs typeface="Arial Black"/>
              </a:rPr>
              <a:t> en </a:t>
            </a:r>
            <a:r>
              <a:rPr sz="1500" spc="-70" dirty="0">
                <a:latin typeface="Arial Black"/>
                <a:cs typeface="Arial Black"/>
              </a:rPr>
              <a:t>terme </a:t>
            </a:r>
            <a:r>
              <a:rPr sz="1500" spc="-95" dirty="0">
                <a:latin typeface="Arial Black"/>
                <a:cs typeface="Arial Black"/>
              </a:rPr>
              <a:t>de</a:t>
            </a:r>
            <a:r>
              <a:rPr sz="1500" spc="-75" dirty="0">
                <a:latin typeface="Arial Black"/>
                <a:cs typeface="Arial Black"/>
              </a:rPr>
              <a:t> </a:t>
            </a:r>
            <a:r>
              <a:rPr sz="1500" spc="-105" dirty="0">
                <a:latin typeface="Arial Black"/>
                <a:cs typeface="Arial Black"/>
              </a:rPr>
              <a:t>besoins</a:t>
            </a:r>
            <a:r>
              <a:rPr sz="1500" spc="-75" dirty="0">
                <a:latin typeface="Arial Black"/>
                <a:cs typeface="Arial Black"/>
              </a:rPr>
              <a:t> </a:t>
            </a:r>
            <a:r>
              <a:rPr sz="1500" spc="-60" dirty="0">
                <a:latin typeface="Arial Black"/>
                <a:cs typeface="Arial Black"/>
              </a:rPr>
              <a:t>d’importation</a:t>
            </a:r>
            <a:r>
              <a:rPr sz="1500" spc="-75" dirty="0">
                <a:latin typeface="Arial Black"/>
                <a:cs typeface="Arial Black"/>
              </a:rPr>
              <a:t> </a:t>
            </a:r>
            <a:r>
              <a:rPr sz="1500" spc="-95" dirty="0">
                <a:latin typeface="Arial Black"/>
                <a:cs typeface="Arial Black"/>
              </a:rPr>
              <a:t>de</a:t>
            </a:r>
            <a:r>
              <a:rPr sz="1500" spc="-75" dirty="0">
                <a:latin typeface="Arial Black"/>
                <a:cs typeface="Arial Black"/>
              </a:rPr>
              <a:t> </a:t>
            </a:r>
            <a:r>
              <a:rPr sz="1500" spc="-10" dirty="0">
                <a:latin typeface="Arial Black"/>
                <a:cs typeface="Arial Black"/>
              </a:rPr>
              <a:t>poulet</a:t>
            </a:r>
            <a:endParaRPr sz="1500">
              <a:latin typeface="Arial Black"/>
              <a:cs typeface="Arial Black"/>
            </a:endParaRPr>
          </a:p>
          <a:p>
            <a:pPr>
              <a:lnSpc>
                <a:spcPct val="100000"/>
              </a:lnSpc>
              <a:spcBef>
                <a:spcPts val="1850"/>
              </a:spcBef>
            </a:pPr>
            <a:endParaRPr sz="1500">
              <a:latin typeface="Arial Black"/>
              <a:cs typeface="Arial Black"/>
            </a:endParaRPr>
          </a:p>
          <a:p>
            <a:pPr marR="5080" algn="r">
              <a:lnSpc>
                <a:spcPct val="100000"/>
              </a:lnSpc>
            </a:pPr>
            <a:r>
              <a:rPr sz="1400" spc="-50" dirty="0">
                <a:latin typeface="Arial"/>
                <a:cs typeface="Arial"/>
              </a:rPr>
              <a:t>3</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7" y="5101471"/>
            <a:ext cx="1244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4</a:t>
            </a:r>
            <a:endParaRPr sz="14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523490">
              <a:lnSpc>
                <a:spcPct val="100000"/>
              </a:lnSpc>
              <a:spcBef>
                <a:spcPts val="100"/>
              </a:spcBef>
            </a:pPr>
            <a:r>
              <a:rPr dirty="0"/>
              <a:t>I.</a:t>
            </a:r>
            <a:r>
              <a:rPr spc="-30" dirty="0"/>
              <a:t> </a:t>
            </a:r>
            <a:r>
              <a:rPr b="1" spc="-30" dirty="0">
                <a:latin typeface="Arial"/>
                <a:cs typeface="Arial"/>
              </a:rPr>
              <a:t>IMPORTATION</a:t>
            </a:r>
            <a:r>
              <a:rPr b="1" spc="-20" dirty="0">
                <a:latin typeface="Arial"/>
                <a:cs typeface="Arial"/>
              </a:rPr>
              <a:t> </a:t>
            </a:r>
            <a:r>
              <a:rPr b="1" dirty="0">
                <a:latin typeface="Arial"/>
                <a:cs typeface="Arial"/>
              </a:rPr>
              <a:t>DES</a:t>
            </a:r>
            <a:r>
              <a:rPr b="1" spc="-20" dirty="0">
                <a:latin typeface="Arial"/>
                <a:cs typeface="Arial"/>
              </a:rPr>
              <a:t> </a:t>
            </a:r>
            <a:r>
              <a:rPr b="1" spc="-10" dirty="0">
                <a:latin typeface="Arial"/>
                <a:cs typeface="Arial"/>
              </a:rPr>
              <a:t>LIBRAIRIES</a:t>
            </a:r>
          </a:p>
        </p:txBody>
      </p:sp>
      <p:sp>
        <p:nvSpPr>
          <p:cNvPr id="7" name="object 7"/>
          <p:cNvSpPr txBox="1"/>
          <p:nvPr/>
        </p:nvSpPr>
        <p:spPr>
          <a:xfrm>
            <a:off x="6376580" y="1451783"/>
            <a:ext cx="21717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Librairies</a:t>
            </a:r>
            <a:r>
              <a:rPr sz="1800" b="1" spc="-70" dirty="0">
                <a:latin typeface="Arial"/>
                <a:cs typeface="Arial"/>
              </a:rPr>
              <a:t> </a:t>
            </a:r>
            <a:r>
              <a:rPr sz="1800" b="1" dirty="0">
                <a:latin typeface="Arial"/>
                <a:cs typeface="Arial"/>
              </a:rPr>
              <a:t>utilisées</a:t>
            </a:r>
            <a:r>
              <a:rPr sz="1800" b="1" spc="-65" dirty="0">
                <a:latin typeface="Arial"/>
                <a:cs typeface="Arial"/>
              </a:rPr>
              <a:t> </a:t>
            </a:r>
            <a:r>
              <a:rPr sz="1800" b="1" spc="-50" dirty="0">
                <a:latin typeface="Arial"/>
                <a:cs typeface="Arial"/>
              </a:rPr>
              <a:t>:</a:t>
            </a:r>
            <a:endParaRPr sz="1800">
              <a:latin typeface="Arial"/>
              <a:cs typeface="Arial"/>
            </a:endParaRPr>
          </a:p>
        </p:txBody>
      </p:sp>
      <p:sp>
        <p:nvSpPr>
          <p:cNvPr id="8" name="object 8"/>
          <p:cNvSpPr txBox="1"/>
          <p:nvPr/>
        </p:nvSpPr>
        <p:spPr>
          <a:xfrm>
            <a:off x="6376580" y="2031755"/>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9" name="object 9"/>
          <p:cNvSpPr txBox="1"/>
          <p:nvPr/>
        </p:nvSpPr>
        <p:spPr>
          <a:xfrm>
            <a:off x="6376580" y="2288434"/>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0" name="object 10"/>
          <p:cNvSpPr txBox="1"/>
          <p:nvPr/>
        </p:nvSpPr>
        <p:spPr>
          <a:xfrm>
            <a:off x="6376580" y="2543666"/>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1" name="object 11"/>
          <p:cNvSpPr txBox="1"/>
          <p:nvPr/>
        </p:nvSpPr>
        <p:spPr>
          <a:xfrm>
            <a:off x="6376580" y="2800346"/>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2" name="object 12"/>
          <p:cNvSpPr txBox="1"/>
          <p:nvPr/>
        </p:nvSpPr>
        <p:spPr>
          <a:xfrm>
            <a:off x="6376580" y="3055590"/>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3" name="object 13"/>
          <p:cNvSpPr txBox="1"/>
          <p:nvPr/>
        </p:nvSpPr>
        <p:spPr>
          <a:xfrm>
            <a:off x="6376580" y="3311914"/>
            <a:ext cx="107314" cy="149225"/>
          </a:xfrm>
          <a:prstGeom prst="rect">
            <a:avLst/>
          </a:prstGeom>
        </p:spPr>
        <p:txBody>
          <a:bodyPr vert="horz" wrap="square" lIns="0" tIns="13970" rIns="0" bIns="0" rtlCol="0">
            <a:spAutoFit/>
          </a:bodyPr>
          <a:lstStyle/>
          <a:p>
            <a:pPr marL="12700">
              <a:lnSpc>
                <a:spcPct val="100000"/>
              </a:lnSpc>
              <a:spcBef>
                <a:spcPts val="110"/>
              </a:spcBef>
            </a:pPr>
            <a:r>
              <a:rPr sz="800" spc="105" dirty="0">
                <a:latin typeface="Arial"/>
                <a:cs typeface="Arial"/>
              </a:rPr>
              <a:t>●</a:t>
            </a:r>
            <a:endParaRPr sz="800">
              <a:latin typeface="Arial"/>
              <a:cs typeface="Arial"/>
            </a:endParaRPr>
          </a:p>
        </p:txBody>
      </p:sp>
      <p:sp>
        <p:nvSpPr>
          <p:cNvPr id="14" name="object 14"/>
          <p:cNvSpPr txBox="1"/>
          <p:nvPr/>
        </p:nvSpPr>
        <p:spPr>
          <a:xfrm>
            <a:off x="6594017" y="1963352"/>
            <a:ext cx="1000760" cy="1579245"/>
          </a:xfrm>
          <a:prstGeom prst="rect">
            <a:avLst/>
          </a:prstGeom>
        </p:spPr>
        <p:txBody>
          <a:bodyPr vert="horz" wrap="square" lIns="0" tIns="31114" rIns="0" bIns="0" rtlCol="0">
            <a:spAutoFit/>
          </a:bodyPr>
          <a:lstStyle/>
          <a:p>
            <a:pPr marL="12700" marR="5080">
              <a:lnSpc>
                <a:spcPct val="93300"/>
              </a:lnSpc>
              <a:spcBef>
                <a:spcPts val="244"/>
              </a:spcBef>
            </a:pPr>
            <a:r>
              <a:rPr sz="1800" spc="-10" dirty="0">
                <a:latin typeface="Arial"/>
                <a:cs typeface="Arial"/>
              </a:rPr>
              <a:t>pandas numpy Seaborn Matplotlib Scipy sklearn</a:t>
            </a:r>
            <a:endParaRPr sz="1800">
              <a:latin typeface="Arial"/>
              <a:cs typeface="Arial"/>
            </a:endParaRPr>
          </a:p>
        </p:txBody>
      </p:sp>
      <p:pic>
        <p:nvPicPr>
          <p:cNvPr id="16" name="Image 15">
            <a:extLst>
              <a:ext uri="{FF2B5EF4-FFF2-40B4-BE49-F238E27FC236}">
                <a16:creationId xmlns:a16="http://schemas.microsoft.com/office/drawing/2014/main" id="{102BC624-03AF-4A28-8AB2-59D3389801F1}"/>
              </a:ext>
            </a:extLst>
          </p:cNvPr>
          <p:cNvPicPr>
            <a:picLocks noChangeAspect="1"/>
          </p:cNvPicPr>
          <p:nvPr/>
        </p:nvPicPr>
        <p:blipFill>
          <a:blip r:embed="rId2"/>
          <a:stretch>
            <a:fillRect/>
          </a:stretch>
        </p:blipFill>
        <p:spPr>
          <a:xfrm>
            <a:off x="698500" y="1601643"/>
            <a:ext cx="5048250" cy="2800350"/>
          </a:xfrm>
          <a:prstGeom prst="rect">
            <a:avLst/>
          </a:prstGeom>
          <a:ln w="57150">
            <a:solidFill>
              <a:schemeClr val="accent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7" y="5101471"/>
            <a:ext cx="1244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5</a:t>
            </a:r>
            <a:endParaRPr sz="14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589530">
              <a:lnSpc>
                <a:spcPct val="100000"/>
              </a:lnSpc>
              <a:spcBef>
                <a:spcPts val="100"/>
              </a:spcBef>
            </a:pPr>
            <a:r>
              <a:rPr spc="-45" dirty="0"/>
              <a:t>II</a:t>
            </a:r>
            <a:r>
              <a:rPr spc="-45" dirty="0">
                <a:latin typeface="Lucida Sans Unicode"/>
                <a:cs typeface="Lucida Sans Unicode"/>
              </a:rPr>
              <a:t>.</a:t>
            </a:r>
            <a:r>
              <a:rPr spc="-130" dirty="0">
                <a:latin typeface="Lucida Sans Unicode"/>
                <a:cs typeface="Lucida Sans Unicode"/>
              </a:rPr>
              <a:t> </a:t>
            </a:r>
            <a:r>
              <a:rPr b="1" spc="-30" dirty="0">
                <a:latin typeface="Arial"/>
                <a:cs typeface="Arial"/>
              </a:rPr>
              <a:t>IMPORTATION</a:t>
            </a:r>
            <a:r>
              <a:rPr b="1" spc="-35" dirty="0">
                <a:latin typeface="Arial"/>
                <a:cs typeface="Arial"/>
              </a:rPr>
              <a:t> </a:t>
            </a:r>
            <a:r>
              <a:rPr b="1" dirty="0">
                <a:latin typeface="Arial"/>
                <a:cs typeface="Arial"/>
              </a:rPr>
              <a:t>DES</a:t>
            </a:r>
            <a:r>
              <a:rPr b="1" spc="-15" dirty="0">
                <a:latin typeface="Arial"/>
                <a:cs typeface="Arial"/>
              </a:rPr>
              <a:t> </a:t>
            </a:r>
            <a:r>
              <a:rPr b="1" spc="-10" dirty="0">
                <a:latin typeface="Arial"/>
                <a:cs typeface="Arial"/>
              </a:rPr>
              <a:t>DONNÉES</a:t>
            </a:r>
          </a:p>
        </p:txBody>
      </p:sp>
      <p:sp>
        <p:nvSpPr>
          <p:cNvPr id="4" name="object 4"/>
          <p:cNvSpPr txBox="1"/>
          <p:nvPr/>
        </p:nvSpPr>
        <p:spPr>
          <a:xfrm>
            <a:off x="220941" y="1091065"/>
            <a:ext cx="254317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Les</a:t>
            </a:r>
            <a:r>
              <a:rPr sz="1800" b="1" spc="-55" dirty="0">
                <a:latin typeface="Arial"/>
                <a:cs typeface="Arial"/>
              </a:rPr>
              <a:t> </a:t>
            </a:r>
            <a:r>
              <a:rPr sz="1800" b="1" dirty="0">
                <a:latin typeface="Arial"/>
                <a:cs typeface="Arial"/>
              </a:rPr>
              <a:t>données</a:t>
            </a:r>
            <a:r>
              <a:rPr sz="1800" b="1" spc="-55" dirty="0">
                <a:latin typeface="Arial"/>
                <a:cs typeface="Arial"/>
              </a:rPr>
              <a:t> </a:t>
            </a:r>
            <a:r>
              <a:rPr sz="1800" b="1" dirty="0">
                <a:latin typeface="Arial"/>
                <a:cs typeface="Arial"/>
              </a:rPr>
              <a:t>utilisées</a:t>
            </a:r>
            <a:r>
              <a:rPr sz="1800" b="1" spc="-25" dirty="0">
                <a:latin typeface="Arial"/>
                <a:cs typeface="Arial"/>
              </a:rPr>
              <a:t> </a:t>
            </a:r>
            <a:r>
              <a:rPr sz="1800" b="1" spc="-50" dirty="0">
                <a:latin typeface="Arial"/>
                <a:cs typeface="Arial"/>
              </a:rPr>
              <a:t>:</a:t>
            </a:r>
            <a:endParaRPr sz="1800">
              <a:latin typeface="Arial"/>
              <a:cs typeface="Arial"/>
            </a:endParaRPr>
          </a:p>
        </p:txBody>
      </p:sp>
      <p:sp>
        <p:nvSpPr>
          <p:cNvPr id="5" name="object 5"/>
          <p:cNvSpPr txBox="1"/>
          <p:nvPr/>
        </p:nvSpPr>
        <p:spPr>
          <a:xfrm>
            <a:off x="220941" y="1667429"/>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6" name="object 6"/>
          <p:cNvSpPr txBox="1"/>
          <p:nvPr/>
        </p:nvSpPr>
        <p:spPr>
          <a:xfrm>
            <a:off x="220941" y="1893502"/>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7" name="object 7"/>
          <p:cNvSpPr txBox="1"/>
          <p:nvPr/>
        </p:nvSpPr>
        <p:spPr>
          <a:xfrm>
            <a:off x="220941" y="2118508"/>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8" name="object 8"/>
          <p:cNvSpPr txBox="1"/>
          <p:nvPr/>
        </p:nvSpPr>
        <p:spPr>
          <a:xfrm>
            <a:off x="436943" y="1604069"/>
            <a:ext cx="4939030" cy="948337"/>
          </a:xfrm>
          <a:prstGeom prst="rect">
            <a:avLst/>
          </a:prstGeom>
        </p:spPr>
        <p:txBody>
          <a:bodyPr vert="horz" wrap="square" lIns="0" tIns="12065" rIns="0" bIns="0" rtlCol="0">
            <a:spAutoFit/>
          </a:bodyPr>
          <a:lstStyle/>
          <a:p>
            <a:pPr marL="12700">
              <a:lnSpc>
                <a:spcPts val="1850"/>
              </a:lnSpc>
              <a:spcBef>
                <a:spcPts val="95"/>
              </a:spcBef>
            </a:pPr>
            <a:r>
              <a:rPr sz="1600" dirty="0">
                <a:latin typeface="Arial"/>
                <a:cs typeface="Arial"/>
              </a:rPr>
              <a:t>Dataset</a:t>
            </a:r>
            <a:r>
              <a:rPr sz="1600" spc="-65" dirty="0">
                <a:latin typeface="Arial"/>
                <a:cs typeface="Arial"/>
              </a:rPr>
              <a:t> </a:t>
            </a:r>
            <a:r>
              <a:rPr sz="1600" dirty="0">
                <a:latin typeface="Arial"/>
                <a:cs typeface="Arial"/>
              </a:rPr>
              <a:t>Population</a:t>
            </a:r>
            <a:r>
              <a:rPr sz="1600" spc="-70" dirty="0">
                <a:latin typeface="Arial"/>
                <a:cs typeface="Arial"/>
              </a:rPr>
              <a:t> </a:t>
            </a:r>
            <a:r>
              <a:rPr sz="1600" spc="-10" dirty="0">
                <a:latin typeface="Arial"/>
                <a:cs typeface="Arial"/>
              </a:rPr>
              <a:t>(2000-2018)</a:t>
            </a:r>
            <a:endParaRPr sz="1600" dirty="0">
              <a:latin typeface="Arial"/>
              <a:cs typeface="Arial"/>
            </a:endParaRPr>
          </a:p>
          <a:p>
            <a:pPr marL="12700">
              <a:lnSpc>
                <a:spcPts val="1775"/>
              </a:lnSpc>
            </a:pPr>
            <a:r>
              <a:rPr sz="1600" dirty="0">
                <a:latin typeface="Arial"/>
                <a:cs typeface="Arial"/>
              </a:rPr>
              <a:t>Dataset</a:t>
            </a:r>
            <a:r>
              <a:rPr sz="1600" spc="-70" dirty="0">
                <a:latin typeface="Arial"/>
                <a:cs typeface="Arial"/>
              </a:rPr>
              <a:t> </a:t>
            </a:r>
            <a:r>
              <a:rPr sz="1600" dirty="0">
                <a:latin typeface="Arial"/>
                <a:cs typeface="Arial"/>
              </a:rPr>
              <a:t>Dispinibilité</a:t>
            </a:r>
            <a:r>
              <a:rPr sz="1600" spc="-65" dirty="0">
                <a:latin typeface="Arial"/>
                <a:cs typeface="Arial"/>
              </a:rPr>
              <a:t> </a:t>
            </a:r>
            <a:r>
              <a:rPr sz="1600" dirty="0">
                <a:latin typeface="Arial"/>
                <a:cs typeface="Arial"/>
              </a:rPr>
              <a:t>alimentaire</a:t>
            </a:r>
            <a:r>
              <a:rPr sz="1600" spc="-65" dirty="0">
                <a:latin typeface="Arial"/>
                <a:cs typeface="Arial"/>
              </a:rPr>
              <a:t> </a:t>
            </a:r>
            <a:r>
              <a:rPr sz="1600" dirty="0">
                <a:latin typeface="Arial"/>
                <a:cs typeface="Arial"/>
              </a:rPr>
              <a:t>(année</a:t>
            </a:r>
            <a:r>
              <a:rPr sz="1600" spc="-60" dirty="0">
                <a:latin typeface="Arial"/>
                <a:cs typeface="Arial"/>
              </a:rPr>
              <a:t> </a:t>
            </a:r>
            <a:r>
              <a:rPr sz="1600" spc="-10" dirty="0">
                <a:latin typeface="Arial"/>
                <a:cs typeface="Arial"/>
              </a:rPr>
              <a:t>2017)</a:t>
            </a:r>
            <a:endParaRPr sz="1600" dirty="0">
              <a:latin typeface="Arial"/>
              <a:cs typeface="Arial"/>
            </a:endParaRPr>
          </a:p>
          <a:p>
            <a:pPr marL="12700">
              <a:lnSpc>
                <a:spcPts val="1845"/>
              </a:lnSpc>
            </a:pPr>
            <a:r>
              <a:rPr sz="1600" dirty="0">
                <a:latin typeface="Arial"/>
                <a:cs typeface="Arial"/>
              </a:rPr>
              <a:t>Dataset</a:t>
            </a:r>
            <a:r>
              <a:rPr sz="1600" spc="-45" dirty="0">
                <a:latin typeface="Arial"/>
                <a:cs typeface="Arial"/>
              </a:rPr>
              <a:t> </a:t>
            </a:r>
            <a:r>
              <a:rPr sz="1600" dirty="0">
                <a:latin typeface="Arial"/>
                <a:cs typeface="Arial"/>
              </a:rPr>
              <a:t>PIB</a:t>
            </a:r>
            <a:r>
              <a:rPr sz="1600" spc="-40" dirty="0">
                <a:latin typeface="Arial"/>
                <a:cs typeface="Arial"/>
              </a:rPr>
              <a:t> </a:t>
            </a:r>
            <a:r>
              <a:rPr sz="1600" dirty="0">
                <a:latin typeface="Arial"/>
                <a:cs typeface="Arial"/>
              </a:rPr>
              <a:t>(croissance</a:t>
            </a:r>
            <a:r>
              <a:rPr sz="1600" spc="-35" dirty="0">
                <a:latin typeface="Arial"/>
                <a:cs typeface="Arial"/>
              </a:rPr>
              <a:t> </a:t>
            </a:r>
            <a:r>
              <a:rPr sz="1600" dirty="0">
                <a:latin typeface="Arial"/>
                <a:cs typeface="Arial"/>
              </a:rPr>
              <a:t>anuelle</a:t>
            </a:r>
            <a:r>
              <a:rPr sz="1600" spc="-45" dirty="0">
                <a:latin typeface="Arial"/>
                <a:cs typeface="Arial"/>
              </a:rPr>
              <a:t> </a:t>
            </a:r>
            <a:r>
              <a:rPr sz="1600" dirty="0">
                <a:latin typeface="Arial"/>
                <a:cs typeface="Arial"/>
              </a:rPr>
              <a:t>par</a:t>
            </a:r>
            <a:r>
              <a:rPr sz="1600" spc="-45" dirty="0">
                <a:latin typeface="Arial"/>
                <a:cs typeface="Arial"/>
              </a:rPr>
              <a:t> </a:t>
            </a:r>
            <a:r>
              <a:rPr sz="1600" dirty="0">
                <a:latin typeface="Arial"/>
                <a:cs typeface="Arial"/>
              </a:rPr>
              <a:t>pays</a:t>
            </a:r>
            <a:r>
              <a:rPr sz="1600" spc="-35" dirty="0">
                <a:latin typeface="Arial"/>
                <a:cs typeface="Arial"/>
              </a:rPr>
              <a:t> </a:t>
            </a:r>
            <a:r>
              <a:rPr sz="1600" dirty="0">
                <a:latin typeface="Arial"/>
                <a:cs typeface="Arial"/>
              </a:rPr>
              <a:t>année</a:t>
            </a:r>
            <a:r>
              <a:rPr sz="1600" spc="-45" dirty="0">
                <a:latin typeface="Arial"/>
                <a:cs typeface="Arial"/>
              </a:rPr>
              <a:t> </a:t>
            </a:r>
            <a:r>
              <a:rPr sz="1600" spc="-10" dirty="0">
                <a:latin typeface="Arial"/>
                <a:cs typeface="Arial"/>
              </a:rPr>
              <a:t>2017)</a:t>
            </a:r>
            <a:endParaRPr lang="fr-FR" sz="1600" spc="-10" dirty="0">
              <a:latin typeface="Arial"/>
              <a:cs typeface="Arial"/>
            </a:endParaRPr>
          </a:p>
          <a:p>
            <a:pPr marL="12700">
              <a:lnSpc>
                <a:spcPts val="1845"/>
              </a:lnSpc>
            </a:pPr>
            <a:r>
              <a:rPr lang="fr-FR" sz="1600" spc="-10" dirty="0" err="1">
                <a:latin typeface="Arial"/>
                <a:cs typeface="Arial"/>
              </a:rPr>
              <a:t>Dataset</a:t>
            </a:r>
            <a:r>
              <a:rPr lang="fr-FR" sz="1600" spc="-10" dirty="0">
                <a:latin typeface="Arial"/>
                <a:cs typeface="Arial"/>
              </a:rPr>
              <a:t> Stabilité politique (2021)</a:t>
            </a:r>
            <a:endParaRPr sz="1600" dirty="0">
              <a:latin typeface="Arial"/>
              <a:cs typeface="Arial"/>
            </a:endParaRPr>
          </a:p>
        </p:txBody>
      </p:sp>
      <p:sp>
        <p:nvSpPr>
          <p:cNvPr id="9" name="object 9"/>
          <p:cNvSpPr txBox="1"/>
          <p:nvPr/>
        </p:nvSpPr>
        <p:spPr>
          <a:xfrm>
            <a:off x="220941" y="2531067"/>
            <a:ext cx="6071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Nouvelles</a:t>
            </a:r>
            <a:r>
              <a:rPr sz="1800" b="1" spc="-45" dirty="0">
                <a:latin typeface="Arial"/>
                <a:cs typeface="Arial"/>
              </a:rPr>
              <a:t> </a:t>
            </a:r>
            <a:r>
              <a:rPr sz="1800" b="1" dirty="0">
                <a:latin typeface="Arial"/>
                <a:cs typeface="Arial"/>
              </a:rPr>
              <a:t>variables</a:t>
            </a:r>
            <a:r>
              <a:rPr sz="1800" b="1" spc="-40" dirty="0">
                <a:latin typeface="Arial"/>
                <a:cs typeface="Arial"/>
              </a:rPr>
              <a:t> </a:t>
            </a:r>
            <a:r>
              <a:rPr sz="1800" b="1" dirty="0">
                <a:latin typeface="Arial"/>
                <a:cs typeface="Arial"/>
              </a:rPr>
              <a:t>créées</a:t>
            </a:r>
            <a:r>
              <a:rPr sz="1800" b="1" spc="-40" dirty="0">
                <a:latin typeface="Arial"/>
                <a:cs typeface="Arial"/>
              </a:rPr>
              <a:t> </a:t>
            </a:r>
            <a:r>
              <a:rPr sz="1800" b="1" dirty="0">
                <a:latin typeface="Arial"/>
                <a:cs typeface="Arial"/>
              </a:rPr>
              <a:t>pour</a:t>
            </a:r>
            <a:r>
              <a:rPr sz="1800" b="1" spc="-40" dirty="0">
                <a:latin typeface="Arial"/>
                <a:cs typeface="Arial"/>
              </a:rPr>
              <a:t> </a:t>
            </a:r>
            <a:r>
              <a:rPr sz="1800" b="1" dirty="0">
                <a:latin typeface="Arial"/>
                <a:cs typeface="Arial"/>
              </a:rPr>
              <a:t>le</a:t>
            </a:r>
            <a:r>
              <a:rPr sz="1800" b="1" spc="-40" dirty="0">
                <a:latin typeface="Arial"/>
                <a:cs typeface="Arial"/>
              </a:rPr>
              <a:t> </a:t>
            </a:r>
            <a:r>
              <a:rPr sz="1800" b="1" dirty="0">
                <a:latin typeface="Arial"/>
                <a:cs typeface="Arial"/>
              </a:rPr>
              <a:t>besoin</a:t>
            </a:r>
            <a:r>
              <a:rPr sz="1800" b="1" spc="-40" dirty="0">
                <a:latin typeface="Arial"/>
                <a:cs typeface="Arial"/>
              </a:rPr>
              <a:t> </a:t>
            </a:r>
            <a:r>
              <a:rPr sz="1800" b="1" dirty="0">
                <a:latin typeface="Arial"/>
                <a:cs typeface="Arial"/>
              </a:rPr>
              <a:t>de</a:t>
            </a:r>
            <a:r>
              <a:rPr sz="1800" b="1" spc="-40" dirty="0">
                <a:latin typeface="Arial"/>
                <a:cs typeface="Arial"/>
              </a:rPr>
              <a:t> </a:t>
            </a:r>
            <a:r>
              <a:rPr sz="1800" b="1" dirty="0">
                <a:latin typeface="Arial"/>
                <a:cs typeface="Arial"/>
              </a:rPr>
              <a:t>l’analyse</a:t>
            </a:r>
            <a:r>
              <a:rPr sz="1800" b="1" spc="-10" dirty="0">
                <a:latin typeface="Arial"/>
                <a:cs typeface="Arial"/>
              </a:rPr>
              <a:t> </a:t>
            </a:r>
            <a:r>
              <a:rPr sz="1800" b="1" spc="-50" dirty="0">
                <a:latin typeface="Arial"/>
                <a:cs typeface="Arial"/>
              </a:rPr>
              <a:t>:</a:t>
            </a:r>
            <a:endParaRPr sz="1800">
              <a:latin typeface="Arial"/>
              <a:cs typeface="Arial"/>
            </a:endParaRPr>
          </a:p>
        </p:txBody>
      </p:sp>
      <p:sp>
        <p:nvSpPr>
          <p:cNvPr id="10" name="object 10"/>
          <p:cNvSpPr txBox="1"/>
          <p:nvPr/>
        </p:nvSpPr>
        <p:spPr>
          <a:xfrm>
            <a:off x="220941" y="3107787"/>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11" name="object 11"/>
          <p:cNvSpPr txBox="1"/>
          <p:nvPr/>
        </p:nvSpPr>
        <p:spPr>
          <a:xfrm>
            <a:off x="220941" y="3347906"/>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12" name="object 12"/>
          <p:cNvSpPr txBox="1"/>
          <p:nvPr/>
        </p:nvSpPr>
        <p:spPr>
          <a:xfrm>
            <a:off x="220941" y="3604230"/>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13" name="object 13"/>
          <p:cNvSpPr txBox="1"/>
          <p:nvPr/>
        </p:nvSpPr>
        <p:spPr>
          <a:xfrm>
            <a:off x="436943" y="3044440"/>
            <a:ext cx="8191500" cy="779780"/>
          </a:xfrm>
          <a:prstGeom prst="rect">
            <a:avLst/>
          </a:prstGeom>
        </p:spPr>
        <p:txBody>
          <a:bodyPr vert="horz" wrap="square" lIns="0" tIns="12065" rIns="0" bIns="0" rtlCol="0">
            <a:spAutoFit/>
          </a:bodyPr>
          <a:lstStyle/>
          <a:p>
            <a:pPr marL="12700">
              <a:lnSpc>
                <a:spcPts val="1845"/>
              </a:lnSpc>
              <a:spcBef>
                <a:spcPts val="95"/>
              </a:spcBef>
            </a:pPr>
            <a:r>
              <a:rPr sz="1600" dirty="0">
                <a:latin typeface="Arial"/>
                <a:cs typeface="Arial"/>
              </a:rPr>
              <a:t>Croissance</a:t>
            </a:r>
            <a:r>
              <a:rPr sz="1600" spc="-50" dirty="0">
                <a:latin typeface="Arial"/>
                <a:cs typeface="Arial"/>
              </a:rPr>
              <a:t> </a:t>
            </a:r>
            <a:r>
              <a:rPr sz="1600" dirty="0">
                <a:latin typeface="Arial"/>
                <a:cs typeface="Arial"/>
              </a:rPr>
              <a:t>démographique</a:t>
            </a:r>
            <a:r>
              <a:rPr sz="1600" spc="-40" dirty="0">
                <a:latin typeface="Arial"/>
                <a:cs typeface="Arial"/>
              </a:rPr>
              <a:t> </a:t>
            </a:r>
            <a:r>
              <a:rPr sz="1600" dirty="0">
                <a:latin typeface="Arial"/>
                <a:cs typeface="Arial"/>
              </a:rPr>
              <a:t>(%)</a:t>
            </a:r>
            <a:r>
              <a:rPr sz="1600" spc="-45" dirty="0">
                <a:latin typeface="Arial"/>
                <a:cs typeface="Arial"/>
              </a:rPr>
              <a:t> </a:t>
            </a:r>
            <a:r>
              <a:rPr sz="1600" dirty="0">
                <a:latin typeface="Arial"/>
                <a:cs typeface="Arial"/>
              </a:rPr>
              <a:t>sur</a:t>
            </a:r>
            <a:r>
              <a:rPr sz="1600" spc="-45" dirty="0">
                <a:latin typeface="Arial"/>
                <a:cs typeface="Arial"/>
              </a:rPr>
              <a:t> </a:t>
            </a:r>
            <a:r>
              <a:rPr sz="1600" dirty="0">
                <a:latin typeface="Arial"/>
                <a:cs typeface="Arial"/>
              </a:rPr>
              <a:t>la</a:t>
            </a:r>
            <a:r>
              <a:rPr sz="1600" spc="-40" dirty="0">
                <a:latin typeface="Arial"/>
                <a:cs typeface="Arial"/>
              </a:rPr>
              <a:t> </a:t>
            </a:r>
            <a:r>
              <a:rPr sz="1600" dirty="0">
                <a:latin typeface="Arial"/>
                <a:cs typeface="Arial"/>
              </a:rPr>
              <a:t>période</a:t>
            </a:r>
            <a:r>
              <a:rPr sz="1600" spc="-45" dirty="0">
                <a:latin typeface="Arial"/>
                <a:cs typeface="Arial"/>
              </a:rPr>
              <a:t> </a:t>
            </a:r>
            <a:r>
              <a:rPr sz="1600" spc="-10" dirty="0">
                <a:latin typeface="Arial"/>
                <a:cs typeface="Arial"/>
              </a:rPr>
              <a:t>2012-</a:t>
            </a:r>
            <a:r>
              <a:rPr sz="1600" spc="-20" dirty="0">
                <a:latin typeface="Arial"/>
                <a:cs typeface="Arial"/>
              </a:rPr>
              <a:t>2017</a:t>
            </a:r>
            <a:endParaRPr sz="1600">
              <a:latin typeface="Arial"/>
              <a:cs typeface="Arial"/>
            </a:endParaRPr>
          </a:p>
          <a:p>
            <a:pPr marL="12700">
              <a:lnSpc>
                <a:spcPts val="2010"/>
              </a:lnSpc>
            </a:pPr>
            <a:r>
              <a:rPr sz="1600" dirty="0">
                <a:latin typeface="Arial"/>
                <a:cs typeface="Arial"/>
              </a:rPr>
              <a:t>Le</a:t>
            </a:r>
            <a:r>
              <a:rPr sz="1600" spc="-40" dirty="0">
                <a:latin typeface="Arial"/>
                <a:cs typeface="Arial"/>
              </a:rPr>
              <a:t> </a:t>
            </a:r>
            <a:r>
              <a:rPr sz="1600" dirty="0">
                <a:latin typeface="Arial"/>
                <a:cs typeface="Arial"/>
              </a:rPr>
              <a:t>taux</a:t>
            </a:r>
            <a:r>
              <a:rPr sz="1600" spc="-30" dirty="0">
                <a:latin typeface="Arial"/>
                <a:cs typeface="Arial"/>
              </a:rPr>
              <a:t> </a:t>
            </a:r>
            <a:r>
              <a:rPr sz="1600" dirty="0">
                <a:latin typeface="Arial"/>
                <a:cs typeface="Arial"/>
              </a:rPr>
              <a:t>de</a:t>
            </a:r>
            <a:r>
              <a:rPr sz="1600" spc="-40" dirty="0">
                <a:latin typeface="Arial"/>
                <a:cs typeface="Arial"/>
              </a:rPr>
              <a:t> </a:t>
            </a:r>
            <a:r>
              <a:rPr sz="1600" dirty="0">
                <a:latin typeface="Arial"/>
                <a:cs typeface="Arial"/>
              </a:rPr>
              <a:t>dépendance</a:t>
            </a:r>
            <a:r>
              <a:rPr sz="1600" spc="-40" dirty="0">
                <a:latin typeface="Arial"/>
                <a:cs typeface="Arial"/>
              </a:rPr>
              <a:t> </a:t>
            </a:r>
            <a:r>
              <a:rPr sz="1600" dirty="0">
                <a:latin typeface="Arial"/>
                <a:cs typeface="Arial"/>
              </a:rPr>
              <a:t>à</a:t>
            </a:r>
            <a:r>
              <a:rPr sz="1600" spc="-40" dirty="0">
                <a:latin typeface="Arial"/>
                <a:cs typeface="Arial"/>
              </a:rPr>
              <a:t> </a:t>
            </a:r>
            <a:r>
              <a:rPr sz="1600" dirty="0">
                <a:latin typeface="Arial"/>
                <a:cs typeface="Arial"/>
              </a:rPr>
              <a:t>l’importation</a:t>
            </a:r>
            <a:r>
              <a:rPr sz="1600" spc="-30" dirty="0">
                <a:latin typeface="Arial"/>
                <a:cs typeface="Arial"/>
              </a:rPr>
              <a:t> </a:t>
            </a:r>
            <a:r>
              <a:rPr sz="1600" dirty="0">
                <a:latin typeface="Arial"/>
                <a:cs typeface="Arial"/>
              </a:rPr>
              <a:t>(TDI</a:t>
            </a:r>
            <a:r>
              <a:rPr sz="1600" spc="-35" dirty="0">
                <a:latin typeface="Arial"/>
                <a:cs typeface="Arial"/>
              </a:rPr>
              <a:t> </a:t>
            </a:r>
            <a:r>
              <a:rPr sz="1600" dirty="0">
                <a:latin typeface="Arial"/>
                <a:cs typeface="Arial"/>
              </a:rPr>
              <a:t>%</a:t>
            </a:r>
            <a:r>
              <a:rPr sz="1800" dirty="0">
                <a:latin typeface="Arial"/>
                <a:cs typeface="Arial"/>
              </a:rPr>
              <a:t>)</a:t>
            </a:r>
            <a:r>
              <a:rPr sz="1800" spc="-40" dirty="0">
                <a:latin typeface="Arial"/>
                <a:cs typeface="Arial"/>
              </a:rPr>
              <a:t> </a:t>
            </a:r>
            <a:r>
              <a:rPr sz="1800" dirty="0">
                <a:latin typeface="Arial"/>
                <a:cs typeface="Arial"/>
              </a:rPr>
              <a:t>=</a:t>
            </a:r>
            <a:r>
              <a:rPr sz="1800" spc="-15" dirty="0">
                <a:latin typeface="Arial"/>
                <a:cs typeface="Arial"/>
              </a:rPr>
              <a:t> </a:t>
            </a:r>
            <a:r>
              <a:rPr sz="1500" dirty="0">
                <a:latin typeface="Arial"/>
                <a:cs typeface="Arial"/>
              </a:rPr>
              <a:t>(Importation</a:t>
            </a:r>
            <a:r>
              <a:rPr sz="1500" spc="-20" dirty="0">
                <a:latin typeface="Arial"/>
                <a:cs typeface="Arial"/>
              </a:rPr>
              <a:t> </a:t>
            </a:r>
            <a:r>
              <a:rPr sz="1500" dirty="0">
                <a:latin typeface="Arial"/>
                <a:cs typeface="Arial"/>
              </a:rPr>
              <a:t>÷</a:t>
            </a:r>
            <a:r>
              <a:rPr sz="1500" spc="-25" dirty="0">
                <a:latin typeface="Arial"/>
                <a:cs typeface="Arial"/>
              </a:rPr>
              <a:t> </a:t>
            </a:r>
            <a:r>
              <a:rPr sz="1500" dirty="0">
                <a:latin typeface="Arial"/>
                <a:cs typeface="Arial"/>
              </a:rPr>
              <a:t>Disponibilité</a:t>
            </a:r>
            <a:r>
              <a:rPr sz="1500" spc="-25" dirty="0">
                <a:latin typeface="Arial"/>
                <a:cs typeface="Arial"/>
              </a:rPr>
              <a:t> </a:t>
            </a:r>
            <a:r>
              <a:rPr sz="1500" dirty="0">
                <a:latin typeface="Arial"/>
                <a:cs typeface="Arial"/>
              </a:rPr>
              <a:t>intérieure)</a:t>
            </a:r>
            <a:r>
              <a:rPr sz="1500" spc="-15" dirty="0">
                <a:latin typeface="Arial"/>
                <a:cs typeface="Arial"/>
              </a:rPr>
              <a:t> </a:t>
            </a:r>
            <a:r>
              <a:rPr sz="1500" dirty="0">
                <a:latin typeface="Arial"/>
                <a:cs typeface="Arial"/>
              </a:rPr>
              <a:t>x</a:t>
            </a:r>
            <a:r>
              <a:rPr sz="1500" spc="-30" dirty="0">
                <a:latin typeface="Arial"/>
                <a:cs typeface="Arial"/>
              </a:rPr>
              <a:t> </a:t>
            </a:r>
            <a:r>
              <a:rPr sz="1500" spc="-25" dirty="0">
                <a:latin typeface="Arial"/>
                <a:cs typeface="Arial"/>
              </a:rPr>
              <a:t>100</a:t>
            </a:r>
            <a:endParaRPr sz="1500">
              <a:latin typeface="Arial"/>
              <a:cs typeface="Arial"/>
            </a:endParaRPr>
          </a:p>
          <a:p>
            <a:pPr marL="12700">
              <a:lnSpc>
                <a:spcPts val="2085"/>
              </a:lnSpc>
            </a:pPr>
            <a:r>
              <a:rPr sz="1600" spc="-30" dirty="0">
                <a:latin typeface="Arial"/>
                <a:cs typeface="Arial"/>
              </a:rPr>
              <a:t>Taux</a:t>
            </a:r>
            <a:r>
              <a:rPr sz="1600" spc="-55" dirty="0">
                <a:latin typeface="Arial"/>
                <a:cs typeface="Arial"/>
              </a:rPr>
              <a:t> </a:t>
            </a:r>
            <a:r>
              <a:rPr sz="1600" spc="-20" dirty="0">
                <a:latin typeface="Arial"/>
                <a:cs typeface="Arial"/>
              </a:rPr>
              <a:t>d'auto-</a:t>
            </a:r>
            <a:r>
              <a:rPr sz="1600" dirty="0">
                <a:latin typeface="Arial"/>
                <a:cs typeface="Arial"/>
              </a:rPr>
              <a:t>suffisance</a:t>
            </a:r>
            <a:r>
              <a:rPr sz="1600" spc="-60" dirty="0">
                <a:latin typeface="Arial"/>
                <a:cs typeface="Arial"/>
              </a:rPr>
              <a:t> </a:t>
            </a:r>
            <a:r>
              <a:rPr sz="1600" dirty="0">
                <a:latin typeface="Arial"/>
                <a:cs typeface="Arial"/>
              </a:rPr>
              <a:t>(TAS</a:t>
            </a:r>
            <a:r>
              <a:rPr sz="1600" spc="-10" dirty="0">
                <a:latin typeface="Arial"/>
                <a:cs typeface="Arial"/>
              </a:rPr>
              <a:t> </a:t>
            </a:r>
            <a:r>
              <a:rPr sz="1600" dirty="0">
                <a:latin typeface="Arial"/>
                <a:cs typeface="Arial"/>
              </a:rPr>
              <a:t>%</a:t>
            </a:r>
            <a:r>
              <a:rPr sz="1800" dirty="0">
                <a:latin typeface="Arial"/>
                <a:cs typeface="Arial"/>
              </a:rPr>
              <a:t>)</a:t>
            </a:r>
            <a:r>
              <a:rPr sz="1800" spc="-50" dirty="0">
                <a:latin typeface="Arial"/>
                <a:cs typeface="Arial"/>
              </a:rPr>
              <a:t> </a:t>
            </a:r>
            <a:r>
              <a:rPr sz="1800" dirty="0">
                <a:latin typeface="Arial"/>
                <a:cs typeface="Arial"/>
              </a:rPr>
              <a:t>=</a:t>
            </a:r>
            <a:r>
              <a:rPr sz="1800" spc="-50" dirty="0">
                <a:latin typeface="Arial"/>
                <a:cs typeface="Arial"/>
              </a:rPr>
              <a:t> </a:t>
            </a:r>
            <a:r>
              <a:rPr sz="1500" dirty="0">
                <a:latin typeface="Arial"/>
                <a:cs typeface="Arial"/>
              </a:rPr>
              <a:t>(Production</a:t>
            </a:r>
            <a:r>
              <a:rPr sz="1500" spc="-40" dirty="0">
                <a:latin typeface="Arial"/>
                <a:cs typeface="Arial"/>
              </a:rPr>
              <a:t> </a:t>
            </a:r>
            <a:r>
              <a:rPr sz="1500" dirty="0">
                <a:latin typeface="Arial"/>
                <a:cs typeface="Arial"/>
              </a:rPr>
              <a:t>÷</a:t>
            </a:r>
            <a:r>
              <a:rPr sz="1500" spc="-45" dirty="0">
                <a:latin typeface="Arial"/>
                <a:cs typeface="Arial"/>
              </a:rPr>
              <a:t> </a:t>
            </a:r>
            <a:r>
              <a:rPr sz="1500" dirty="0">
                <a:latin typeface="Arial"/>
                <a:cs typeface="Arial"/>
              </a:rPr>
              <a:t>Disponibilité</a:t>
            </a:r>
            <a:r>
              <a:rPr sz="1500" spc="-40" dirty="0">
                <a:latin typeface="Arial"/>
                <a:cs typeface="Arial"/>
              </a:rPr>
              <a:t> </a:t>
            </a:r>
            <a:r>
              <a:rPr sz="1500" dirty="0">
                <a:latin typeface="Arial"/>
                <a:cs typeface="Arial"/>
              </a:rPr>
              <a:t>intérieure)</a:t>
            </a:r>
            <a:r>
              <a:rPr sz="1500" spc="-50" dirty="0">
                <a:latin typeface="Arial"/>
                <a:cs typeface="Arial"/>
              </a:rPr>
              <a:t> </a:t>
            </a:r>
            <a:r>
              <a:rPr sz="1500" dirty="0">
                <a:latin typeface="Arial"/>
                <a:cs typeface="Arial"/>
              </a:rPr>
              <a:t>x</a:t>
            </a:r>
            <a:r>
              <a:rPr sz="1500" spc="-35" dirty="0">
                <a:latin typeface="Arial"/>
                <a:cs typeface="Arial"/>
              </a:rPr>
              <a:t> </a:t>
            </a:r>
            <a:r>
              <a:rPr sz="1500" spc="-25" dirty="0">
                <a:latin typeface="Arial"/>
                <a:cs typeface="Arial"/>
              </a:rPr>
              <a:t>100</a:t>
            </a:r>
            <a:endParaRPr sz="1500">
              <a:latin typeface="Arial"/>
              <a:cs typeface="Arial"/>
            </a:endParaRPr>
          </a:p>
        </p:txBody>
      </p:sp>
      <p:sp>
        <p:nvSpPr>
          <p:cNvPr id="14" name="object 14"/>
          <p:cNvSpPr txBox="1"/>
          <p:nvPr/>
        </p:nvSpPr>
        <p:spPr>
          <a:xfrm>
            <a:off x="220941" y="3860910"/>
            <a:ext cx="7859395" cy="7823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Valeurs</a:t>
            </a:r>
            <a:r>
              <a:rPr sz="1800" b="1" spc="-70" dirty="0">
                <a:latin typeface="Arial"/>
                <a:cs typeface="Arial"/>
              </a:rPr>
              <a:t> </a:t>
            </a:r>
            <a:r>
              <a:rPr sz="1800" b="1" dirty="0">
                <a:latin typeface="Arial"/>
                <a:cs typeface="Arial"/>
              </a:rPr>
              <a:t>manquantes</a:t>
            </a:r>
            <a:r>
              <a:rPr sz="1800" b="1" spc="-50" dirty="0">
                <a:latin typeface="Arial"/>
                <a:cs typeface="Arial"/>
              </a:rPr>
              <a:t> :</a:t>
            </a:r>
            <a:endParaRPr sz="1800">
              <a:latin typeface="Arial"/>
              <a:cs typeface="Arial"/>
            </a:endParaRPr>
          </a:p>
          <a:p>
            <a:pPr marL="12700">
              <a:lnSpc>
                <a:spcPct val="100000"/>
              </a:lnSpc>
              <a:spcBef>
                <a:spcPts val="1875"/>
              </a:spcBef>
            </a:pPr>
            <a:r>
              <a:rPr sz="1600" dirty="0">
                <a:latin typeface="Arial"/>
                <a:cs typeface="Arial"/>
              </a:rPr>
              <a:t>Les</a:t>
            </a:r>
            <a:r>
              <a:rPr sz="1600" spc="-30" dirty="0">
                <a:latin typeface="Arial"/>
                <a:cs typeface="Arial"/>
              </a:rPr>
              <a:t> </a:t>
            </a:r>
            <a:r>
              <a:rPr sz="1600" dirty="0">
                <a:latin typeface="Arial"/>
                <a:cs typeface="Arial"/>
              </a:rPr>
              <a:t>valeurs</a:t>
            </a:r>
            <a:r>
              <a:rPr sz="1600" spc="-25" dirty="0">
                <a:latin typeface="Arial"/>
                <a:cs typeface="Arial"/>
              </a:rPr>
              <a:t> </a:t>
            </a:r>
            <a:r>
              <a:rPr sz="1600" dirty="0">
                <a:latin typeface="Arial"/>
                <a:cs typeface="Arial"/>
              </a:rPr>
              <a:t>manquantes</a:t>
            </a:r>
            <a:r>
              <a:rPr sz="1600" spc="-30" dirty="0">
                <a:latin typeface="Arial"/>
                <a:cs typeface="Arial"/>
              </a:rPr>
              <a:t> </a:t>
            </a:r>
            <a:r>
              <a:rPr sz="1600" dirty="0">
                <a:latin typeface="Arial"/>
                <a:cs typeface="Arial"/>
              </a:rPr>
              <a:t>ont</a:t>
            </a:r>
            <a:r>
              <a:rPr sz="1600" spc="-35" dirty="0">
                <a:latin typeface="Arial"/>
                <a:cs typeface="Arial"/>
              </a:rPr>
              <a:t> </a:t>
            </a:r>
            <a:r>
              <a:rPr sz="1600" dirty="0">
                <a:latin typeface="Arial"/>
                <a:cs typeface="Arial"/>
              </a:rPr>
              <a:t>été</a:t>
            </a:r>
            <a:r>
              <a:rPr sz="1600" spc="-35" dirty="0">
                <a:latin typeface="Arial"/>
                <a:cs typeface="Arial"/>
              </a:rPr>
              <a:t> </a:t>
            </a:r>
            <a:r>
              <a:rPr sz="1600" dirty="0">
                <a:latin typeface="Arial"/>
                <a:cs typeface="Arial"/>
              </a:rPr>
              <a:t>remplacées</a:t>
            </a:r>
            <a:r>
              <a:rPr sz="1600" spc="-30" dirty="0">
                <a:latin typeface="Arial"/>
                <a:cs typeface="Arial"/>
              </a:rPr>
              <a:t> </a:t>
            </a:r>
            <a:r>
              <a:rPr sz="1600" dirty="0">
                <a:latin typeface="Arial"/>
                <a:cs typeface="Arial"/>
              </a:rPr>
              <a:t>par</a:t>
            </a:r>
            <a:r>
              <a:rPr sz="1600" spc="-35" dirty="0">
                <a:latin typeface="Arial"/>
                <a:cs typeface="Arial"/>
              </a:rPr>
              <a:t> </a:t>
            </a:r>
            <a:r>
              <a:rPr sz="1600" dirty="0">
                <a:latin typeface="Arial"/>
                <a:cs typeface="Arial"/>
              </a:rPr>
              <a:t>la</a:t>
            </a:r>
            <a:r>
              <a:rPr sz="1600" spc="-35" dirty="0">
                <a:latin typeface="Arial"/>
                <a:cs typeface="Arial"/>
              </a:rPr>
              <a:t> </a:t>
            </a:r>
            <a:r>
              <a:rPr sz="1600" dirty="0">
                <a:latin typeface="Arial"/>
                <a:cs typeface="Arial"/>
              </a:rPr>
              <a:t>moyenne</a:t>
            </a:r>
            <a:r>
              <a:rPr sz="1600" spc="-40" dirty="0">
                <a:latin typeface="Arial"/>
                <a:cs typeface="Arial"/>
              </a:rPr>
              <a:t> </a:t>
            </a:r>
            <a:r>
              <a:rPr sz="1600" dirty="0">
                <a:latin typeface="Arial"/>
                <a:cs typeface="Arial"/>
              </a:rPr>
              <a:t>de</a:t>
            </a:r>
            <a:r>
              <a:rPr sz="1600" spc="-35" dirty="0">
                <a:latin typeface="Arial"/>
                <a:cs typeface="Arial"/>
              </a:rPr>
              <a:t> </a:t>
            </a:r>
            <a:r>
              <a:rPr sz="1600" dirty="0">
                <a:latin typeface="Arial"/>
                <a:cs typeface="Arial"/>
              </a:rPr>
              <a:t>la</a:t>
            </a:r>
            <a:r>
              <a:rPr sz="1600" spc="-35" dirty="0">
                <a:latin typeface="Arial"/>
                <a:cs typeface="Arial"/>
              </a:rPr>
              <a:t> </a:t>
            </a:r>
            <a:r>
              <a:rPr sz="1600" dirty="0">
                <a:latin typeface="Arial"/>
                <a:cs typeface="Arial"/>
              </a:rPr>
              <a:t>variable</a:t>
            </a:r>
            <a:r>
              <a:rPr sz="1600" spc="-40" dirty="0">
                <a:latin typeface="Arial"/>
                <a:cs typeface="Arial"/>
              </a:rPr>
              <a:t> </a:t>
            </a:r>
            <a:r>
              <a:rPr sz="1600" dirty="0">
                <a:latin typeface="Arial"/>
                <a:cs typeface="Arial"/>
              </a:rPr>
              <a:t>concernée</a:t>
            </a:r>
            <a:r>
              <a:rPr sz="1600" spc="65" dirty="0">
                <a:latin typeface="Arial"/>
                <a:cs typeface="Arial"/>
              </a:rPr>
              <a:t> </a:t>
            </a:r>
            <a:r>
              <a:rPr sz="1600" spc="-50" dirty="0">
                <a:latin typeface="Arial"/>
                <a:cs typeface="Arial"/>
              </a:rPr>
              <a:t>:</a:t>
            </a:r>
            <a:endParaRPr sz="1600">
              <a:latin typeface="Arial"/>
              <a:cs typeface="Arial"/>
            </a:endParaRPr>
          </a:p>
        </p:txBody>
      </p:sp>
      <p:sp>
        <p:nvSpPr>
          <p:cNvPr id="15" name="object 15"/>
          <p:cNvSpPr txBox="1"/>
          <p:nvPr/>
        </p:nvSpPr>
        <p:spPr>
          <a:xfrm>
            <a:off x="220941" y="4663347"/>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16" name="object 16"/>
          <p:cNvSpPr txBox="1"/>
          <p:nvPr/>
        </p:nvSpPr>
        <p:spPr>
          <a:xfrm>
            <a:off x="220941" y="4889432"/>
            <a:ext cx="98425" cy="135255"/>
          </a:xfrm>
          <a:prstGeom prst="rect">
            <a:avLst/>
          </a:prstGeom>
        </p:spPr>
        <p:txBody>
          <a:bodyPr vert="horz" wrap="square" lIns="0" tIns="15240" rIns="0" bIns="0" rtlCol="0">
            <a:spAutoFit/>
          </a:bodyPr>
          <a:lstStyle/>
          <a:p>
            <a:pPr marL="12700">
              <a:lnSpc>
                <a:spcPct val="100000"/>
              </a:lnSpc>
              <a:spcBef>
                <a:spcPts val="120"/>
              </a:spcBef>
            </a:pPr>
            <a:r>
              <a:rPr sz="700" spc="90" dirty="0">
                <a:latin typeface="Arial"/>
                <a:cs typeface="Arial"/>
              </a:rPr>
              <a:t>●</a:t>
            </a:r>
            <a:endParaRPr sz="700">
              <a:latin typeface="Arial"/>
              <a:cs typeface="Arial"/>
            </a:endParaRPr>
          </a:p>
        </p:txBody>
      </p:sp>
      <p:sp>
        <p:nvSpPr>
          <p:cNvPr id="17" name="object 17"/>
          <p:cNvSpPr txBox="1"/>
          <p:nvPr/>
        </p:nvSpPr>
        <p:spPr>
          <a:xfrm>
            <a:off x="436943" y="4599999"/>
            <a:ext cx="2904490" cy="495300"/>
          </a:xfrm>
          <a:prstGeom prst="rect">
            <a:avLst/>
          </a:prstGeom>
        </p:spPr>
        <p:txBody>
          <a:bodyPr vert="horz" wrap="square" lIns="0" tIns="12065" rIns="0" bIns="0" rtlCol="0">
            <a:spAutoFit/>
          </a:bodyPr>
          <a:lstStyle/>
          <a:p>
            <a:pPr marL="12700">
              <a:lnSpc>
                <a:spcPts val="1850"/>
              </a:lnSpc>
              <a:spcBef>
                <a:spcPts val="95"/>
              </a:spcBef>
            </a:pPr>
            <a:r>
              <a:rPr sz="1600" dirty="0">
                <a:latin typeface="Arial"/>
                <a:cs typeface="Arial"/>
              </a:rPr>
              <a:t>PIB :</a:t>
            </a:r>
            <a:r>
              <a:rPr sz="1600" spc="-15" dirty="0">
                <a:latin typeface="Arial"/>
                <a:cs typeface="Arial"/>
              </a:rPr>
              <a:t> </a:t>
            </a:r>
            <a:r>
              <a:rPr sz="1600" dirty="0">
                <a:latin typeface="Arial"/>
                <a:cs typeface="Arial"/>
              </a:rPr>
              <a:t>8</a:t>
            </a:r>
            <a:r>
              <a:rPr sz="1600" spc="-15" dirty="0">
                <a:latin typeface="Arial"/>
                <a:cs typeface="Arial"/>
              </a:rPr>
              <a:t> </a:t>
            </a:r>
            <a:r>
              <a:rPr sz="1600" spc="-10" dirty="0">
                <a:latin typeface="Arial"/>
                <a:cs typeface="Arial"/>
              </a:rPr>
              <a:t>valeurs</a:t>
            </a:r>
            <a:endParaRPr sz="1600">
              <a:latin typeface="Arial"/>
              <a:cs typeface="Arial"/>
            </a:endParaRPr>
          </a:p>
          <a:p>
            <a:pPr marL="12700">
              <a:lnSpc>
                <a:spcPts val="1850"/>
              </a:lnSpc>
            </a:pPr>
            <a:r>
              <a:rPr sz="1600" dirty="0">
                <a:latin typeface="Arial"/>
                <a:cs typeface="Arial"/>
              </a:rPr>
              <a:t>Disponibilité</a:t>
            </a:r>
            <a:r>
              <a:rPr sz="1600" spc="-35" dirty="0">
                <a:latin typeface="Arial"/>
                <a:cs typeface="Arial"/>
              </a:rPr>
              <a:t> </a:t>
            </a:r>
            <a:r>
              <a:rPr sz="1600" dirty="0">
                <a:latin typeface="Arial"/>
                <a:cs typeface="Arial"/>
              </a:rPr>
              <a:t>intérieur</a:t>
            </a:r>
            <a:r>
              <a:rPr sz="1600" spc="-10" dirty="0">
                <a:latin typeface="Arial"/>
                <a:cs typeface="Arial"/>
              </a:rPr>
              <a:t> </a:t>
            </a:r>
            <a:r>
              <a:rPr sz="1600" dirty="0">
                <a:latin typeface="Arial"/>
                <a:cs typeface="Arial"/>
              </a:rPr>
              <a:t>:</a:t>
            </a:r>
            <a:r>
              <a:rPr sz="1600" spc="-30" dirty="0">
                <a:latin typeface="Arial"/>
                <a:cs typeface="Arial"/>
              </a:rPr>
              <a:t> </a:t>
            </a:r>
            <a:r>
              <a:rPr sz="1600" dirty="0">
                <a:latin typeface="Arial"/>
                <a:cs typeface="Arial"/>
              </a:rPr>
              <a:t>2</a:t>
            </a:r>
            <a:r>
              <a:rPr sz="1600" spc="-35" dirty="0">
                <a:latin typeface="Arial"/>
                <a:cs typeface="Arial"/>
              </a:rPr>
              <a:t> </a:t>
            </a:r>
            <a:r>
              <a:rPr sz="1600" spc="-10" dirty="0">
                <a:latin typeface="Arial"/>
                <a:cs typeface="Arial"/>
              </a:rPr>
              <a:t>valeurs</a:t>
            </a:r>
            <a:endParaRPr sz="16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657" y="5101471"/>
            <a:ext cx="1244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6</a:t>
            </a:r>
            <a:endParaRPr sz="1400">
              <a:latin typeface="Arial"/>
              <a:cs typeface="Arial"/>
            </a:endParaRPr>
          </a:p>
        </p:txBody>
      </p:sp>
      <p:sp>
        <p:nvSpPr>
          <p:cNvPr id="3" name="object 3"/>
          <p:cNvSpPr txBox="1">
            <a:spLocks noGrp="1"/>
          </p:cNvSpPr>
          <p:nvPr>
            <p:ph type="ctrTitle"/>
          </p:nvPr>
        </p:nvSpPr>
        <p:spPr>
          <a:prstGeom prst="rect">
            <a:avLst/>
          </a:prstGeom>
        </p:spPr>
        <p:txBody>
          <a:bodyPr vert="horz" wrap="square" lIns="0" tIns="197015" rIns="0" bIns="0" rtlCol="0">
            <a:spAutoFit/>
          </a:bodyPr>
          <a:lstStyle/>
          <a:p>
            <a:pPr marL="1046480">
              <a:lnSpc>
                <a:spcPct val="100000"/>
              </a:lnSpc>
              <a:spcBef>
                <a:spcPts val="100"/>
              </a:spcBef>
            </a:pPr>
            <a:r>
              <a:rPr spc="-40" dirty="0"/>
              <a:t>II</a:t>
            </a:r>
            <a:r>
              <a:rPr spc="-40" dirty="0">
                <a:latin typeface="Lucida Sans Unicode"/>
                <a:cs typeface="Lucida Sans Unicode"/>
              </a:rPr>
              <a:t>.</a:t>
            </a:r>
            <a:r>
              <a:rPr spc="-130" dirty="0">
                <a:latin typeface="Lucida Sans Unicode"/>
                <a:cs typeface="Lucida Sans Unicode"/>
              </a:rPr>
              <a:t> </a:t>
            </a:r>
            <a:r>
              <a:rPr b="1" spc="-35" dirty="0">
                <a:latin typeface="Arial"/>
                <a:cs typeface="Arial"/>
              </a:rPr>
              <a:t>IMPORTATION</a:t>
            </a:r>
            <a:r>
              <a:rPr b="1" dirty="0">
                <a:latin typeface="Arial"/>
                <a:cs typeface="Arial"/>
              </a:rPr>
              <a:t> DES</a:t>
            </a:r>
            <a:r>
              <a:rPr b="1" spc="-5" dirty="0">
                <a:latin typeface="Arial"/>
                <a:cs typeface="Arial"/>
              </a:rPr>
              <a:t> </a:t>
            </a:r>
            <a:r>
              <a:rPr b="1" dirty="0">
                <a:latin typeface="Arial"/>
                <a:cs typeface="Arial"/>
              </a:rPr>
              <a:t>DONNÉES </a:t>
            </a:r>
            <a:r>
              <a:rPr b="1" spc="-10" dirty="0">
                <a:latin typeface="Arial"/>
                <a:cs typeface="Arial"/>
              </a:rPr>
              <a:t>(suite)</a:t>
            </a:r>
          </a:p>
        </p:txBody>
      </p:sp>
      <p:sp>
        <p:nvSpPr>
          <p:cNvPr id="7" name="object 7"/>
          <p:cNvSpPr txBox="1"/>
          <p:nvPr/>
        </p:nvSpPr>
        <p:spPr>
          <a:xfrm>
            <a:off x="689660" y="947428"/>
            <a:ext cx="9305240" cy="554990"/>
          </a:xfrm>
          <a:prstGeom prst="rect">
            <a:avLst/>
          </a:prstGeom>
        </p:spPr>
        <p:txBody>
          <a:bodyPr vert="horz" wrap="square" lIns="0" tIns="36830" rIns="0" bIns="0" rtlCol="0">
            <a:spAutoFit/>
          </a:bodyPr>
          <a:lstStyle/>
          <a:p>
            <a:pPr marL="12700" marR="5080">
              <a:lnSpc>
                <a:spcPts val="2010"/>
              </a:lnSpc>
              <a:spcBef>
                <a:spcPts val="290"/>
              </a:spcBef>
            </a:pPr>
            <a:r>
              <a:rPr sz="1800" dirty="0">
                <a:latin typeface="Arial"/>
                <a:cs typeface="Arial"/>
              </a:rPr>
              <a:t>Après</a:t>
            </a:r>
            <a:r>
              <a:rPr sz="1800" spc="-35" dirty="0">
                <a:latin typeface="Arial"/>
                <a:cs typeface="Arial"/>
              </a:rPr>
              <a:t> </a:t>
            </a:r>
            <a:r>
              <a:rPr sz="1800" dirty="0">
                <a:latin typeface="Arial"/>
                <a:cs typeface="Arial"/>
              </a:rPr>
              <a:t>jointure</a:t>
            </a:r>
            <a:r>
              <a:rPr sz="1800" spc="-30" dirty="0">
                <a:latin typeface="Arial"/>
                <a:cs typeface="Arial"/>
              </a:rPr>
              <a:t> </a:t>
            </a:r>
            <a:r>
              <a:rPr sz="1800" dirty="0">
                <a:latin typeface="Arial"/>
                <a:cs typeface="Arial"/>
              </a:rPr>
              <a:t>des</a:t>
            </a:r>
            <a:r>
              <a:rPr sz="1800" spc="-30" dirty="0">
                <a:latin typeface="Arial"/>
                <a:cs typeface="Arial"/>
              </a:rPr>
              <a:t> </a:t>
            </a:r>
            <a:r>
              <a:rPr lang="fr-FR" spc="-30" dirty="0">
                <a:latin typeface="Arial"/>
                <a:cs typeface="Arial"/>
              </a:rPr>
              <a:t>4</a:t>
            </a:r>
            <a:r>
              <a:rPr sz="1800" spc="-35" dirty="0">
                <a:latin typeface="Arial"/>
                <a:cs typeface="Arial"/>
              </a:rPr>
              <a:t> </a:t>
            </a:r>
            <a:r>
              <a:rPr sz="1800" dirty="0">
                <a:latin typeface="Arial"/>
                <a:cs typeface="Arial"/>
              </a:rPr>
              <a:t>datasets,</a:t>
            </a:r>
            <a:r>
              <a:rPr sz="1800" spc="-20" dirty="0">
                <a:latin typeface="Arial"/>
                <a:cs typeface="Arial"/>
              </a:rPr>
              <a:t> </a:t>
            </a:r>
            <a:r>
              <a:rPr sz="1800" dirty="0">
                <a:latin typeface="Arial"/>
                <a:cs typeface="Arial"/>
              </a:rPr>
              <a:t>«</a:t>
            </a:r>
            <a:r>
              <a:rPr sz="1800" spc="-30" dirty="0">
                <a:latin typeface="Arial"/>
                <a:cs typeface="Arial"/>
              </a:rPr>
              <a:t> </a:t>
            </a:r>
            <a:r>
              <a:rPr sz="1800" dirty="0">
                <a:latin typeface="Arial"/>
                <a:cs typeface="Arial"/>
              </a:rPr>
              <a:t>population</a:t>
            </a:r>
            <a:r>
              <a:rPr sz="1800" spc="-30" dirty="0">
                <a:latin typeface="Arial"/>
                <a:cs typeface="Arial"/>
              </a:rPr>
              <a:t> </a:t>
            </a:r>
            <a:r>
              <a:rPr sz="1800" dirty="0">
                <a:latin typeface="Arial"/>
                <a:cs typeface="Arial"/>
              </a:rPr>
              <a:t>»,</a:t>
            </a:r>
            <a:r>
              <a:rPr sz="1800" spc="-25" dirty="0">
                <a:latin typeface="Arial"/>
                <a:cs typeface="Arial"/>
              </a:rPr>
              <a:t> </a:t>
            </a:r>
            <a:r>
              <a:rPr sz="1800" dirty="0">
                <a:latin typeface="Arial"/>
                <a:cs typeface="Arial"/>
              </a:rPr>
              <a:t>«</a:t>
            </a:r>
            <a:r>
              <a:rPr sz="1800" spc="-30" dirty="0">
                <a:latin typeface="Arial"/>
                <a:cs typeface="Arial"/>
              </a:rPr>
              <a:t> </a:t>
            </a:r>
            <a:r>
              <a:rPr sz="1800" dirty="0" err="1">
                <a:latin typeface="Arial"/>
                <a:cs typeface="Arial"/>
              </a:rPr>
              <a:t>disponibilité</a:t>
            </a:r>
            <a:r>
              <a:rPr sz="1800" spc="-30" dirty="0">
                <a:latin typeface="Arial"/>
                <a:cs typeface="Arial"/>
              </a:rPr>
              <a:t> </a:t>
            </a:r>
            <a:r>
              <a:rPr sz="1800" dirty="0" err="1">
                <a:latin typeface="Arial"/>
                <a:cs typeface="Arial"/>
              </a:rPr>
              <a:t>alimentaire</a:t>
            </a:r>
            <a:r>
              <a:rPr sz="1800" spc="-35" dirty="0">
                <a:latin typeface="Arial"/>
                <a:cs typeface="Arial"/>
              </a:rPr>
              <a:t> </a:t>
            </a:r>
            <a:r>
              <a:rPr sz="1800" dirty="0">
                <a:latin typeface="Arial"/>
                <a:cs typeface="Arial"/>
              </a:rPr>
              <a:t>»,</a:t>
            </a:r>
            <a:r>
              <a:rPr sz="1800" spc="-20" dirty="0">
                <a:latin typeface="Arial"/>
                <a:cs typeface="Arial"/>
              </a:rPr>
              <a:t> </a:t>
            </a:r>
            <a:r>
              <a:rPr sz="1800" dirty="0">
                <a:latin typeface="Arial"/>
                <a:cs typeface="Arial"/>
              </a:rPr>
              <a:t>«</a:t>
            </a:r>
            <a:r>
              <a:rPr sz="1800" spc="-30" dirty="0">
                <a:latin typeface="Arial"/>
                <a:cs typeface="Arial"/>
              </a:rPr>
              <a:t> </a:t>
            </a:r>
            <a:r>
              <a:rPr sz="1800" dirty="0" err="1">
                <a:latin typeface="Arial"/>
                <a:cs typeface="Arial"/>
              </a:rPr>
              <a:t>Pib</a:t>
            </a:r>
            <a:r>
              <a:rPr sz="1800" spc="-30" dirty="0">
                <a:latin typeface="Arial"/>
                <a:cs typeface="Arial"/>
              </a:rPr>
              <a:t> </a:t>
            </a:r>
            <a:r>
              <a:rPr sz="1800" spc="-50" dirty="0">
                <a:latin typeface="Arial"/>
                <a:cs typeface="Arial"/>
              </a:rPr>
              <a:t>»</a:t>
            </a:r>
            <a:r>
              <a:rPr lang="fr-FR" sz="1800" spc="-50" dirty="0">
                <a:latin typeface="Arial"/>
                <a:cs typeface="Arial"/>
              </a:rPr>
              <a:t> et</a:t>
            </a:r>
            <a:r>
              <a:rPr lang="fr-FR" sz="1800" dirty="0">
                <a:latin typeface="Arial"/>
                <a:cs typeface="Arial"/>
              </a:rPr>
              <a:t>            «</a:t>
            </a:r>
            <a:r>
              <a:rPr lang="fr-FR" sz="1800" spc="-30" dirty="0">
                <a:latin typeface="Arial"/>
                <a:cs typeface="Arial"/>
              </a:rPr>
              <a:t> </a:t>
            </a:r>
            <a:r>
              <a:rPr lang="fr-FR" sz="1800" dirty="0">
                <a:latin typeface="Arial"/>
                <a:cs typeface="Arial"/>
              </a:rPr>
              <a:t>stabilité politique</a:t>
            </a:r>
            <a:r>
              <a:rPr lang="fr-FR" sz="1800" spc="-30" dirty="0">
                <a:latin typeface="Arial"/>
                <a:cs typeface="Arial"/>
              </a:rPr>
              <a:t> </a:t>
            </a:r>
            <a:r>
              <a:rPr lang="fr-FR" sz="1800" dirty="0">
                <a:latin typeface="Arial"/>
                <a:cs typeface="Arial"/>
              </a:rPr>
              <a:t>»,</a:t>
            </a:r>
            <a:r>
              <a:rPr lang="fr-FR" sz="1800" spc="-50" dirty="0">
                <a:latin typeface="Arial"/>
                <a:cs typeface="Arial"/>
              </a:rPr>
              <a:t> </a:t>
            </a:r>
            <a:r>
              <a:rPr sz="1800" spc="-50" dirty="0">
                <a:latin typeface="Arial"/>
                <a:cs typeface="Arial"/>
              </a:rPr>
              <a:t> </a:t>
            </a:r>
            <a:r>
              <a:rPr lang="fr-FR" sz="1800" dirty="0">
                <a:latin typeface="Arial"/>
                <a:cs typeface="Arial"/>
              </a:rPr>
              <a:t>8</a:t>
            </a:r>
            <a:r>
              <a:rPr sz="1800" spc="-45" dirty="0">
                <a:latin typeface="Arial"/>
                <a:cs typeface="Arial"/>
              </a:rPr>
              <a:t> </a:t>
            </a:r>
            <a:r>
              <a:rPr sz="1800" dirty="0">
                <a:latin typeface="Arial"/>
                <a:cs typeface="Arial"/>
              </a:rPr>
              <a:t>variables</a:t>
            </a:r>
            <a:r>
              <a:rPr sz="1800" spc="-35" dirty="0">
                <a:latin typeface="Arial"/>
                <a:cs typeface="Arial"/>
              </a:rPr>
              <a:t> </a:t>
            </a:r>
            <a:r>
              <a:rPr sz="1800" dirty="0">
                <a:latin typeface="Arial"/>
                <a:cs typeface="Arial"/>
              </a:rPr>
              <a:t>finales</a:t>
            </a:r>
            <a:r>
              <a:rPr sz="1800" spc="-35" dirty="0">
                <a:latin typeface="Arial"/>
                <a:cs typeface="Arial"/>
              </a:rPr>
              <a:t> </a:t>
            </a:r>
            <a:r>
              <a:rPr sz="1800" dirty="0">
                <a:latin typeface="Arial"/>
                <a:cs typeface="Arial"/>
              </a:rPr>
              <a:t>seront</a:t>
            </a:r>
            <a:r>
              <a:rPr sz="1800" spc="-30" dirty="0">
                <a:latin typeface="Arial"/>
                <a:cs typeface="Arial"/>
              </a:rPr>
              <a:t> </a:t>
            </a:r>
            <a:r>
              <a:rPr sz="1800" dirty="0">
                <a:latin typeface="Arial"/>
                <a:cs typeface="Arial"/>
              </a:rPr>
              <a:t>utilisées</a:t>
            </a:r>
            <a:r>
              <a:rPr sz="1800" spc="-35" dirty="0">
                <a:latin typeface="Arial"/>
                <a:cs typeface="Arial"/>
              </a:rPr>
              <a:t> </a:t>
            </a:r>
            <a:r>
              <a:rPr sz="1800" dirty="0">
                <a:latin typeface="Arial"/>
                <a:cs typeface="Arial"/>
              </a:rPr>
              <a:t>pour</a:t>
            </a:r>
            <a:r>
              <a:rPr sz="1800" spc="-35" dirty="0">
                <a:latin typeface="Arial"/>
                <a:cs typeface="Arial"/>
              </a:rPr>
              <a:t> </a:t>
            </a:r>
            <a:r>
              <a:rPr sz="1800" dirty="0" err="1">
                <a:latin typeface="Arial"/>
                <a:cs typeface="Arial"/>
              </a:rPr>
              <a:t>cette</a:t>
            </a:r>
            <a:r>
              <a:rPr sz="1800" spc="-45" dirty="0">
                <a:latin typeface="Arial"/>
                <a:cs typeface="Arial"/>
              </a:rPr>
              <a:t> </a:t>
            </a:r>
            <a:r>
              <a:rPr sz="1800" spc="-10" dirty="0" err="1">
                <a:latin typeface="Arial"/>
                <a:cs typeface="Arial"/>
              </a:rPr>
              <a:t>analyse</a:t>
            </a:r>
            <a:endParaRPr sz="1800" dirty="0">
              <a:latin typeface="Arial"/>
              <a:cs typeface="Arial"/>
            </a:endParaRPr>
          </a:p>
        </p:txBody>
      </p:sp>
      <p:pic>
        <p:nvPicPr>
          <p:cNvPr id="9" name="Image 8">
            <a:extLst>
              <a:ext uri="{FF2B5EF4-FFF2-40B4-BE49-F238E27FC236}">
                <a16:creationId xmlns:a16="http://schemas.microsoft.com/office/drawing/2014/main" id="{4E961854-4A51-4CB5-8F7B-C664F14A1C47}"/>
              </a:ext>
            </a:extLst>
          </p:cNvPr>
          <p:cNvPicPr>
            <a:picLocks noChangeAspect="1"/>
          </p:cNvPicPr>
          <p:nvPr/>
        </p:nvPicPr>
        <p:blipFill>
          <a:blip r:embed="rId2"/>
          <a:stretch>
            <a:fillRect/>
          </a:stretch>
        </p:blipFill>
        <p:spPr>
          <a:xfrm>
            <a:off x="512762" y="2030412"/>
            <a:ext cx="9058275" cy="1609725"/>
          </a:xfrm>
          <a:prstGeom prst="rect">
            <a:avLst/>
          </a:prstGeom>
          <a:ln w="57150">
            <a:solidFill>
              <a:schemeClr val="accent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1357" y="5131017"/>
            <a:ext cx="99060" cy="198755"/>
          </a:xfrm>
          <a:prstGeom prst="rect">
            <a:avLst/>
          </a:prstGeom>
        </p:spPr>
        <p:txBody>
          <a:bodyPr vert="horz" wrap="square" lIns="0" tIns="0" rIns="0" bIns="0" rtlCol="0">
            <a:spAutoFit/>
          </a:bodyPr>
          <a:lstStyle/>
          <a:p>
            <a:pPr>
              <a:lnSpc>
                <a:spcPts val="1550"/>
              </a:lnSpc>
            </a:pPr>
            <a:r>
              <a:rPr sz="1400" spc="-50" dirty="0">
                <a:latin typeface="Arial"/>
                <a:cs typeface="Arial"/>
              </a:rPr>
              <a:t>7</a:t>
            </a:r>
            <a:endParaRPr sz="1400">
              <a:latin typeface="Arial"/>
              <a:cs typeface="Arial"/>
            </a:endParaRPr>
          </a:p>
        </p:txBody>
      </p:sp>
      <p:sp>
        <p:nvSpPr>
          <p:cNvPr id="3" name="object 3"/>
          <p:cNvSpPr txBox="1">
            <a:spLocks noGrp="1"/>
          </p:cNvSpPr>
          <p:nvPr>
            <p:ph type="title"/>
          </p:nvPr>
        </p:nvSpPr>
        <p:spPr>
          <a:xfrm>
            <a:off x="1612900" y="92075"/>
            <a:ext cx="7370708" cy="470963"/>
          </a:xfrm>
          <a:prstGeom prst="rect">
            <a:avLst/>
          </a:prstGeom>
        </p:spPr>
        <p:txBody>
          <a:bodyPr vert="horz" wrap="square" lIns="0" tIns="12700" rIns="0" bIns="0" rtlCol="0">
            <a:spAutoFit/>
          </a:bodyPr>
          <a:lstStyle/>
          <a:p>
            <a:pPr marL="2131060">
              <a:lnSpc>
                <a:spcPct val="100000"/>
              </a:lnSpc>
              <a:spcBef>
                <a:spcPts val="100"/>
              </a:spcBef>
            </a:pPr>
            <a:r>
              <a:rPr lang="fr-FR" b="1" spc="-40" dirty="0"/>
              <a:t>Les </a:t>
            </a:r>
            <a:r>
              <a:rPr lang="fr-FR" b="1" spc="-40" dirty="0" err="1"/>
              <a:t>Outliers</a:t>
            </a:r>
            <a:endParaRPr b="1" spc="-10" dirty="0">
              <a:latin typeface="Arial"/>
              <a:cs typeface="Arial"/>
            </a:endParaRPr>
          </a:p>
        </p:txBody>
      </p:sp>
      <p:pic>
        <p:nvPicPr>
          <p:cNvPr id="5" name="Image 4">
            <a:extLst>
              <a:ext uri="{FF2B5EF4-FFF2-40B4-BE49-F238E27FC236}">
                <a16:creationId xmlns:a16="http://schemas.microsoft.com/office/drawing/2014/main" id="{26C73747-06C7-4B33-B1B9-BD0ACFE5D805}"/>
              </a:ext>
            </a:extLst>
          </p:cNvPr>
          <p:cNvPicPr>
            <a:picLocks noChangeAspect="1"/>
          </p:cNvPicPr>
          <p:nvPr/>
        </p:nvPicPr>
        <p:blipFill>
          <a:blip r:embed="rId2"/>
          <a:stretch>
            <a:fillRect/>
          </a:stretch>
        </p:blipFill>
        <p:spPr>
          <a:xfrm>
            <a:off x="393700" y="1158876"/>
            <a:ext cx="2842343" cy="2286000"/>
          </a:xfrm>
          <a:prstGeom prst="rect">
            <a:avLst/>
          </a:prstGeom>
        </p:spPr>
      </p:pic>
      <p:pic>
        <p:nvPicPr>
          <p:cNvPr id="8" name="Image 7">
            <a:extLst>
              <a:ext uri="{FF2B5EF4-FFF2-40B4-BE49-F238E27FC236}">
                <a16:creationId xmlns:a16="http://schemas.microsoft.com/office/drawing/2014/main" id="{102D36FE-E87A-4DE4-A2CC-5D9E6D2AD556}"/>
              </a:ext>
            </a:extLst>
          </p:cNvPr>
          <p:cNvPicPr>
            <a:picLocks noChangeAspect="1"/>
          </p:cNvPicPr>
          <p:nvPr/>
        </p:nvPicPr>
        <p:blipFill>
          <a:blip r:embed="rId3"/>
          <a:stretch>
            <a:fillRect/>
          </a:stretch>
        </p:blipFill>
        <p:spPr>
          <a:xfrm>
            <a:off x="3441700" y="1158876"/>
            <a:ext cx="2574001" cy="2286000"/>
          </a:xfrm>
          <a:prstGeom prst="rect">
            <a:avLst/>
          </a:prstGeom>
        </p:spPr>
      </p:pic>
      <p:pic>
        <p:nvPicPr>
          <p:cNvPr id="13" name="Image 12">
            <a:extLst>
              <a:ext uri="{FF2B5EF4-FFF2-40B4-BE49-F238E27FC236}">
                <a16:creationId xmlns:a16="http://schemas.microsoft.com/office/drawing/2014/main" id="{958ADA97-A4BA-4BE0-8D5A-C8689ED1EB28}"/>
              </a:ext>
            </a:extLst>
          </p:cNvPr>
          <p:cNvPicPr>
            <a:picLocks noChangeAspect="1"/>
          </p:cNvPicPr>
          <p:nvPr/>
        </p:nvPicPr>
        <p:blipFill>
          <a:blip r:embed="rId4"/>
          <a:stretch>
            <a:fillRect/>
          </a:stretch>
        </p:blipFill>
        <p:spPr>
          <a:xfrm>
            <a:off x="6108700" y="1135422"/>
            <a:ext cx="2765208" cy="2286000"/>
          </a:xfrm>
          <a:prstGeom prst="rect">
            <a:avLst/>
          </a:prstGeom>
        </p:spPr>
      </p:pic>
      <p:sp>
        <p:nvSpPr>
          <p:cNvPr id="14" name="object 7">
            <a:extLst>
              <a:ext uri="{FF2B5EF4-FFF2-40B4-BE49-F238E27FC236}">
                <a16:creationId xmlns:a16="http://schemas.microsoft.com/office/drawing/2014/main" id="{8EC454B7-8AA2-4353-A4CB-7A487A17E100}"/>
              </a:ext>
            </a:extLst>
          </p:cNvPr>
          <p:cNvSpPr txBox="1"/>
          <p:nvPr/>
        </p:nvSpPr>
        <p:spPr>
          <a:xfrm>
            <a:off x="850900" y="4359275"/>
            <a:ext cx="9305240" cy="293670"/>
          </a:xfrm>
          <a:prstGeom prst="rect">
            <a:avLst/>
          </a:prstGeom>
        </p:spPr>
        <p:txBody>
          <a:bodyPr vert="horz" wrap="square" lIns="0" tIns="36830" rIns="0" bIns="0" rtlCol="0">
            <a:spAutoFit/>
          </a:bodyPr>
          <a:lstStyle/>
          <a:p>
            <a:pPr marL="12700" marR="5080">
              <a:lnSpc>
                <a:spcPts val="2010"/>
              </a:lnSpc>
              <a:spcBef>
                <a:spcPts val="290"/>
              </a:spcBef>
            </a:pPr>
            <a:r>
              <a:rPr lang="fr-FR" sz="1800" dirty="0">
                <a:latin typeface="Arial"/>
                <a:cs typeface="Arial"/>
              </a:rPr>
              <a:t>Conclusion : Des </a:t>
            </a:r>
            <a:r>
              <a:rPr lang="fr-FR" sz="1800" dirty="0" err="1">
                <a:latin typeface="Arial"/>
                <a:cs typeface="Arial"/>
              </a:rPr>
              <a:t>outliers</a:t>
            </a:r>
            <a:r>
              <a:rPr lang="fr-FR" sz="1800" dirty="0">
                <a:latin typeface="Arial"/>
                <a:cs typeface="Arial"/>
              </a:rPr>
              <a:t> présents dans toutes les variables excepté la stabilité politique</a:t>
            </a:r>
            <a:endParaRPr sz="1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1357" y="5131017"/>
            <a:ext cx="99060" cy="205184"/>
          </a:xfrm>
          <a:prstGeom prst="rect">
            <a:avLst/>
          </a:prstGeom>
        </p:spPr>
        <p:txBody>
          <a:bodyPr vert="horz" wrap="square" lIns="0" tIns="0" rIns="0" bIns="0" rtlCol="0">
            <a:spAutoFit/>
          </a:bodyPr>
          <a:lstStyle/>
          <a:p>
            <a:pPr>
              <a:lnSpc>
                <a:spcPts val="1550"/>
              </a:lnSpc>
            </a:pPr>
            <a:r>
              <a:rPr lang="fr-FR" sz="1400" dirty="0">
                <a:latin typeface="Arial"/>
                <a:cs typeface="Arial"/>
              </a:rPr>
              <a:t>8</a:t>
            </a:r>
            <a:endParaRPr sz="1400" dirty="0">
              <a:latin typeface="Arial"/>
              <a:cs typeface="Arial"/>
            </a:endParaRPr>
          </a:p>
        </p:txBody>
      </p:sp>
      <p:sp>
        <p:nvSpPr>
          <p:cNvPr id="3" name="object 3"/>
          <p:cNvSpPr txBox="1">
            <a:spLocks noGrp="1"/>
          </p:cNvSpPr>
          <p:nvPr>
            <p:ph type="title"/>
          </p:nvPr>
        </p:nvSpPr>
        <p:spPr>
          <a:xfrm>
            <a:off x="1612900" y="92075"/>
            <a:ext cx="7370708" cy="470963"/>
          </a:xfrm>
          <a:prstGeom prst="rect">
            <a:avLst/>
          </a:prstGeom>
        </p:spPr>
        <p:txBody>
          <a:bodyPr vert="horz" wrap="square" lIns="0" tIns="12700" rIns="0" bIns="0" rtlCol="0">
            <a:spAutoFit/>
          </a:bodyPr>
          <a:lstStyle/>
          <a:p>
            <a:pPr marL="2131060">
              <a:lnSpc>
                <a:spcPct val="100000"/>
              </a:lnSpc>
              <a:spcBef>
                <a:spcPts val="100"/>
              </a:spcBef>
            </a:pPr>
            <a:r>
              <a:rPr lang="fr-FR" b="1" spc="-40" dirty="0"/>
              <a:t>Les </a:t>
            </a:r>
            <a:r>
              <a:rPr lang="fr-FR" b="1" spc="-40" dirty="0" err="1"/>
              <a:t>Outliers</a:t>
            </a:r>
            <a:r>
              <a:rPr lang="fr-FR" b="1" spc="-40" dirty="0"/>
              <a:t> (suite)</a:t>
            </a:r>
            <a:endParaRPr b="1" spc="-10" dirty="0">
              <a:latin typeface="Arial"/>
              <a:cs typeface="Arial"/>
            </a:endParaRPr>
          </a:p>
        </p:txBody>
      </p:sp>
      <p:sp>
        <p:nvSpPr>
          <p:cNvPr id="14" name="object 7">
            <a:extLst>
              <a:ext uri="{FF2B5EF4-FFF2-40B4-BE49-F238E27FC236}">
                <a16:creationId xmlns:a16="http://schemas.microsoft.com/office/drawing/2014/main" id="{8EC454B7-8AA2-4353-A4CB-7A487A17E100}"/>
              </a:ext>
            </a:extLst>
          </p:cNvPr>
          <p:cNvSpPr txBox="1"/>
          <p:nvPr/>
        </p:nvSpPr>
        <p:spPr>
          <a:xfrm>
            <a:off x="543383" y="1051228"/>
            <a:ext cx="8544737" cy="4535024"/>
          </a:xfrm>
          <a:prstGeom prst="rect">
            <a:avLst/>
          </a:prstGeom>
        </p:spPr>
        <p:txBody>
          <a:bodyPr vert="horz" wrap="square" lIns="0" tIns="36830" rIns="0" bIns="0" rtlCol="0">
            <a:spAutoFit/>
          </a:bodyPr>
          <a:lstStyle/>
          <a:p>
            <a:pPr marL="12700" marR="5080">
              <a:lnSpc>
                <a:spcPts val="2010"/>
              </a:lnSpc>
              <a:spcBef>
                <a:spcPts val="290"/>
              </a:spcBef>
            </a:pPr>
            <a:r>
              <a:rPr lang="fr-FR" sz="1200" dirty="0">
                <a:latin typeface="Arial"/>
                <a:cs typeface="Arial"/>
              </a:rPr>
              <a:t>Après analyse des valeurs extrêmes nous décidons de supprimer plusieurs pays pour différentes raisons : </a:t>
            </a:r>
          </a:p>
          <a:p>
            <a:pPr marL="12700" marR="5080">
              <a:lnSpc>
                <a:spcPts val="2010"/>
              </a:lnSpc>
              <a:spcBef>
                <a:spcPts val="290"/>
              </a:spcBef>
            </a:pPr>
            <a:r>
              <a:rPr lang="fr-FR" sz="1200" dirty="0">
                <a:latin typeface="Arial"/>
                <a:cs typeface="Arial"/>
              </a:rPr>
              <a:t>-  TDI élevé : Hong-Kong (sous emprise chinoise), Belgique (TAS trop élevé), Ile Salomon (Pop trop faible)</a:t>
            </a:r>
          </a:p>
          <a:p>
            <a:pPr marL="12700" marR="5080">
              <a:lnSpc>
                <a:spcPts val="2010"/>
              </a:lnSpc>
              <a:spcBef>
                <a:spcPts val="290"/>
              </a:spcBef>
            </a:pPr>
            <a:r>
              <a:rPr lang="fr-FR" sz="1200" dirty="0">
                <a:latin typeface="Arial"/>
                <a:cs typeface="Arial"/>
              </a:rPr>
              <a:t>-  TAS élevé : Belgique, Israël, Djibouti, Maldives, Pologne, Thaïlande.</a:t>
            </a:r>
          </a:p>
          <a:p>
            <a:pPr marL="12700" marR="5080">
              <a:lnSpc>
                <a:spcPts val="2010"/>
              </a:lnSpc>
              <a:spcBef>
                <a:spcPts val="290"/>
              </a:spcBef>
            </a:pPr>
            <a:r>
              <a:rPr lang="fr-FR" sz="1200" dirty="0">
                <a:latin typeface="Arial"/>
                <a:cs typeface="Arial"/>
              </a:rPr>
              <a:t>-   Dispo Quanti Kg élevé : Saint-Vincent et Grenadines, Samoa.</a:t>
            </a:r>
          </a:p>
          <a:p>
            <a:pPr marL="12700" marR="5080">
              <a:lnSpc>
                <a:spcPts val="2010"/>
              </a:lnSpc>
              <a:spcBef>
                <a:spcPts val="290"/>
              </a:spcBef>
            </a:pPr>
            <a:r>
              <a:rPr lang="fr-FR" sz="1200" dirty="0">
                <a:latin typeface="Arial"/>
                <a:cs typeface="Arial"/>
              </a:rPr>
              <a:t>-   Dispo Kcal élevé : Sainte-Lucie, Antigua-et-Barbuda.</a:t>
            </a:r>
          </a:p>
          <a:p>
            <a:pPr marL="12700" marR="5080">
              <a:lnSpc>
                <a:spcPts val="2010"/>
              </a:lnSpc>
              <a:spcBef>
                <a:spcPts val="290"/>
              </a:spcBef>
            </a:pPr>
            <a:r>
              <a:rPr lang="fr-FR" sz="1200" dirty="0">
                <a:latin typeface="Arial"/>
                <a:cs typeface="Arial"/>
              </a:rPr>
              <a:t>-  Croissance démographique élevé : Maldives (Population trop faible)</a:t>
            </a:r>
          </a:p>
          <a:p>
            <a:pPr marL="12700" marR="5080">
              <a:lnSpc>
                <a:spcPts val="2010"/>
              </a:lnSpc>
              <a:spcBef>
                <a:spcPts val="290"/>
              </a:spcBef>
            </a:pPr>
            <a:r>
              <a:rPr lang="fr-FR" sz="1200" dirty="0">
                <a:latin typeface="Arial"/>
                <a:cs typeface="Arial"/>
              </a:rPr>
              <a:t>-  Population très élevé (80M ou +) avec TAS à 100% et TDI à 0% : Nigéria, Bangladesh, Ethiopie.</a:t>
            </a:r>
          </a:p>
          <a:p>
            <a:pPr marL="12700" marR="5080">
              <a:lnSpc>
                <a:spcPts val="2010"/>
              </a:lnSpc>
              <a:spcBef>
                <a:spcPts val="290"/>
              </a:spcBef>
            </a:pPr>
            <a:r>
              <a:rPr lang="fr-FR" sz="1200" dirty="0">
                <a:latin typeface="Arial"/>
                <a:cs typeface="Arial"/>
              </a:rPr>
              <a:t>-  Dispo Intérieure trop élevé associé à un TAS élevé (95% ou +) et TDI faible (5% ou moins) : Etats-Unis, Brésil, Inde, Russie, Indonésie, Iran, Argentine, Turquie, Myanmar (Birmanie), Colombie, Malaisie, Pakistan, Pérou, Australie.</a:t>
            </a:r>
          </a:p>
          <a:p>
            <a:pPr marL="12700" marR="5080">
              <a:lnSpc>
                <a:spcPts val="2010"/>
              </a:lnSpc>
              <a:spcBef>
                <a:spcPts val="290"/>
              </a:spcBef>
            </a:pPr>
            <a:r>
              <a:rPr lang="fr-FR" sz="1200" dirty="0">
                <a:latin typeface="Arial"/>
                <a:cs typeface="Arial"/>
              </a:rPr>
              <a:t>-  Pays en guerre : Ukraine</a:t>
            </a:r>
          </a:p>
          <a:p>
            <a:pPr marL="12700" marR="5080">
              <a:lnSpc>
                <a:spcPts val="2010"/>
              </a:lnSpc>
              <a:spcBef>
                <a:spcPts val="290"/>
              </a:spcBef>
            </a:pPr>
            <a:r>
              <a:rPr lang="fr-FR" sz="1200" dirty="0">
                <a:latin typeface="Arial"/>
                <a:cs typeface="Arial"/>
              </a:rPr>
              <a:t>-  PIB fortement négatif avec un TAS élevé et TDI faible ou population trop faible : Ouzbékistan, Tunisie, Dominique.</a:t>
            </a:r>
          </a:p>
          <a:p>
            <a:pPr marL="12700" marR="5080">
              <a:lnSpc>
                <a:spcPts val="2010"/>
              </a:lnSpc>
              <a:spcBef>
                <a:spcPts val="290"/>
              </a:spcBef>
            </a:pPr>
            <a:r>
              <a:rPr lang="fr-FR" sz="1200" dirty="0">
                <a:latin typeface="Arial"/>
                <a:cs typeface="Arial"/>
              </a:rPr>
              <a:t>-  Pays inférieur à 2M d'habitants (potentiel commerciale trop faible) : Saint-Kitts-et-Nevis, Grenade, Kiribati, Sao Tomé-et-Principe, Barbade, Vanuatu, Islande, Belize, Bahamas, Malte, Cabo Verde, Suriname, Luxembourg, Monténégro, Chine - RAS de Macao, Guyana, Fidji, Djibouti, Eswatini, Chypre, Maurice, Timor-Leste, Estonie, Trinité-et-Tobago, Guinée-Bissau, Lettonie,</a:t>
            </a:r>
          </a:p>
          <a:p>
            <a:pPr marL="12700" marR="5080">
              <a:lnSpc>
                <a:spcPts val="2010"/>
              </a:lnSpc>
              <a:spcBef>
                <a:spcPts val="290"/>
              </a:spcBef>
            </a:pPr>
            <a:r>
              <a:rPr lang="fr-FR" sz="1200" dirty="0">
                <a:latin typeface="Arial"/>
                <a:cs typeface="Arial"/>
              </a:rPr>
              <a:t>-  Pays ou nous sommes déjà implanté : France</a:t>
            </a:r>
            <a:endParaRPr sz="1200" dirty="0">
              <a:latin typeface="Arial"/>
              <a:cs typeface="Arial"/>
            </a:endParaRPr>
          </a:p>
        </p:txBody>
      </p:sp>
    </p:spTree>
    <p:extLst>
      <p:ext uri="{BB962C8B-B14F-4D97-AF65-F5344CB8AC3E}">
        <p14:creationId xmlns:p14="http://schemas.microsoft.com/office/powerpoint/2010/main" val="352828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1357" y="5131017"/>
            <a:ext cx="99060" cy="205184"/>
          </a:xfrm>
          <a:prstGeom prst="rect">
            <a:avLst/>
          </a:prstGeom>
        </p:spPr>
        <p:txBody>
          <a:bodyPr vert="horz" wrap="square" lIns="0" tIns="0" rIns="0" bIns="0" rtlCol="0">
            <a:spAutoFit/>
          </a:bodyPr>
          <a:lstStyle/>
          <a:p>
            <a:pPr>
              <a:lnSpc>
                <a:spcPts val="1550"/>
              </a:lnSpc>
            </a:pPr>
            <a:r>
              <a:rPr lang="fr-FR" sz="1400" spc="-50" dirty="0">
                <a:latin typeface="Arial"/>
                <a:cs typeface="Arial"/>
              </a:rPr>
              <a:t>9</a:t>
            </a:r>
            <a:endParaRPr sz="1400" dirty="0">
              <a:latin typeface="Arial"/>
              <a:cs typeface="Arial"/>
            </a:endParaRPr>
          </a:p>
        </p:txBody>
      </p:sp>
      <p:sp>
        <p:nvSpPr>
          <p:cNvPr id="3" name="object 3"/>
          <p:cNvSpPr txBox="1">
            <a:spLocks noGrp="1"/>
          </p:cNvSpPr>
          <p:nvPr>
            <p:ph type="title"/>
          </p:nvPr>
        </p:nvSpPr>
        <p:spPr>
          <a:xfrm>
            <a:off x="2222500" y="39397"/>
            <a:ext cx="7370708" cy="929100"/>
          </a:xfrm>
          <a:prstGeom prst="rect">
            <a:avLst/>
          </a:prstGeom>
        </p:spPr>
        <p:txBody>
          <a:bodyPr vert="horz" wrap="square" lIns="0" tIns="12700" rIns="0" bIns="0" rtlCol="0">
            <a:spAutoFit/>
          </a:bodyPr>
          <a:lstStyle/>
          <a:p>
            <a:pPr marL="2131060">
              <a:lnSpc>
                <a:spcPct val="100000"/>
              </a:lnSpc>
              <a:spcBef>
                <a:spcPts val="100"/>
              </a:spcBef>
            </a:pPr>
            <a:r>
              <a:rPr b="1" spc="-40" dirty="0"/>
              <a:t>II</a:t>
            </a:r>
            <a:r>
              <a:rPr b="1" spc="-40" dirty="0">
                <a:latin typeface="Lucida Sans Unicode"/>
                <a:cs typeface="Lucida Sans Unicode"/>
              </a:rPr>
              <a:t>.</a:t>
            </a:r>
            <a:r>
              <a:rPr b="1" spc="-130" dirty="0">
                <a:latin typeface="Lucida Sans Unicode"/>
                <a:cs typeface="Lucida Sans Unicode"/>
              </a:rPr>
              <a:t> </a:t>
            </a:r>
            <a:r>
              <a:rPr b="1" spc="-35" dirty="0">
                <a:latin typeface="Arial"/>
                <a:cs typeface="Arial"/>
              </a:rPr>
              <a:t>IMPORTATION</a:t>
            </a:r>
            <a:r>
              <a:rPr b="1" dirty="0">
                <a:latin typeface="Arial"/>
                <a:cs typeface="Arial"/>
              </a:rPr>
              <a:t> DES</a:t>
            </a:r>
            <a:r>
              <a:rPr b="1" spc="-5" dirty="0">
                <a:latin typeface="Arial"/>
                <a:cs typeface="Arial"/>
              </a:rPr>
              <a:t> </a:t>
            </a:r>
            <a:r>
              <a:rPr b="1" dirty="0">
                <a:latin typeface="Arial"/>
                <a:cs typeface="Arial"/>
              </a:rPr>
              <a:t>DONNÉES </a:t>
            </a:r>
            <a:r>
              <a:rPr b="1" spc="-10" dirty="0">
                <a:latin typeface="Arial"/>
                <a:cs typeface="Arial"/>
              </a:rPr>
              <a:t>(suite)</a:t>
            </a:r>
          </a:p>
        </p:txBody>
      </p:sp>
      <p:sp>
        <p:nvSpPr>
          <p:cNvPr id="9" name="object 9"/>
          <p:cNvSpPr txBox="1"/>
          <p:nvPr/>
        </p:nvSpPr>
        <p:spPr>
          <a:xfrm>
            <a:off x="4813300" y="1616075"/>
            <a:ext cx="4779908" cy="2841804"/>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Corrélations</a:t>
            </a:r>
            <a:r>
              <a:rPr sz="1800" b="1" spc="-60" dirty="0">
                <a:latin typeface="Arial"/>
                <a:cs typeface="Arial"/>
              </a:rPr>
              <a:t> </a:t>
            </a:r>
            <a:r>
              <a:rPr sz="1800" b="1" dirty="0">
                <a:latin typeface="Arial"/>
                <a:cs typeface="Arial"/>
              </a:rPr>
              <a:t>entre</a:t>
            </a:r>
            <a:r>
              <a:rPr sz="1800" b="1" spc="-60" dirty="0">
                <a:latin typeface="Arial"/>
                <a:cs typeface="Arial"/>
              </a:rPr>
              <a:t> </a:t>
            </a:r>
            <a:r>
              <a:rPr sz="1800" b="1" dirty="0">
                <a:latin typeface="Arial"/>
                <a:cs typeface="Arial"/>
              </a:rPr>
              <a:t>les</a:t>
            </a:r>
            <a:r>
              <a:rPr sz="1800" b="1" spc="-60" dirty="0">
                <a:latin typeface="Arial"/>
                <a:cs typeface="Arial"/>
              </a:rPr>
              <a:t> </a:t>
            </a:r>
            <a:r>
              <a:rPr sz="1800" b="1" dirty="0">
                <a:latin typeface="Arial"/>
                <a:cs typeface="Arial"/>
              </a:rPr>
              <a:t>variables</a:t>
            </a:r>
            <a:r>
              <a:rPr sz="1800" b="1" spc="-25" dirty="0">
                <a:latin typeface="Arial"/>
                <a:cs typeface="Arial"/>
              </a:rPr>
              <a:t> </a:t>
            </a:r>
            <a:r>
              <a:rPr sz="1800" b="1" spc="-50" dirty="0">
                <a:latin typeface="Arial"/>
                <a:cs typeface="Arial"/>
              </a:rPr>
              <a:t>:</a:t>
            </a:r>
            <a:endParaRPr sz="1800" dirty="0">
              <a:latin typeface="Arial"/>
              <a:cs typeface="Arial"/>
            </a:endParaRPr>
          </a:p>
          <a:p>
            <a:pPr marL="135890" indent="-123189">
              <a:lnSpc>
                <a:spcPts val="1845"/>
              </a:lnSpc>
              <a:spcBef>
                <a:spcPts val="1880"/>
              </a:spcBef>
              <a:buChar char="-"/>
              <a:tabLst>
                <a:tab pos="135890" algn="l"/>
              </a:tabLst>
            </a:pPr>
            <a:r>
              <a:rPr sz="1600" dirty="0">
                <a:latin typeface="Arial"/>
                <a:cs typeface="Arial"/>
              </a:rPr>
              <a:t>Les</a:t>
            </a:r>
            <a:r>
              <a:rPr sz="1600" spc="-45" dirty="0">
                <a:latin typeface="Arial"/>
                <a:cs typeface="Arial"/>
              </a:rPr>
              <a:t> </a:t>
            </a:r>
            <a:r>
              <a:rPr sz="1600" dirty="0">
                <a:latin typeface="Arial"/>
                <a:cs typeface="Arial"/>
              </a:rPr>
              <a:t>disponibilités</a:t>
            </a:r>
            <a:r>
              <a:rPr sz="1600" spc="-45" dirty="0">
                <a:latin typeface="Arial"/>
                <a:cs typeface="Arial"/>
              </a:rPr>
              <a:t> </a:t>
            </a:r>
            <a:r>
              <a:rPr sz="1600" dirty="0">
                <a:latin typeface="Arial"/>
                <a:cs typeface="Arial"/>
              </a:rPr>
              <a:t>sont</a:t>
            </a:r>
            <a:r>
              <a:rPr sz="1600" spc="-55" dirty="0">
                <a:latin typeface="Arial"/>
                <a:cs typeface="Arial"/>
              </a:rPr>
              <a:t> </a:t>
            </a:r>
            <a:r>
              <a:rPr sz="1600" dirty="0">
                <a:latin typeface="Arial"/>
                <a:cs typeface="Arial"/>
              </a:rPr>
              <a:t>très</a:t>
            </a:r>
            <a:r>
              <a:rPr sz="1600" spc="-45" dirty="0">
                <a:latin typeface="Arial"/>
                <a:cs typeface="Arial"/>
              </a:rPr>
              <a:t> </a:t>
            </a:r>
            <a:r>
              <a:rPr sz="1600" dirty="0">
                <a:latin typeface="Arial"/>
                <a:cs typeface="Arial"/>
              </a:rPr>
              <a:t>corrélées</a:t>
            </a:r>
            <a:r>
              <a:rPr sz="1600" spc="-45" dirty="0">
                <a:latin typeface="Arial"/>
                <a:cs typeface="Arial"/>
              </a:rPr>
              <a:t> </a:t>
            </a:r>
            <a:r>
              <a:rPr sz="1600" dirty="0">
                <a:latin typeface="Arial"/>
                <a:cs typeface="Arial"/>
              </a:rPr>
              <a:t>entre</a:t>
            </a:r>
            <a:r>
              <a:rPr sz="1600" spc="-50" dirty="0">
                <a:latin typeface="Arial"/>
                <a:cs typeface="Arial"/>
              </a:rPr>
              <a:t> </a:t>
            </a:r>
            <a:r>
              <a:rPr sz="1600" spc="-10" dirty="0">
                <a:latin typeface="Arial"/>
                <a:cs typeface="Arial"/>
              </a:rPr>
              <a:t>elles</a:t>
            </a:r>
            <a:endParaRPr sz="1600" dirty="0">
              <a:latin typeface="Arial"/>
              <a:cs typeface="Arial"/>
            </a:endParaRPr>
          </a:p>
          <a:p>
            <a:pPr marL="135890" indent="-123189">
              <a:lnSpc>
                <a:spcPts val="1775"/>
              </a:lnSpc>
              <a:buChar char="-"/>
              <a:tabLst>
                <a:tab pos="135890" algn="l"/>
              </a:tabLst>
            </a:pPr>
            <a:r>
              <a:rPr lang="fr-FR" sz="1600" dirty="0">
                <a:latin typeface="Arial"/>
                <a:cs typeface="Arial"/>
              </a:rPr>
              <a:t>Le TDI est négativement corrélé au taux d'auto-suffisance (TAS)</a:t>
            </a:r>
          </a:p>
          <a:p>
            <a:pPr marL="135890" indent="-123189">
              <a:lnSpc>
                <a:spcPts val="1775"/>
              </a:lnSpc>
              <a:buChar char="-"/>
              <a:tabLst>
                <a:tab pos="135890" algn="l"/>
              </a:tabLst>
            </a:pPr>
            <a:r>
              <a:rPr lang="fr-FR" sz="1600" dirty="0">
                <a:latin typeface="Arial"/>
                <a:cs typeface="Arial"/>
              </a:rPr>
              <a:t>Le TDI est positivement (faiblement) corrélé aux disponibilités,</a:t>
            </a:r>
          </a:p>
          <a:p>
            <a:pPr marL="135890" indent="-123189">
              <a:lnSpc>
                <a:spcPts val="1775"/>
              </a:lnSpc>
              <a:buChar char="-"/>
              <a:tabLst>
                <a:tab pos="135890" algn="l"/>
              </a:tabLst>
            </a:pPr>
            <a:r>
              <a:rPr lang="fr-FR" sz="1600" dirty="0">
                <a:latin typeface="Arial"/>
                <a:cs typeface="Arial"/>
              </a:rPr>
              <a:t>Les pays dépendants à l'importation (TDI) sont ceux qui ont un taux d'auto-suffisance (TAS) le plus faible</a:t>
            </a:r>
          </a:p>
          <a:p>
            <a:pPr marL="135890" indent="-123189">
              <a:lnSpc>
                <a:spcPts val="1775"/>
              </a:lnSpc>
              <a:buChar char="-"/>
              <a:tabLst>
                <a:tab pos="135890" algn="l"/>
              </a:tabLst>
            </a:pPr>
            <a:r>
              <a:rPr lang="fr-FR" sz="1600" dirty="0">
                <a:latin typeface="Arial"/>
                <a:cs typeface="Arial"/>
              </a:rPr>
              <a:t>Les pays avec un TDI important ont des disponibilités relativement faibles</a:t>
            </a:r>
          </a:p>
        </p:txBody>
      </p:sp>
      <p:pic>
        <p:nvPicPr>
          <p:cNvPr id="12" name="Image 11">
            <a:extLst>
              <a:ext uri="{FF2B5EF4-FFF2-40B4-BE49-F238E27FC236}">
                <a16:creationId xmlns:a16="http://schemas.microsoft.com/office/drawing/2014/main" id="{1B31859B-CF2A-4330-B7EC-4A4F3F1E46CC}"/>
              </a:ext>
            </a:extLst>
          </p:cNvPr>
          <p:cNvPicPr>
            <a:picLocks noChangeAspect="1"/>
          </p:cNvPicPr>
          <p:nvPr/>
        </p:nvPicPr>
        <p:blipFill>
          <a:blip r:embed="rId2"/>
          <a:stretch>
            <a:fillRect/>
          </a:stretch>
        </p:blipFill>
        <p:spPr>
          <a:xfrm>
            <a:off x="774700" y="1387475"/>
            <a:ext cx="3661544" cy="3295390"/>
          </a:xfrm>
          <a:prstGeom prst="rect">
            <a:avLst/>
          </a:prstGeom>
        </p:spPr>
      </p:pic>
    </p:spTree>
    <p:extLst>
      <p:ext uri="{BB962C8B-B14F-4D97-AF65-F5344CB8AC3E}">
        <p14:creationId xmlns:p14="http://schemas.microsoft.com/office/powerpoint/2010/main" val="22961546"/>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356</TotalTime>
  <Words>2077</Words>
  <Application>Microsoft Office PowerPoint</Application>
  <PresentationFormat>Personnalisé</PresentationFormat>
  <Paragraphs>238</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Arial Black</vt:lpstr>
      <vt:lpstr>Century Gothic</vt:lpstr>
      <vt:lpstr>Helvetica Neue</vt:lpstr>
      <vt:lpstr>Lucida Sans Unicode</vt:lpstr>
      <vt:lpstr>Times New Roman</vt:lpstr>
      <vt:lpstr>Wingdings 3</vt:lpstr>
      <vt:lpstr>Brin</vt:lpstr>
      <vt:lpstr>Présentation PowerPoint</vt:lpstr>
      <vt:lpstr>PLAN DE TRAVAIL</vt:lpstr>
      <vt:lpstr>OBJECTIF DE LA MISSION</vt:lpstr>
      <vt:lpstr>I. IMPORTATION DES LIBRAIRIES</vt:lpstr>
      <vt:lpstr>II. IMPORTATION DES DONNÉES</vt:lpstr>
      <vt:lpstr>II. IMPORTATION DES DONNÉES (suite)</vt:lpstr>
      <vt:lpstr>Les Outliers</vt:lpstr>
      <vt:lpstr>Les Outliers (suite)</vt:lpstr>
      <vt:lpstr>II. IMPORTATION DES DONNÉES (suite)</vt:lpstr>
      <vt:lpstr>III. ANALYSE DES COMPOSANTES PRINCIPALES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 ANALYSE DES GROUPES (CLUSTERS)</vt:lpstr>
      <vt:lpstr>V. ANALYSE DES GROUPES (CLUSTERS)</vt:lpstr>
      <vt:lpstr>V. ANALYSE DES GROUPES (CLUSTERS)</vt:lpstr>
      <vt:lpstr>V. ANALYSE DES GROUPES (CLUSTERS)</vt:lpstr>
      <vt:lpstr>VII. EXPLORATION DU CLUSTER SÉLECTIONNÉ</vt:lpstr>
      <vt:lpstr>VII. EXPLORATION DU CLUSTER SÉLECTIONNÉ</vt:lpstr>
      <vt:lpstr>VIII. CONCLUSION</vt:lpstr>
      <vt:lpstr>VIII.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Lush Green</dc:title>
  <dc:creator>mehdi</dc:creator>
  <cp:lastModifiedBy>mehdi.sadji@gmail.com</cp:lastModifiedBy>
  <cp:revision>23</cp:revision>
  <dcterms:created xsi:type="dcterms:W3CDTF">2023-09-06T16:28:03Z</dcterms:created>
  <dcterms:modified xsi:type="dcterms:W3CDTF">2023-09-10T16:27:50Z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2022-02-05T00:00:00Z</vt:filetime>
  </property>
  <property fmtid="{D5CDD505-2E9C-101B-9397-08002B2CF9AE}" pid="3" name="Creator">
    <vt:lpwstr>Impress</vt:lpwstr>
  </property>
  <property fmtid="{D5CDD505-2E9C-101B-9397-08002B2CF9AE}" pid="4" name="Producer">
    <vt:lpwstr>LibreOffice 7.1</vt:lpwstr>
  </property>
  <property fmtid="{D5CDD505-2E9C-101B-9397-08002B2CF9AE}" pid="5" name="LastSaved">
    <vt:filetime>2022-02-05T00:00:00Z</vt:filetime>
  </property>
</Properties>
</file>