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D1501-44CE-468B-9BDC-F5A074E15F44}" v="485" dt="2022-08-01T13:00:57.191"/>
    <p1510:client id="{A8C1306F-72C1-4F4B-AEC0-D20A5C8965E1}" v="868" dt="2022-03-15T13:34:4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0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35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9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7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2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0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4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8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5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8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28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crosof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Introduction to </a:t>
            </a:r>
            <a:r>
              <a:rPr lang="fr-FR" dirty="0" err="1">
                <a:cs typeface="Calibri Light"/>
              </a:rPr>
              <a:t>Databases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76869" y="5356074"/>
            <a:ext cx="3091131" cy="9081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800" b="1">
                <a:solidFill>
                  <a:srgbClr val="FF0000"/>
                </a:solidFill>
                <a:cs typeface="Calibri"/>
              </a:rPr>
              <a:t>By Mehdi Sassi</a:t>
            </a:r>
            <a:endParaRPr lang="fr-FR" sz="2800" b="1">
              <a:solidFill>
                <a:srgbClr val="FF0000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0DE4A37-7C64-4EE3-B70B-F53C6D28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575" y="236148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F71D5-9C87-45EB-BEA9-38187B12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i="1" dirty="0" err="1">
                <a:solidFill>
                  <a:srgbClr val="FF0000"/>
                </a:solidFill>
                <a:cs typeface="Calibri Light"/>
              </a:rPr>
              <a:t>What</a:t>
            </a:r>
            <a:r>
              <a:rPr lang="fr-FR" sz="4000" b="1" i="1" dirty="0">
                <a:solidFill>
                  <a:srgbClr val="FF0000"/>
                </a:solidFill>
                <a:cs typeface="Calibri Light"/>
              </a:rPr>
              <a:t> </a:t>
            </a:r>
            <a:r>
              <a:rPr lang="fr-FR" sz="4000" b="1" i="1" dirty="0" err="1">
                <a:solidFill>
                  <a:srgbClr val="FF0000"/>
                </a:solidFill>
                <a:cs typeface="Calibri Light"/>
              </a:rPr>
              <a:t>is</a:t>
            </a:r>
            <a:r>
              <a:rPr lang="fr-FR" sz="4000" b="1" i="1" dirty="0">
                <a:solidFill>
                  <a:srgbClr val="FF0000"/>
                </a:solidFill>
                <a:cs typeface="Calibri Light"/>
              </a:rPr>
              <a:t> a RDBMS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F6055-5F41-4B86-807D-90FCF2EA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9070"/>
            <a:ext cx="8946541" cy="4799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cs typeface="Calibri"/>
              </a:rPr>
              <a:t> </a:t>
            </a:r>
            <a:r>
              <a:rPr lang="fr-FR" sz="2400" dirty="0"/>
              <a:t>RDBMS (</a:t>
            </a:r>
            <a:r>
              <a:rPr lang="fr-FR" sz="2400" dirty="0" err="1"/>
              <a:t>Relational</a:t>
            </a:r>
            <a:r>
              <a:rPr lang="fr-FR" sz="2400" dirty="0"/>
              <a:t> </a:t>
            </a:r>
            <a:r>
              <a:rPr lang="fr-FR" sz="2400" dirty="0" err="1"/>
              <a:t>DataBase</a:t>
            </a:r>
            <a:r>
              <a:rPr lang="fr-FR" sz="2400" dirty="0"/>
              <a:t> Management System)</a:t>
            </a:r>
          </a:p>
          <a:p>
            <a:pPr>
              <a:buClr>
                <a:srgbClr val="8AD0D6"/>
              </a:buClr>
            </a:pPr>
            <a:endParaRPr lang="fr-FR" b="1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RDBMS </a:t>
            </a:r>
            <a:r>
              <a:rPr lang="fr-FR" sz="2400" dirty="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a collection of programs and </a:t>
            </a:r>
            <a:r>
              <a:rPr lang="fr-FR" sz="2400" dirty="0" err="1">
                <a:ea typeface="+mj-lt"/>
                <a:cs typeface="+mj-lt"/>
              </a:rPr>
              <a:t>capabilities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that</a:t>
            </a:r>
            <a:r>
              <a:rPr lang="fr-FR" sz="2400" dirty="0">
                <a:ea typeface="+mj-lt"/>
                <a:cs typeface="+mj-lt"/>
              </a:rPr>
              <a:t> enable IT teams and </a:t>
            </a:r>
            <a:r>
              <a:rPr lang="fr-FR" sz="2400" dirty="0" err="1">
                <a:ea typeface="+mj-lt"/>
                <a:cs typeface="+mj-lt"/>
              </a:rPr>
              <a:t>others</a:t>
            </a:r>
            <a:r>
              <a:rPr lang="fr-FR" sz="2400" dirty="0">
                <a:ea typeface="+mj-lt"/>
                <a:cs typeface="+mj-lt"/>
              </a:rPr>
              <a:t> to </a:t>
            </a:r>
            <a:r>
              <a:rPr lang="fr-FR" sz="2400" dirty="0" err="1">
                <a:ea typeface="+mj-lt"/>
                <a:cs typeface="+mj-lt"/>
              </a:rPr>
              <a:t>create</a:t>
            </a:r>
            <a:r>
              <a:rPr lang="fr-FR" sz="2400" dirty="0">
                <a:ea typeface="+mj-lt"/>
                <a:cs typeface="+mj-lt"/>
              </a:rPr>
              <a:t>, update, </a:t>
            </a:r>
            <a:r>
              <a:rPr lang="fr-FR" sz="2400" dirty="0" err="1">
                <a:ea typeface="+mj-lt"/>
                <a:cs typeface="+mj-lt"/>
              </a:rPr>
              <a:t>administer</a:t>
            </a:r>
            <a:r>
              <a:rPr lang="fr-FR" sz="2400" dirty="0">
                <a:ea typeface="+mj-lt"/>
                <a:cs typeface="+mj-lt"/>
              </a:rPr>
              <a:t> and </a:t>
            </a:r>
            <a:r>
              <a:rPr lang="fr-FR" sz="2400" dirty="0" err="1">
                <a:ea typeface="+mj-lt"/>
                <a:cs typeface="+mj-lt"/>
              </a:rPr>
              <a:t>otherwise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interact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with</a:t>
            </a:r>
            <a:r>
              <a:rPr lang="fr-FR" sz="2400" dirty="0">
                <a:ea typeface="+mj-lt"/>
                <a:cs typeface="+mj-lt"/>
              </a:rPr>
              <a:t> a </a:t>
            </a:r>
            <a:r>
              <a:rPr lang="fr-FR" sz="2400" dirty="0" err="1">
                <a:ea typeface="+mj-lt"/>
                <a:cs typeface="+mj-lt"/>
              </a:rPr>
              <a:t>relational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database</a:t>
            </a:r>
            <a:r>
              <a:rPr lang="fr-FR" sz="2400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lang="fr-FR" sz="2400" dirty="0"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fr-FR" sz="2400" dirty="0" err="1">
                <a:ea typeface="+mj-lt"/>
                <a:cs typeface="+mj-lt"/>
              </a:rPr>
              <a:t>RDBMSes</a:t>
            </a:r>
            <a:r>
              <a:rPr lang="fr-FR" sz="2400" dirty="0">
                <a:ea typeface="+mj-lt"/>
                <a:cs typeface="+mj-lt"/>
              </a:rPr>
              <a:t> store data in the </a:t>
            </a:r>
            <a:r>
              <a:rPr lang="fr-FR" sz="2400" dirty="0" err="1">
                <a:ea typeface="+mj-lt"/>
                <a:cs typeface="+mj-lt"/>
              </a:rPr>
              <a:t>form</a:t>
            </a:r>
            <a:r>
              <a:rPr lang="fr-FR" sz="2400" dirty="0">
                <a:ea typeface="+mj-lt"/>
                <a:cs typeface="+mj-lt"/>
              </a:rPr>
              <a:t> of tables, </a:t>
            </a:r>
            <a:r>
              <a:rPr lang="fr-FR" sz="2400" dirty="0" err="1">
                <a:ea typeface="+mj-lt"/>
                <a:cs typeface="+mj-lt"/>
              </a:rPr>
              <a:t>with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most</a:t>
            </a:r>
            <a:r>
              <a:rPr lang="fr-FR" sz="2400" dirty="0">
                <a:ea typeface="+mj-lt"/>
                <a:cs typeface="+mj-lt"/>
              </a:rPr>
              <a:t> commercial </a:t>
            </a:r>
            <a:r>
              <a:rPr lang="fr-FR" sz="2400" dirty="0" err="1">
                <a:ea typeface="+mj-lt"/>
                <a:cs typeface="+mj-lt"/>
              </a:rPr>
              <a:t>relational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database</a:t>
            </a:r>
            <a:r>
              <a:rPr lang="fr-FR" sz="2400" dirty="0">
                <a:ea typeface="+mj-lt"/>
                <a:cs typeface="+mj-lt"/>
              </a:rPr>
              <a:t> management </a:t>
            </a:r>
            <a:r>
              <a:rPr lang="fr-FR" sz="2400" dirty="0" err="1">
                <a:ea typeface="+mj-lt"/>
                <a:cs typeface="+mj-lt"/>
              </a:rPr>
              <a:t>systems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using</a:t>
            </a:r>
            <a:r>
              <a:rPr lang="fr-FR" sz="2400" dirty="0">
                <a:ea typeface="+mj-lt"/>
                <a:cs typeface="+mj-lt"/>
              </a:rPr>
              <a:t> </a:t>
            </a:r>
            <a:r>
              <a:rPr lang="fr-FR" sz="2400" dirty="0" err="1">
                <a:ea typeface="+mj-lt"/>
                <a:cs typeface="+mj-lt"/>
              </a:rPr>
              <a:t>Strucured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Query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Language</a:t>
            </a:r>
            <a:r>
              <a:rPr lang="fr-FR" sz="2400" dirty="0">
                <a:ea typeface="+mj-lt"/>
                <a:cs typeface="+mj-lt"/>
              </a:rPr>
              <a:t> (</a:t>
            </a:r>
            <a:r>
              <a:rPr lang="fr-FR" sz="2400" u="sng" dirty="0">
                <a:ea typeface="+mj-lt"/>
                <a:cs typeface="+mj-lt"/>
              </a:rPr>
              <a:t>SQL</a:t>
            </a:r>
            <a:r>
              <a:rPr lang="fr-FR" sz="2400" dirty="0">
                <a:ea typeface="+mj-lt"/>
                <a:cs typeface="+mj-lt"/>
              </a:rPr>
              <a:t>) to </a:t>
            </a:r>
            <a:r>
              <a:rPr lang="fr-FR" sz="2400" dirty="0" err="1">
                <a:ea typeface="+mj-lt"/>
                <a:cs typeface="+mj-lt"/>
              </a:rPr>
              <a:t>access</a:t>
            </a:r>
            <a:r>
              <a:rPr lang="fr-FR" sz="2400" dirty="0">
                <a:ea typeface="+mj-lt"/>
                <a:cs typeface="+mj-lt"/>
              </a:rPr>
              <a:t> the </a:t>
            </a:r>
            <a:r>
              <a:rPr lang="fr-FR" sz="2400" dirty="0" err="1">
                <a:ea typeface="+mj-lt"/>
                <a:cs typeface="+mj-lt"/>
              </a:rPr>
              <a:t>database</a:t>
            </a: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7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AC1E8-FB44-4A40-BAF5-3D9F96AC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i="1" dirty="0" err="1">
                <a:solidFill>
                  <a:srgbClr val="FF0000"/>
                </a:solidFill>
                <a:ea typeface="+mj-lt"/>
                <a:cs typeface="+mj-lt"/>
              </a:rPr>
              <a:t>Now</a:t>
            </a:r>
            <a:r>
              <a:rPr lang="fr-FR" sz="4000" b="1" i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fr-FR" sz="4000" b="1" i="1" dirty="0" err="1">
                <a:solidFill>
                  <a:srgbClr val="FF0000"/>
                </a:solidFill>
                <a:ea typeface="+mj-lt"/>
                <a:cs typeface="+mj-lt"/>
              </a:rPr>
              <a:t>we'll</a:t>
            </a:r>
            <a:r>
              <a:rPr lang="fr-FR" sz="4000" b="1" i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fr-FR" sz="4000" b="1" i="1" dirty="0" err="1">
                <a:solidFill>
                  <a:srgbClr val="FF0000"/>
                </a:solidFill>
                <a:ea typeface="+mj-lt"/>
                <a:cs typeface="+mj-lt"/>
              </a:rPr>
              <a:t>see</a:t>
            </a:r>
            <a:r>
              <a:rPr lang="fr-FR" sz="4000" b="1" i="1" dirty="0">
                <a:solidFill>
                  <a:srgbClr val="FF0000"/>
                </a:solidFill>
                <a:ea typeface="+mj-lt"/>
                <a:cs typeface="+mj-lt"/>
              </a:rPr>
              <a:t> the 3 </a:t>
            </a:r>
            <a:r>
              <a:rPr lang="fr-FR" sz="4000" b="1" i="1" dirty="0" err="1">
                <a:solidFill>
                  <a:srgbClr val="FF0000"/>
                </a:solidFill>
                <a:ea typeface="+mj-lt"/>
                <a:cs typeface="+mj-lt"/>
              </a:rPr>
              <a:t>well</a:t>
            </a:r>
            <a:r>
              <a:rPr lang="fr-FR" sz="4000" b="1" i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fr-FR" sz="4000" b="1" i="1" dirty="0" err="1">
                <a:solidFill>
                  <a:srgbClr val="FF0000"/>
                </a:solidFill>
                <a:ea typeface="+mj-lt"/>
                <a:cs typeface="+mj-lt"/>
              </a:rPr>
              <a:t>known</a:t>
            </a:r>
            <a:r>
              <a:rPr lang="fr-FR" sz="4000" b="1" i="1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fr-FR" sz="4000" b="1" i="1" dirty="0" err="1">
                <a:solidFill>
                  <a:srgbClr val="FF0000"/>
                </a:solidFill>
                <a:ea typeface="+mj-lt"/>
                <a:cs typeface="+mj-lt"/>
              </a:rPr>
              <a:t>relational</a:t>
            </a:r>
            <a:r>
              <a:rPr lang="fr-FR" sz="4000" b="1" i="1" dirty="0">
                <a:solidFill>
                  <a:srgbClr val="FF0000"/>
                </a:solidFill>
                <a:ea typeface="+mj-lt"/>
                <a:cs typeface="+mj-lt"/>
              </a:rPr>
              <a:t> RDBMS</a:t>
            </a:r>
            <a:endParaRPr lang="fr-FR" sz="4000" dirty="0">
              <a:solidFill>
                <a:srgbClr val="EBEBEB"/>
              </a:solidFill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75E27-E3BD-4872-B99A-651B9650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512" y="274379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ea typeface="+mn-lt"/>
                <a:cs typeface="Calibri"/>
              </a:rPr>
              <a:t>MySQL</a:t>
            </a: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PostgreSQL</a:t>
            </a: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4081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A711B-72F0-45B6-9ACB-C779DE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i="1" dirty="0">
                <a:solidFill>
                  <a:srgbClr val="FF0000"/>
                </a:solidFill>
                <a:cs typeface="Calibri Light" panose="020F0302020204030204"/>
              </a:rPr>
              <a:t>MySQL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49623-0A94-4162-A20D-E9718477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09145"/>
            <a:ext cx="8946541" cy="4339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MySQL </a:t>
            </a:r>
            <a:r>
              <a:rPr lang="fr-FR" sz="2400" dirty="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an open-source </a:t>
            </a:r>
            <a:r>
              <a:rPr lang="fr-FR" sz="2400" dirty="0" err="1">
                <a:ea typeface="+mj-lt"/>
                <a:cs typeface="+mj-lt"/>
              </a:rPr>
              <a:t>relational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database</a:t>
            </a:r>
            <a:r>
              <a:rPr lang="fr-FR" sz="2400" dirty="0">
                <a:ea typeface="+mj-lt"/>
                <a:cs typeface="+mj-lt"/>
              </a:rPr>
              <a:t> management system (RDBMS).</a:t>
            </a:r>
            <a:endParaRPr lang="fr-FR" sz="24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It </a:t>
            </a:r>
            <a:r>
              <a:rPr lang="fr-FR" sz="2400" dirty="0" err="1">
                <a:ea typeface="+mj-lt"/>
                <a:cs typeface="+mj-lt"/>
              </a:rPr>
              <a:t>was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created</a:t>
            </a:r>
            <a:r>
              <a:rPr lang="fr-FR" sz="2400" dirty="0">
                <a:ea typeface="+mj-lt"/>
                <a:cs typeface="+mj-lt"/>
              </a:rPr>
              <a:t> by a </a:t>
            </a:r>
            <a:r>
              <a:rPr lang="fr-FR" sz="2400" dirty="0" err="1">
                <a:ea typeface="+mj-lt"/>
                <a:cs typeface="+mj-lt"/>
              </a:rPr>
              <a:t>Swedish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company</a:t>
            </a:r>
            <a:r>
              <a:rPr lang="fr-FR" sz="2400" dirty="0">
                <a:ea typeface="+mj-lt"/>
                <a:cs typeface="+mj-lt"/>
              </a:rPr>
              <a:t> in 1994.</a:t>
            </a: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MySQL </a:t>
            </a:r>
            <a:r>
              <a:rPr lang="fr-FR" sz="2400" dirty="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 </a:t>
            </a:r>
            <a:r>
              <a:rPr lang="fr-FR" sz="2400" dirty="0" err="1">
                <a:ea typeface="+mj-lt"/>
                <a:cs typeface="+mj-lt"/>
              </a:rPr>
              <a:t>used</a:t>
            </a:r>
            <a:r>
              <a:rPr lang="fr-FR" sz="2400" dirty="0">
                <a:ea typeface="+mj-lt"/>
                <a:cs typeface="+mj-lt"/>
              </a:rPr>
              <a:t> to manage the data of web applications, </a:t>
            </a:r>
            <a:r>
              <a:rPr lang="fr-FR" sz="2400" dirty="0" err="1">
                <a:ea typeface="+mj-lt"/>
                <a:cs typeface="+mj-lt"/>
              </a:rPr>
              <a:t>websites</a:t>
            </a:r>
            <a:r>
              <a:rPr lang="fr-FR" sz="2400" dirty="0">
                <a:ea typeface="+mj-lt"/>
                <a:cs typeface="+mj-lt"/>
              </a:rPr>
              <a:t>, and </a:t>
            </a:r>
            <a:r>
              <a:rPr lang="fr-FR" sz="2400" dirty="0" err="1">
                <a:ea typeface="+mj-lt"/>
                <a:cs typeface="+mj-lt"/>
              </a:rPr>
              <a:t>even</a:t>
            </a:r>
            <a:r>
              <a:rPr lang="fr-FR" sz="2400" dirty="0">
                <a:ea typeface="+mj-lt"/>
                <a:cs typeface="+mj-lt"/>
              </a:rPr>
              <a:t> mobile applications by </a:t>
            </a:r>
            <a:r>
              <a:rPr lang="fr-FR" sz="2400" dirty="0" err="1">
                <a:ea typeface="+mj-lt"/>
                <a:cs typeface="+mj-lt"/>
              </a:rPr>
              <a:t>sorting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it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into</a:t>
            </a:r>
            <a:r>
              <a:rPr lang="fr-FR" sz="2400" dirty="0">
                <a:ea typeface="+mj-lt"/>
                <a:cs typeface="+mj-lt"/>
              </a:rPr>
              <a:t> tables; </a:t>
            </a:r>
            <a:r>
              <a:rPr lang="fr-FR" sz="2400" dirty="0" err="1">
                <a:ea typeface="+mj-lt"/>
                <a:cs typeface="+mj-lt"/>
              </a:rPr>
              <a:t>because</a:t>
            </a:r>
            <a:r>
              <a:rPr lang="fr-FR" sz="2400" dirty="0">
                <a:ea typeface="+mj-lt"/>
                <a:cs typeface="+mj-lt"/>
              </a:rPr>
              <a:t> of </a:t>
            </a:r>
            <a:r>
              <a:rPr lang="fr-FR" sz="2400" dirty="0" err="1">
                <a:ea typeface="+mj-lt"/>
                <a:cs typeface="+mj-lt"/>
              </a:rPr>
              <a:t>this</a:t>
            </a:r>
            <a:r>
              <a:rPr lang="fr-FR" sz="2400" dirty="0">
                <a:ea typeface="+mj-lt"/>
                <a:cs typeface="+mj-lt"/>
              </a:rPr>
              <a:t>, </a:t>
            </a:r>
            <a:r>
              <a:rPr lang="fr-FR" sz="2400" dirty="0" err="1">
                <a:ea typeface="+mj-lt"/>
                <a:cs typeface="+mj-lt"/>
              </a:rPr>
              <a:t>it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called</a:t>
            </a:r>
            <a:r>
              <a:rPr lang="fr-FR" sz="2400" dirty="0">
                <a:ea typeface="+mj-lt"/>
                <a:cs typeface="+mj-lt"/>
              </a:rPr>
              <a:t> a </a:t>
            </a:r>
            <a:r>
              <a:rPr lang="fr-FR" sz="2400" dirty="0" err="1">
                <a:ea typeface="+mj-lt"/>
                <a:cs typeface="+mj-lt"/>
              </a:rPr>
              <a:t>relational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database</a:t>
            </a:r>
            <a:r>
              <a:rPr lang="fr-FR" sz="2400" dirty="0">
                <a:ea typeface="+mj-lt"/>
                <a:cs typeface="+mj-lt"/>
              </a:rPr>
              <a:t>.</a:t>
            </a:r>
            <a:endParaRPr lang="fr-FR" sz="2400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66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A711B-72F0-45B6-9ACB-C779DE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i="1" dirty="0">
                <a:solidFill>
                  <a:srgbClr val="FF0000"/>
                </a:solidFill>
                <a:cs typeface="Calibri Light" panose="020F0302020204030204"/>
              </a:rPr>
              <a:t>PostgreSQL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49623-0A94-4162-A20D-E9718477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09145"/>
            <a:ext cx="8946541" cy="43392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PostgreSQL </a:t>
            </a:r>
            <a:r>
              <a:rPr lang="fr-FR" sz="2400" dirty="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a </a:t>
            </a:r>
            <a:r>
              <a:rPr lang="fr-FR" sz="2400" dirty="0" err="1">
                <a:ea typeface="+mj-lt"/>
                <a:cs typeface="+mj-lt"/>
              </a:rPr>
              <a:t>powerful</a:t>
            </a:r>
            <a:r>
              <a:rPr lang="fr-FR" sz="2400" dirty="0">
                <a:ea typeface="+mj-lt"/>
                <a:cs typeface="+mj-lt"/>
              </a:rPr>
              <a:t>, open source </a:t>
            </a:r>
            <a:r>
              <a:rPr lang="fr-FR" sz="2400" dirty="0" err="1">
                <a:ea typeface="+mj-lt"/>
                <a:cs typeface="+mj-lt"/>
              </a:rPr>
              <a:t>object-relational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database</a:t>
            </a:r>
            <a:r>
              <a:rPr lang="fr-FR" sz="2400" dirty="0">
                <a:ea typeface="+mj-lt"/>
                <a:cs typeface="+mj-lt"/>
              </a:rPr>
              <a:t> system </a:t>
            </a:r>
            <a:r>
              <a:rPr lang="fr-FR" sz="2400" dirty="0" err="1">
                <a:ea typeface="+mj-lt"/>
                <a:cs typeface="+mj-lt"/>
              </a:rPr>
              <a:t>that</a:t>
            </a:r>
            <a:r>
              <a:rPr lang="fr-FR" sz="2400" dirty="0">
                <a:ea typeface="+mj-lt"/>
                <a:cs typeface="+mj-lt"/>
              </a:rPr>
              <a:t> uses and </a:t>
            </a:r>
            <a:r>
              <a:rPr lang="fr-FR" sz="2400" dirty="0" err="1">
                <a:ea typeface="+mj-lt"/>
                <a:cs typeface="+mj-lt"/>
              </a:rPr>
              <a:t>extends</a:t>
            </a:r>
            <a:r>
              <a:rPr lang="fr-FR" sz="2400" dirty="0">
                <a:ea typeface="+mj-lt"/>
                <a:cs typeface="+mj-lt"/>
              </a:rPr>
              <a:t> the SQL </a:t>
            </a:r>
            <a:r>
              <a:rPr lang="fr-FR" sz="2400" dirty="0" err="1">
                <a:ea typeface="+mj-lt"/>
                <a:cs typeface="+mj-lt"/>
              </a:rPr>
              <a:t>language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combined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with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many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features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that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safely</a:t>
            </a:r>
            <a:r>
              <a:rPr lang="fr-FR" sz="2400" dirty="0">
                <a:ea typeface="+mj-lt"/>
                <a:cs typeface="+mj-lt"/>
              </a:rPr>
              <a:t> store and </a:t>
            </a:r>
            <a:r>
              <a:rPr lang="fr-FR" sz="2400" dirty="0" err="1">
                <a:ea typeface="+mj-lt"/>
                <a:cs typeface="+mj-lt"/>
              </a:rPr>
              <a:t>scale</a:t>
            </a:r>
            <a:r>
              <a:rPr lang="fr-FR" sz="2400" dirty="0">
                <a:ea typeface="+mj-lt"/>
                <a:cs typeface="+mj-lt"/>
              </a:rPr>
              <a:t> the </a:t>
            </a:r>
            <a:r>
              <a:rPr lang="fr-FR" sz="2400" dirty="0" err="1">
                <a:ea typeface="+mj-lt"/>
                <a:cs typeface="+mj-lt"/>
              </a:rPr>
              <a:t>most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complicated</a:t>
            </a:r>
            <a:r>
              <a:rPr lang="fr-FR" sz="2400" dirty="0">
                <a:ea typeface="+mj-lt"/>
                <a:cs typeface="+mj-lt"/>
              </a:rPr>
              <a:t> data </a:t>
            </a:r>
            <a:r>
              <a:rPr lang="fr-FR" sz="2400" dirty="0" err="1">
                <a:ea typeface="+mj-lt"/>
                <a:cs typeface="+mj-lt"/>
              </a:rPr>
              <a:t>workloads</a:t>
            </a:r>
            <a:r>
              <a:rPr lang="fr-FR" sz="2400" dirty="0">
                <a:ea typeface="+mj-lt"/>
                <a:cs typeface="+mj-lt"/>
              </a:rPr>
              <a:t>.</a:t>
            </a:r>
            <a:endParaRPr lang="fr-FR" sz="24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The </a:t>
            </a:r>
            <a:r>
              <a:rPr lang="fr-FR" sz="2400" dirty="0" err="1">
                <a:ea typeface="+mj-lt"/>
                <a:cs typeface="+mj-lt"/>
              </a:rPr>
              <a:t>origins</a:t>
            </a:r>
            <a:r>
              <a:rPr lang="fr-FR" sz="2400" dirty="0">
                <a:ea typeface="+mj-lt"/>
                <a:cs typeface="+mj-lt"/>
              </a:rPr>
              <a:t> of PostgreSQL date back to 1986 as part of the </a:t>
            </a:r>
            <a:r>
              <a:rPr lang="fr-FR" sz="2400" dirty="0">
                <a:ea typeface="+mj-lt"/>
                <a:cs typeface="+mj-lt"/>
                <a:hlinkClick r:id="rId2"/>
              </a:rPr>
              <a:t>POSTGRES</a:t>
            </a:r>
            <a:r>
              <a:rPr lang="fr-FR" sz="2400" dirty="0">
                <a:ea typeface="+mj-lt"/>
                <a:cs typeface="+mj-lt"/>
              </a:rPr>
              <a:t> </a:t>
            </a:r>
            <a:r>
              <a:rPr lang="fr-FR" sz="2400" dirty="0" err="1">
                <a:ea typeface="+mj-lt"/>
                <a:cs typeface="+mj-lt"/>
              </a:rPr>
              <a:t>project</a:t>
            </a:r>
            <a:r>
              <a:rPr lang="fr-FR" sz="2400" dirty="0">
                <a:ea typeface="+mj-lt"/>
                <a:cs typeface="+mj-lt"/>
              </a:rPr>
              <a:t> at the </a:t>
            </a:r>
            <a:r>
              <a:rPr lang="fr-FR" sz="2400" dirty="0" err="1">
                <a:ea typeface="+mj-lt"/>
                <a:cs typeface="+mj-lt"/>
              </a:rPr>
              <a:t>University</a:t>
            </a:r>
            <a:r>
              <a:rPr lang="fr-FR" sz="2400" dirty="0">
                <a:ea typeface="+mj-lt"/>
                <a:cs typeface="+mj-lt"/>
              </a:rPr>
              <a:t> of California at Berkeley</a:t>
            </a: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PostgreSQL </a:t>
            </a:r>
            <a:r>
              <a:rPr lang="fr-FR" sz="240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err="1">
                <a:ea typeface="+mj-lt"/>
                <a:cs typeface="+mj-lt"/>
              </a:rPr>
              <a:t>used</a:t>
            </a:r>
            <a:r>
              <a:rPr lang="fr-FR" sz="2400" dirty="0">
                <a:ea typeface="+mj-lt"/>
                <a:cs typeface="+mj-lt"/>
              </a:rPr>
              <a:t> as the </a:t>
            </a:r>
            <a:r>
              <a:rPr lang="fr-FR" sz="2400" err="1">
                <a:ea typeface="+mj-lt"/>
                <a:cs typeface="+mj-lt"/>
              </a:rPr>
              <a:t>primary</a:t>
            </a:r>
            <a:r>
              <a:rPr lang="fr-FR" sz="2400" dirty="0">
                <a:ea typeface="+mj-lt"/>
                <a:cs typeface="+mj-lt"/>
              </a:rPr>
              <a:t> data store or data </a:t>
            </a:r>
            <a:r>
              <a:rPr lang="fr-FR" sz="2400" err="1">
                <a:ea typeface="+mj-lt"/>
                <a:cs typeface="+mj-lt"/>
              </a:rPr>
              <a:t>warehouse</a:t>
            </a:r>
            <a:r>
              <a:rPr lang="fr-FR" sz="2400" dirty="0">
                <a:ea typeface="+mj-lt"/>
                <a:cs typeface="+mj-lt"/>
              </a:rPr>
              <a:t> for </a:t>
            </a:r>
            <a:r>
              <a:rPr lang="fr-FR" sz="2400" err="1">
                <a:ea typeface="+mj-lt"/>
                <a:cs typeface="+mj-lt"/>
              </a:rPr>
              <a:t>many</a:t>
            </a:r>
            <a:r>
              <a:rPr lang="fr-FR" sz="2400" dirty="0">
                <a:ea typeface="+mj-lt"/>
                <a:cs typeface="+mj-lt"/>
              </a:rPr>
              <a:t> web, mobile, </a:t>
            </a:r>
            <a:r>
              <a:rPr lang="fr-FR" sz="2400" err="1">
                <a:ea typeface="+mj-lt"/>
                <a:cs typeface="+mj-lt"/>
              </a:rPr>
              <a:t>geospatial</a:t>
            </a:r>
            <a:r>
              <a:rPr lang="fr-FR" sz="2400" dirty="0">
                <a:ea typeface="+mj-lt"/>
                <a:cs typeface="+mj-lt"/>
              </a:rPr>
              <a:t>, and </a:t>
            </a:r>
            <a:r>
              <a:rPr lang="fr-FR" sz="2400" err="1">
                <a:ea typeface="+mj-lt"/>
                <a:cs typeface="+mj-lt"/>
              </a:rPr>
              <a:t>analytics</a:t>
            </a:r>
            <a:r>
              <a:rPr lang="fr-FR" sz="2400" dirty="0">
                <a:ea typeface="+mj-lt"/>
                <a:cs typeface="+mj-lt"/>
              </a:rPr>
              <a:t> applications. The </a:t>
            </a:r>
            <a:r>
              <a:rPr lang="fr-FR" sz="2400" err="1">
                <a:ea typeface="+mj-lt"/>
                <a:cs typeface="+mj-lt"/>
              </a:rPr>
              <a:t>latest</a:t>
            </a:r>
            <a:r>
              <a:rPr lang="fr-FR" sz="2400" dirty="0">
                <a:ea typeface="+mj-lt"/>
                <a:cs typeface="+mj-lt"/>
              </a:rPr>
              <a:t> major version </a:t>
            </a:r>
            <a:r>
              <a:rPr lang="fr-FR" sz="240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PostgreSQL 12.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1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A711B-72F0-45B6-9ACB-C779DE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i="1" dirty="0">
                <a:solidFill>
                  <a:srgbClr val="FF0000"/>
                </a:solidFill>
                <a:cs typeface="Calibri Light" panose="020F0302020204030204"/>
              </a:rPr>
              <a:t>SQL Server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49623-0A94-4162-A20D-E9718477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09145"/>
            <a:ext cx="8946541" cy="4339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SQL Server </a:t>
            </a:r>
            <a:r>
              <a:rPr lang="fr-FR" sz="2400" dirty="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a </a:t>
            </a:r>
            <a:r>
              <a:rPr lang="fr-FR" sz="2400" dirty="0" err="1">
                <a:ea typeface="+mj-lt"/>
                <a:cs typeface="+mj-lt"/>
              </a:rPr>
              <a:t>elational</a:t>
            </a:r>
            <a:r>
              <a:rPr lang="fr-FR" sz="2400" dirty="0">
                <a:ea typeface="+mj-lt"/>
                <a:cs typeface="+mj-lt"/>
              </a:rPr>
              <a:t> </a:t>
            </a:r>
            <a:r>
              <a:rPr lang="fr-FR" sz="2400" dirty="0" err="1">
                <a:ea typeface="+mj-lt"/>
                <a:cs typeface="+mj-lt"/>
              </a:rPr>
              <a:t>database</a:t>
            </a:r>
            <a:r>
              <a:rPr lang="fr-FR" sz="2400" dirty="0">
                <a:ea typeface="+mj-lt"/>
                <a:cs typeface="+mj-lt"/>
              </a:rPr>
              <a:t> management system </a:t>
            </a:r>
            <a:r>
              <a:rPr lang="fr-FR" sz="2400" dirty="0" err="1">
                <a:ea typeface="+mj-lt"/>
                <a:cs typeface="+mj-lt"/>
              </a:rPr>
              <a:t>developed</a:t>
            </a:r>
            <a:r>
              <a:rPr lang="fr-FR" sz="2400" dirty="0">
                <a:ea typeface="+mj-lt"/>
                <a:cs typeface="+mj-lt"/>
              </a:rPr>
              <a:t> by </a:t>
            </a:r>
            <a:r>
              <a:rPr lang="fr-FR" sz="2400" dirty="0">
                <a:ea typeface="+mj-lt"/>
                <a:cs typeface="+mj-lt"/>
                <a:hlinkClick r:id="rId2"/>
              </a:rPr>
              <a:t>Microsoft</a:t>
            </a:r>
            <a:endParaRPr lang="fr-FR" sz="2400" dirty="0">
              <a:cs typeface="Calibri"/>
            </a:endParaRP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The </a:t>
            </a:r>
            <a:r>
              <a:rPr lang="fr-FR" sz="2400" dirty="0" err="1">
                <a:ea typeface="+mj-lt"/>
                <a:cs typeface="+mj-lt"/>
              </a:rPr>
              <a:t>history</a:t>
            </a:r>
            <a:r>
              <a:rPr lang="fr-FR" sz="2400" dirty="0">
                <a:ea typeface="+mj-lt"/>
                <a:cs typeface="+mj-lt"/>
              </a:rPr>
              <a:t> of Microsoft SQL Server </a:t>
            </a:r>
            <a:r>
              <a:rPr lang="fr-FR" sz="2400" dirty="0" err="1">
                <a:ea typeface="+mj-lt"/>
                <a:cs typeface="+mj-lt"/>
              </a:rPr>
              <a:t>begins</a:t>
            </a:r>
            <a:r>
              <a:rPr lang="fr-FR" sz="2400" dirty="0">
                <a:ea typeface="+mj-lt"/>
                <a:cs typeface="+mj-lt"/>
              </a:rPr>
              <a:t> in 1989 and </a:t>
            </a:r>
            <a:r>
              <a:rPr lang="fr-FR" sz="2400" dirty="0" err="1">
                <a:ea typeface="+mj-lt"/>
                <a:cs typeface="+mj-lt"/>
              </a:rPr>
              <a:t>extends</a:t>
            </a:r>
            <a:r>
              <a:rPr lang="fr-FR" sz="2400" dirty="0">
                <a:ea typeface="+mj-lt"/>
                <a:cs typeface="+mj-lt"/>
              </a:rPr>
              <a:t> to the </a:t>
            </a:r>
            <a:r>
              <a:rPr lang="fr-FR" sz="2400" dirty="0" err="1">
                <a:ea typeface="+mj-lt"/>
                <a:cs typeface="+mj-lt"/>
              </a:rPr>
              <a:t>current</a:t>
            </a:r>
            <a:r>
              <a:rPr lang="fr-FR" sz="2400" dirty="0">
                <a:ea typeface="+mj-lt"/>
                <a:cs typeface="+mj-lt"/>
              </a:rPr>
              <a:t> </a:t>
            </a:r>
            <a:r>
              <a:rPr lang="fr-FR" sz="2400" dirty="0" err="1">
                <a:ea typeface="+mj-lt"/>
                <a:cs typeface="+mj-lt"/>
              </a:rPr>
              <a:t>day</a:t>
            </a:r>
            <a:r>
              <a:rPr lang="fr-FR" sz="2400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fr-FR" sz="2400" dirty="0">
                <a:ea typeface="+mj-lt"/>
                <a:cs typeface="+mj-lt"/>
              </a:rPr>
              <a:t>As a </a:t>
            </a:r>
            <a:r>
              <a:rPr lang="fr-FR" sz="2400" dirty="0" err="1">
                <a:ea typeface="+mj-lt"/>
                <a:cs typeface="+mj-lt"/>
              </a:rPr>
              <a:t>databse</a:t>
            </a:r>
            <a:r>
              <a:rPr lang="fr-FR" sz="2400" dirty="0">
                <a:ea typeface="+mj-lt"/>
                <a:cs typeface="+mj-lt"/>
              </a:rPr>
              <a:t> server, </a:t>
            </a:r>
            <a:r>
              <a:rPr lang="fr-FR" sz="2400" dirty="0" err="1">
                <a:ea typeface="+mj-lt"/>
                <a:cs typeface="+mj-lt"/>
              </a:rPr>
              <a:t>it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is</a:t>
            </a:r>
            <a:r>
              <a:rPr lang="fr-FR" sz="2400" dirty="0">
                <a:ea typeface="+mj-lt"/>
                <a:cs typeface="+mj-lt"/>
              </a:rPr>
              <a:t> a software </a:t>
            </a:r>
            <a:r>
              <a:rPr lang="fr-FR" sz="2400" dirty="0" err="1">
                <a:ea typeface="+mj-lt"/>
                <a:cs typeface="+mj-lt"/>
              </a:rPr>
              <a:t>product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with</a:t>
            </a:r>
            <a:r>
              <a:rPr lang="fr-FR" sz="2400" dirty="0">
                <a:ea typeface="+mj-lt"/>
                <a:cs typeface="+mj-lt"/>
              </a:rPr>
              <a:t> the </a:t>
            </a:r>
            <a:r>
              <a:rPr lang="fr-FR" sz="2400" dirty="0" err="1">
                <a:ea typeface="+mj-lt"/>
                <a:cs typeface="+mj-lt"/>
              </a:rPr>
              <a:t>primary</a:t>
            </a:r>
            <a:r>
              <a:rPr lang="fr-FR" sz="2400" dirty="0">
                <a:ea typeface="+mj-lt"/>
                <a:cs typeface="+mj-lt"/>
              </a:rPr>
              <a:t> </a:t>
            </a:r>
            <a:r>
              <a:rPr lang="fr-FR" sz="2400" dirty="0" err="1">
                <a:ea typeface="+mj-lt"/>
                <a:cs typeface="+mj-lt"/>
              </a:rPr>
              <a:t>function</a:t>
            </a:r>
            <a:r>
              <a:rPr lang="fr-FR" sz="2400" dirty="0">
                <a:ea typeface="+mj-lt"/>
                <a:cs typeface="+mj-lt"/>
              </a:rPr>
              <a:t> of </a:t>
            </a:r>
            <a:r>
              <a:rPr lang="fr-FR" sz="2400" dirty="0" err="1">
                <a:ea typeface="+mj-lt"/>
                <a:cs typeface="+mj-lt"/>
              </a:rPr>
              <a:t>storing</a:t>
            </a:r>
            <a:r>
              <a:rPr lang="fr-FR" sz="2400" dirty="0">
                <a:ea typeface="+mj-lt"/>
                <a:cs typeface="+mj-lt"/>
              </a:rPr>
              <a:t> and </a:t>
            </a:r>
            <a:r>
              <a:rPr lang="fr-FR" sz="2400" dirty="0" err="1">
                <a:ea typeface="+mj-lt"/>
                <a:cs typeface="+mj-lt"/>
              </a:rPr>
              <a:t>retrieving</a:t>
            </a:r>
            <a:r>
              <a:rPr lang="fr-FR" sz="2400" dirty="0">
                <a:ea typeface="+mj-lt"/>
                <a:cs typeface="+mj-lt"/>
              </a:rPr>
              <a:t> data as </a:t>
            </a:r>
            <a:r>
              <a:rPr lang="fr-FR" sz="2400" dirty="0" err="1">
                <a:ea typeface="+mj-lt"/>
                <a:cs typeface="+mj-lt"/>
              </a:rPr>
              <a:t>requested</a:t>
            </a:r>
            <a:r>
              <a:rPr lang="fr-FR" sz="2400" dirty="0">
                <a:ea typeface="+mj-lt"/>
                <a:cs typeface="+mj-lt"/>
              </a:rPr>
              <a:t> by </a:t>
            </a:r>
            <a:r>
              <a:rPr lang="fr-FR" sz="2400" dirty="0" err="1">
                <a:ea typeface="+mj-lt"/>
                <a:cs typeface="+mj-lt"/>
              </a:rPr>
              <a:t>other</a:t>
            </a:r>
            <a:r>
              <a:rPr lang="fr-FR" sz="2400" dirty="0">
                <a:ea typeface="+mj-lt"/>
                <a:cs typeface="+mj-lt"/>
              </a:rPr>
              <a:t> software applications.</a:t>
            </a: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fr-FR" sz="2400" dirty="0">
              <a:ea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1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A711B-72F0-45B6-9ACB-C779DE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i="1" dirty="0" err="1">
                <a:solidFill>
                  <a:srgbClr val="FF0000"/>
                </a:solidFill>
                <a:cs typeface="Calibri Light" panose="020F0302020204030204"/>
              </a:rPr>
              <a:t>Comparison</a:t>
            </a:r>
            <a:r>
              <a:rPr lang="fr-FR" sz="4000" b="1" i="1" dirty="0">
                <a:solidFill>
                  <a:srgbClr val="FF0000"/>
                </a:solidFill>
                <a:cs typeface="Calibri Light" panose="020F0302020204030204"/>
              </a:rPr>
              <a:t> </a:t>
            </a:r>
            <a:r>
              <a:rPr lang="fr-FR" sz="4000" b="1" i="1" dirty="0" err="1">
                <a:solidFill>
                  <a:srgbClr val="FF0000"/>
                </a:solidFill>
                <a:cs typeface="Calibri Light" panose="020F0302020204030204"/>
              </a:rPr>
              <a:t>between</a:t>
            </a:r>
            <a:r>
              <a:rPr lang="fr-FR" sz="4000" b="1" i="1" dirty="0">
                <a:solidFill>
                  <a:srgbClr val="FF0000"/>
                </a:solidFill>
                <a:cs typeface="Calibri Light" panose="020F0302020204030204"/>
              </a:rPr>
              <a:t> the 3 RDBMS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49623-0A94-4162-A20D-E9718477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09145"/>
            <a:ext cx="8946541" cy="4339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fr-FR" sz="2400" dirty="0">
              <a:ea typeface="+mj-lt"/>
              <a:cs typeface="Calibri"/>
            </a:endParaRP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EC2FE3CB-2ADD-28F5-5C61-F7CE00A2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4" y="2063793"/>
            <a:ext cx="10826941" cy="35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A711B-72F0-45B6-9ACB-C779DE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i="1" dirty="0" err="1">
                <a:solidFill>
                  <a:srgbClr val="FF0000"/>
                </a:solidFill>
                <a:cs typeface="Calibri Light" panose="020F0302020204030204"/>
              </a:rPr>
              <a:t>Comparison</a:t>
            </a:r>
            <a:r>
              <a:rPr lang="fr-FR" sz="4000" b="1" i="1" dirty="0">
                <a:solidFill>
                  <a:srgbClr val="FF0000"/>
                </a:solidFill>
                <a:cs typeface="Calibri Light" panose="020F0302020204030204"/>
              </a:rPr>
              <a:t> </a:t>
            </a:r>
            <a:r>
              <a:rPr lang="fr-FR" sz="4000" b="1" i="1" dirty="0" err="1">
                <a:solidFill>
                  <a:srgbClr val="FF0000"/>
                </a:solidFill>
                <a:cs typeface="Calibri Light" panose="020F0302020204030204"/>
              </a:rPr>
              <a:t>between</a:t>
            </a:r>
            <a:r>
              <a:rPr lang="fr-FR" sz="4000" b="1" i="1" dirty="0">
                <a:solidFill>
                  <a:srgbClr val="FF0000"/>
                </a:solidFill>
                <a:cs typeface="Calibri Light" panose="020F0302020204030204"/>
              </a:rPr>
              <a:t> the 3 RDBMS</a:t>
            </a:r>
          </a:p>
          <a:p>
            <a:endParaRPr lang="fr-FR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49623-0A94-4162-A20D-E9718477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09145"/>
            <a:ext cx="8946541" cy="4339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fr-FR" sz="2400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fr-FR" sz="2400" dirty="0">
              <a:ea typeface="+mj-lt"/>
              <a:cs typeface="Calibri"/>
            </a:endParaRPr>
          </a:p>
        </p:txBody>
      </p:sp>
      <p:pic>
        <p:nvPicPr>
          <p:cNvPr id="5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CAD5426E-A910-E5D3-3886-0F2476BA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6" y="1862704"/>
            <a:ext cx="10770295" cy="41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6D2C5-A004-42B3-9D4E-EA3F3DC7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171" y="1321550"/>
            <a:ext cx="5397261" cy="1716926"/>
          </a:xfrm>
        </p:spPr>
        <p:txBody>
          <a:bodyPr/>
          <a:lstStyle/>
          <a:p>
            <a:r>
              <a:rPr lang="fr-FR" sz="7200" b="1">
                <a:solidFill>
                  <a:schemeClr val="tx1"/>
                </a:solidFill>
                <a:cs typeface="Calibri Light"/>
              </a:rPr>
              <a:t>Thank you</a:t>
            </a:r>
            <a:endParaRPr lang="fr-FR" sz="4800" b="1">
              <a:solidFill>
                <a:schemeClr val="tx1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5324E32B-19DF-43A6-861A-B445BF18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03" y="325072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Ion</vt:lpstr>
      <vt:lpstr>Introduction to Databases</vt:lpstr>
      <vt:lpstr>What is a RDBMS ?</vt:lpstr>
      <vt:lpstr>Now we'll see the 3 well known relational RDBMS</vt:lpstr>
      <vt:lpstr>MySQL </vt:lpstr>
      <vt:lpstr>PostgreSQL </vt:lpstr>
      <vt:lpstr>SQL Server </vt:lpstr>
      <vt:lpstr>Comparison between the 3 RDBMS </vt:lpstr>
      <vt:lpstr>Comparison between the 3 RDBMS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384</cp:revision>
  <dcterms:created xsi:type="dcterms:W3CDTF">2022-03-14T19:20:08Z</dcterms:created>
  <dcterms:modified xsi:type="dcterms:W3CDTF">2022-08-01T13:02:10Z</dcterms:modified>
</cp:coreProperties>
</file>