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87B7574-2D75-4F0A-AF0B-04FDFCA52054}" type="datetimeFigureOut">
              <a:rPr lang="fr-FR" smtClean="0"/>
              <a:t>21/05/2021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B78D369-5BFD-4A71-80AD-FBC2EE52AC82}" type="slidenum">
              <a:rPr lang="fr-FR" smtClean="0"/>
              <a:t>‹#›</a:t>
            </a:fld>
            <a:endParaRPr lang="fr-FR"/>
          </a:p>
        </p:txBody>
      </p:sp>
    </p:spTree>
    <p:extLst>
      <p:ext uri="{BB962C8B-B14F-4D97-AF65-F5344CB8AC3E}">
        <p14:creationId xmlns:p14="http://schemas.microsoft.com/office/powerpoint/2010/main" val="1175043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87B7574-2D75-4F0A-AF0B-04FDFCA52054}" type="datetimeFigureOut">
              <a:rPr lang="fr-FR" smtClean="0"/>
              <a:t>21/05/2021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B78D369-5BFD-4A71-80AD-FBC2EE52AC82}" type="slidenum">
              <a:rPr lang="fr-FR" smtClean="0"/>
              <a:t>‹#›</a:t>
            </a:fld>
            <a:endParaRPr lang="fr-FR"/>
          </a:p>
        </p:txBody>
      </p:sp>
    </p:spTree>
    <p:extLst>
      <p:ext uri="{BB962C8B-B14F-4D97-AF65-F5344CB8AC3E}">
        <p14:creationId xmlns:p14="http://schemas.microsoft.com/office/powerpoint/2010/main" val="464510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87B7574-2D75-4F0A-AF0B-04FDFCA52054}" type="datetimeFigureOut">
              <a:rPr lang="fr-FR" smtClean="0"/>
              <a:t>21/05/2021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B78D369-5BFD-4A71-80AD-FBC2EE52AC82}" type="slidenum">
              <a:rPr lang="fr-FR" smtClean="0"/>
              <a:t>‹#›</a:t>
            </a:fld>
            <a:endParaRPr lang="fr-FR"/>
          </a:p>
        </p:txBody>
      </p:sp>
    </p:spTree>
    <p:extLst>
      <p:ext uri="{BB962C8B-B14F-4D97-AF65-F5344CB8AC3E}">
        <p14:creationId xmlns:p14="http://schemas.microsoft.com/office/powerpoint/2010/main" val="19655399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87B7574-2D75-4F0A-AF0B-04FDFCA52054}" type="datetimeFigureOut">
              <a:rPr lang="fr-FR" smtClean="0"/>
              <a:t>21/05/2021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B78D369-5BFD-4A71-80AD-FBC2EE52AC82}" type="slidenum">
              <a:rPr lang="fr-FR" smtClean="0"/>
              <a:t>‹#›</a:t>
            </a:fld>
            <a:endParaRPr lang="fr-FR"/>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9430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87B7574-2D75-4F0A-AF0B-04FDFCA52054}" type="datetimeFigureOut">
              <a:rPr lang="fr-FR" smtClean="0"/>
              <a:t>21/05/2021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B78D369-5BFD-4A71-80AD-FBC2EE52AC82}" type="slidenum">
              <a:rPr lang="fr-FR" smtClean="0"/>
              <a:t>‹#›</a:t>
            </a:fld>
            <a:endParaRPr lang="fr-FR"/>
          </a:p>
        </p:txBody>
      </p:sp>
    </p:spTree>
    <p:extLst>
      <p:ext uri="{BB962C8B-B14F-4D97-AF65-F5344CB8AC3E}">
        <p14:creationId xmlns:p14="http://schemas.microsoft.com/office/powerpoint/2010/main" val="38124903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87B7574-2D75-4F0A-AF0B-04FDFCA52054}" type="datetimeFigureOut">
              <a:rPr lang="fr-FR" smtClean="0"/>
              <a:t>21/05/2021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AB78D369-5BFD-4A71-80AD-FBC2EE52AC82}" type="slidenum">
              <a:rPr lang="fr-FR" smtClean="0"/>
              <a:t>‹#›</a:t>
            </a:fld>
            <a:endParaRPr lang="fr-FR"/>
          </a:p>
        </p:txBody>
      </p:sp>
    </p:spTree>
    <p:extLst>
      <p:ext uri="{BB962C8B-B14F-4D97-AF65-F5344CB8AC3E}">
        <p14:creationId xmlns:p14="http://schemas.microsoft.com/office/powerpoint/2010/main" val="120982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87B7574-2D75-4F0A-AF0B-04FDFCA52054}" type="datetimeFigureOut">
              <a:rPr lang="fr-FR" smtClean="0"/>
              <a:t>21/05/2021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AB78D369-5BFD-4A71-80AD-FBC2EE52AC82}" type="slidenum">
              <a:rPr lang="fr-FR" smtClean="0"/>
              <a:t>‹#›</a:t>
            </a:fld>
            <a:endParaRPr lang="fr-FR"/>
          </a:p>
        </p:txBody>
      </p:sp>
    </p:spTree>
    <p:extLst>
      <p:ext uri="{BB962C8B-B14F-4D97-AF65-F5344CB8AC3E}">
        <p14:creationId xmlns:p14="http://schemas.microsoft.com/office/powerpoint/2010/main" val="3481897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7B7574-2D75-4F0A-AF0B-04FDFCA52054}" type="datetimeFigureOut">
              <a:rPr lang="fr-FR" smtClean="0"/>
              <a:t>21/05/2021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B78D369-5BFD-4A71-80AD-FBC2EE52AC82}" type="slidenum">
              <a:rPr lang="fr-FR" smtClean="0"/>
              <a:t>‹#›</a:t>
            </a:fld>
            <a:endParaRPr lang="fr-FR"/>
          </a:p>
        </p:txBody>
      </p:sp>
    </p:spTree>
    <p:extLst>
      <p:ext uri="{BB962C8B-B14F-4D97-AF65-F5344CB8AC3E}">
        <p14:creationId xmlns:p14="http://schemas.microsoft.com/office/powerpoint/2010/main" val="41777803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7B7574-2D75-4F0A-AF0B-04FDFCA52054}" type="datetimeFigureOut">
              <a:rPr lang="fr-FR" smtClean="0"/>
              <a:t>21/05/2021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B78D369-5BFD-4A71-80AD-FBC2EE52AC82}" type="slidenum">
              <a:rPr lang="fr-FR" smtClean="0"/>
              <a:t>‹#›</a:t>
            </a:fld>
            <a:endParaRPr lang="fr-FR"/>
          </a:p>
        </p:txBody>
      </p:sp>
    </p:spTree>
    <p:extLst>
      <p:ext uri="{BB962C8B-B14F-4D97-AF65-F5344CB8AC3E}">
        <p14:creationId xmlns:p14="http://schemas.microsoft.com/office/powerpoint/2010/main" val="3963051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7B7574-2D75-4F0A-AF0B-04FDFCA52054}" type="datetimeFigureOut">
              <a:rPr lang="fr-FR" smtClean="0"/>
              <a:t>21/05/2021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B78D369-5BFD-4A71-80AD-FBC2EE52AC82}" type="slidenum">
              <a:rPr lang="fr-FR" smtClean="0"/>
              <a:t>‹#›</a:t>
            </a:fld>
            <a:endParaRPr lang="fr-FR"/>
          </a:p>
        </p:txBody>
      </p:sp>
    </p:spTree>
    <p:extLst>
      <p:ext uri="{BB962C8B-B14F-4D97-AF65-F5344CB8AC3E}">
        <p14:creationId xmlns:p14="http://schemas.microsoft.com/office/powerpoint/2010/main" val="44743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87B7574-2D75-4F0A-AF0B-04FDFCA52054}" type="datetimeFigureOut">
              <a:rPr lang="fr-FR" smtClean="0"/>
              <a:t>21/05/2021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B78D369-5BFD-4A71-80AD-FBC2EE52AC82}" type="slidenum">
              <a:rPr lang="fr-FR" smtClean="0"/>
              <a:t>‹#›</a:t>
            </a:fld>
            <a:endParaRPr lang="fr-FR"/>
          </a:p>
        </p:txBody>
      </p:sp>
    </p:spTree>
    <p:extLst>
      <p:ext uri="{BB962C8B-B14F-4D97-AF65-F5344CB8AC3E}">
        <p14:creationId xmlns:p14="http://schemas.microsoft.com/office/powerpoint/2010/main" val="884920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87B7574-2D75-4F0A-AF0B-04FDFCA52054}" type="datetimeFigureOut">
              <a:rPr lang="fr-FR" smtClean="0"/>
              <a:t>21/05/2021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B78D369-5BFD-4A71-80AD-FBC2EE52AC82}" type="slidenum">
              <a:rPr lang="fr-FR" smtClean="0"/>
              <a:t>‹#›</a:t>
            </a:fld>
            <a:endParaRPr lang="fr-FR"/>
          </a:p>
        </p:txBody>
      </p:sp>
    </p:spTree>
    <p:extLst>
      <p:ext uri="{BB962C8B-B14F-4D97-AF65-F5344CB8AC3E}">
        <p14:creationId xmlns:p14="http://schemas.microsoft.com/office/powerpoint/2010/main" val="4261416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87B7574-2D75-4F0A-AF0B-04FDFCA52054}" type="datetimeFigureOut">
              <a:rPr lang="fr-FR" smtClean="0"/>
              <a:t>21/05/2021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AB78D369-5BFD-4A71-80AD-FBC2EE52AC82}" type="slidenum">
              <a:rPr lang="fr-FR" smtClean="0"/>
              <a:t>‹#›</a:t>
            </a:fld>
            <a:endParaRPr lang="fr-FR"/>
          </a:p>
        </p:txBody>
      </p:sp>
    </p:spTree>
    <p:extLst>
      <p:ext uri="{BB962C8B-B14F-4D97-AF65-F5344CB8AC3E}">
        <p14:creationId xmlns:p14="http://schemas.microsoft.com/office/powerpoint/2010/main" val="3405097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87B7574-2D75-4F0A-AF0B-04FDFCA52054}" type="datetimeFigureOut">
              <a:rPr lang="fr-FR" smtClean="0"/>
              <a:t>21/05/2021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AB78D369-5BFD-4A71-80AD-FBC2EE52AC82}" type="slidenum">
              <a:rPr lang="fr-FR" smtClean="0"/>
              <a:t>‹#›</a:t>
            </a:fld>
            <a:endParaRPr lang="fr-FR"/>
          </a:p>
        </p:txBody>
      </p:sp>
    </p:spTree>
    <p:extLst>
      <p:ext uri="{BB962C8B-B14F-4D97-AF65-F5344CB8AC3E}">
        <p14:creationId xmlns:p14="http://schemas.microsoft.com/office/powerpoint/2010/main" val="2430381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7B7574-2D75-4F0A-AF0B-04FDFCA52054}" type="datetimeFigureOut">
              <a:rPr lang="fr-FR" smtClean="0"/>
              <a:t>21/05/2021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AB78D369-5BFD-4A71-80AD-FBC2EE52AC82}" type="slidenum">
              <a:rPr lang="fr-FR" smtClean="0"/>
              <a:t>‹#›</a:t>
            </a:fld>
            <a:endParaRPr lang="fr-FR"/>
          </a:p>
        </p:txBody>
      </p:sp>
    </p:spTree>
    <p:extLst>
      <p:ext uri="{BB962C8B-B14F-4D97-AF65-F5344CB8AC3E}">
        <p14:creationId xmlns:p14="http://schemas.microsoft.com/office/powerpoint/2010/main" val="451223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87B7574-2D75-4F0A-AF0B-04FDFCA52054}" type="datetimeFigureOut">
              <a:rPr lang="fr-FR" smtClean="0"/>
              <a:t>21/05/2021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B78D369-5BFD-4A71-80AD-FBC2EE52AC82}" type="slidenum">
              <a:rPr lang="fr-FR" smtClean="0"/>
              <a:t>‹#›</a:t>
            </a:fld>
            <a:endParaRPr lang="fr-FR"/>
          </a:p>
        </p:txBody>
      </p:sp>
    </p:spTree>
    <p:extLst>
      <p:ext uri="{BB962C8B-B14F-4D97-AF65-F5344CB8AC3E}">
        <p14:creationId xmlns:p14="http://schemas.microsoft.com/office/powerpoint/2010/main" val="3231564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87B7574-2D75-4F0A-AF0B-04FDFCA52054}" type="datetimeFigureOut">
              <a:rPr lang="fr-FR" smtClean="0"/>
              <a:t>21/05/2021</a:t>
            </a:fld>
            <a:endParaRPr lang="fr-F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B78D369-5BFD-4A71-80AD-FBC2EE52AC82}" type="slidenum">
              <a:rPr lang="fr-FR" smtClean="0"/>
              <a:t>‹#›</a:t>
            </a:fld>
            <a:endParaRPr lang="fr-FR"/>
          </a:p>
        </p:txBody>
      </p:sp>
    </p:spTree>
    <p:extLst>
      <p:ext uri="{BB962C8B-B14F-4D97-AF65-F5344CB8AC3E}">
        <p14:creationId xmlns:p14="http://schemas.microsoft.com/office/powerpoint/2010/main" val="3557458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87B7574-2D75-4F0A-AF0B-04FDFCA52054}" type="datetimeFigureOut">
              <a:rPr lang="fr-FR" smtClean="0"/>
              <a:t>21/05/2021</a:t>
            </a:fld>
            <a:endParaRPr lang="fr-FR"/>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fr-F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B78D369-5BFD-4A71-80AD-FBC2EE52AC82}" type="slidenum">
              <a:rPr lang="fr-FR" smtClean="0"/>
              <a:t>‹#›</a:t>
            </a:fld>
            <a:endParaRPr lang="fr-FR"/>
          </a:p>
        </p:txBody>
      </p:sp>
    </p:spTree>
    <p:extLst>
      <p:ext uri="{BB962C8B-B14F-4D97-AF65-F5344CB8AC3E}">
        <p14:creationId xmlns:p14="http://schemas.microsoft.com/office/powerpoint/2010/main" val="2092707126"/>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cybertec-postgresql.com/en/postgresql-exclude-beyond-uniqu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b="1" dirty="0" smtClean="0"/>
              <a:t>INTRODUCTION TO DATABASES CHECKPOINT</a:t>
            </a:r>
            <a:endParaRPr lang="fr-FR" b="1" dirty="0"/>
          </a:p>
        </p:txBody>
      </p:sp>
      <p:sp>
        <p:nvSpPr>
          <p:cNvPr id="3" name="Subtitle 2"/>
          <p:cNvSpPr>
            <a:spLocks noGrp="1"/>
          </p:cNvSpPr>
          <p:nvPr>
            <p:ph type="subTitle" idx="1"/>
          </p:nvPr>
        </p:nvSpPr>
        <p:spPr>
          <a:xfrm>
            <a:off x="1370693" y="3598339"/>
            <a:ext cx="9440034" cy="2279947"/>
          </a:xfrm>
        </p:spPr>
        <p:txBody>
          <a:bodyPr>
            <a:noAutofit/>
          </a:bodyPr>
          <a:lstStyle/>
          <a:p>
            <a:endParaRPr lang="fr-FR" sz="1600" dirty="0" smtClean="0"/>
          </a:p>
          <a:p>
            <a:r>
              <a:rPr lang="fr-FR" sz="2400" b="1" dirty="0" smtClean="0">
                <a:effectLst/>
              </a:rPr>
              <a:t>SQL Server, PostgreSQL, MySQL</a:t>
            </a:r>
          </a:p>
          <a:p>
            <a:r>
              <a:rPr lang="fr-FR" sz="2400" b="1" dirty="0" smtClean="0">
                <a:effectLst/>
              </a:rPr>
              <a:t>MAIN FUNCTIONALITIES &amp; DIFFERENCES</a:t>
            </a:r>
          </a:p>
          <a:p>
            <a:endParaRPr lang="fr-FR" sz="1600" b="1" dirty="0" smtClean="0"/>
          </a:p>
          <a:p>
            <a:r>
              <a:rPr lang="fr-FR" sz="1600" dirty="0" smtClean="0"/>
              <a:t>MEHDI BEN SALEM | </a:t>
            </a:r>
            <a:r>
              <a:rPr lang="fr-FR" sz="1600" dirty="0" err="1" smtClean="0"/>
              <a:t>GoMyCode</a:t>
            </a:r>
            <a:endParaRPr lang="fr-FR" sz="1600" dirty="0"/>
          </a:p>
        </p:txBody>
      </p:sp>
    </p:spTree>
    <p:extLst>
      <p:ext uri="{BB962C8B-B14F-4D97-AF65-F5344CB8AC3E}">
        <p14:creationId xmlns:p14="http://schemas.microsoft.com/office/powerpoint/2010/main" val="140855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251" y="653142"/>
            <a:ext cx="10353762" cy="478971"/>
          </a:xfrm>
        </p:spPr>
        <p:txBody>
          <a:bodyPr>
            <a:normAutofit fontScale="90000"/>
          </a:bodyPr>
          <a:lstStyle/>
          <a:p>
            <a:r>
              <a:rPr lang="fr-FR" sz="2700" b="1" dirty="0"/>
              <a:t>General information for MySQL, PostgreSQL and SQL Server</a:t>
            </a:r>
            <a:r>
              <a:rPr lang="fr-FR" b="1" dirty="0"/>
              <a:t/>
            </a:r>
            <a:br>
              <a:rPr lang="fr-FR" b="1" dirty="0"/>
            </a:br>
            <a:endParaRPr lang="fr-F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09924318"/>
              </p:ext>
            </p:extLst>
          </p:nvPr>
        </p:nvGraphicFramePr>
        <p:xfrm>
          <a:off x="1149529" y="1132113"/>
          <a:ext cx="9936484" cy="4920343"/>
        </p:xfrm>
        <a:graphic>
          <a:graphicData uri="http://schemas.openxmlformats.org/drawingml/2006/table">
            <a:tbl>
              <a:tblPr/>
              <a:tblGrid>
                <a:gridCol w="2484121">
                  <a:extLst>
                    <a:ext uri="{9D8B030D-6E8A-4147-A177-3AD203B41FA5}">
                      <a16:colId xmlns:a16="http://schemas.microsoft.com/office/drawing/2014/main" val="650145058"/>
                    </a:ext>
                  </a:extLst>
                </a:gridCol>
                <a:gridCol w="2484121">
                  <a:extLst>
                    <a:ext uri="{9D8B030D-6E8A-4147-A177-3AD203B41FA5}">
                      <a16:colId xmlns:a16="http://schemas.microsoft.com/office/drawing/2014/main" val="4130578780"/>
                    </a:ext>
                  </a:extLst>
                </a:gridCol>
                <a:gridCol w="2484121">
                  <a:extLst>
                    <a:ext uri="{9D8B030D-6E8A-4147-A177-3AD203B41FA5}">
                      <a16:colId xmlns:a16="http://schemas.microsoft.com/office/drawing/2014/main" val="1007339404"/>
                    </a:ext>
                  </a:extLst>
                </a:gridCol>
                <a:gridCol w="2484121">
                  <a:extLst>
                    <a:ext uri="{9D8B030D-6E8A-4147-A177-3AD203B41FA5}">
                      <a16:colId xmlns:a16="http://schemas.microsoft.com/office/drawing/2014/main" val="2796988058"/>
                    </a:ext>
                  </a:extLst>
                </a:gridCol>
              </a:tblGrid>
              <a:tr h="318059">
                <a:tc>
                  <a:txBody>
                    <a:bodyPr/>
                    <a:lstStyle/>
                    <a:p>
                      <a:endParaRPr lang="fr-FR" sz="1500">
                        <a:effectLst/>
                      </a:endParaRPr>
                    </a:p>
                  </a:txBody>
                  <a:tcPr marL="25213" marR="25213" marT="25213" marB="25213" anchor="ctr">
                    <a:lnL>
                      <a:noFill/>
                    </a:lnL>
                    <a:lnR>
                      <a:noFill/>
                    </a:lnR>
                    <a:lnT>
                      <a:noFill/>
                    </a:lnT>
                    <a:lnB>
                      <a:noFill/>
                    </a:lnB>
                  </a:tcPr>
                </a:tc>
                <a:tc>
                  <a:txBody>
                    <a:bodyPr/>
                    <a:lstStyle/>
                    <a:p>
                      <a:r>
                        <a:rPr lang="fr-FR" sz="1500">
                          <a:effectLst/>
                        </a:rPr>
                        <a:t>MySQL</a:t>
                      </a:r>
                    </a:p>
                  </a:txBody>
                  <a:tcPr marL="25213" marR="25213" marT="25213" marB="25213" anchor="ctr">
                    <a:lnL>
                      <a:noFill/>
                    </a:lnL>
                    <a:lnR>
                      <a:noFill/>
                    </a:lnR>
                    <a:lnT>
                      <a:noFill/>
                    </a:lnT>
                    <a:lnB>
                      <a:noFill/>
                    </a:lnB>
                  </a:tcPr>
                </a:tc>
                <a:tc>
                  <a:txBody>
                    <a:bodyPr/>
                    <a:lstStyle/>
                    <a:p>
                      <a:r>
                        <a:rPr lang="fr-FR" sz="1500">
                          <a:effectLst/>
                        </a:rPr>
                        <a:t>PostgreSQL</a:t>
                      </a:r>
                    </a:p>
                  </a:txBody>
                  <a:tcPr marL="25213" marR="25213" marT="25213" marB="25213" anchor="ctr">
                    <a:lnL>
                      <a:noFill/>
                    </a:lnL>
                    <a:lnR>
                      <a:noFill/>
                    </a:lnR>
                    <a:lnT>
                      <a:noFill/>
                    </a:lnT>
                    <a:lnB>
                      <a:noFill/>
                    </a:lnB>
                  </a:tcPr>
                </a:tc>
                <a:tc>
                  <a:txBody>
                    <a:bodyPr/>
                    <a:lstStyle/>
                    <a:p>
                      <a:r>
                        <a:rPr lang="fr-FR" sz="1500" dirty="0">
                          <a:effectLst/>
                        </a:rPr>
                        <a:t>SQL Server</a:t>
                      </a:r>
                    </a:p>
                  </a:txBody>
                  <a:tcPr marL="25213" marR="25213" marT="25213" marB="25213" anchor="ctr">
                    <a:lnL>
                      <a:noFill/>
                    </a:lnL>
                    <a:lnR>
                      <a:noFill/>
                    </a:lnR>
                    <a:lnT>
                      <a:noFill/>
                    </a:lnT>
                    <a:lnB>
                      <a:noFill/>
                    </a:lnB>
                  </a:tcPr>
                </a:tc>
                <a:extLst>
                  <a:ext uri="{0D108BD9-81ED-4DB2-BD59-A6C34878D82A}">
                    <a16:rowId xmlns:a16="http://schemas.microsoft.com/office/drawing/2014/main" val="2256977183"/>
                  </a:ext>
                </a:extLst>
              </a:tr>
              <a:tr h="2402691">
                <a:tc>
                  <a:txBody>
                    <a:bodyPr/>
                    <a:lstStyle/>
                    <a:p>
                      <a:r>
                        <a:rPr lang="fr-FR" sz="1500"/>
                        <a:t>Maturity</a:t>
                      </a:r>
                    </a:p>
                  </a:txBody>
                  <a:tcPr marL="25213" marR="25213" marT="25213" marB="25213" anchor="ctr">
                    <a:lnL>
                      <a:noFill/>
                    </a:lnL>
                    <a:lnR>
                      <a:noFill/>
                    </a:lnR>
                    <a:lnT>
                      <a:noFill/>
                    </a:lnT>
                    <a:lnB>
                      <a:noFill/>
                    </a:lnB>
                  </a:tcPr>
                </a:tc>
                <a:tc>
                  <a:txBody>
                    <a:bodyPr/>
                    <a:lstStyle/>
                    <a:p>
                      <a:r>
                        <a:rPr lang="en-US" sz="1500" dirty="0"/>
                        <a:t>Initial release was in 1995</a:t>
                      </a:r>
                    </a:p>
                  </a:txBody>
                  <a:tcPr marL="25213" marR="25213" marT="25213" marB="25213" anchor="ctr">
                    <a:lnL>
                      <a:noFill/>
                    </a:lnL>
                    <a:lnR>
                      <a:noFill/>
                    </a:lnR>
                    <a:lnT>
                      <a:noFill/>
                    </a:lnT>
                    <a:lnB>
                      <a:noFill/>
                    </a:lnB>
                  </a:tcPr>
                </a:tc>
                <a:tc>
                  <a:txBody>
                    <a:bodyPr/>
                    <a:lstStyle/>
                    <a:p>
                      <a:r>
                        <a:rPr lang="en-US" sz="1500" dirty="0"/>
                        <a:t>Initial release was in 1989</a:t>
                      </a:r>
                    </a:p>
                  </a:txBody>
                  <a:tcPr marL="25213" marR="25213" marT="25213" marB="25213" anchor="ctr">
                    <a:lnL>
                      <a:noFill/>
                    </a:lnL>
                    <a:lnR>
                      <a:noFill/>
                    </a:lnR>
                    <a:lnT>
                      <a:noFill/>
                    </a:lnT>
                    <a:lnB>
                      <a:noFill/>
                    </a:lnB>
                  </a:tcPr>
                </a:tc>
                <a:tc>
                  <a:txBody>
                    <a:bodyPr/>
                    <a:lstStyle/>
                    <a:p>
                      <a:r>
                        <a:rPr lang="en-US" sz="1500"/>
                        <a:t>MSMS SQL Server for OS/2 was released in 1989 (together with Sybase) </a:t>
                      </a:r>
                      <a:br>
                        <a:rPr lang="en-US" sz="1500"/>
                      </a:br>
                      <a:r>
                        <a:rPr lang="en-US" sz="1500"/>
                        <a:t/>
                      </a:r>
                      <a:br>
                        <a:rPr lang="en-US" sz="1500"/>
                      </a:br>
                      <a:r>
                        <a:rPr lang="en-US" sz="1500"/>
                        <a:t>SQL Server 6.0 was released in 1995 marking the end of collaboration with Sybase. </a:t>
                      </a:r>
                    </a:p>
                  </a:txBody>
                  <a:tcPr marL="25213" marR="25213" marT="25213" marB="25213" anchor="ctr">
                    <a:lnL>
                      <a:noFill/>
                    </a:lnL>
                    <a:lnR>
                      <a:noFill/>
                    </a:lnR>
                    <a:lnT>
                      <a:noFill/>
                    </a:lnT>
                    <a:lnB>
                      <a:noFill/>
                    </a:lnB>
                  </a:tcPr>
                </a:tc>
                <a:extLst>
                  <a:ext uri="{0D108BD9-81ED-4DB2-BD59-A6C34878D82A}">
                    <a16:rowId xmlns:a16="http://schemas.microsoft.com/office/drawing/2014/main" val="3862853519"/>
                  </a:ext>
                </a:extLst>
              </a:tr>
              <a:tr h="578639">
                <a:tc>
                  <a:txBody>
                    <a:bodyPr/>
                    <a:lstStyle/>
                    <a:p>
                      <a:r>
                        <a:rPr lang="fr-FR" sz="1500"/>
                        <a:t>Language</a:t>
                      </a:r>
                    </a:p>
                  </a:txBody>
                  <a:tcPr marL="25213" marR="25213" marT="25213" marB="25213" anchor="ctr">
                    <a:lnL>
                      <a:noFill/>
                    </a:lnL>
                    <a:lnR>
                      <a:noFill/>
                    </a:lnR>
                    <a:lnT>
                      <a:noFill/>
                    </a:lnT>
                    <a:lnB>
                      <a:noFill/>
                    </a:lnB>
                  </a:tcPr>
                </a:tc>
                <a:tc>
                  <a:txBody>
                    <a:bodyPr/>
                    <a:lstStyle/>
                    <a:p>
                      <a:r>
                        <a:rPr lang="en-US" sz="1500"/>
                        <a:t>Written in C, has a few C++ modules</a:t>
                      </a:r>
                    </a:p>
                  </a:txBody>
                  <a:tcPr marL="25213" marR="25213" marT="25213" marB="25213" anchor="ctr">
                    <a:lnL>
                      <a:noFill/>
                    </a:lnL>
                    <a:lnR>
                      <a:noFill/>
                    </a:lnR>
                    <a:lnT>
                      <a:noFill/>
                    </a:lnT>
                    <a:lnB>
                      <a:noFill/>
                    </a:lnB>
                  </a:tcPr>
                </a:tc>
                <a:tc>
                  <a:txBody>
                    <a:bodyPr/>
                    <a:lstStyle/>
                    <a:p>
                      <a:r>
                        <a:rPr lang="fr-FR" sz="1500"/>
                        <a:t>Written in C</a:t>
                      </a:r>
                    </a:p>
                  </a:txBody>
                  <a:tcPr marL="25213" marR="25213" marT="25213" marB="25213" anchor="ctr">
                    <a:lnL>
                      <a:noFill/>
                    </a:lnL>
                    <a:lnR>
                      <a:noFill/>
                    </a:lnR>
                    <a:lnT>
                      <a:noFill/>
                    </a:lnT>
                    <a:lnB>
                      <a:noFill/>
                    </a:lnB>
                  </a:tcPr>
                </a:tc>
                <a:tc>
                  <a:txBody>
                    <a:bodyPr/>
                    <a:lstStyle/>
                    <a:p>
                      <a:r>
                        <a:rPr lang="en-US" sz="1500"/>
                        <a:t>Mostly C++ with a few exceptions</a:t>
                      </a:r>
                    </a:p>
                  </a:txBody>
                  <a:tcPr marL="25213" marR="25213" marT="25213" marB="25213" anchor="ctr">
                    <a:lnL>
                      <a:noFill/>
                    </a:lnL>
                    <a:lnR>
                      <a:noFill/>
                    </a:lnR>
                    <a:lnT>
                      <a:noFill/>
                    </a:lnT>
                    <a:lnB>
                      <a:noFill/>
                    </a:lnB>
                  </a:tcPr>
                </a:tc>
                <a:extLst>
                  <a:ext uri="{0D108BD9-81ED-4DB2-BD59-A6C34878D82A}">
                    <a16:rowId xmlns:a16="http://schemas.microsoft.com/office/drawing/2014/main" val="793518655"/>
                  </a:ext>
                </a:extLst>
              </a:tr>
              <a:tr h="1620954">
                <a:tc>
                  <a:txBody>
                    <a:bodyPr/>
                    <a:lstStyle/>
                    <a:p>
                      <a:r>
                        <a:rPr lang="fr-FR" sz="1500"/>
                        <a:t>Cost</a:t>
                      </a:r>
                    </a:p>
                  </a:txBody>
                  <a:tcPr marL="25213" marR="25213" marT="25213" marB="25213" anchor="ctr">
                    <a:lnL>
                      <a:noFill/>
                    </a:lnL>
                    <a:lnR>
                      <a:noFill/>
                    </a:lnR>
                    <a:lnT>
                      <a:noFill/>
                    </a:lnT>
                    <a:lnB>
                      <a:noFill/>
                    </a:lnB>
                  </a:tcPr>
                </a:tc>
                <a:tc>
                  <a:txBody>
                    <a:bodyPr/>
                    <a:lstStyle/>
                    <a:p>
                      <a:r>
                        <a:rPr lang="en-US" sz="1500"/>
                        <a:t>Open source / Owned by Oracle and has several paid editions</a:t>
                      </a:r>
                    </a:p>
                  </a:txBody>
                  <a:tcPr marL="25213" marR="25213" marT="25213" marB="25213" anchor="ctr">
                    <a:lnL>
                      <a:noFill/>
                    </a:lnL>
                    <a:lnR>
                      <a:noFill/>
                    </a:lnR>
                    <a:lnT>
                      <a:noFill/>
                    </a:lnT>
                    <a:lnB>
                      <a:noFill/>
                    </a:lnB>
                  </a:tcPr>
                </a:tc>
                <a:tc>
                  <a:txBody>
                    <a:bodyPr/>
                    <a:lstStyle/>
                    <a:p>
                      <a:r>
                        <a:rPr lang="fr-FR" sz="1500"/>
                        <a:t>Completely free / Open source</a:t>
                      </a:r>
                    </a:p>
                  </a:txBody>
                  <a:tcPr marL="25213" marR="25213" marT="25213" marB="25213" anchor="ctr">
                    <a:lnL>
                      <a:noFill/>
                    </a:lnL>
                    <a:lnR>
                      <a:noFill/>
                    </a:lnR>
                    <a:lnT>
                      <a:noFill/>
                    </a:lnT>
                    <a:lnB>
                      <a:noFill/>
                    </a:lnB>
                  </a:tcPr>
                </a:tc>
                <a:tc>
                  <a:txBody>
                    <a:bodyPr/>
                    <a:lstStyle/>
                    <a:p>
                      <a:r>
                        <a:rPr lang="en-US" sz="1500" dirty="0"/>
                        <a:t>SQL Server Express is a free edition, but it is limited to using 1 processor, 1 GB memory and 10 GB database files. </a:t>
                      </a:r>
                    </a:p>
                  </a:txBody>
                  <a:tcPr marL="25213" marR="25213" marT="25213" marB="25213" anchor="ctr">
                    <a:lnL>
                      <a:noFill/>
                    </a:lnL>
                    <a:lnR>
                      <a:noFill/>
                    </a:lnR>
                    <a:lnT>
                      <a:noFill/>
                    </a:lnT>
                    <a:lnB>
                      <a:noFill/>
                    </a:lnB>
                  </a:tcPr>
                </a:tc>
                <a:extLst>
                  <a:ext uri="{0D108BD9-81ED-4DB2-BD59-A6C34878D82A}">
                    <a16:rowId xmlns:a16="http://schemas.microsoft.com/office/drawing/2014/main" val="4196324977"/>
                  </a:ext>
                </a:extLst>
              </a:tr>
            </a:tbl>
          </a:graphicData>
        </a:graphic>
      </p:graphicFrame>
    </p:spTree>
    <p:extLst>
      <p:ext uri="{BB962C8B-B14F-4D97-AF65-F5344CB8AC3E}">
        <p14:creationId xmlns:p14="http://schemas.microsoft.com/office/powerpoint/2010/main" val="1172876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687977"/>
          </a:xfrm>
        </p:spPr>
        <p:txBody>
          <a:bodyPr>
            <a:normAutofit fontScale="90000"/>
          </a:bodyPr>
          <a:lstStyle/>
          <a:p>
            <a:r>
              <a:rPr lang="en-US" sz="3100" b="1" dirty="0"/>
              <a:t>Data changes for MySQL, PostgreSQL and SQL Server</a:t>
            </a:r>
            <a:r>
              <a:rPr lang="en-US" b="1" dirty="0"/>
              <a:t/>
            </a:r>
            <a:br>
              <a:rPr lang="en-US" b="1" dirty="0"/>
            </a:br>
            <a:endParaRPr lang="fr-F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6334891"/>
              </p:ext>
            </p:extLst>
          </p:nvPr>
        </p:nvGraphicFramePr>
        <p:xfrm>
          <a:off x="1637209" y="1598768"/>
          <a:ext cx="9074336" cy="4116686"/>
        </p:xfrm>
        <a:graphic>
          <a:graphicData uri="http://schemas.openxmlformats.org/drawingml/2006/table">
            <a:tbl>
              <a:tblPr/>
              <a:tblGrid>
                <a:gridCol w="2268584">
                  <a:extLst>
                    <a:ext uri="{9D8B030D-6E8A-4147-A177-3AD203B41FA5}">
                      <a16:colId xmlns:a16="http://schemas.microsoft.com/office/drawing/2014/main" val="1684465185"/>
                    </a:ext>
                  </a:extLst>
                </a:gridCol>
                <a:gridCol w="2268584">
                  <a:extLst>
                    <a:ext uri="{9D8B030D-6E8A-4147-A177-3AD203B41FA5}">
                      <a16:colId xmlns:a16="http://schemas.microsoft.com/office/drawing/2014/main" val="3025416532"/>
                    </a:ext>
                  </a:extLst>
                </a:gridCol>
                <a:gridCol w="2268584">
                  <a:extLst>
                    <a:ext uri="{9D8B030D-6E8A-4147-A177-3AD203B41FA5}">
                      <a16:colId xmlns:a16="http://schemas.microsoft.com/office/drawing/2014/main" val="1018465271"/>
                    </a:ext>
                  </a:extLst>
                </a:gridCol>
                <a:gridCol w="2268584">
                  <a:extLst>
                    <a:ext uri="{9D8B030D-6E8A-4147-A177-3AD203B41FA5}">
                      <a16:colId xmlns:a16="http://schemas.microsoft.com/office/drawing/2014/main" val="2658099873"/>
                    </a:ext>
                  </a:extLst>
                </a:gridCol>
              </a:tblGrid>
              <a:tr h="211336">
                <a:tc>
                  <a:txBody>
                    <a:bodyPr/>
                    <a:lstStyle/>
                    <a:p>
                      <a:pPr algn="ctr"/>
                      <a:endParaRPr lang="fr-FR" sz="1200">
                        <a:effectLst/>
                      </a:endParaRPr>
                    </a:p>
                  </a:txBody>
                  <a:tcPr marL="19898" marR="19898" marT="19898" marB="19898" anchor="ctr">
                    <a:lnL>
                      <a:noFill/>
                    </a:lnL>
                    <a:lnR>
                      <a:noFill/>
                    </a:lnR>
                    <a:lnT>
                      <a:noFill/>
                    </a:lnT>
                    <a:lnB>
                      <a:noFill/>
                    </a:lnB>
                  </a:tcPr>
                </a:tc>
                <a:tc>
                  <a:txBody>
                    <a:bodyPr/>
                    <a:lstStyle/>
                    <a:p>
                      <a:pPr algn="ctr"/>
                      <a:r>
                        <a:rPr lang="fr-FR" sz="1200">
                          <a:effectLst/>
                        </a:rPr>
                        <a:t>MySQL</a:t>
                      </a:r>
                    </a:p>
                  </a:txBody>
                  <a:tcPr marL="19898" marR="19898" marT="19898" marB="19898" anchor="ctr">
                    <a:lnL>
                      <a:noFill/>
                    </a:lnL>
                    <a:lnR>
                      <a:noFill/>
                    </a:lnR>
                    <a:lnT>
                      <a:noFill/>
                    </a:lnT>
                    <a:lnB>
                      <a:noFill/>
                    </a:lnB>
                  </a:tcPr>
                </a:tc>
                <a:tc>
                  <a:txBody>
                    <a:bodyPr/>
                    <a:lstStyle/>
                    <a:p>
                      <a:pPr algn="ctr"/>
                      <a:r>
                        <a:rPr lang="fr-FR" sz="1200">
                          <a:effectLst/>
                        </a:rPr>
                        <a:t>PostgreSQL</a:t>
                      </a:r>
                    </a:p>
                  </a:txBody>
                  <a:tcPr marL="19898" marR="19898" marT="19898" marB="19898" anchor="ctr">
                    <a:lnL>
                      <a:noFill/>
                    </a:lnL>
                    <a:lnR>
                      <a:noFill/>
                    </a:lnR>
                    <a:lnT>
                      <a:noFill/>
                    </a:lnT>
                    <a:lnB>
                      <a:noFill/>
                    </a:lnB>
                  </a:tcPr>
                </a:tc>
                <a:tc>
                  <a:txBody>
                    <a:bodyPr/>
                    <a:lstStyle/>
                    <a:p>
                      <a:pPr algn="ctr"/>
                      <a:r>
                        <a:rPr lang="fr-FR" sz="1200">
                          <a:effectLst/>
                        </a:rPr>
                        <a:t>SQL Server</a:t>
                      </a:r>
                    </a:p>
                  </a:txBody>
                  <a:tcPr marL="19898" marR="19898" marT="19898" marB="19898" anchor="ctr">
                    <a:lnL>
                      <a:noFill/>
                    </a:lnL>
                    <a:lnR>
                      <a:noFill/>
                    </a:lnR>
                    <a:lnT>
                      <a:noFill/>
                    </a:lnT>
                    <a:lnB>
                      <a:noFill/>
                    </a:lnB>
                  </a:tcPr>
                </a:tc>
                <a:extLst>
                  <a:ext uri="{0D108BD9-81ED-4DB2-BD59-A6C34878D82A}">
                    <a16:rowId xmlns:a16="http://schemas.microsoft.com/office/drawing/2014/main" val="1519048397"/>
                  </a:ext>
                </a:extLst>
              </a:tr>
              <a:tr h="2988406">
                <a:tc>
                  <a:txBody>
                    <a:bodyPr/>
                    <a:lstStyle/>
                    <a:p>
                      <a:pPr algn="ctr"/>
                      <a:r>
                        <a:rPr lang="fr-FR" sz="1200"/>
                        <a:t>Row Updates</a:t>
                      </a:r>
                    </a:p>
                  </a:txBody>
                  <a:tcPr marL="19898" marR="19898" marT="19898" marB="19898" anchor="ctr">
                    <a:lnL>
                      <a:noFill/>
                    </a:lnL>
                    <a:lnR>
                      <a:noFill/>
                    </a:lnR>
                    <a:lnT>
                      <a:noFill/>
                    </a:lnT>
                    <a:lnB>
                      <a:noFill/>
                    </a:lnB>
                  </a:tcPr>
                </a:tc>
                <a:tc>
                  <a:txBody>
                    <a:bodyPr/>
                    <a:lstStyle/>
                    <a:p>
                      <a:pPr algn="ctr"/>
                      <a:r>
                        <a:rPr lang="en-US" sz="1200"/>
                        <a:t>Updates happen in place, changed data is copied to the rollback segment. This makes vacuuming and index compaction very efficient. MySQL is slower for reads, but writes are atomic and if columns in a secondary index change, this does not require changes to all indexes.  </a:t>
                      </a:r>
                    </a:p>
                  </a:txBody>
                  <a:tcPr marL="19898" marR="19898" marT="19898" marB="19898" anchor="ctr">
                    <a:lnL>
                      <a:noFill/>
                    </a:lnL>
                    <a:lnR>
                      <a:noFill/>
                    </a:lnR>
                    <a:lnT>
                      <a:noFill/>
                    </a:lnT>
                    <a:lnB>
                      <a:noFill/>
                    </a:lnB>
                  </a:tcPr>
                </a:tc>
                <a:tc>
                  <a:txBody>
                    <a:bodyPr/>
                    <a:lstStyle/>
                    <a:p>
                      <a:pPr algn="ctr"/>
                      <a:r>
                        <a:rPr lang="en-US" sz="1200"/>
                        <a:t>Updates are being implemented as inserts + mark as delete for vacuum. All indexes have a link to the physical id of the row. This has an update amplifying effect because when the column gets updated, new row with new physical id gets created and all indexes require updates, even those which are not referring to the changed column to get a pointer to the new row physical id.</a:t>
                      </a:r>
                    </a:p>
                  </a:txBody>
                  <a:tcPr marL="19898" marR="19898" marT="19898" marB="19898" anchor="ctr">
                    <a:lnL>
                      <a:noFill/>
                    </a:lnL>
                    <a:lnR>
                      <a:noFill/>
                    </a:lnR>
                    <a:lnT>
                      <a:noFill/>
                    </a:lnT>
                    <a:lnB>
                      <a:noFill/>
                    </a:lnB>
                  </a:tcPr>
                </a:tc>
                <a:tc>
                  <a:txBody>
                    <a:bodyPr/>
                    <a:lstStyle/>
                    <a:p>
                      <a:pPr algn="ctr"/>
                      <a:r>
                        <a:rPr lang="fr-FR" sz="1200"/>
                        <a:t>Row-Store database engine: </a:t>
                      </a:r>
                      <a:br>
                        <a:rPr lang="fr-FR" sz="1200"/>
                      </a:br>
                      <a:r>
                        <a:rPr lang="fr-FR" sz="1200"/>
                        <a:t/>
                      </a:r>
                      <a:br>
                        <a:rPr lang="fr-FR" sz="1200"/>
                      </a:br>
                      <a:r>
                        <a:rPr lang="fr-FR" sz="1200"/>
                        <a:t>In-Memory database engine: updates implemented as insert + mark for delete. Garbage collector is not non-blocking and parallel </a:t>
                      </a:r>
                      <a:br>
                        <a:rPr lang="fr-FR" sz="1200"/>
                      </a:br>
                      <a:r>
                        <a:rPr lang="fr-FR" sz="1200"/>
                        <a:t/>
                      </a:r>
                      <a:br>
                        <a:rPr lang="fr-FR" sz="1200"/>
                      </a:br>
                      <a:r>
                        <a:rPr lang="fr-FR" sz="1200"/>
                        <a:t>Columnstore database engine: in-place updates </a:t>
                      </a:r>
                    </a:p>
                  </a:txBody>
                  <a:tcPr marL="19898" marR="19898" marT="19898" marB="19898" anchor="ctr">
                    <a:lnL>
                      <a:noFill/>
                    </a:lnL>
                    <a:lnR>
                      <a:noFill/>
                    </a:lnR>
                    <a:lnT>
                      <a:noFill/>
                    </a:lnT>
                    <a:lnB>
                      <a:noFill/>
                    </a:lnB>
                  </a:tcPr>
                </a:tc>
                <a:extLst>
                  <a:ext uri="{0D108BD9-81ED-4DB2-BD59-A6C34878D82A}">
                    <a16:rowId xmlns:a16="http://schemas.microsoft.com/office/drawing/2014/main" val="2438585641"/>
                  </a:ext>
                </a:extLst>
              </a:tr>
              <a:tr h="905604">
                <a:tc>
                  <a:txBody>
                    <a:bodyPr/>
                    <a:lstStyle/>
                    <a:p>
                      <a:pPr algn="ctr"/>
                      <a:r>
                        <a:rPr lang="fr-FR" sz="1200"/>
                        <a:t>Vacuum / Defragmentation</a:t>
                      </a:r>
                    </a:p>
                  </a:txBody>
                  <a:tcPr marL="19898" marR="19898" marT="19898" marB="19898" anchor="ctr">
                    <a:lnL>
                      <a:noFill/>
                    </a:lnL>
                    <a:lnR>
                      <a:noFill/>
                    </a:lnR>
                    <a:lnT>
                      <a:noFill/>
                    </a:lnT>
                    <a:lnB>
                      <a:noFill/>
                    </a:lnB>
                  </a:tcPr>
                </a:tc>
                <a:tc>
                  <a:txBody>
                    <a:bodyPr/>
                    <a:lstStyle/>
                    <a:p>
                      <a:pPr algn="ctr"/>
                      <a:r>
                        <a:rPr lang="en-US" sz="1200"/>
                        <a:t>Vacuuming and index compaction are very efficient.</a:t>
                      </a:r>
                    </a:p>
                  </a:txBody>
                  <a:tcPr marL="19898" marR="19898" marT="19898" marB="19898" anchor="ctr">
                    <a:lnL>
                      <a:noFill/>
                    </a:lnL>
                    <a:lnR>
                      <a:noFill/>
                    </a:lnR>
                    <a:lnT>
                      <a:noFill/>
                    </a:lnT>
                    <a:lnB>
                      <a:noFill/>
                    </a:lnB>
                  </a:tcPr>
                </a:tc>
                <a:tc>
                  <a:txBody>
                    <a:bodyPr/>
                    <a:lstStyle/>
                    <a:p>
                      <a:pPr algn="ctr"/>
                      <a:r>
                        <a:rPr lang="en-US" sz="1200"/>
                        <a:t>Vacuum performs full tables scans to find the deleted rows and quite heavy process/might impact users’ workload.</a:t>
                      </a:r>
                    </a:p>
                  </a:txBody>
                  <a:tcPr marL="19898" marR="19898" marT="19898" marB="19898" anchor="ctr">
                    <a:lnL>
                      <a:noFill/>
                    </a:lnL>
                    <a:lnR>
                      <a:noFill/>
                    </a:lnR>
                    <a:lnT>
                      <a:noFill/>
                    </a:lnT>
                    <a:lnB>
                      <a:noFill/>
                    </a:lnB>
                  </a:tcPr>
                </a:tc>
                <a:tc>
                  <a:txBody>
                    <a:bodyPr/>
                    <a:lstStyle/>
                    <a:p>
                      <a:pPr algn="ctr"/>
                      <a:r>
                        <a:rPr lang="en-US" sz="1200" dirty="0"/>
                        <a:t>In-memory garbage collector might add max ~15% overhead, usually much less.</a:t>
                      </a:r>
                    </a:p>
                  </a:txBody>
                  <a:tcPr marL="19898" marR="19898" marT="19898" marB="19898" anchor="ctr">
                    <a:lnL>
                      <a:noFill/>
                    </a:lnL>
                    <a:lnR>
                      <a:noFill/>
                    </a:lnR>
                    <a:lnT>
                      <a:noFill/>
                    </a:lnT>
                    <a:lnB>
                      <a:noFill/>
                    </a:lnB>
                  </a:tcPr>
                </a:tc>
                <a:extLst>
                  <a:ext uri="{0D108BD9-81ED-4DB2-BD59-A6C34878D82A}">
                    <a16:rowId xmlns:a16="http://schemas.microsoft.com/office/drawing/2014/main" val="1072784149"/>
                  </a:ext>
                </a:extLst>
              </a:tr>
            </a:tbl>
          </a:graphicData>
        </a:graphic>
      </p:graphicFrame>
    </p:spTree>
    <p:extLst>
      <p:ext uri="{BB962C8B-B14F-4D97-AF65-F5344CB8AC3E}">
        <p14:creationId xmlns:p14="http://schemas.microsoft.com/office/powerpoint/2010/main" val="1043035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91886"/>
          </a:xfrm>
        </p:spPr>
        <p:txBody>
          <a:bodyPr>
            <a:normAutofit fontScale="90000"/>
          </a:bodyPr>
          <a:lstStyle/>
          <a:p>
            <a:r>
              <a:rPr lang="en-US" sz="3100" b="1" dirty="0"/>
              <a:t>Querying the data for MySQL, PostgreSQL and SQL Server</a:t>
            </a:r>
            <a:r>
              <a:rPr lang="en-US" b="1" dirty="0"/>
              <a:t/>
            </a:r>
            <a:br>
              <a:rPr lang="en-US" b="1" dirty="0"/>
            </a:br>
            <a:endParaRPr lang="fr-FR"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182892388"/>
              </p:ext>
            </p:extLst>
          </p:nvPr>
        </p:nvGraphicFramePr>
        <p:xfrm>
          <a:off x="1226938" y="1698580"/>
          <a:ext cx="9727476" cy="4064917"/>
        </p:xfrm>
        <a:graphic>
          <a:graphicData uri="http://schemas.openxmlformats.org/drawingml/2006/table">
            <a:tbl>
              <a:tblPr/>
              <a:tblGrid>
                <a:gridCol w="2431869">
                  <a:extLst>
                    <a:ext uri="{9D8B030D-6E8A-4147-A177-3AD203B41FA5}">
                      <a16:colId xmlns:a16="http://schemas.microsoft.com/office/drawing/2014/main" val="1326434519"/>
                    </a:ext>
                  </a:extLst>
                </a:gridCol>
                <a:gridCol w="2431869">
                  <a:extLst>
                    <a:ext uri="{9D8B030D-6E8A-4147-A177-3AD203B41FA5}">
                      <a16:colId xmlns:a16="http://schemas.microsoft.com/office/drawing/2014/main" val="3435667432"/>
                    </a:ext>
                  </a:extLst>
                </a:gridCol>
                <a:gridCol w="2431869">
                  <a:extLst>
                    <a:ext uri="{9D8B030D-6E8A-4147-A177-3AD203B41FA5}">
                      <a16:colId xmlns:a16="http://schemas.microsoft.com/office/drawing/2014/main" val="2632439335"/>
                    </a:ext>
                  </a:extLst>
                </a:gridCol>
                <a:gridCol w="2431869">
                  <a:extLst>
                    <a:ext uri="{9D8B030D-6E8A-4147-A177-3AD203B41FA5}">
                      <a16:colId xmlns:a16="http://schemas.microsoft.com/office/drawing/2014/main" val="3581627771"/>
                    </a:ext>
                  </a:extLst>
                </a:gridCol>
              </a:tblGrid>
              <a:tr h="137708">
                <a:tc>
                  <a:txBody>
                    <a:bodyPr/>
                    <a:lstStyle/>
                    <a:p>
                      <a:pPr algn="ctr"/>
                      <a:endParaRPr lang="fr-FR" sz="700">
                        <a:effectLst/>
                      </a:endParaRPr>
                    </a:p>
                  </a:txBody>
                  <a:tcPr marL="12519" marR="12519" marT="12519" marB="12519" anchor="ctr">
                    <a:lnL>
                      <a:noFill/>
                    </a:lnL>
                    <a:lnR>
                      <a:noFill/>
                    </a:lnR>
                    <a:lnT>
                      <a:noFill/>
                    </a:lnT>
                    <a:lnB>
                      <a:noFill/>
                    </a:lnB>
                  </a:tcPr>
                </a:tc>
                <a:tc>
                  <a:txBody>
                    <a:bodyPr/>
                    <a:lstStyle/>
                    <a:p>
                      <a:pPr algn="ctr"/>
                      <a:r>
                        <a:rPr lang="fr-FR" sz="700">
                          <a:effectLst/>
                        </a:rPr>
                        <a:t>MySQL</a:t>
                      </a:r>
                    </a:p>
                  </a:txBody>
                  <a:tcPr marL="12519" marR="12519" marT="12519" marB="12519" anchor="ctr">
                    <a:lnL>
                      <a:noFill/>
                    </a:lnL>
                    <a:lnR>
                      <a:noFill/>
                    </a:lnR>
                    <a:lnT>
                      <a:noFill/>
                    </a:lnT>
                    <a:lnB>
                      <a:noFill/>
                    </a:lnB>
                  </a:tcPr>
                </a:tc>
                <a:tc>
                  <a:txBody>
                    <a:bodyPr/>
                    <a:lstStyle/>
                    <a:p>
                      <a:pPr algn="ctr"/>
                      <a:r>
                        <a:rPr lang="fr-FR" sz="700">
                          <a:effectLst/>
                        </a:rPr>
                        <a:t>PostgreSQL</a:t>
                      </a:r>
                    </a:p>
                  </a:txBody>
                  <a:tcPr marL="12519" marR="12519" marT="12519" marB="12519" anchor="ctr">
                    <a:lnL>
                      <a:noFill/>
                    </a:lnL>
                    <a:lnR>
                      <a:noFill/>
                    </a:lnR>
                    <a:lnT>
                      <a:noFill/>
                    </a:lnT>
                    <a:lnB>
                      <a:noFill/>
                    </a:lnB>
                  </a:tcPr>
                </a:tc>
                <a:tc>
                  <a:txBody>
                    <a:bodyPr/>
                    <a:lstStyle/>
                    <a:p>
                      <a:pPr algn="ctr"/>
                      <a:r>
                        <a:rPr lang="fr-FR" sz="700">
                          <a:effectLst/>
                        </a:rPr>
                        <a:t>SQL Server</a:t>
                      </a:r>
                    </a:p>
                  </a:txBody>
                  <a:tcPr marL="12519" marR="12519" marT="12519" marB="12519" anchor="ctr">
                    <a:lnL>
                      <a:noFill/>
                    </a:lnL>
                    <a:lnR>
                      <a:noFill/>
                    </a:lnR>
                    <a:lnT>
                      <a:noFill/>
                    </a:lnT>
                    <a:lnB>
                      <a:noFill/>
                    </a:lnB>
                  </a:tcPr>
                </a:tc>
                <a:extLst>
                  <a:ext uri="{0D108BD9-81ED-4DB2-BD59-A6C34878D82A}">
                    <a16:rowId xmlns:a16="http://schemas.microsoft.com/office/drawing/2014/main" val="1414369558"/>
                  </a:ext>
                </a:extLst>
              </a:tr>
              <a:tr h="1438135">
                <a:tc>
                  <a:txBody>
                    <a:bodyPr/>
                    <a:lstStyle/>
                    <a:p>
                      <a:pPr algn="ctr"/>
                      <a:r>
                        <a:rPr lang="en-US" sz="700"/>
                        <a:t>The buffer pool / cache that serves queries</a:t>
                      </a:r>
                    </a:p>
                  </a:txBody>
                  <a:tcPr marL="12519" marR="12519" marT="12519" marB="12519" anchor="ctr">
                    <a:lnL>
                      <a:noFill/>
                    </a:lnL>
                    <a:lnR>
                      <a:noFill/>
                    </a:lnR>
                    <a:lnT>
                      <a:noFill/>
                    </a:lnT>
                    <a:lnB>
                      <a:noFill/>
                    </a:lnB>
                  </a:tcPr>
                </a:tc>
                <a:tc>
                  <a:txBody>
                    <a:bodyPr/>
                    <a:lstStyle/>
                    <a:p>
                      <a:pPr algn="ctr"/>
                      <a:r>
                        <a:rPr lang="en-US" sz="700"/>
                        <a:t>MySQL cache that serves user queries is called a buffer pool. This cache can be set to the size as large as needs, leaving only enough memory for other processes on the server. You can split the buffer pool into multiple parts to minimize contention for memory structures and you can pin tables to the buffer pool. Table scan or mysqldump evicts older data.</a:t>
                      </a:r>
                    </a:p>
                  </a:txBody>
                  <a:tcPr marL="12519" marR="12519" marT="12519" marB="12519" anchor="ctr">
                    <a:lnL>
                      <a:noFill/>
                    </a:lnL>
                    <a:lnR>
                      <a:noFill/>
                    </a:lnR>
                    <a:lnT>
                      <a:noFill/>
                    </a:lnT>
                    <a:lnB>
                      <a:noFill/>
                    </a:lnB>
                  </a:tcPr>
                </a:tc>
                <a:tc>
                  <a:txBody>
                    <a:bodyPr/>
                    <a:lstStyle/>
                    <a:p>
                      <a:pPr algn="ctr"/>
                      <a:r>
                        <a:rPr lang="en-US" sz="700"/>
                        <a:t>PostgreSQL maintains shared memory for data pages and, due to the fact that it is a process-based system, each connection has a native OS process of its own and has its own memory. Process is releasing the memory after the execution has finished. Therefore, has problems scaling past hundreds of active connections.</a:t>
                      </a:r>
                    </a:p>
                  </a:txBody>
                  <a:tcPr marL="12519" marR="12519" marT="12519" marB="12519" anchor="ctr">
                    <a:lnL>
                      <a:noFill/>
                    </a:lnL>
                    <a:lnR>
                      <a:noFill/>
                    </a:lnR>
                    <a:lnT>
                      <a:noFill/>
                    </a:lnT>
                    <a:lnB>
                      <a:noFill/>
                    </a:lnB>
                  </a:tcPr>
                </a:tc>
                <a:tc>
                  <a:txBody>
                    <a:bodyPr/>
                    <a:lstStyle/>
                    <a:p>
                      <a:pPr algn="ctr"/>
                      <a:r>
                        <a:rPr lang="en-US" sz="700"/>
                        <a:t>SQL Server memory is called buffer pool and its size can be set as large as needed, no option to set multiple buffer pools.</a:t>
                      </a:r>
                    </a:p>
                  </a:txBody>
                  <a:tcPr marL="12519" marR="12519" marT="12519" marB="12519" anchor="ctr">
                    <a:lnL>
                      <a:noFill/>
                    </a:lnL>
                    <a:lnR>
                      <a:noFill/>
                    </a:lnR>
                    <a:lnT>
                      <a:noFill/>
                    </a:lnT>
                    <a:lnB>
                      <a:noFill/>
                    </a:lnB>
                  </a:tcPr>
                </a:tc>
                <a:extLst>
                  <a:ext uri="{0D108BD9-81ED-4DB2-BD59-A6C34878D82A}">
                    <a16:rowId xmlns:a16="http://schemas.microsoft.com/office/drawing/2014/main" val="2826205178"/>
                  </a:ext>
                </a:extLst>
              </a:tr>
              <a:tr h="548640">
                <a:tc>
                  <a:txBody>
                    <a:bodyPr/>
                    <a:lstStyle/>
                    <a:p>
                      <a:pPr algn="ctr"/>
                      <a:r>
                        <a:rPr lang="fr-FR" sz="700"/>
                        <a:t>Constraints support</a:t>
                      </a:r>
                    </a:p>
                  </a:txBody>
                  <a:tcPr marL="12519" marR="12519" marT="12519" marB="12519" anchor="ctr">
                    <a:lnL>
                      <a:noFill/>
                    </a:lnL>
                    <a:lnR>
                      <a:noFill/>
                    </a:lnR>
                    <a:lnT>
                      <a:noFill/>
                    </a:lnT>
                    <a:lnB>
                      <a:noFill/>
                    </a:lnB>
                  </a:tcPr>
                </a:tc>
                <a:tc>
                  <a:txBody>
                    <a:bodyPr/>
                    <a:lstStyle/>
                    <a:p>
                      <a:pPr algn="ctr"/>
                      <a:r>
                        <a:rPr lang="en-US" sz="700"/>
                        <a:t>Supports primary keys, foreign keys, not-null constraints, unique constraints, default constraints, does not support CHECK constraints</a:t>
                      </a:r>
                    </a:p>
                  </a:txBody>
                  <a:tcPr marL="12519" marR="12519" marT="12519" marB="12519" anchor="ctr">
                    <a:lnL>
                      <a:noFill/>
                    </a:lnL>
                    <a:lnR>
                      <a:noFill/>
                    </a:lnR>
                    <a:lnT>
                      <a:noFill/>
                    </a:lnT>
                    <a:lnB>
                      <a:noFill/>
                    </a:lnB>
                  </a:tcPr>
                </a:tc>
                <a:tc>
                  <a:txBody>
                    <a:bodyPr/>
                    <a:lstStyle/>
                    <a:p>
                      <a:pPr algn="ctr"/>
                      <a:r>
                        <a:rPr lang="fr-FR" sz="700"/>
                        <a:t>Supports primary keys, foreign keys, not-null constraints, check constraints, unique constraints, default constraints, </a:t>
                      </a:r>
                      <a:r>
                        <a:rPr lang="fr-FR" sz="700">
                          <a:hlinkClick r:id="rId2"/>
                        </a:rPr>
                        <a:t>exclusion constraints</a:t>
                      </a:r>
                      <a:endParaRPr lang="fr-FR" sz="700"/>
                    </a:p>
                  </a:txBody>
                  <a:tcPr marL="12519" marR="12519" marT="12519" marB="12519" anchor="ctr">
                    <a:lnL>
                      <a:noFill/>
                    </a:lnL>
                    <a:lnR>
                      <a:noFill/>
                    </a:lnR>
                    <a:lnT>
                      <a:noFill/>
                    </a:lnT>
                    <a:lnB>
                      <a:noFill/>
                    </a:lnB>
                  </a:tcPr>
                </a:tc>
                <a:tc>
                  <a:txBody>
                    <a:bodyPr/>
                    <a:lstStyle/>
                    <a:p>
                      <a:pPr algn="ctr"/>
                      <a:r>
                        <a:rPr lang="fr-FR" sz="700"/>
                        <a:t>Supports primary keys, foreign keys, not-null constraints, check constraints, unique constraints, default constraints</a:t>
                      </a:r>
                    </a:p>
                  </a:txBody>
                  <a:tcPr marL="12519" marR="12519" marT="12519" marB="12519" anchor="ctr">
                    <a:lnL>
                      <a:noFill/>
                    </a:lnL>
                    <a:lnR>
                      <a:noFill/>
                    </a:lnR>
                    <a:lnT>
                      <a:noFill/>
                    </a:lnT>
                    <a:lnB>
                      <a:noFill/>
                    </a:lnB>
                  </a:tcPr>
                </a:tc>
                <a:extLst>
                  <a:ext uri="{0D108BD9-81ED-4DB2-BD59-A6C34878D82A}">
                    <a16:rowId xmlns:a16="http://schemas.microsoft.com/office/drawing/2014/main" val="2485227954"/>
                  </a:ext>
                </a:extLst>
              </a:tr>
              <a:tr h="1940434">
                <a:tc>
                  <a:txBody>
                    <a:bodyPr/>
                    <a:lstStyle/>
                    <a:p>
                      <a:pPr algn="ctr"/>
                      <a:r>
                        <a:rPr lang="fr-FR" sz="700"/>
                        <a:t>Temporary tables</a:t>
                      </a:r>
                    </a:p>
                  </a:txBody>
                  <a:tcPr marL="12519" marR="12519" marT="12519" marB="12519" anchor="ctr">
                    <a:lnL>
                      <a:noFill/>
                    </a:lnL>
                    <a:lnR>
                      <a:noFill/>
                    </a:lnR>
                    <a:lnT>
                      <a:noFill/>
                    </a:lnT>
                    <a:lnB>
                      <a:noFill/>
                    </a:lnB>
                  </a:tcPr>
                </a:tc>
                <a:tc>
                  <a:txBody>
                    <a:bodyPr/>
                    <a:lstStyle/>
                    <a:p>
                      <a:pPr algn="ctr"/>
                      <a:r>
                        <a:rPr lang="en-US" sz="700"/>
                        <a:t>Supports CTE, No support for global temp tables (available outside the session scope) and no table variables. </a:t>
                      </a:r>
                      <a:br>
                        <a:rPr lang="en-US" sz="700"/>
                      </a:br>
                      <a:r>
                        <a:rPr lang="en-US" sz="700"/>
                        <a:t/>
                      </a:r>
                      <a:br>
                        <a:rPr lang="en-US" sz="700"/>
                      </a:br>
                      <a:r>
                        <a:rPr lang="en-US" sz="700"/>
                        <a:t>Interesting fact: You cannot refer to a TEMPORARY table more than once in the same query. For example, the following does not work: SELECT * FROM temp_table JOIN temp_table AS t2; </a:t>
                      </a:r>
                    </a:p>
                  </a:txBody>
                  <a:tcPr marL="12519" marR="12519" marT="12519" marB="12519" anchor="ctr">
                    <a:lnL>
                      <a:noFill/>
                    </a:lnL>
                    <a:lnR>
                      <a:noFill/>
                    </a:lnR>
                    <a:lnT>
                      <a:noFill/>
                    </a:lnT>
                    <a:lnB>
                      <a:noFill/>
                    </a:lnB>
                  </a:tcPr>
                </a:tc>
                <a:tc>
                  <a:txBody>
                    <a:bodyPr/>
                    <a:lstStyle/>
                    <a:p>
                      <a:pPr algn="ctr"/>
                      <a:r>
                        <a:rPr lang="en-US" sz="700"/>
                        <a:t>Supports CTE, Global and local temporary tables and table variables (using table name as a type name). </a:t>
                      </a:r>
                      <a:br>
                        <a:rPr lang="en-US" sz="700"/>
                      </a:br>
                      <a:r>
                        <a:rPr lang="en-US" sz="700"/>
                        <a:t/>
                      </a:r>
                      <a:br>
                        <a:rPr lang="en-US" sz="700"/>
                      </a:br>
                      <a:r>
                        <a:rPr lang="en-US" sz="700"/>
                        <a:t>Interesting fact: if you create two tables with the same name, one is temporary and another one is regular table CREATE TEMP TABLE X (…) and CREATE TABLE X (…), "select * from x" will always bring data from temporary table.</a:t>
                      </a:r>
                    </a:p>
                  </a:txBody>
                  <a:tcPr marL="12519" marR="12519" marT="12519" marB="12519" anchor="ctr">
                    <a:lnL>
                      <a:noFill/>
                    </a:lnL>
                    <a:lnR>
                      <a:noFill/>
                    </a:lnR>
                    <a:lnT>
                      <a:noFill/>
                    </a:lnT>
                    <a:lnB>
                      <a:noFill/>
                    </a:lnB>
                  </a:tcPr>
                </a:tc>
                <a:tc>
                  <a:txBody>
                    <a:bodyPr/>
                    <a:lstStyle/>
                    <a:p>
                      <a:pPr algn="ctr"/>
                      <a:r>
                        <a:rPr lang="en-US" sz="700" dirty="0"/>
                        <a:t>Supports CTE, Global and local temporary tables and table variables</a:t>
                      </a:r>
                    </a:p>
                  </a:txBody>
                  <a:tcPr marL="12519" marR="12519" marT="12519" marB="12519" anchor="ctr">
                    <a:lnL>
                      <a:noFill/>
                    </a:lnL>
                    <a:lnR>
                      <a:noFill/>
                    </a:lnR>
                    <a:lnT>
                      <a:noFill/>
                    </a:lnT>
                    <a:lnB>
                      <a:noFill/>
                    </a:lnB>
                  </a:tcPr>
                </a:tc>
                <a:extLst>
                  <a:ext uri="{0D108BD9-81ED-4DB2-BD59-A6C34878D82A}">
                    <a16:rowId xmlns:a16="http://schemas.microsoft.com/office/drawing/2014/main" val="4189315966"/>
                  </a:ext>
                </a:extLst>
              </a:tr>
            </a:tbl>
          </a:graphicData>
        </a:graphic>
      </p:graphicFrame>
    </p:spTree>
    <p:extLst>
      <p:ext uri="{BB962C8B-B14F-4D97-AF65-F5344CB8AC3E}">
        <p14:creationId xmlns:p14="http://schemas.microsoft.com/office/powerpoint/2010/main" val="752456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51718323"/>
              </p:ext>
            </p:extLst>
          </p:nvPr>
        </p:nvGraphicFramePr>
        <p:xfrm>
          <a:off x="766354" y="522288"/>
          <a:ext cx="10424160" cy="5591174"/>
        </p:xfrm>
        <a:graphic>
          <a:graphicData uri="http://schemas.openxmlformats.org/drawingml/2006/table">
            <a:tbl>
              <a:tblPr/>
              <a:tblGrid>
                <a:gridCol w="2606040">
                  <a:extLst>
                    <a:ext uri="{9D8B030D-6E8A-4147-A177-3AD203B41FA5}">
                      <a16:colId xmlns:a16="http://schemas.microsoft.com/office/drawing/2014/main" val="1796116841"/>
                    </a:ext>
                  </a:extLst>
                </a:gridCol>
                <a:gridCol w="2606040">
                  <a:extLst>
                    <a:ext uri="{9D8B030D-6E8A-4147-A177-3AD203B41FA5}">
                      <a16:colId xmlns:a16="http://schemas.microsoft.com/office/drawing/2014/main" val="3460390696"/>
                    </a:ext>
                  </a:extLst>
                </a:gridCol>
                <a:gridCol w="2606040">
                  <a:extLst>
                    <a:ext uri="{9D8B030D-6E8A-4147-A177-3AD203B41FA5}">
                      <a16:colId xmlns:a16="http://schemas.microsoft.com/office/drawing/2014/main" val="368232991"/>
                    </a:ext>
                  </a:extLst>
                </a:gridCol>
                <a:gridCol w="2606040">
                  <a:extLst>
                    <a:ext uri="{9D8B030D-6E8A-4147-A177-3AD203B41FA5}">
                      <a16:colId xmlns:a16="http://schemas.microsoft.com/office/drawing/2014/main" val="482810655"/>
                    </a:ext>
                  </a:extLst>
                </a:gridCol>
              </a:tblGrid>
              <a:tr h="1890198">
                <a:tc>
                  <a:txBody>
                    <a:bodyPr/>
                    <a:lstStyle/>
                    <a:p>
                      <a:pPr algn="ctr"/>
                      <a:r>
                        <a:rPr lang="fr-FR" sz="900"/>
                        <a:t>Window / Analytical functions</a:t>
                      </a:r>
                    </a:p>
                  </a:txBody>
                  <a:tcPr marL="15884" marR="15884" marT="15884" marB="15884" anchor="ctr">
                    <a:lnL>
                      <a:noFill/>
                    </a:lnL>
                    <a:lnR>
                      <a:noFill/>
                    </a:lnR>
                    <a:lnT>
                      <a:noFill/>
                    </a:lnT>
                    <a:lnB>
                      <a:noFill/>
                    </a:lnB>
                  </a:tcPr>
                </a:tc>
                <a:tc>
                  <a:txBody>
                    <a:bodyPr/>
                    <a:lstStyle/>
                    <a:p>
                      <a:pPr algn="ctr"/>
                      <a:r>
                        <a:rPr lang="en-US" sz="900"/>
                        <a:t>Supports: </a:t>
                      </a:r>
                      <a:br>
                        <a:rPr lang="en-US" sz="900"/>
                      </a:br>
                      <a:r>
                        <a:rPr lang="en-US" sz="900"/>
                        <a:t/>
                      </a:r>
                      <a:br>
                        <a:rPr lang="en-US" sz="900"/>
                      </a:br>
                      <a:r>
                        <a:rPr lang="en-US" sz="900"/>
                        <a:t>CUME_DIST, FIRST_VALUE, LAG, LAST_VALUE, LEAD, PERCENT_RANK, ROW_NUMBER, RANK, DENSE_RANK, NTILE, NTH_VALUE No PERCENTILE_CONT, PERCENTILE_DISC functions.</a:t>
                      </a:r>
                    </a:p>
                  </a:txBody>
                  <a:tcPr marL="15884" marR="15884" marT="15884" marB="15884" anchor="ctr">
                    <a:lnL>
                      <a:noFill/>
                    </a:lnL>
                    <a:lnR>
                      <a:noFill/>
                    </a:lnR>
                    <a:lnT>
                      <a:noFill/>
                    </a:lnT>
                    <a:lnB>
                      <a:noFill/>
                    </a:lnB>
                  </a:tcPr>
                </a:tc>
                <a:tc>
                  <a:txBody>
                    <a:bodyPr/>
                    <a:lstStyle/>
                    <a:p>
                      <a:pPr algn="ctr"/>
                      <a:r>
                        <a:rPr lang="en-US" sz="900"/>
                        <a:t>Supports functions: </a:t>
                      </a:r>
                      <a:br>
                        <a:rPr lang="en-US" sz="900"/>
                      </a:br>
                      <a:r>
                        <a:rPr lang="en-US" sz="900"/>
                        <a:t/>
                      </a:r>
                      <a:br>
                        <a:rPr lang="en-US" sz="900"/>
                      </a:br>
                      <a:r>
                        <a:rPr lang="en-US" sz="900"/>
                        <a:t>CUME_DIST, FIRST_VALUE, LAG, LAST_VALUE, LEAD, PERCENTILE_CONT, PERCENTILE_DISC, PERCENT_RANK, ROW_NUMBER, RANK, DENSE_RANK, NTILE, NTH_VALUE </a:t>
                      </a:r>
                    </a:p>
                  </a:txBody>
                  <a:tcPr marL="15884" marR="15884" marT="15884" marB="15884" anchor="ctr">
                    <a:lnL>
                      <a:noFill/>
                    </a:lnL>
                    <a:lnR>
                      <a:noFill/>
                    </a:lnR>
                    <a:lnT>
                      <a:noFill/>
                    </a:lnT>
                    <a:lnB>
                      <a:noFill/>
                    </a:lnB>
                  </a:tcPr>
                </a:tc>
                <a:tc>
                  <a:txBody>
                    <a:bodyPr/>
                    <a:lstStyle/>
                    <a:p>
                      <a:pPr algn="ctr"/>
                      <a:r>
                        <a:rPr lang="en-US" sz="900"/>
                        <a:t>Supports functions: </a:t>
                      </a:r>
                      <a:br>
                        <a:rPr lang="en-US" sz="900"/>
                      </a:br>
                      <a:r>
                        <a:rPr lang="en-US" sz="900"/>
                        <a:t/>
                      </a:r>
                      <a:br>
                        <a:rPr lang="en-US" sz="900"/>
                      </a:br>
                      <a:r>
                        <a:rPr lang="en-US" sz="900"/>
                        <a:t>CUME_DIST, FIRST_VALUE, LAG, LAST_VALUE, LEAD, PERCENTILE_CONT, PERCENTILE_DISC, PERCENT_RANK, ROW_NUMBER, RANK, DENSE_RANK, NTILE. Yet no NTH_VALUE function</a:t>
                      </a:r>
                    </a:p>
                  </a:txBody>
                  <a:tcPr marL="15884" marR="15884" marT="15884" marB="15884" anchor="ctr">
                    <a:lnL>
                      <a:noFill/>
                    </a:lnL>
                    <a:lnR>
                      <a:noFill/>
                    </a:lnR>
                    <a:lnT>
                      <a:noFill/>
                    </a:lnT>
                    <a:lnB>
                      <a:noFill/>
                    </a:lnB>
                  </a:tcPr>
                </a:tc>
                <a:extLst>
                  <a:ext uri="{0D108BD9-81ED-4DB2-BD59-A6C34878D82A}">
                    <a16:rowId xmlns:a16="http://schemas.microsoft.com/office/drawing/2014/main" val="2254171710"/>
                  </a:ext>
                </a:extLst>
              </a:tr>
              <a:tr h="317680">
                <a:tc>
                  <a:txBody>
                    <a:bodyPr/>
                    <a:lstStyle/>
                    <a:p>
                      <a:pPr algn="ctr"/>
                      <a:r>
                        <a:rPr lang="fr-FR" sz="900"/>
                        <a:t>Parallel query execution</a:t>
                      </a:r>
                    </a:p>
                  </a:txBody>
                  <a:tcPr marL="15884" marR="15884" marT="15884" marB="15884" anchor="ctr">
                    <a:lnL>
                      <a:noFill/>
                    </a:lnL>
                    <a:lnR>
                      <a:noFill/>
                    </a:lnR>
                    <a:lnT>
                      <a:noFill/>
                    </a:lnT>
                    <a:lnB>
                      <a:noFill/>
                    </a:lnB>
                  </a:tcPr>
                </a:tc>
                <a:tc>
                  <a:txBody>
                    <a:bodyPr/>
                    <a:lstStyle/>
                    <a:p>
                      <a:pPr algn="ctr"/>
                      <a:r>
                        <a:rPr lang="en-US" sz="900"/>
                        <a:t>MySQL will usually use 1 CPU per query.</a:t>
                      </a:r>
                    </a:p>
                  </a:txBody>
                  <a:tcPr marL="15884" marR="15884" marT="15884" marB="15884" anchor="ctr">
                    <a:lnL>
                      <a:noFill/>
                    </a:lnL>
                    <a:lnR>
                      <a:noFill/>
                    </a:lnR>
                    <a:lnT>
                      <a:noFill/>
                    </a:lnT>
                    <a:lnB>
                      <a:noFill/>
                    </a:lnB>
                  </a:tcPr>
                </a:tc>
                <a:tc>
                  <a:txBody>
                    <a:bodyPr/>
                    <a:lstStyle/>
                    <a:p>
                      <a:pPr algn="ctr"/>
                      <a:r>
                        <a:rPr lang="en-US" sz="900"/>
                        <a:t>Query plans can leverage multiple CPUs</a:t>
                      </a:r>
                    </a:p>
                  </a:txBody>
                  <a:tcPr marL="15884" marR="15884" marT="15884" marB="15884" anchor="ctr">
                    <a:lnL>
                      <a:noFill/>
                    </a:lnL>
                    <a:lnR>
                      <a:noFill/>
                    </a:lnR>
                    <a:lnT>
                      <a:noFill/>
                    </a:lnT>
                    <a:lnB>
                      <a:noFill/>
                    </a:lnB>
                  </a:tcPr>
                </a:tc>
                <a:tc>
                  <a:txBody>
                    <a:bodyPr/>
                    <a:lstStyle/>
                    <a:p>
                      <a:pPr algn="ctr"/>
                      <a:r>
                        <a:rPr lang="en-US" sz="900"/>
                        <a:t>Query plans can leverage multiple CPUs</a:t>
                      </a:r>
                    </a:p>
                  </a:txBody>
                  <a:tcPr marL="15884" marR="15884" marT="15884" marB="15884" anchor="ctr">
                    <a:lnL>
                      <a:noFill/>
                    </a:lnL>
                    <a:lnR>
                      <a:noFill/>
                    </a:lnR>
                    <a:lnT>
                      <a:noFill/>
                    </a:lnT>
                    <a:lnB>
                      <a:noFill/>
                    </a:lnB>
                  </a:tcPr>
                </a:tc>
                <a:extLst>
                  <a:ext uri="{0D108BD9-81ED-4DB2-BD59-A6C34878D82A}">
                    <a16:rowId xmlns:a16="http://schemas.microsoft.com/office/drawing/2014/main" val="796141886"/>
                  </a:ext>
                </a:extLst>
              </a:tr>
              <a:tr h="1318374">
                <a:tc>
                  <a:txBody>
                    <a:bodyPr/>
                    <a:lstStyle/>
                    <a:p>
                      <a:pPr algn="ctr"/>
                      <a:r>
                        <a:rPr lang="fr-FR" sz="900"/>
                        <a:t>Indexes</a:t>
                      </a:r>
                    </a:p>
                  </a:txBody>
                  <a:tcPr marL="15884" marR="15884" marT="15884" marB="15884" anchor="ctr">
                    <a:lnL>
                      <a:noFill/>
                    </a:lnL>
                    <a:lnR>
                      <a:noFill/>
                    </a:lnR>
                    <a:lnT>
                      <a:noFill/>
                    </a:lnT>
                    <a:lnB>
                      <a:noFill/>
                    </a:lnB>
                  </a:tcPr>
                </a:tc>
                <a:tc>
                  <a:txBody>
                    <a:bodyPr/>
                    <a:lstStyle/>
                    <a:p>
                      <a:pPr algn="ctr"/>
                      <a:r>
                        <a:rPr lang="en-US" sz="900"/>
                        <a:t>Supports index-organized tables - clustered indexes. </a:t>
                      </a:r>
                      <a:br>
                        <a:rPr lang="en-US" sz="900"/>
                      </a:br>
                      <a:r>
                        <a:rPr lang="en-US" sz="900"/>
                        <a:t/>
                      </a:r>
                      <a:br>
                        <a:rPr lang="en-US" sz="900"/>
                      </a:br>
                      <a:r>
                        <a:rPr lang="en-US" sz="900"/>
                        <a:t>Does not support persisted indexes / materialized views  </a:t>
                      </a:r>
                    </a:p>
                  </a:txBody>
                  <a:tcPr marL="15884" marR="15884" marT="15884" marB="15884" anchor="ctr">
                    <a:lnL>
                      <a:noFill/>
                    </a:lnL>
                    <a:lnR>
                      <a:noFill/>
                    </a:lnR>
                    <a:lnT>
                      <a:noFill/>
                    </a:lnT>
                    <a:lnB>
                      <a:noFill/>
                    </a:lnB>
                  </a:tcPr>
                </a:tc>
                <a:tc>
                  <a:txBody>
                    <a:bodyPr/>
                    <a:lstStyle/>
                    <a:p>
                      <a:pPr algn="ctr"/>
                      <a:r>
                        <a:rPr lang="en-US" sz="900"/>
                        <a:t>Supports index-organized table, but updates are manual until ProstgreSQL 11 when it is automatic.</a:t>
                      </a:r>
                      <a:br>
                        <a:rPr lang="en-US" sz="900"/>
                      </a:br>
                      <a:r>
                        <a:rPr lang="en-US" sz="900"/>
                        <a:t/>
                      </a:r>
                      <a:br>
                        <a:rPr lang="en-US" sz="900"/>
                      </a:br>
                      <a:r>
                        <a:rPr lang="en-US" sz="900"/>
                        <a:t>Supports persisted indexes/materialized views.</a:t>
                      </a:r>
                    </a:p>
                  </a:txBody>
                  <a:tcPr marL="15884" marR="15884" marT="15884" marB="15884" anchor="ctr">
                    <a:lnL>
                      <a:noFill/>
                    </a:lnL>
                    <a:lnR>
                      <a:noFill/>
                    </a:lnR>
                    <a:lnT>
                      <a:noFill/>
                    </a:lnT>
                    <a:lnB>
                      <a:noFill/>
                    </a:lnB>
                  </a:tcPr>
                </a:tc>
                <a:tc>
                  <a:txBody>
                    <a:bodyPr/>
                    <a:lstStyle/>
                    <a:p>
                      <a:pPr algn="ctr"/>
                      <a:r>
                        <a:rPr lang="en-US" sz="900"/>
                        <a:t>Supports index-organized tables - clustered indexes that automatically maintains rows order.</a:t>
                      </a:r>
                    </a:p>
                  </a:txBody>
                  <a:tcPr marL="15884" marR="15884" marT="15884" marB="15884" anchor="ctr">
                    <a:lnL>
                      <a:noFill/>
                    </a:lnL>
                    <a:lnR>
                      <a:noFill/>
                    </a:lnR>
                    <a:lnT>
                      <a:noFill/>
                    </a:lnT>
                    <a:lnB>
                      <a:noFill/>
                    </a:lnB>
                  </a:tcPr>
                </a:tc>
                <a:extLst>
                  <a:ext uri="{0D108BD9-81ED-4DB2-BD59-A6C34878D82A}">
                    <a16:rowId xmlns:a16="http://schemas.microsoft.com/office/drawing/2014/main" val="2482156460"/>
                  </a:ext>
                </a:extLst>
              </a:tr>
              <a:tr h="1747242">
                <a:tc>
                  <a:txBody>
                    <a:bodyPr/>
                    <a:lstStyle/>
                    <a:p>
                      <a:pPr algn="ctr"/>
                      <a:r>
                        <a:rPr lang="fr-FR" sz="900"/>
                        <a:t>Multiple indexes usage in single query</a:t>
                      </a:r>
                    </a:p>
                  </a:txBody>
                  <a:tcPr marL="15884" marR="15884" marT="15884" marB="15884" anchor="ctr">
                    <a:lnL>
                      <a:noFill/>
                    </a:lnL>
                    <a:lnR>
                      <a:noFill/>
                    </a:lnR>
                    <a:lnT>
                      <a:noFill/>
                    </a:lnT>
                    <a:lnB>
                      <a:noFill/>
                    </a:lnB>
                  </a:tcPr>
                </a:tc>
                <a:tc>
                  <a:txBody>
                    <a:bodyPr/>
                    <a:lstStyle/>
                    <a:p>
                      <a:pPr algn="ctr"/>
                      <a:r>
                        <a:rPr lang="en-US" sz="900"/>
                        <a:t>Multiple indexes might be used for the single query.</a:t>
                      </a:r>
                    </a:p>
                  </a:txBody>
                  <a:tcPr marL="15884" marR="15884" marT="15884" marB="15884" anchor="ctr">
                    <a:lnL>
                      <a:noFill/>
                    </a:lnL>
                    <a:lnR>
                      <a:noFill/>
                    </a:lnR>
                    <a:lnT>
                      <a:noFill/>
                    </a:lnT>
                    <a:lnB>
                      <a:noFill/>
                    </a:lnB>
                  </a:tcPr>
                </a:tc>
                <a:tc>
                  <a:txBody>
                    <a:bodyPr/>
                    <a:lstStyle/>
                    <a:p>
                      <a:pPr algn="ctr"/>
                      <a:r>
                        <a:rPr lang="en-US" sz="900"/>
                        <a:t>Multiple indexes might be used for the single query. If we have separate indexes on x and y, one possible implementation of a query like WHERE x = 5 AND y = 6 is to use each index with the appropriate query clause and then AND together the index results to identify the result rows.</a:t>
                      </a:r>
                    </a:p>
                  </a:txBody>
                  <a:tcPr marL="15884" marR="15884" marT="15884" marB="15884" anchor="ctr">
                    <a:lnL>
                      <a:noFill/>
                    </a:lnL>
                    <a:lnR>
                      <a:noFill/>
                    </a:lnR>
                    <a:lnT>
                      <a:noFill/>
                    </a:lnT>
                    <a:lnB>
                      <a:noFill/>
                    </a:lnB>
                  </a:tcPr>
                </a:tc>
                <a:tc>
                  <a:txBody>
                    <a:bodyPr/>
                    <a:lstStyle/>
                    <a:p>
                      <a:pPr algn="ctr"/>
                      <a:r>
                        <a:rPr lang="en-US" sz="900"/>
                        <a:t>Multiple indexes might be used for a single query (index intersection feature).</a:t>
                      </a:r>
                    </a:p>
                  </a:txBody>
                  <a:tcPr marL="15884" marR="15884" marT="15884" marB="15884" anchor="ctr">
                    <a:lnL>
                      <a:noFill/>
                    </a:lnL>
                    <a:lnR>
                      <a:noFill/>
                    </a:lnR>
                    <a:lnT>
                      <a:noFill/>
                    </a:lnT>
                    <a:lnB>
                      <a:noFill/>
                    </a:lnB>
                  </a:tcPr>
                </a:tc>
                <a:extLst>
                  <a:ext uri="{0D108BD9-81ED-4DB2-BD59-A6C34878D82A}">
                    <a16:rowId xmlns:a16="http://schemas.microsoft.com/office/drawing/2014/main" val="937593436"/>
                  </a:ext>
                </a:extLst>
              </a:tr>
              <a:tr h="317680">
                <a:tc>
                  <a:txBody>
                    <a:bodyPr/>
                    <a:lstStyle/>
                    <a:p>
                      <a:pPr algn="ctr"/>
                      <a:r>
                        <a:rPr lang="fr-FR" sz="900"/>
                        <a:t>Multicolumn indexes</a:t>
                      </a:r>
                    </a:p>
                  </a:txBody>
                  <a:tcPr marL="15884" marR="15884" marT="15884" marB="15884" anchor="ctr">
                    <a:lnL>
                      <a:noFill/>
                    </a:lnL>
                    <a:lnR>
                      <a:noFill/>
                    </a:lnR>
                    <a:lnT>
                      <a:noFill/>
                    </a:lnT>
                    <a:lnB>
                      <a:noFill/>
                    </a:lnB>
                  </a:tcPr>
                </a:tc>
                <a:tc>
                  <a:txBody>
                    <a:bodyPr/>
                    <a:lstStyle/>
                    <a:p>
                      <a:pPr algn="ctr"/>
                      <a:r>
                        <a:rPr lang="en-US" sz="900"/>
                        <a:t>Multi-column indexes can have up to 16 columns</a:t>
                      </a:r>
                    </a:p>
                  </a:txBody>
                  <a:tcPr marL="15884" marR="15884" marT="15884" marB="15884" anchor="ctr">
                    <a:lnL>
                      <a:noFill/>
                    </a:lnL>
                    <a:lnR>
                      <a:noFill/>
                    </a:lnR>
                    <a:lnT>
                      <a:noFill/>
                    </a:lnT>
                    <a:lnB>
                      <a:noFill/>
                    </a:lnB>
                  </a:tcPr>
                </a:tc>
                <a:tc>
                  <a:txBody>
                    <a:bodyPr/>
                    <a:lstStyle/>
                    <a:p>
                      <a:pPr algn="ctr"/>
                      <a:r>
                        <a:rPr lang="en-US" sz="900"/>
                        <a:t>Multi-column indexes can have up to 32 columns</a:t>
                      </a:r>
                    </a:p>
                  </a:txBody>
                  <a:tcPr marL="15884" marR="15884" marT="15884" marB="15884" anchor="ctr">
                    <a:lnL>
                      <a:noFill/>
                    </a:lnL>
                    <a:lnR>
                      <a:noFill/>
                    </a:lnR>
                    <a:lnT>
                      <a:noFill/>
                    </a:lnT>
                    <a:lnB>
                      <a:noFill/>
                    </a:lnB>
                  </a:tcPr>
                </a:tc>
                <a:tc>
                  <a:txBody>
                    <a:bodyPr/>
                    <a:lstStyle/>
                    <a:p>
                      <a:pPr algn="ctr"/>
                      <a:r>
                        <a:rPr lang="en-US" sz="900" dirty="0"/>
                        <a:t>Multi-column indexes can have up to 16 columns</a:t>
                      </a:r>
                    </a:p>
                  </a:txBody>
                  <a:tcPr marL="15884" marR="15884" marT="15884" marB="15884" anchor="ctr">
                    <a:lnL>
                      <a:noFill/>
                    </a:lnL>
                    <a:lnR>
                      <a:noFill/>
                    </a:lnR>
                    <a:lnT>
                      <a:noFill/>
                    </a:lnT>
                    <a:lnB>
                      <a:noFill/>
                    </a:lnB>
                  </a:tcPr>
                </a:tc>
                <a:extLst>
                  <a:ext uri="{0D108BD9-81ED-4DB2-BD59-A6C34878D82A}">
                    <a16:rowId xmlns:a16="http://schemas.microsoft.com/office/drawing/2014/main" val="1793173527"/>
                  </a:ext>
                </a:extLst>
              </a:tr>
            </a:tbl>
          </a:graphicData>
        </a:graphic>
      </p:graphicFrame>
    </p:spTree>
    <p:extLst>
      <p:ext uri="{BB962C8B-B14F-4D97-AF65-F5344CB8AC3E}">
        <p14:creationId xmlns:p14="http://schemas.microsoft.com/office/powerpoint/2010/main" val="648162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429058383"/>
              </p:ext>
            </p:extLst>
          </p:nvPr>
        </p:nvGraphicFramePr>
        <p:xfrm>
          <a:off x="905689" y="696913"/>
          <a:ext cx="10467704" cy="5312001"/>
        </p:xfrm>
        <a:graphic>
          <a:graphicData uri="http://schemas.openxmlformats.org/drawingml/2006/table">
            <a:tbl>
              <a:tblPr/>
              <a:tblGrid>
                <a:gridCol w="2616926">
                  <a:extLst>
                    <a:ext uri="{9D8B030D-6E8A-4147-A177-3AD203B41FA5}">
                      <a16:colId xmlns:a16="http://schemas.microsoft.com/office/drawing/2014/main" val="3798236019"/>
                    </a:ext>
                  </a:extLst>
                </a:gridCol>
                <a:gridCol w="2616926">
                  <a:extLst>
                    <a:ext uri="{9D8B030D-6E8A-4147-A177-3AD203B41FA5}">
                      <a16:colId xmlns:a16="http://schemas.microsoft.com/office/drawing/2014/main" val="188621758"/>
                    </a:ext>
                  </a:extLst>
                </a:gridCol>
                <a:gridCol w="2616926">
                  <a:extLst>
                    <a:ext uri="{9D8B030D-6E8A-4147-A177-3AD203B41FA5}">
                      <a16:colId xmlns:a16="http://schemas.microsoft.com/office/drawing/2014/main" val="3159986823"/>
                    </a:ext>
                  </a:extLst>
                </a:gridCol>
                <a:gridCol w="2616926">
                  <a:extLst>
                    <a:ext uri="{9D8B030D-6E8A-4147-A177-3AD203B41FA5}">
                      <a16:colId xmlns:a16="http://schemas.microsoft.com/office/drawing/2014/main" val="36050209"/>
                    </a:ext>
                  </a:extLst>
                </a:gridCol>
              </a:tblGrid>
              <a:tr h="424375">
                <a:tc>
                  <a:txBody>
                    <a:bodyPr/>
                    <a:lstStyle/>
                    <a:p>
                      <a:pPr algn="ctr"/>
                      <a:r>
                        <a:rPr lang="en-US" sz="800"/>
                        <a:t>Partial indexes (an index built over a subset of a table using filter) </a:t>
                      </a:r>
                    </a:p>
                  </a:txBody>
                  <a:tcPr marL="14034" marR="14034" marT="14034" marB="14034" anchor="ctr">
                    <a:lnL>
                      <a:noFill/>
                    </a:lnL>
                    <a:lnR>
                      <a:noFill/>
                    </a:lnR>
                    <a:lnT>
                      <a:noFill/>
                    </a:lnT>
                    <a:lnB>
                      <a:noFill/>
                    </a:lnB>
                  </a:tcPr>
                </a:tc>
                <a:tc>
                  <a:txBody>
                    <a:bodyPr/>
                    <a:lstStyle/>
                    <a:p>
                      <a:pPr algn="ctr"/>
                      <a:r>
                        <a:rPr lang="en-US" sz="800"/>
                        <a:t>Does not support partial indexes</a:t>
                      </a:r>
                    </a:p>
                  </a:txBody>
                  <a:tcPr marL="14034" marR="14034" marT="14034" marB="14034" anchor="ctr">
                    <a:lnL>
                      <a:noFill/>
                    </a:lnL>
                    <a:lnR>
                      <a:noFill/>
                    </a:lnR>
                    <a:lnT>
                      <a:noFill/>
                    </a:lnT>
                    <a:lnB>
                      <a:noFill/>
                    </a:lnB>
                  </a:tcPr>
                </a:tc>
                <a:tc>
                  <a:txBody>
                    <a:bodyPr/>
                    <a:lstStyle/>
                    <a:p>
                      <a:pPr algn="ctr"/>
                      <a:r>
                        <a:rPr lang="fr-FR" sz="800"/>
                        <a:t>Supports partial indexes</a:t>
                      </a:r>
                    </a:p>
                  </a:txBody>
                  <a:tcPr marL="14034" marR="14034" marT="14034" marB="14034" anchor="ctr">
                    <a:lnL>
                      <a:noFill/>
                    </a:lnL>
                    <a:lnR>
                      <a:noFill/>
                    </a:lnR>
                    <a:lnT>
                      <a:noFill/>
                    </a:lnT>
                    <a:lnB>
                      <a:noFill/>
                    </a:lnB>
                  </a:tcPr>
                </a:tc>
                <a:tc>
                  <a:txBody>
                    <a:bodyPr/>
                    <a:lstStyle/>
                    <a:p>
                      <a:pPr algn="ctr"/>
                      <a:r>
                        <a:rPr lang="fr-FR" sz="800"/>
                        <a:t>Supports partial indexes</a:t>
                      </a:r>
                    </a:p>
                  </a:txBody>
                  <a:tcPr marL="14034" marR="14034" marT="14034" marB="14034" anchor="ctr">
                    <a:lnL>
                      <a:noFill/>
                    </a:lnL>
                    <a:lnR>
                      <a:noFill/>
                    </a:lnR>
                    <a:lnT>
                      <a:noFill/>
                    </a:lnT>
                    <a:lnB>
                      <a:noFill/>
                    </a:lnB>
                  </a:tcPr>
                </a:tc>
                <a:extLst>
                  <a:ext uri="{0D108BD9-81ED-4DB2-BD59-A6C34878D82A}">
                    <a16:rowId xmlns:a16="http://schemas.microsoft.com/office/drawing/2014/main" val="748149149"/>
                  </a:ext>
                </a:extLst>
              </a:tr>
              <a:tr h="556077">
                <a:tc>
                  <a:txBody>
                    <a:bodyPr/>
                    <a:lstStyle/>
                    <a:p>
                      <a:pPr algn="ctr"/>
                      <a:r>
                        <a:rPr lang="fr-FR" sz="800"/>
                        <a:t>Join algorithms</a:t>
                      </a:r>
                    </a:p>
                  </a:txBody>
                  <a:tcPr marL="14034" marR="14034" marT="14034" marB="14034" anchor="ctr">
                    <a:lnL>
                      <a:noFill/>
                    </a:lnL>
                    <a:lnR>
                      <a:noFill/>
                    </a:lnR>
                    <a:lnT>
                      <a:noFill/>
                    </a:lnT>
                    <a:lnB>
                      <a:noFill/>
                    </a:lnB>
                  </a:tcPr>
                </a:tc>
                <a:tc>
                  <a:txBody>
                    <a:bodyPr/>
                    <a:lstStyle/>
                    <a:p>
                      <a:pPr algn="ctr"/>
                      <a:r>
                        <a:rPr lang="en-US" sz="800"/>
                        <a:t>MySQL executes joins between tables using only a nested-loop algorithm or variations of it.</a:t>
                      </a:r>
                    </a:p>
                  </a:txBody>
                  <a:tcPr marL="14034" marR="14034" marT="14034" marB="14034" anchor="ctr">
                    <a:lnL>
                      <a:noFill/>
                    </a:lnL>
                    <a:lnR>
                      <a:noFill/>
                    </a:lnR>
                    <a:lnT>
                      <a:noFill/>
                    </a:lnT>
                    <a:lnB>
                      <a:noFill/>
                    </a:lnB>
                  </a:tcPr>
                </a:tc>
                <a:tc>
                  <a:txBody>
                    <a:bodyPr/>
                    <a:lstStyle/>
                    <a:p>
                      <a:pPr algn="ctr"/>
                      <a:r>
                        <a:rPr lang="en-US" sz="800"/>
                        <a:t>Supports nested-loop joins, Hash joins and merge joins algorithms. </a:t>
                      </a:r>
                    </a:p>
                  </a:txBody>
                  <a:tcPr marL="14034" marR="14034" marT="14034" marB="14034" anchor="ctr">
                    <a:lnL>
                      <a:noFill/>
                    </a:lnL>
                    <a:lnR>
                      <a:noFill/>
                    </a:lnR>
                    <a:lnT>
                      <a:noFill/>
                    </a:lnT>
                    <a:lnB>
                      <a:noFill/>
                    </a:lnB>
                  </a:tcPr>
                </a:tc>
                <a:tc>
                  <a:txBody>
                    <a:bodyPr/>
                    <a:lstStyle/>
                    <a:p>
                      <a:pPr algn="ctr"/>
                      <a:r>
                        <a:rPr lang="en-US" sz="800"/>
                        <a:t>Supports nested-loop joins, hash joins and merge joins algorithms. </a:t>
                      </a:r>
                    </a:p>
                  </a:txBody>
                  <a:tcPr marL="14034" marR="14034" marT="14034" marB="14034" anchor="ctr">
                    <a:lnL>
                      <a:noFill/>
                    </a:lnL>
                    <a:lnR>
                      <a:noFill/>
                    </a:lnR>
                    <a:lnT>
                      <a:noFill/>
                    </a:lnT>
                    <a:lnB>
                      <a:noFill/>
                    </a:lnB>
                  </a:tcPr>
                </a:tc>
                <a:extLst>
                  <a:ext uri="{0D108BD9-81ED-4DB2-BD59-A6C34878D82A}">
                    <a16:rowId xmlns:a16="http://schemas.microsoft.com/office/drawing/2014/main" val="2748346021"/>
                  </a:ext>
                </a:extLst>
              </a:tr>
              <a:tr h="951185">
                <a:tc>
                  <a:txBody>
                    <a:bodyPr/>
                    <a:lstStyle/>
                    <a:p>
                      <a:pPr algn="ctr"/>
                      <a:r>
                        <a:rPr lang="fr-FR" sz="800"/>
                        <a:t>Query execution plan reuse</a:t>
                      </a:r>
                    </a:p>
                  </a:txBody>
                  <a:tcPr marL="14034" marR="14034" marT="14034" marB="14034" anchor="ctr">
                    <a:lnL>
                      <a:noFill/>
                    </a:lnL>
                    <a:lnR>
                      <a:noFill/>
                    </a:lnR>
                    <a:lnT>
                      <a:noFill/>
                    </a:lnT>
                    <a:lnB>
                      <a:noFill/>
                    </a:lnB>
                  </a:tcPr>
                </a:tc>
                <a:tc>
                  <a:txBody>
                    <a:bodyPr/>
                    <a:lstStyle/>
                    <a:p>
                      <a:pPr algn="ctr"/>
                      <a:r>
                        <a:rPr lang="en-US" sz="800"/>
                        <a:t>Maintains caches for prepared statements and stored programs on a per-session basis. Statements cached for one session are not accessible to other sessions. </a:t>
                      </a:r>
                    </a:p>
                  </a:txBody>
                  <a:tcPr marL="14034" marR="14034" marT="14034" marB="14034" anchor="ctr">
                    <a:lnL>
                      <a:noFill/>
                    </a:lnL>
                    <a:lnR>
                      <a:noFill/>
                    </a:lnR>
                    <a:lnT>
                      <a:noFill/>
                    </a:lnT>
                    <a:lnB>
                      <a:noFill/>
                    </a:lnB>
                  </a:tcPr>
                </a:tc>
                <a:tc>
                  <a:txBody>
                    <a:bodyPr/>
                    <a:lstStyle/>
                    <a:p>
                      <a:pPr algn="ctr"/>
                      <a:r>
                        <a:rPr lang="en-US" sz="800"/>
                        <a:t>Caches query plans only as long as the prepared statement is open. The query plan is disposed when the prepared statement is closed.</a:t>
                      </a:r>
                    </a:p>
                  </a:txBody>
                  <a:tcPr marL="14034" marR="14034" marT="14034" marB="14034" anchor="ctr">
                    <a:lnL>
                      <a:noFill/>
                    </a:lnL>
                    <a:lnR>
                      <a:noFill/>
                    </a:lnR>
                    <a:lnT>
                      <a:noFill/>
                    </a:lnT>
                    <a:lnB>
                      <a:noFill/>
                    </a:lnB>
                  </a:tcPr>
                </a:tc>
                <a:tc>
                  <a:txBody>
                    <a:bodyPr/>
                    <a:lstStyle/>
                    <a:p>
                      <a:pPr algn="ctr"/>
                      <a:r>
                        <a:rPr lang="en-US" sz="800"/>
                        <a:t>Has shared execution plan cache to enable queries to reuse execution plans</a:t>
                      </a:r>
                    </a:p>
                  </a:txBody>
                  <a:tcPr marL="14034" marR="14034" marT="14034" marB="14034" anchor="ctr">
                    <a:lnL>
                      <a:noFill/>
                    </a:lnL>
                    <a:lnR>
                      <a:noFill/>
                    </a:lnR>
                    <a:lnT>
                      <a:noFill/>
                    </a:lnT>
                    <a:lnB>
                      <a:noFill/>
                    </a:lnB>
                  </a:tcPr>
                </a:tc>
                <a:extLst>
                  <a:ext uri="{0D108BD9-81ED-4DB2-BD59-A6C34878D82A}">
                    <a16:rowId xmlns:a16="http://schemas.microsoft.com/office/drawing/2014/main" val="2518981683"/>
                  </a:ext>
                </a:extLst>
              </a:tr>
              <a:tr h="687780">
                <a:tc>
                  <a:txBody>
                    <a:bodyPr/>
                    <a:lstStyle/>
                    <a:p>
                      <a:pPr algn="ctr"/>
                      <a:r>
                        <a:rPr lang="fr-FR" sz="800"/>
                        <a:t>Statistics</a:t>
                      </a:r>
                    </a:p>
                  </a:txBody>
                  <a:tcPr marL="14034" marR="14034" marT="14034" marB="14034" anchor="ctr">
                    <a:lnL>
                      <a:noFill/>
                    </a:lnL>
                    <a:lnR>
                      <a:noFill/>
                    </a:lnR>
                    <a:lnT>
                      <a:noFill/>
                    </a:lnT>
                    <a:lnB>
                      <a:noFill/>
                    </a:lnB>
                  </a:tcPr>
                </a:tc>
                <a:tc>
                  <a:txBody>
                    <a:bodyPr/>
                    <a:lstStyle/>
                    <a:p>
                      <a:pPr algn="ctr"/>
                      <a:r>
                        <a:rPr lang="fr-FR" sz="800"/>
                        <a:t>Maintains persistent and non-persistent statistics (cleared on server restart)</a:t>
                      </a:r>
                    </a:p>
                  </a:txBody>
                  <a:tcPr marL="14034" marR="14034" marT="14034" marB="14034" anchor="ctr">
                    <a:lnL>
                      <a:noFill/>
                    </a:lnL>
                    <a:lnR>
                      <a:noFill/>
                    </a:lnR>
                    <a:lnT>
                      <a:noFill/>
                    </a:lnT>
                    <a:lnB>
                      <a:noFill/>
                    </a:lnB>
                  </a:tcPr>
                </a:tc>
                <a:tc>
                  <a:txBody>
                    <a:bodyPr/>
                    <a:lstStyle/>
                    <a:p>
                      <a:pPr algn="ctr"/>
                      <a:r>
                        <a:rPr lang="en-US" sz="800"/>
                        <a:t>Maintains statistics used by the planner, they are being updated by ANALYZE or VACUUM or CREATE INDEX</a:t>
                      </a:r>
                    </a:p>
                  </a:txBody>
                  <a:tcPr marL="14034" marR="14034" marT="14034" marB="14034" anchor="ctr">
                    <a:lnL>
                      <a:noFill/>
                    </a:lnL>
                    <a:lnR>
                      <a:noFill/>
                    </a:lnR>
                    <a:lnT>
                      <a:noFill/>
                    </a:lnT>
                    <a:lnB>
                      <a:noFill/>
                    </a:lnB>
                  </a:tcPr>
                </a:tc>
                <a:tc>
                  <a:txBody>
                    <a:bodyPr/>
                    <a:lstStyle/>
                    <a:p>
                      <a:pPr algn="ctr"/>
                      <a:r>
                        <a:rPr lang="fr-FR" sz="800"/>
                        <a:t>Maintains persistent statistics</a:t>
                      </a:r>
                    </a:p>
                  </a:txBody>
                  <a:tcPr marL="14034" marR="14034" marT="14034" marB="14034" anchor="ctr">
                    <a:lnL>
                      <a:noFill/>
                    </a:lnL>
                    <a:lnR>
                      <a:noFill/>
                    </a:lnR>
                    <a:lnT>
                      <a:noFill/>
                    </a:lnT>
                    <a:lnB>
                      <a:noFill/>
                    </a:lnB>
                  </a:tcPr>
                </a:tc>
                <a:extLst>
                  <a:ext uri="{0D108BD9-81ED-4DB2-BD59-A6C34878D82A}">
                    <a16:rowId xmlns:a16="http://schemas.microsoft.com/office/drawing/2014/main" val="745773920"/>
                  </a:ext>
                </a:extLst>
              </a:tr>
              <a:tr h="1346292">
                <a:tc>
                  <a:txBody>
                    <a:bodyPr/>
                    <a:lstStyle/>
                    <a:p>
                      <a:pPr algn="ctr"/>
                      <a:r>
                        <a:rPr lang="fr-FR" sz="800"/>
                        <a:t>Memory-optimized tables</a:t>
                      </a:r>
                    </a:p>
                  </a:txBody>
                  <a:tcPr marL="14034" marR="14034" marT="14034" marB="14034" anchor="ctr">
                    <a:lnL>
                      <a:noFill/>
                    </a:lnL>
                    <a:lnR>
                      <a:noFill/>
                    </a:lnR>
                    <a:lnT>
                      <a:noFill/>
                    </a:lnT>
                    <a:lnB>
                      <a:noFill/>
                    </a:lnB>
                  </a:tcPr>
                </a:tc>
                <a:tc>
                  <a:txBody>
                    <a:bodyPr/>
                    <a:lstStyle/>
                    <a:p>
                      <a:pPr algn="ctr"/>
                      <a:r>
                        <a:rPr lang="en-US" sz="800"/>
                        <a:t>MySQL has got an ability to store tables in memory. The tables that are created in memory do not support transactions, their data is vulnerable to crashes. Those tables should be used as a temporary area or as a read-only caches.</a:t>
                      </a:r>
                    </a:p>
                  </a:txBody>
                  <a:tcPr marL="14034" marR="14034" marT="14034" marB="14034" anchor="ctr">
                    <a:lnL>
                      <a:noFill/>
                    </a:lnL>
                    <a:lnR>
                      <a:noFill/>
                    </a:lnR>
                    <a:lnT>
                      <a:noFill/>
                    </a:lnT>
                    <a:lnB>
                      <a:noFill/>
                    </a:lnB>
                  </a:tcPr>
                </a:tc>
                <a:tc>
                  <a:txBody>
                    <a:bodyPr/>
                    <a:lstStyle/>
                    <a:p>
                      <a:pPr algn="ctr"/>
                      <a:r>
                        <a:rPr lang="en-US" sz="800"/>
                        <a:t>Does not offer any in-memory engine.</a:t>
                      </a:r>
                    </a:p>
                  </a:txBody>
                  <a:tcPr marL="14034" marR="14034" marT="14034" marB="14034" anchor="ctr">
                    <a:lnL>
                      <a:noFill/>
                    </a:lnL>
                    <a:lnR>
                      <a:noFill/>
                    </a:lnR>
                    <a:lnT>
                      <a:noFill/>
                    </a:lnT>
                    <a:lnB>
                      <a:noFill/>
                    </a:lnB>
                  </a:tcPr>
                </a:tc>
                <a:tc>
                  <a:txBody>
                    <a:bodyPr/>
                    <a:lstStyle/>
                    <a:p>
                      <a:pPr algn="ctr"/>
                      <a:r>
                        <a:rPr lang="en-US" sz="800"/>
                        <a:t>In-memory OLTP is integrated into SQL Server’s database engine </a:t>
                      </a:r>
                    </a:p>
                  </a:txBody>
                  <a:tcPr marL="14034" marR="14034" marT="14034" marB="14034" anchor="ctr">
                    <a:lnL>
                      <a:noFill/>
                    </a:lnL>
                    <a:lnR>
                      <a:noFill/>
                    </a:lnR>
                    <a:lnT>
                      <a:noFill/>
                    </a:lnT>
                    <a:lnB>
                      <a:noFill/>
                    </a:lnB>
                  </a:tcPr>
                </a:tc>
                <a:extLst>
                  <a:ext uri="{0D108BD9-81ED-4DB2-BD59-A6C34878D82A}">
                    <a16:rowId xmlns:a16="http://schemas.microsoft.com/office/drawing/2014/main" val="3297971549"/>
                  </a:ext>
                </a:extLst>
              </a:tr>
              <a:tr h="1346292">
                <a:tc>
                  <a:txBody>
                    <a:bodyPr/>
                    <a:lstStyle/>
                    <a:p>
                      <a:pPr algn="ctr"/>
                      <a:r>
                        <a:rPr lang="fr-FR" sz="800"/>
                        <a:t>Columnstore or row- store</a:t>
                      </a:r>
                    </a:p>
                  </a:txBody>
                  <a:tcPr marL="14034" marR="14034" marT="14034" marB="14034" anchor="ctr">
                    <a:lnL>
                      <a:noFill/>
                    </a:lnL>
                    <a:lnR>
                      <a:noFill/>
                    </a:lnR>
                    <a:lnT>
                      <a:noFill/>
                    </a:lnT>
                    <a:lnB>
                      <a:noFill/>
                    </a:lnB>
                  </a:tcPr>
                </a:tc>
                <a:tc>
                  <a:txBody>
                    <a:bodyPr/>
                    <a:lstStyle/>
                    <a:p>
                      <a:pPr algn="ctr"/>
                      <a:r>
                        <a:rPr lang="en-US" sz="800"/>
                        <a:t>MariaDB have recently launched the column store engine for MySQL which was designed as a massively parallel database in an environment with multiple servers. It can be used instead of InnoDB storage engine.</a:t>
                      </a:r>
                    </a:p>
                  </a:txBody>
                  <a:tcPr marL="14034" marR="14034" marT="14034" marB="14034" anchor="ctr">
                    <a:lnL>
                      <a:noFill/>
                    </a:lnL>
                    <a:lnR>
                      <a:noFill/>
                    </a:lnR>
                    <a:lnT>
                      <a:noFill/>
                    </a:lnT>
                    <a:lnB>
                      <a:noFill/>
                    </a:lnB>
                  </a:tcPr>
                </a:tc>
                <a:tc>
                  <a:txBody>
                    <a:bodyPr/>
                    <a:lstStyle/>
                    <a:p>
                      <a:pPr algn="ctr"/>
                      <a:r>
                        <a:rPr lang="en-US" sz="800"/>
                        <a:t>Row-store. Does not offer any columnar storage engine.</a:t>
                      </a:r>
                    </a:p>
                  </a:txBody>
                  <a:tcPr marL="14034" marR="14034" marT="14034" marB="14034" anchor="ctr">
                    <a:lnL>
                      <a:noFill/>
                    </a:lnL>
                    <a:lnR>
                      <a:noFill/>
                    </a:lnR>
                    <a:lnT>
                      <a:noFill/>
                    </a:lnT>
                    <a:lnB>
                      <a:noFill/>
                    </a:lnB>
                  </a:tcPr>
                </a:tc>
                <a:tc>
                  <a:txBody>
                    <a:bodyPr/>
                    <a:lstStyle/>
                    <a:p>
                      <a:pPr algn="ctr"/>
                      <a:r>
                        <a:rPr lang="en-US" sz="800" dirty="0"/>
                        <a:t>SQL Server offers column store indexes to query large tables</a:t>
                      </a:r>
                    </a:p>
                  </a:txBody>
                  <a:tcPr marL="14034" marR="14034" marT="14034" marB="14034" anchor="ctr">
                    <a:lnL>
                      <a:noFill/>
                    </a:lnL>
                    <a:lnR>
                      <a:noFill/>
                    </a:lnR>
                    <a:lnT>
                      <a:noFill/>
                    </a:lnT>
                    <a:lnB>
                      <a:noFill/>
                    </a:lnB>
                  </a:tcPr>
                </a:tc>
                <a:extLst>
                  <a:ext uri="{0D108BD9-81ED-4DB2-BD59-A6C34878D82A}">
                    <a16:rowId xmlns:a16="http://schemas.microsoft.com/office/drawing/2014/main" val="953052053"/>
                  </a:ext>
                </a:extLst>
              </a:tr>
            </a:tbl>
          </a:graphicData>
        </a:graphic>
      </p:graphicFrame>
    </p:spTree>
    <p:extLst>
      <p:ext uri="{BB962C8B-B14F-4D97-AF65-F5344CB8AC3E}">
        <p14:creationId xmlns:p14="http://schemas.microsoft.com/office/powerpoint/2010/main" val="1401914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548640"/>
          </a:xfrm>
        </p:spPr>
        <p:txBody>
          <a:bodyPr>
            <a:normAutofit fontScale="90000"/>
          </a:bodyPr>
          <a:lstStyle/>
          <a:p>
            <a:r>
              <a:rPr lang="en-US" sz="2700" b="1" dirty="0"/>
              <a:t>JSON and Data Type Support for MySQL, PostgreSQL and SQL Server</a:t>
            </a:r>
            <a:r>
              <a:rPr lang="en-US" b="1" dirty="0"/>
              <a:t/>
            </a:r>
            <a:br>
              <a:rPr lang="en-US" b="1" dirty="0"/>
            </a:br>
            <a:endParaRPr lang="fr-F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69250311"/>
              </p:ext>
            </p:extLst>
          </p:nvPr>
        </p:nvGraphicFramePr>
        <p:xfrm>
          <a:off x="992777" y="1731963"/>
          <a:ext cx="10058400" cy="4059237"/>
        </p:xfrm>
        <a:graphic>
          <a:graphicData uri="http://schemas.openxmlformats.org/drawingml/2006/table">
            <a:tbl>
              <a:tblPr/>
              <a:tblGrid>
                <a:gridCol w="2514600">
                  <a:extLst>
                    <a:ext uri="{9D8B030D-6E8A-4147-A177-3AD203B41FA5}">
                      <a16:colId xmlns:a16="http://schemas.microsoft.com/office/drawing/2014/main" val="2636442077"/>
                    </a:ext>
                  </a:extLst>
                </a:gridCol>
                <a:gridCol w="2514600">
                  <a:extLst>
                    <a:ext uri="{9D8B030D-6E8A-4147-A177-3AD203B41FA5}">
                      <a16:colId xmlns:a16="http://schemas.microsoft.com/office/drawing/2014/main" val="685511606"/>
                    </a:ext>
                  </a:extLst>
                </a:gridCol>
                <a:gridCol w="2514600">
                  <a:extLst>
                    <a:ext uri="{9D8B030D-6E8A-4147-A177-3AD203B41FA5}">
                      <a16:colId xmlns:a16="http://schemas.microsoft.com/office/drawing/2014/main" val="4149387502"/>
                    </a:ext>
                  </a:extLst>
                </a:gridCol>
                <a:gridCol w="2514600">
                  <a:extLst>
                    <a:ext uri="{9D8B030D-6E8A-4147-A177-3AD203B41FA5}">
                      <a16:colId xmlns:a16="http://schemas.microsoft.com/office/drawing/2014/main" val="2455198178"/>
                    </a:ext>
                  </a:extLst>
                </a:gridCol>
              </a:tblGrid>
              <a:tr h="280828">
                <a:tc>
                  <a:txBody>
                    <a:bodyPr/>
                    <a:lstStyle/>
                    <a:p>
                      <a:pPr algn="ctr"/>
                      <a:endParaRPr lang="fr-FR" sz="1500">
                        <a:effectLst/>
                      </a:endParaRPr>
                    </a:p>
                  </a:txBody>
                  <a:tcPr marL="25530" marR="25530" marT="25530" marB="25530" anchor="ctr">
                    <a:lnL>
                      <a:noFill/>
                    </a:lnL>
                    <a:lnR>
                      <a:noFill/>
                    </a:lnR>
                    <a:lnT>
                      <a:noFill/>
                    </a:lnT>
                    <a:lnB>
                      <a:noFill/>
                    </a:lnB>
                  </a:tcPr>
                </a:tc>
                <a:tc>
                  <a:txBody>
                    <a:bodyPr/>
                    <a:lstStyle/>
                    <a:p>
                      <a:pPr algn="ctr"/>
                      <a:r>
                        <a:rPr lang="fr-FR" sz="1500">
                          <a:effectLst/>
                        </a:rPr>
                        <a:t>MySQL</a:t>
                      </a:r>
                    </a:p>
                  </a:txBody>
                  <a:tcPr marL="25530" marR="25530" marT="25530" marB="25530" anchor="ctr">
                    <a:lnL>
                      <a:noFill/>
                    </a:lnL>
                    <a:lnR>
                      <a:noFill/>
                    </a:lnR>
                    <a:lnT>
                      <a:noFill/>
                    </a:lnT>
                    <a:lnB>
                      <a:noFill/>
                    </a:lnB>
                  </a:tcPr>
                </a:tc>
                <a:tc>
                  <a:txBody>
                    <a:bodyPr/>
                    <a:lstStyle/>
                    <a:p>
                      <a:pPr algn="ctr"/>
                      <a:r>
                        <a:rPr lang="fr-FR" sz="1500">
                          <a:effectLst/>
                        </a:rPr>
                        <a:t>Postgresql</a:t>
                      </a:r>
                    </a:p>
                  </a:txBody>
                  <a:tcPr marL="25530" marR="25530" marT="25530" marB="25530" anchor="ctr">
                    <a:lnL>
                      <a:noFill/>
                    </a:lnL>
                    <a:lnR>
                      <a:noFill/>
                    </a:lnR>
                    <a:lnT>
                      <a:noFill/>
                    </a:lnT>
                    <a:lnB>
                      <a:noFill/>
                    </a:lnB>
                  </a:tcPr>
                </a:tc>
                <a:tc>
                  <a:txBody>
                    <a:bodyPr/>
                    <a:lstStyle/>
                    <a:p>
                      <a:pPr algn="ctr"/>
                      <a:r>
                        <a:rPr lang="fr-FR" sz="1500">
                          <a:effectLst/>
                        </a:rPr>
                        <a:t>SQL Server</a:t>
                      </a:r>
                    </a:p>
                  </a:txBody>
                  <a:tcPr marL="25530" marR="25530" marT="25530" marB="25530" anchor="ctr">
                    <a:lnL>
                      <a:noFill/>
                    </a:lnL>
                    <a:lnR>
                      <a:noFill/>
                    </a:lnR>
                    <a:lnT>
                      <a:noFill/>
                    </a:lnT>
                    <a:lnB>
                      <a:noFill/>
                    </a:lnB>
                  </a:tcPr>
                </a:tc>
                <a:extLst>
                  <a:ext uri="{0D108BD9-81ED-4DB2-BD59-A6C34878D82A}">
                    <a16:rowId xmlns:a16="http://schemas.microsoft.com/office/drawing/2014/main" val="1211217056"/>
                  </a:ext>
                </a:extLst>
              </a:tr>
              <a:tr h="2578509">
                <a:tc>
                  <a:txBody>
                    <a:bodyPr/>
                    <a:lstStyle/>
                    <a:p>
                      <a:pPr algn="ctr"/>
                      <a:r>
                        <a:rPr lang="fr-FR" sz="1500"/>
                        <a:t>JSON data type</a:t>
                      </a:r>
                    </a:p>
                  </a:txBody>
                  <a:tcPr marL="25530" marR="25530" marT="25530" marB="25530" anchor="ctr">
                    <a:lnL>
                      <a:noFill/>
                    </a:lnL>
                    <a:lnR>
                      <a:noFill/>
                    </a:lnR>
                    <a:lnT>
                      <a:noFill/>
                    </a:lnT>
                    <a:lnB>
                      <a:noFill/>
                    </a:lnB>
                  </a:tcPr>
                </a:tc>
                <a:tc>
                  <a:txBody>
                    <a:bodyPr/>
                    <a:lstStyle/>
                    <a:p>
                      <a:pPr algn="ctr"/>
                      <a:r>
                        <a:rPr lang="en-US" sz="1500"/>
                        <a:t>MySQL has JSON data type support and also supports in place partial updates over the JSON instead of replacing the whole document however there are many limitations. It does not support indexing for JSON but there are workarounds.</a:t>
                      </a:r>
                    </a:p>
                  </a:txBody>
                  <a:tcPr marL="25530" marR="25530" marT="25530" marB="25530" anchor="ctr">
                    <a:lnL>
                      <a:noFill/>
                    </a:lnL>
                    <a:lnR>
                      <a:noFill/>
                    </a:lnR>
                    <a:lnT>
                      <a:noFill/>
                    </a:lnT>
                    <a:lnB>
                      <a:noFill/>
                    </a:lnB>
                  </a:tcPr>
                </a:tc>
                <a:tc>
                  <a:txBody>
                    <a:bodyPr/>
                    <a:lstStyle/>
                    <a:p>
                      <a:pPr algn="ctr"/>
                      <a:r>
                        <a:rPr lang="en-US" sz="1500"/>
                        <a:t>PostgreSQL supports JSON data type and supports partial updates</a:t>
                      </a:r>
                    </a:p>
                  </a:txBody>
                  <a:tcPr marL="25530" marR="25530" marT="25530" marB="25530" anchor="ctr">
                    <a:lnL>
                      <a:noFill/>
                    </a:lnL>
                    <a:lnR>
                      <a:noFill/>
                    </a:lnR>
                    <a:lnT>
                      <a:noFill/>
                    </a:lnT>
                    <a:lnB>
                      <a:noFill/>
                    </a:lnB>
                  </a:tcPr>
                </a:tc>
                <a:tc>
                  <a:txBody>
                    <a:bodyPr/>
                    <a:lstStyle/>
                    <a:p>
                      <a:pPr algn="ctr"/>
                      <a:r>
                        <a:rPr lang="en-US" sz="1500"/>
                        <a:t>SQL Server supports JSON data type and supports partial updates</a:t>
                      </a:r>
                    </a:p>
                  </a:txBody>
                  <a:tcPr marL="25530" marR="25530" marT="25530" marB="25530" anchor="ctr">
                    <a:lnL>
                      <a:noFill/>
                    </a:lnL>
                    <a:lnR>
                      <a:noFill/>
                    </a:lnR>
                    <a:lnT>
                      <a:noFill/>
                    </a:lnT>
                    <a:lnB>
                      <a:noFill/>
                    </a:lnB>
                  </a:tcPr>
                </a:tc>
                <a:extLst>
                  <a:ext uri="{0D108BD9-81ED-4DB2-BD59-A6C34878D82A}">
                    <a16:rowId xmlns:a16="http://schemas.microsoft.com/office/drawing/2014/main" val="3116908680"/>
                  </a:ext>
                </a:extLst>
              </a:tr>
              <a:tr h="1199900">
                <a:tc>
                  <a:txBody>
                    <a:bodyPr/>
                    <a:lstStyle/>
                    <a:p>
                      <a:pPr algn="ctr"/>
                      <a:r>
                        <a:rPr lang="fr-FR" sz="1500"/>
                        <a:t>Additional Advanced data types</a:t>
                      </a:r>
                    </a:p>
                  </a:txBody>
                  <a:tcPr marL="25530" marR="25530" marT="25530" marB="25530" anchor="ctr">
                    <a:lnL>
                      <a:noFill/>
                    </a:lnL>
                    <a:lnR>
                      <a:noFill/>
                    </a:lnR>
                    <a:lnT>
                      <a:noFill/>
                    </a:lnT>
                    <a:lnB>
                      <a:noFill/>
                    </a:lnB>
                  </a:tcPr>
                </a:tc>
                <a:tc>
                  <a:txBody>
                    <a:bodyPr/>
                    <a:lstStyle/>
                    <a:p>
                      <a:pPr algn="ctr"/>
                      <a:r>
                        <a:rPr lang="en-US" sz="1500"/>
                        <a:t>Supports Geospatial data type. No user-defined types.</a:t>
                      </a:r>
                    </a:p>
                  </a:txBody>
                  <a:tcPr marL="25530" marR="25530" marT="25530" marB="25530" anchor="ctr">
                    <a:lnL>
                      <a:noFill/>
                    </a:lnL>
                    <a:lnR>
                      <a:noFill/>
                    </a:lnR>
                    <a:lnT>
                      <a:noFill/>
                    </a:lnT>
                    <a:lnB>
                      <a:noFill/>
                    </a:lnB>
                  </a:tcPr>
                </a:tc>
                <a:tc>
                  <a:txBody>
                    <a:bodyPr/>
                    <a:lstStyle/>
                    <a:p>
                      <a:pPr algn="ctr"/>
                      <a:r>
                        <a:rPr lang="en-US" sz="1500"/>
                        <a:t>Supports Geospatial and lots of advanced data types, such as multi-dimensional arrays, user-defined types, etc.</a:t>
                      </a:r>
                    </a:p>
                  </a:txBody>
                  <a:tcPr marL="25530" marR="25530" marT="25530" marB="25530" anchor="ctr">
                    <a:lnL>
                      <a:noFill/>
                    </a:lnL>
                    <a:lnR>
                      <a:noFill/>
                    </a:lnR>
                    <a:lnT>
                      <a:noFill/>
                    </a:lnT>
                    <a:lnB>
                      <a:noFill/>
                    </a:lnB>
                  </a:tcPr>
                </a:tc>
                <a:tc>
                  <a:txBody>
                    <a:bodyPr/>
                    <a:lstStyle/>
                    <a:p>
                      <a:pPr algn="ctr"/>
                      <a:r>
                        <a:rPr lang="en-US" sz="1500" dirty="0"/>
                        <a:t>Supports Geospatial data type, Hierarchical data</a:t>
                      </a:r>
                    </a:p>
                  </a:txBody>
                  <a:tcPr marL="25530" marR="25530" marT="25530" marB="25530" anchor="ctr">
                    <a:lnL>
                      <a:noFill/>
                    </a:lnL>
                    <a:lnR>
                      <a:noFill/>
                    </a:lnR>
                    <a:lnT>
                      <a:noFill/>
                    </a:lnT>
                    <a:lnB>
                      <a:noFill/>
                    </a:lnB>
                  </a:tcPr>
                </a:tc>
                <a:extLst>
                  <a:ext uri="{0D108BD9-81ED-4DB2-BD59-A6C34878D82A}">
                    <a16:rowId xmlns:a16="http://schemas.microsoft.com/office/drawing/2014/main" val="2404754264"/>
                  </a:ext>
                </a:extLst>
              </a:tr>
            </a:tbl>
          </a:graphicData>
        </a:graphic>
      </p:graphicFrame>
    </p:spTree>
    <p:extLst>
      <p:ext uri="{BB962C8B-B14F-4D97-AF65-F5344CB8AC3E}">
        <p14:creationId xmlns:p14="http://schemas.microsoft.com/office/powerpoint/2010/main" val="2690832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496389"/>
          </a:xfrm>
        </p:spPr>
        <p:txBody>
          <a:bodyPr>
            <a:normAutofit fontScale="90000"/>
          </a:bodyPr>
          <a:lstStyle/>
          <a:p>
            <a:r>
              <a:rPr lang="en-US" sz="2200" b="1" dirty="0" err="1"/>
              <a:t>Sharding</a:t>
            </a:r>
            <a:r>
              <a:rPr lang="en-US" sz="2200" b="1" dirty="0"/>
              <a:t> / Partitioning / Replication for MySQL, PostgreSQL and SQL Server</a:t>
            </a:r>
            <a:r>
              <a:rPr lang="en-US" b="1" dirty="0"/>
              <a:t/>
            </a:r>
            <a:br>
              <a:rPr lang="en-US" b="1" dirty="0"/>
            </a:br>
            <a:endParaRPr lang="fr-F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42262908"/>
              </p:ext>
            </p:extLst>
          </p:nvPr>
        </p:nvGraphicFramePr>
        <p:xfrm>
          <a:off x="1001487" y="1262063"/>
          <a:ext cx="10145484" cy="4868861"/>
        </p:xfrm>
        <a:graphic>
          <a:graphicData uri="http://schemas.openxmlformats.org/drawingml/2006/table">
            <a:tbl>
              <a:tblPr/>
              <a:tblGrid>
                <a:gridCol w="2536371">
                  <a:extLst>
                    <a:ext uri="{9D8B030D-6E8A-4147-A177-3AD203B41FA5}">
                      <a16:colId xmlns:a16="http://schemas.microsoft.com/office/drawing/2014/main" val="3256655097"/>
                    </a:ext>
                  </a:extLst>
                </a:gridCol>
                <a:gridCol w="2536371">
                  <a:extLst>
                    <a:ext uri="{9D8B030D-6E8A-4147-A177-3AD203B41FA5}">
                      <a16:colId xmlns:a16="http://schemas.microsoft.com/office/drawing/2014/main" val="4128803887"/>
                    </a:ext>
                  </a:extLst>
                </a:gridCol>
                <a:gridCol w="2536371">
                  <a:extLst>
                    <a:ext uri="{9D8B030D-6E8A-4147-A177-3AD203B41FA5}">
                      <a16:colId xmlns:a16="http://schemas.microsoft.com/office/drawing/2014/main" val="1628487224"/>
                    </a:ext>
                  </a:extLst>
                </a:gridCol>
                <a:gridCol w="2536371">
                  <a:extLst>
                    <a:ext uri="{9D8B030D-6E8A-4147-A177-3AD203B41FA5}">
                      <a16:colId xmlns:a16="http://schemas.microsoft.com/office/drawing/2014/main" val="1000554783"/>
                    </a:ext>
                  </a:extLst>
                </a:gridCol>
              </a:tblGrid>
              <a:tr h="157060">
                <a:tc>
                  <a:txBody>
                    <a:bodyPr/>
                    <a:lstStyle/>
                    <a:p>
                      <a:pPr algn="ctr"/>
                      <a:endParaRPr lang="fr-FR" sz="800">
                        <a:effectLst/>
                      </a:endParaRPr>
                    </a:p>
                  </a:txBody>
                  <a:tcPr marL="14278" marR="14278" marT="14278" marB="14278" anchor="ctr">
                    <a:lnL>
                      <a:noFill/>
                    </a:lnL>
                    <a:lnR>
                      <a:noFill/>
                    </a:lnR>
                    <a:lnT>
                      <a:noFill/>
                    </a:lnT>
                    <a:lnB>
                      <a:noFill/>
                    </a:lnB>
                  </a:tcPr>
                </a:tc>
                <a:tc>
                  <a:txBody>
                    <a:bodyPr/>
                    <a:lstStyle/>
                    <a:p>
                      <a:pPr algn="ctr"/>
                      <a:r>
                        <a:rPr lang="fr-FR" sz="800">
                          <a:effectLst/>
                        </a:rPr>
                        <a:t>MySQL</a:t>
                      </a:r>
                    </a:p>
                  </a:txBody>
                  <a:tcPr marL="14278" marR="14278" marT="14278" marB="14278" anchor="ctr">
                    <a:lnL>
                      <a:noFill/>
                    </a:lnL>
                    <a:lnR>
                      <a:noFill/>
                    </a:lnR>
                    <a:lnT>
                      <a:noFill/>
                    </a:lnT>
                    <a:lnB>
                      <a:noFill/>
                    </a:lnB>
                  </a:tcPr>
                </a:tc>
                <a:tc>
                  <a:txBody>
                    <a:bodyPr/>
                    <a:lstStyle/>
                    <a:p>
                      <a:pPr algn="ctr"/>
                      <a:r>
                        <a:rPr lang="fr-FR" sz="800">
                          <a:effectLst/>
                        </a:rPr>
                        <a:t>PostgreSQL</a:t>
                      </a:r>
                    </a:p>
                  </a:txBody>
                  <a:tcPr marL="14278" marR="14278" marT="14278" marB="14278" anchor="ctr">
                    <a:lnL>
                      <a:noFill/>
                    </a:lnL>
                    <a:lnR>
                      <a:noFill/>
                    </a:lnR>
                    <a:lnT>
                      <a:noFill/>
                    </a:lnT>
                    <a:lnB>
                      <a:noFill/>
                    </a:lnB>
                  </a:tcPr>
                </a:tc>
                <a:tc>
                  <a:txBody>
                    <a:bodyPr/>
                    <a:lstStyle/>
                    <a:p>
                      <a:pPr algn="ctr"/>
                      <a:r>
                        <a:rPr lang="fr-FR" sz="800">
                          <a:effectLst/>
                        </a:rPr>
                        <a:t>SQL Server</a:t>
                      </a:r>
                    </a:p>
                  </a:txBody>
                  <a:tcPr marL="14278" marR="14278" marT="14278" marB="14278" anchor="ctr">
                    <a:lnL>
                      <a:noFill/>
                    </a:lnL>
                    <a:lnR>
                      <a:noFill/>
                    </a:lnR>
                    <a:lnT>
                      <a:noFill/>
                    </a:lnT>
                    <a:lnB>
                      <a:noFill/>
                    </a:lnB>
                  </a:tcPr>
                </a:tc>
                <a:extLst>
                  <a:ext uri="{0D108BD9-81ED-4DB2-BD59-A6C34878D82A}">
                    <a16:rowId xmlns:a16="http://schemas.microsoft.com/office/drawing/2014/main" val="2530739422"/>
                  </a:ext>
                </a:extLst>
              </a:tr>
              <a:tr h="2470126">
                <a:tc>
                  <a:txBody>
                    <a:bodyPr/>
                    <a:lstStyle/>
                    <a:p>
                      <a:pPr algn="ctr"/>
                      <a:r>
                        <a:rPr lang="fr-FR" sz="800"/>
                        <a:t>Partitioning support</a:t>
                      </a:r>
                    </a:p>
                  </a:txBody>
                  <a:tcPr marL="14278" marR="14278" marT="14278" marB="14278" anchor="ctr">
                    <a:lnL>
                      <a:noFill/>
                    </a:lnL>
                    <a:lnR>
                      <a:noFill/>
                    </a:lnR>
                    <a:lnT>
                      <a:noFill/>
                    </a:lnT>
                    <a:lnB>
                      <a:noFill/>
                    </a:lnB>
                  </a:tcPr>
                </a:tc>
                <a:tc>
                  <a:txBody>
                    <a:bodyPr/>
                    <a:lstStyle/>
                    <a:p>
                      <a:pPr algn="ctr"/>
                      <a:r>
                        <a:rPr lang="en-US" sz="800"/>
                        <a:t>Supports HASH partitioning (use HASH function on any column to split table into N partitions), RANGE or LIST partitioning that can be based on several columns and KEY partitioning which is similar to HASH but based on some auto generated number.</a:t>
                      </a:r>
                    </a:p>
                  </a:txBody>
                  <a:tcPr marL="14278" marR="14278" marT="14278" marB="14278" anchor="ctr">
                    <a:lnL>
                      <a:noFill/>
                    </a:lnL>
                    <a:lnR>
                      <a:noFill/>
                    </a:lnR>
                    <a:lnT>
                      <a:noFill/>
                    </a:lnT>
                    <a:lnB>
                      <a:noFill/>
                    </a:lnB>
                  </a:tcPr>
                </a:tc>
                <a:tc>
                  <a:txBody>
                    <a:bodyPr/>
                    <a:lstStyle/>
                    <a:p>
                      <a:pPr algn="ctr"/>
                      <a:r>
                        <a:rPr lang="en-US" sz="800"/>
                        <a:t>Supports RANGE and LIST partitioning but partitions and indexes on them must be manually created and old-style partitioning via table inheritance (when querying the parent table, all children tables are being queries as well, children tables have constraints on partitioning column. Interesting fact: Children tables can have more columns that parent table and indexes must be applied separately on children tables.)</a:t>
                      </a:r>
                    </a:p>
                  </a:txBody>
                  <a:tcPr marL="14278" marR="14278" marT="14278" marB="14278" anchor="ctr">
                    <a:lnL>
                      <a:noFill/>
                    </a:lnL>
                    <a:lnR>
                      <a:noFill/>
                    </a:lnR>
                    <a:lnT>
                      <a:noFill/>
                    </a:lnT>
                    <a:lnB>
                      <a:noFill/>
                    </a:lnB>
                  </a:tcPr>
                </a:tc>
                <a:tc>
                  <a:txBody>
                    <a:bodyPr/>
                    <a:lstStyle/>
                    <a:p>
                      <a:pPr algn="ctr"/>
                      <a:r>
                        <a:rPr lang="fr-FR" sz="800"/>
                        <a:t>Supports RANGE partitioning.</a:t>
                      </a:r>
                    </a:p>
                  </a:txBody>
                  <a:tcPr marL="14278" marR="14278" marT="14278" marB="14278" anchor="ctr">
                    <a:lnL>
                      <a:noFill/>
                    </a:lnL>
                    <a:lnR>
                      <a:noFill/>
                    </a:lnR>
                    <a:lnT>
                      <a:noFill/>
                    </a:lnT>
                    <a:lnB>
                      <a:noFill/>
                    </a:lnB>
                  </a:tcPr>
                </a:tc>
                <a:extLst>
                  <a:ext uri="{0D108BD9-81ED-4DB2-BD59-A6C34878D82A}">
                    <a16:rowId xmlns:a16="http://schemas.microsoft.com/office/drawing/2014/main" val="1813508874"/>
                  </a:ext>
                </a:extLst>
              </a:tr>
              <a:tr h="799578">
                <a:tc>
                  <a:txBody>
                    <a:bodyPr/>
                    <a:lstStyle/>
                    <a:p>
                      <a:pPr algn="ctr"/>
                      <a:r>
                        <a:rPr lang="fr-FR" sz="800"/>
                        <a:t>Sharding support</a:t>
                      </a:r>
                    </a:p>
                  </a:txBody>
                  <a:tcPr marL="14278" marR="14278" marT="14278" marB="14278" anchor="ctr">
                    <a:lnL>
                      <a:noFill/>
                    </a:lnL>
                    <a:lnR>
                      <a:noFill/>
                    </a:lnR>
                    <a:lnT>
                      <a:noFill/>
                    </a:lnT>
                    <a:lnB>
                      <a:noFill/>
                    </a:lnB>
                  </a:tcPr>
                </a:tc>
                <a:tc>
                  <a:txBody>
                    <a:bodyPr/>
                    <a:lstStyle/>
                    <a:p>
                      <a:pPr algn="ctr"/>
                      <a:r>
                        <a:rPr lang="en-US" sz="800"/>
                        <a:t>No good sharding implementation (MySQL Cluster is rarely deployed due to many limitations)</a:t>
                      </a:r>
                    </a:p>
                  </a:txBody>
                  <a:tcPr marL="14278" marR="14278" marT="14278" marB="14278" anchor="ctr">
                    <a:lnL>
                      <a:noFill/>
                    </a:lnL>
                    <a:lnR>
                      <a:noFill/>
                    </a:lnR>
                    <a:lnT>
                      <a:noFill/>
                    </a:lnT>
                    <a:lnB>
                      <a:noFill/>
                    </a:lnB>
                  </a:tcPr>
                </a:tc>
                <a:tc>
                  <a:txBody>
                    <a:bodyPr/>
                    <a:lstStyle/>
                    <a:p>
                      <a:pPr algn="ctr"/>
                      <a:r>
                        <a:rPr lang="en-US" sz="800"/>
                        <a:t>There are dozens of forks of Postgres which implement sharding but none of them yet haven’t been added to the community release.</a:t>
                      </a:r>
                    </a:p>
                  </a:txBody>
                  <a:tcPr marL="14278" marR="14278" marT="14278" marB="14278" anchor="ctr">
                    <a:lnL>
                      <a:noFill/>
                    </a:lnL>
                    <a:lnR>
                      <a:noFill/>
                    </a:lnR>
                    <a:lnT>
                      <a:noFill/>
                    </a:lnT>
                    <a:lnB>
                      <a:noFill/>
                    </a:lnB>
                  </a:tcPr>
                </a:tc>
                <a:tc>
                  <a:txBody>
                    <a:bodyPr/>
                    <a:lstStyle/>
                    <a:p>
                      <a:pPr algn="ctr"/>
                      <a:r>
                        <a:rPr lang="fr-FR" sz="800"/>
                        <a:t>No standard sharding implementation.</a:t>
                      </a:r>
                    </a:p>
                  </a:txBody>
                  <a:tcPr marL="14278" marR="14278" marT="14278" marB="14278" anchor="ctr">
                    <a:lnL>
                      <a:noFill/>
                    </a:lnL>
                    <a:lnR>
                      <a:noFill/>
                    </a:lnR>
                    <a:lnT>
                      <a:noFill/>
                    </a:lnT>
                    <a:lnB>
                      <a:noFill/>
                    </a:lnB>
                  </a:tcPr>
                </a:tc>
                <a:extLst>
                  <a:ext uri="{0D108BD9-81ED-4DB2-BD59-A6C34878D82A}">
                    <a16:rowId xmlns:a16="http://schemas.microsoft.com/office/drawing/2014/main" val="132363976"/>
                  </a:ext>
                </a:extLst>
              </a:tr>
              <a:tr h="1442097">
                <a:tc>
                  <a:txBody>
                    <a:bodyPr/>
                    <a:lstStyle/>
                    <a:p>
                      <a:pPr algn="ctr"/>
                      <a:r>
                        <a:rPr lang="fr-FR" sz="800"/>
                        <a:t>Replication</a:t>
                      </a:r>
                    </a:p>
                  </a:txBody>
                  <a:tcPr marL="14278" marR="14278" marT="14278" marB="14278" anchor="ctr">
                    <a:lnL>
                      <a:noFill/>
                    </a:lnL>
                    <a:lnR>
                      <a:noFill/>
                    </a:lnR>
                    <a:lnT>
                      <a:noFill/>
                    </a:lnT>
                    <a:lnB>
                      <a:noFill/>
                    </a:lnB>
                  </a:tcPr>
                </a:tc>
                <a:tc>
                  <a:txBody>
                    <a:bodyPr/>
                    <a:lstStyle/>
                    <a:p>
                      <a:pPr algn="ctr"/>
                      <a:r>
                        <a:rPr lang="en-US" sz="800"/>
                        <a:t>Master-slave replication based on statements or based on changed rows </a:t>
                      </a:r>
                      <a:br>
                        <a:rPr lang="en-US" sz="800"/>
                      </a:br>
                      <a:r>
                        <a:rPr lang="en-US" sz="800"/>
                        <a:t/>
                      </a:r>
                      <a:br>
                        <a:rPr lang="en-US" sz="800"/>
                      </a:br>
                      <a:r>
                        <a:rPr lang="en-US" sz="800"/>
                        <a:t>Group replication with master server automatic election</a:t>
                      </a:r>
                    </a:p>
                  </a:txBody>
                  <a:tcPr marL="14278" marR="14278" marT="14278" marB="14278" anchor="ctr">
                    <a:lnL>
                      <a:noFill/>
                    </a:lnL>
                    <a:lnR>
                      <a:noFill/>
                    </a:lnR>
                    <a:lnT>
                      <a:noFill/>
                    </a:lnT>
                    <a:lnB>
                      <a:noFill/>
                    </a:lnB>
                  </a:tcPr>
                </a:tc>
                <a:tc>
                  <a:txBody>
                    <a:bodyPr/>
                    <a:lstStyle/>
                    <a:p>
                      <a:pPr algn="ctr"/>
                      <a:r>
                        <a:rPr lang="en-US" sz="800"/>
                        <a:t>Master - slave replication based on changed rows and log shipping. </a:t>
                      </a:r>
                    </a:p>
                  </a:txBody>
                  <a:tcPr marL="14278" marR="14278" marT="14278" marB="14278" anchor="ctr">
                    <a:lnL>
                      <a:noFill/>
                    </a:lnL>
                    <a:lnR>
                      <a:noFill/>
                    </a:lnR>
                    <a:lnT>
                      <a:noFill/>
                    </a:lnT>
                    <a:lnB>
                      <a:noFill/>
                    </a:lnB>
                  </a:tcPr>
                </a:tc>
                <a:tc>
                  <a:txBody>
                    <a:bodyPr/>
                    <a:lstStyle/>
                    <a:p>
                      <a:pPr algn="ctr"/>
                      <a:r>
                        <a:rPr lang="en-US" sz="800" dirty="0"/>
                        <a:t>Database level: Availability Groups master-multiple slaves </a:t>
                      </a:r>
                      <a:br>
                        <a:rPr lang="en-US" sz="800" dirty="0"/>
                      </a:br>
                      <a:r>
                        <a:rPr lang="en-US" sz="800" dirty="0"/>
                        <a:t/>
                      </a:r>
                      <a:br>
                        <a:rPr lang="en-US" sz="800" dirty="0"/>
                      </a:br>
                      <a:r>
                        <a:rPr lang="en-US" sz="800" dirty="0"/>
                        <a:t>Log shipping </a:t>
                      </a:r>
                      <a:br>
                        <a:rPr lang="en-US" sz="800" dirty="0"/>
                      </a:br>
                      <a:r>
                        <a:rPr lang="en-US" sz="800" dirty="0"/>
                        <a:t/>
                      </a:r>
                      <a:br>
                        <a:rPr lang="en-US" sz="800" dirty="0"/>
                      </a:br>
                      <a:r>
                        <a:rPr lang="en-US" sz="800" dirty="0"/>
                        <a:t>On data level: Master-slave / Bi-directional master-slave/ and master-master (merge) replication</a:t>
                      </a:r>
                    </a:p>
                  </a:txBody>
                  <a:tcPr marL="14278" marR="14278" marT="14278" marB="14278" anchor="ctr">
                    <a:lnL>
                      <a:noFill/>
                    </a:lnL>
                    <a:lnR>
                      <a:noFill/>
                    </a:lnR>
                    <a:lnT>
                      <a:noFill/>
                    </a:lnT>
                    <a:lnB>
                      <a:noFill/>
                    </a:lnB>
                  </a:tcPr>
                </a:tc>
                <a:extLst>
                  <a:ext uri="{0D108BD9-81ED-4DB2-BD59-A6C34878D82A}">
                    <a16:rowId xmlns:a16="http://schemas.microsoft.com/office/drawing/2014/main" val="587493822"/>
                  </a:ext>
                </a:extLst>
              </a:tr>
            </a:tbl>
          </a:graphicData>
        </a:graphic>
      </p:graphicFrame>
    </p:spTree>
    <p:extLst>
      <p:ext uri="{BB962C8B-B14F-4D97-AF65-F5344CB8AC3E}">
        <p14:creationId xmlns:p14="http://schemas.microsoft.com/office/powerpoint/2010/main" val="3928201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1544" y="2725782"/>
            <a:ext cx="10353762" cy="970450"/>
          </a:xfrm>
        </p:spPr>
        <p:txBody>
          <a:bodyPr/>
          <a:lstStyle/>
          <a:p>
            <a:r>
              <a:rPr lang="fr-FR" dirty="0" smtClean="0"/>
              <a:t>THANK YOU FOR WATCHING</a:t>
            </a:r>
            <a:endParaRPr lang="fr-FR" dirty="0"/>
          </a:p>
        </p:txBody>
      </p:sp>
    </p:spTree>
    <p:extLst>
      <p:ext uri="{BB962C8B-B14F-4D97-AF65-F5344CB8AC3E}">
        <p14:creationId xmlns:p14="http://schemas.microsoft.com/office/powerpoint/2010/main" val="36109067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12</TotalTime>
  <Words>1402</Words>
  <Application>Microsoft Office PowerPoint</Application>
  <PresentationFormat>Widescreen</PresentationFormat>
  <Paragraphs>123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Calisto MT</vt:lpstr>
      <vt:lpstr>Trebuchet MS</vt:lpstr>
      <vt:lpstr>Wingdings 2</vt:lpstr>
      <vt:lpstr>Slate</vt:lpstr>
      <vt:lpstr>INTRODUCTION TO DATABASES CHECKPOINT</vt:lpstr>
      <vt:lpstr>General information for MySQL, PostgreSQL and SQL Server </vt:lpstr>
      <vt:lpstr>Data changes for MySQL, PostgreSQL and SQL Server </vt:lpstr>
      <vt:lpstr>Querying the data for MySQL, PostgreSQL and SQL Server </vt:lpstr>
      <vt:lpstr>PowerPoint Presentation</vt:lpstr>
      <vt:lpstr>PowerPoint Presentation</vt:lpstr>
      <vt:lpstr>JSON and Data Type Support for MySQL, PostgreSQL and SQL Server </vt:lpstr>
      <vt:lpstr>Sharding / Partitioning / Replication for MySQL, PostgreSQL and SQL Server </vt:lpstr>
      <vt:lpstr>THANK YOU FOR WATCHING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DATABASES CHECKPOINT</dc:title>
  <dc:creator>Mediterranea</dc:creator>
  <cp:lastModifiedBy>Mediterranea</cp:lastModifiedBy>
  <cp:revision>2</cp:revision>
  <dcterms:created xsi:type="dcterms:W3CDTF">2021-05-20T22:24:54Z</dcterms:created>
  <dcterms:modified xsi:type="dcterms:W3CDTF">2021-05-20T22:37:40Z</dcterms:modified>
</cp:coreProperties>
</file>