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8"/>
  </p:notesMasterIdLst>
  <p:sldIdLst>
    <p:sldId id="256" r:id="rId2"/>
    <p:sldId id="272" r:id="rId3"/>
    <p:sldId id="275" r:id="rId4"/>
    <p:sldId id="276" r:id="rId5"/>
    <p:sldId id="277" r:id="rId6"/>
    <p:sldId id="273" r:id="rId7"/>
    <p:sldId id="274" r:id="rId8"/>
    <p:sldId id="278" r:id="rId9"/>
    <p:sldId id="279" r:id="rId10"/>
    <p:sldId id="280" r:id="rId11"/>
    <p:sldId id="281" r:id="rId12"/>
    <p:sldId id="282" r:id="rId13"/>
    <p:sldId id="283" r:id="rId14"/>
    <p:sldId id="285" r:id="rId15"/>
    <p:sldId id="284"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60320"/>
  </p:normalViewPr>
  <p:slideViewPr>
    <p:cSldViewPr snapToGrid="0" snapToObjects="1">
      <p:cViewPr varScale="1">
        <p:scale>
          <a:sx n="51" d="100"/>
          <a:sy n="51" d="100"/>
        </p:scale>
        <p:origin x="169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37542-4F60-F14F-910C-1521CB279FBC}" type="datetimeFigureOut">
              <a:rPr lang="en-US" smtClean="0"/>
              <a:pPr/>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1E01BD-C36D-AB46-9F33-8359EBA8108A}" type="slidenum">
              <a:rPr lang="en-US" smtClean="0"/>
              <a:pPr/>
              <a:t>‹N°›</a:t>
            </a:fld>
            <a:endParaRPr lang="en-US"/>
          </a:p>
        </p:txBody>
      </p:sp>
    </p:spTree>
    <p:extLst>
      <p:ext uri="{BB962C8B-B14F-4D97-AF65-F5344CB8AC3E}">
        <p14:creationId xmlns:p14="http://schemas.microsoft.com/office/powerpoint/2010/main" val="3332416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journaldunet.fr/web-tech/dictionnaire-du-webmastering/1203369-geolocalisation-definition-traducti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fr.wikipedia.org/wiki/Robo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fr.wikipedia.org/wiki/Syst%C3%A8me_automatique_de_transpor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Notre projet porte donc sur la localisation grâce à la cartographie. A travers notre recherche nous nous sommes concentrés sur 3 axes principaux : l’introduction des enjeux et acteurs de cette révolution qu’est le véhicule autonome , les aspects techniques de la cartographie ainsi que du GPS et enfin nous avons abordé le sujet du V2X.</a:t>
            </a:r>
          </a:p>
        </p:txBody>
      </p:sp>
      <p:sp>
        <p:nvSpPr>
          <p:cNvPr id="4" name="Slide Number Placeholder 3"/>
          <p:cNvSpPr>
            <a:spLocks noGrp="1"/>
          </p:cNvSpPr>
          <p:nvPr>
            <p:ph type="sldNum" sz="quarter" idx="5"/>
          </p:nvPr>
        </p:nvSpPr>
        <p:spPr/>
        <p:txBody>
          <a:bodyPr/>
          <a:lstStyle/>
          <a:p>
            <a:fld id="{441E01BD-C36D-AB46-9F33-8359EBA8108A}" type="slidenum">
              <a:rPr lang="en-US" smtClean="0"/>
              <a:pPr/>
              <a:t>2</a:t>
            </a:fld>
            <a:endParaRPr lang="en-US"/>
          </a:p>
        </p:txBody>
      </p:sp>
    </p:spTree>
    <p:extLst>
      <p:ext uri="{BB962C8B-B14F-4D97-AF65-F5344CB8AC3E}">
        <p14:creationId xmlns:p14="http://schemas.microsoft.com/office/powerpoint/2010/main" val="1619928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En complément de la technologie V2V, la V2I, permet la communication entre les véhicules et les infrastructures telles que les feux tricolores ou les panneaux de signalisation. Elle communique également les signalisations concernant les tunnels et les ponts, comme les limitations de vitesse, les embouteillages et les hauteurs de véhicule maximales autorisées.</a:t>
            </a:r>
          </a:p>
          <a:p>
            <a:endParaRPr lang="fr-FR" dirty="0"/>
          </a:p>
        </p:txBody>
      </p:sp>
      <p:sp>
        <p:nvSpPr>
          <p:cNvPr id="4" name="Espace réservé du numéro de diapositive 3"/>
          <p:cNvSpPr>
            <a:spLocks noGrp="1"/>
          </p:cNvSpPr>
          <p:nvPr>
            <p:ph type="sldNum" sz="quarter" idx="5"/>
          </p:nvPr>
        </p:nvSpPr>
        <p:spPr/>
        <p:txBody>
          <a:bodyPr/>
          <a:lstStyle/>
          <a:p>
            <a:fld id="{441E01BD-C36D-AB46-9F33-8359EBA8108A}" type="slidenum">
              <a:rPr lang="en-US" smtClean="0"/>
              <a:pPr/>
              <a:t>14</a:t>
            </a:fld>
            <a:endParaRPr lang="en-US"/>
          </a:p>
        </p:txBody>
      </p:sp>
    </p:spTree>
    <p:extLst>
      <p:ext uri="{BB962C8B-B14F-4D97-AF65-F5344CB8AC3E}">
        <p14:creationId xmlns:p14="http://schemas.microsoft.com/office/powerpoint/2010/main" val="2987228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technologie à l’avantage d’alerter les conducteurs de véhicules autonomes mais aussi les piétons des potentiels dangers d’accidents qu’il existe. Ceux-ci concernent les passages piétons, comme par exemple le fait qu’un piéton traverse le passage piéton de travers et non tout droit, ou les intersections, où le piéton peut ne pas être très visible.</a:t>
            </a:r>
          </a:p>
          <a:p>
            <a:endParaRPr lang="fr-FR" dirty="0"/>
          </a:p>
        </p:txBody>
      </p:sp>
      <p:sp>
        <p:nvSpPr>
          <p:cNvPr id="4" name="Espace réservé du numéro de diapositive 3"/>
          <p:cNvSpPr>
            <a:spLocks noGrp="1"/>
          </p:cNvSpPr>
          <p:nvPr>
            <p:ph type="sldNum" sz="quarter" idx="5"/>
          </p:nvPr>
        </p:nvSpPr>
        <p:spPr/>
        <p:txBody>
          <a:bodyPr/>
          <a:lstStyle/>
          <a:p>
            <a:fld id="{441E01BD-C36D-AB46-9F33-8359EBA8108A}" type="slidenum">
              <a:rPr lang="en-US" smtClean="0"/>
              <a:pPr/>
              <a:t>15</a:t>
            </a:fld>
            <a:endParaRPr lang="en-US"/>
          </a:p>
        </p:txBody>
      </p:sp>
    </p:spTree>
    <p:extLst>
      <p:ext uri="{BB962C8B-B14F-4D97-AF65-F5344CB8AC3E}">
        <p14:creationId xmlns:p14="http://schemas.microsoft.com/office/powerpoint/2010/main" val="3318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err="1">
                <a:solidFill>
                  <a:schemeClr val="tx1"/>
                </a:solidFill>
                <a:effectLst/>
                <a:latin typeface="+mn-lt"/>
                <a:ea typeface="+mn-ea"/>
                <a:cs typeface="+mn-cs"/>
              </a:rPr>
              <a:t>Floating</a:t>
            </a:r>
            <a:r>
              <a:rPr lang="fr-FR" sz="1200" kern="1200" dirty="0">
                <a:solidFill>
                  <a:schemeClr val="tx1"/>
                </a:solidFill>
                <a:effectLst/>
                <a:latin typeface="+mn-lt"/>
                <a:ea typeface="+mn-ea"/>
                <a:cs typeface="+mn-cs"/>
              </a:rPr>
              <a:t> Car Data, est entre autres utilisée par la technologie V2I. Celle-ci collecte les données de localisation et de vitesse, mais aussi le sens de déplacement des véhicules.</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s’agit d’une méthode pour connaître le </a:t>
            </a:r>
            <a:r>
              <a:rPr lang="fr-FR" sz="1200" u="none" strike="noStrike" kern="1200" dirty="0">
                <a:solidFill>
                  <a:schemeClr val="tx1"/>
                </a:solidFill>
                <a:effectLst/>
                <a:latin typeface="+mn-lt"/>
                <a:ea typeface="+mn-ea"/>
                <a:cs typeface="+mn-cs"/>
              </a:rPr>
              <a:t>trafic</a:t>
            </a:r>
            <a:r>
              <a:rPr lang="fr-FR" sz="1200" kern="1200" dirty="0">
                <a:solidFill>
                  <a:schemeClr val="tx1"/>
                </a:solidFill>
                <a:effectLst/>
                <a:latin typeface="+mn-lt"/>
                <a:ea typeface="+mn-ea"/>
                <a:cs typeface="+mn-cs"/>
              </a:rPr>
              <a:t> sur le réseau routier. Elle est basée sur la collecte de données de localisation, de vitesse, de sens du déplacement des véhicules roulants. Ces données sont des sources essentielles pour l'information sur le trafic et plus encore pour les </a:t>
            </a:r>
            <a:r>
              <a:rPr lang="fr-FR" sz="1200" u="none" strike="noStrike" kern="1200" dirty="0">
                <a:solidFill>
                  <a:schemeClr val="tx1"/>
                </a:solidFill>
                <a:effectLst/>
                <a:latin typeface="+mn-lt"/>
                <a:ea typeface="+mn-ea"/>
                <a:cs typeface="+mn-cs"/>
              </a:rPr>
              <a:t>systèmes de transport intelligent</a:t>
            </a:r>
            <a:r>
              <a:rPr lang="fr-FR" sz="1200" kern="1200" dirty="0">
                <a:solidFill>
                  <a:schemeClr val="tx1"/>
                </a:solidFill>
                <a:effectLst/>
                <a:latin typeface="+mn-lt"/>
                <a:ea typeface="+mn-ea"/>
                <a:cs typeface="+mn-cs"/>
              </a:rPr>
              <a:t>.</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Cette technologie utilise un système GPS qui communique avec le fournisseur de services, le réseau cellulaire et le téléphone portable du conducteur qui agit comme une sonde lorsqu’il est allumé.</a:t>
            </a:r>
          </a:p>
          <a:p>
            <a:endParaRPr lang="fr-FR" sz="1200" kern="1200" dirty="0">
              <a:solidFill>
                <a:schemeClr val="tx1"/>
              </a:solidFill>
              <a:effectLst/>
              <a:latin typeface="+mn-lt"/>
              <a:ea typeface="+mn-ea"/>
              <a:cs typeface="+mn-cs"/>
            </a:endParaRPr>
          </a:p>
          <a:p>
            <a:r>
              <a:rPr lang="fr-FR" dirty="0"/>
              <a:t>Ces données sont ensuite utilisées pour connaître le trafic sur les réseaux routiers, pour calculer les temps de trajet et pour générer des rapports précis sur l’état du trafic, par exemple en détectant les embouteillages.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441E01BD-C36D-AB46-9F33-8359EBA8108A}" type="slidenum">
              <a:rPr lang="en-US" smtClean="0"/>
              <a:pPr/>
              <a:t>16</a:t>
            </a:fld>
            <a:endParaRPr lang="en-US"/>
          </a:p>
        </p:txBody>
      </p:sp>
    </p:spTree>
    <p:extLst>
      <p:ext uri="{BB962C8B-B14F-4D97-AF65-F5344CB8AC3E}">
        <p14:creationId xmlns:p14="http://schemas.microsoft.com/office/powerpoint/2010/main" val="242316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Notre projet porte donc sur la localisation grâce à la cartographie. A travers notre recherche nous nous sommes concentrés sur 3 axes principaux : l’introduction des enjeux et acteurs de cette révolution qu’est le véhicule autonome , les aspects techniques de la cartographie ainsi que du GPS et enfin nous avons abordé le sujet du V2X.</a:t>
            </a:r>
          </a:p>
        </p:txBody>
      </p:sp>
      <p:sp>
        <p:nvSpPr>
          <p:cNvPr id="4" name="Slide Number Placeholder 3"/>
          <p:cNvSpPr>
            <a:spLocks noGrp="1"/>
          </p:cNvSpPr>
          <p:nvPr>
            <p:ph type="sldNum" sz="quarter" idx="5"/>
          </p:nvPr>
        </p:nvSpPr>
        <p:spPr/>
        <p:txBody>
          <a:bodyPr/>
          <a:lstStyle/>
          <a:p>
            <a:fld id="{441E01BD-C36D-AB46-9F33-8359EBA8108A}" type="slidenum">
              <a:rPr lang="en-US" smtClean="0"/>
              <a:pPr/>
              <a:t>3</a:t>
            </a:fld>
            <a:endParaRPr lang="en-US"/>
          </a:p>
        </p:txBody>
      </p:sp>
    </p:spTree>
    <p:extLst>
      <p:ext uri="{BB962C8B-B14F-4D97-AF65-F5344CB8AC3E}">
        <p14:creationId xmlns:p14="http://schemas.microsoft.com/office/powerpoint/2010/main" val="161992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Notre projet porte donc sur la localisation grâce à la cartographie. A travers notre recherche nous nous sommes concentrés sur 3 axes principaux : l’introduction des enjeux et acteurs de cette révolution qu’est le véhicule autonome , les aspects techniques de la cartographie ainsi que du GPS et enfin nous avons abordé le sujet du V2X.</a:t>
            </a:r>
          </a:p>
        </p:txBody>
      </p:sp>
      <p:sp>
        <p:nvSpPr>
          <p:cNvPr id="4" name="Slide Number Placeholder 3"/>
          <p:cNvSpPr>
            <a:spLocks noGrp="1"/>
          </p:cNvSpPr>
          <p:nvPr>
            <p:ph type="sldNum" sz="quarter" idx="5"/>
          </p:nvPr>
        </p:nvSpPr>
        <p:spPr/>
        <p:txBody>
          <a:bodyPr/>
          <a:lstStyle/>
          <a:p>
            <a:fld id="{441E01BD-C36D-AB46-9F33-8359EBA8108A}" type="slidenum">
              <a:rPr lang="en-US" smtClean="0"/>
              <a:pPr/>
              <a:t>4</a:t>
            </a:fld>
            <a:endParaRPr lang="en-US"/>
          </a:p>
        </p:txBody>
      </p:sp>
    </p:spTree>
    <p:extLst>
      <p:ext uri="{BB962C8B-B14F-4D97-AF65-F5344CB8AC3E}">
        <p14:creationId xmlns:p14="http://schemas.microsoft.com/office/powerpoint/2010/main" val="161992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Notre projet porte donc sur la localisation grâce à la cartographie. A travers notre recherche nous nous sommes concentrés sur 3 axes principaux : l’introduction des enjeux et acteurs de cette révolution qu’est le véhicule autonome , les aspects techniques de la cartographie ainsi que du GPS et enfin nous avons abordé le sujet du V2X.</a:t>
            </a:r>
          </a:p>
        </p:txBody>
      </p:sp>
      <p:sp>
        <p:nvSpPr>
          <p:cNvPr id="4" name="Slide Number Placeholder 3"/>
          <p:cNvSpPr>
            <a:spLocks noGrp="1"/>
          </p:cNvSpPr>
          <p:nvPr>
            <p:ph type="sldNum" sz="quarter" idx="5"/>
          </p:nvPr>
        </p:nvSpPr>
        <p:spPr/>
        <p:txBody>
          <a:bodyPr/>
          <a:lstStyle/>
          <a:p>
            <a:fld id="{441E01BD-C36D-AB46-9F33-8359EBA8108A}" type="slidenum">
              <a:rPr lang="en-US" smtClean="0"/>
              <a:pPr/>
              <a:t>5</a:t>
            </a:fld>
            <a:endParaRPr lang="en-US"/>
          </a:p>
        </p:txBody>
      </p:sp>
    </p:spTree>
    <p:extLst>
      <p:ext uri="{BB962C8B-B14F-4D97-AF65-F5344CB8AC3E}">
        <p14:creationId xmlns:p14="http://schemas.microsoft.com/office/powerpoint/2010/main" val="1619928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I)Sans </a:t>
            </a:r>
            <a:r>
              <a:rPr lang="en-US" sz="1200" b="0" i="0" kern="1200" dirty="0" err="1">
                <a:solidFill>
                  <a:schemeClr val="tx1"/>
                </a:solidFill>
                <a:effectLst/>
                <a:latin typeface="+mn-lt"/>
                <a:ea typeface="+mn-ea"/>
                <a:cs typeface="+mn-cs"/>
              </a:rPr>
              <a:t>cartographie</a:t>
            </a:r>
            <a:r>
              <a:rPr lang="en-US" sz="1200" b="0" i="0" kern="1200" dirty="0">
                <a:solidFill>
                  <a:schemeClr val="tx1"/>
                </a:solidFill>
                <a:effectLst/>
                <a:latin typeface="+mn-lt"/>
                <a:ea typeface="+mn-ea"/>
                <a:cs typeface="+mn-cs"/>
              </a:rPr>
              <a:t> HD  </a:t>
            </a:r>
            <a:r>
              <a:rPr lang="en-US" sz="1200" b="0" i="0" kern="1200" dirty="0" err="1">
                <a:solidFill>
                  <a:schemeClr val="tx1"/>
                </a:solidFill>
                <a:effectLst/>
                <a:latin typeface="+mn-lt"/>
                <a:ea typeface="+mn-ea"/>
                <a:cs typeface="+mn-cs"/>
              </a:rPr>
              <a:t>précise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quelles</a:t>
            </a:r>
            <a:r>
              <a:rPr lang="en-US" sz="1200" b="0" i="0" kern="1200" dirty="0">
                <a:solidFill>
                  <a:schemeClr val="tx1"/>
                </a:solidFill>
                <a:effectLst/>
                <a:latin typeface="+mn-lt"/>
                <a:ea typeface="+mn-ea"/>
                <a:cs typeface="+mn-cs"/>
              </a:rPr>
              <a:t> que </a:t>
            </a:r>
            <a:r>
              <a:rPr lang="en-US" sz="1200" b="0" i="0" kern="1200" dirty="0" err="1">
                <a:solidFill>
                  <a:schemeClr val="tx1"/>
                </a:solidFill>
                <a:effectLst/>
                <a:latin typeface="+mn-lt"/>
                <a:ea typeface="+mn-ea"/>
                <a:cs typeface="+mn-cs"/>
              </a:rPr>
              <a:t>soient</a:t>
            </a:r>
            <a:r>
              <a:rPr lang="en-US" sz="1200" b="0" i="0" kern="1200" dirty="0">
                <a:solidFill>
                  <a:schemeClr val="tx1"/>
                </a:solidFill>
                <a:effectLst/>
                <a:latin typeface="+mn-lt"/>
                <a:ea typeface="+mn-ea"/>
                <a:cs typeface="+mn-cs"/>
              </a:rPr>
              <a:t> les technologies </a:t>
            </a:r>
            <a:r>
              <a:rPr lang="en-US" sz="1200" b="0" i="0" kern="1200" dirty="0" err="1">
                <a:solidFill>
                  <a:schemeClr val="tx1"/>
                </a:solidFill>
                <a:effectLst/>
                <a:latin typeface="+mn-lt"/>
                <a:ea typeface="+mn-ea"/>
                <a:cs typeface="+mn-cs"/>
              </a:rPr>
              <a:t>dont</a:t>
            </a:r>
            <a:r>
              <a:rPr lang="en-US" sz="1200" b="0" i="0" kern="1200" dirty="0">
                <a:solidFill>
                  <a:schemeClr val="tx1"/>
                </a:solidFill>
                <a:effectLst/>
                <a:latin typeface="+mn-lt"/>
                <a:ea typeface="+mn-ea"/>
                <a:cs typeface="+mn-cs"/>
              </a:rPr>
              <a:t> on dispose , la </a:t>
            </a:r>
            <a:r>
              <a:rPr lang="en-US" sz="1200" b="0" i="0" kern="1200" dirty="0" err="1">
                <a:solidFill>
                  <a:schemeClr val="tx1"/>
                </a:solidFill>
                <a:effectLst/>
                <a:latin typeface="+mn-lt"/>
                <a:ea typeface="+mn-ea"/>
                <a:cs typeface="+mn-cs"/>
              </a:rPr>
              <a:t>voiture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autonome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resterait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démunie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C'est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pourquoi</a:t>
            </a:r>
            <a:r>
              <a:rPr lang="en-US" sz="1200" b="0" i="0" kern="1200" dirty="0">
                <a:solidFill>
                  <a:schemeClr val="tx1"/>
                </a:solidFill>
                <a:effectLst/>
                <a:latin typeface="+mn-lt"/>
                <a:ea typeface="+mn-ea"/>
                <a:cs typeface="+mn-cs"/>
              </a:rPr>
              <a:t> les </a:t>
            </a:r>
            <a:r>
              <a:rPr lang="en-US" sz="1200" b="0" i="0" kern="1200" dirty="0" err="1">
                <a:solidFill>
                  <a:schemeClr val="tx1"/>
                </a:solidFill>
                <a:effectLst/>
                <a:latin typeface="+mn-lt"/>
                <a:ea typeface="+mn-ea"/>
                <a:cs typeface="+mn-cs"/>
              </a:rPr>
              <a:t>constructeurs</a:t>
            </a:r>
            <a:r>
              <a:rPr lang="en-US" sz="1200" b="0" i="0" kern="1200" dirty="0">
                <a:solidFill>
                  <a:schemeClr val="tx1"/>
                </a:solidFill>
                <a:effectLst/>
                <a:latin typeface="+mn-lt"/>
                <a:ea typeface="+mn-ea"/>
                <a:cs typeface="+mn-cs"/>
              </a:rPr>
              <a:t> automobiles </a:t>
            </a:r>
            <a:r>
              <a:rPr lang="en-US" sz="1200" b="0" i="0" kern="1200" dirty="0" err="1">
                <a:solidFill>
                  <a:schemeClr val="tx1"/>
                </a:solidFill>
                <a:effectLst/>
                <a:latin typeface="+mn-lt"/>
                <a:ea typeface="+mn-ea"/>
                <a:cs typeface="+mn-cs"/>
              </a:rPr>
              <a:t>collaborent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depuis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plusieurs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années</a:t>
            </a:r>
            <a:r>
              <a:rPr lang="en-US" sz="1200" b="0" i="0" kern="1200" dirty="0">
                <a:solidFill>
                  <a:schemeClr val="tx1"/>
                </a:solidFill>
                <a:effectLst/>
                <a:latin typeface="+mn-lt"/>
                <a:ea typeface="+mn-ea"/>
                <a:cs typeface="+mn-cs"/>
              </a:rPr>
              <a:t> avec les </a:t>
            </a:r>
            <a:r>
              <a:rPr lang="en-US" sz="1200" b="0" i="0" kern="1200" dirty="0" err="1">
                <a:solidFill>
                  <a:schemeClr val="tx1"/>
                </a:solidFill>
                <a:effectLst/>
                <a:latin typeface="+mn-lt"/>
                <a:ea typeface="+mn-ea"/>
                <a:cs typeface="+mn-cs"/>
              </a:rPr>
              <a:t>spécialistes</a:t>
            </a:r>
            <a:r>
              <a:rPr lang="en-US" sz="1200" b="0" i="0" kern="1200" dirty="0">
                <a:solidFill>
                  <a:schemeClr val="tx1"/>
                </a:solidFill>
                <a:effectLst/>
                <a:latin typeface="+mn-lt"/>
                <a:ea typeface="+mn-ea"/>
                <a:cs typeface="+mn-cs"/>
              </a:rPr>
              <a:t> de la </a:t>
            </a:r>
            <a:r>
              <a:rPr lang="en-US" sz="1200" b="0" i="0" kern="1200" dirty="0" err="1">
                <a:solidFill>
                  <a:schemeClr val="tx1"/>
                </a:solidFill>
                <a:effectLst/>
                <a:latin typeface="+mn-lt"/>
                <a:ea typeface="+mn-ea"/>
                <a:cs typeface="+mn-cs"/>
              </a:rPr>
              <a:t>cartographie</a:t>
            </a:r>
            <a:r>
              <a:rPr lang="en-US" sz="1200" b="0" i="0" kern="1200" dirty="0">
                <a:solidFill>
                  <a:schemeClr val="tx1"/>
                </a:solidFill>
                <a:effectLst/>
                <a:latin typeface="+mn-lt"/>
                <a:ea typeface="+mn-ea"/>
                <a:cs typeface="+mn-cs"/>
              </a:rPr>
              <a:t>, au </a:t>
            </a:r>
            <a:r>
              <a:rPr lang="en-US" sz="1200" b="0" i="0" kern="1200" dirty="0" err="1">
                <a:solidFill>
                  <a:schemeClr val="tx1"/>
                </a:solidFill>
                <a:effectLst/>
                <a:latin typeface="+mn-lt"/>
                <a:ea typeface="+mn-ea"/>
                <a:cs typeface="+mn-cs"/>
              </a:rPr>
              <a:t>même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titre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qu'avec</a:t>
            </a:r>
            <a:r>
              <a:rPr lang="en-US" sz="1200" b="0" i="0" kern="1200" dirty="0">
                <a:solidFill>
                  <a:schemeClr val="tx1"/>
                </a:solidFill>
                <a:effectLst/>
                <a:latin typeface="+mn-lt"/>
                <a:ea typeface="+mn-ea"/>
                <a:cs typeface="+mn-cs"/>
              </a:rPr>
              <a:t> les </a:t>
            </a:r>
            <a:r>
              <a:rPr lang="en-US" sz="1200" b="0" i="0" kern="1200" dirty="0" err="1">
                <a:solidFill>
                  <a:schemeClr val="tx1"/>
                </a:solidFill>
                <a:effectLst/>
                <a:latin typeface="+mn-lt"/>
                <a:ea typeface="+mn-ea"/>
                <a:cs typeface="+mn-cs"/>
              </a:rPr>
              <a:t>équipementiers</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II) La </a:t>
            </a:r>
            <a:r>
              <a:rPr lang="en-US" sz="1200" b="0" i="0" kern="1200" dirty="0" err="1">
                <a:solidFill>
                  <a:schemeClr val="tx1"/>
                </a:solidFill>
                <a:effectLst/>
                <a:latin typeface="+mn-lt"/>
                <a:ea typeface="+mn-ea"/>
                <a:cs typeface="+mn-cs"/>
              </a:rPr>
              <a:t>cartographie</a:t>
            </a:r>
            <a:r>
              <a:rPr lang="en-US" sz="1200" b="0" i="0" kern="1200" dirty="0">
                <a:solidFill>
                  <a:schemeClr val="tx1"/>
                </a:solidFill>
                <a:effectLst/>
                <a:latin typeface="+mn-lt"/>
                <a:ea typeface="+mn-ea"/>
                <a:cs typeface="+mn-cs"/>
              </a:rPr>
              <a:t> ne </a:t>
            </a:r>
            <a:r>
              <a:rPr lang="en-US" sz="1200" b="0" i="0" kern="1200" dirty="0" err="1">
                <a:solidFill>
                  <a:schemeClr val="tx1"/>
                </a:solidFill>
                <a:effectLst/>
                <a:latin typeface="+mn-lt"/>
                <a:ea typeface="+mn-ea"/>
                <a:cs typeface="+mn-cs"/>
              </a:rPr>
              <a:t>peut</a:t>
            </a:r>
            <a:r>
              <a:rPr lang="en-US" sz="1200" b="0" i="0" kern="1200" dirty="0">
                <a:solidFill>
                  <a:schemeClr val="tx1"/>
                </a:solidFill>
                <a:effectLst/>
                <a:latin typeface="+mn-lt"/>
                <a:ea typeface="+mn-ea"/>
                <a:cs typeface="+mn-cs"/>
              </a:rPr>
              <a:t> se </a:t>
            </a:r>
            <a:r>
              <a:rPr lang="en-US" sz="1200" b="0" i="0" kern="1200" dirty="0" err="1">
                <a:solidFill>
                  <a:schemeClr val="tx1"/>
                </a:solidFill>
                <a:effectLst/>
                <a:latin typeface="+mn-lt"/>
                <a:ea typeface="+mn-ea"/>
                <a:cs typeface="+mn-cs"/>
              </a:rPr>
              <a:t>contenter</a:t>
            </a:r>
            <a:r>
              <a:rPr lang="en-US" sz="1200" b="0" i="0" kern="1200" dirty="0">
                <a:solidFill>
                  <a:schemeClr val="tx1"/>
                </a:solidFill>
                <a:effectLst/>
                <a:latin typeface="+mn-lt"/>
                <a:ea typeface="+mn-ea"/>
                <a:cs typeface="+mn-cs"/>
              </a:rPr>
              <a:t> des </a:t>
            </a:r>
            <a:r>
              <a:rPr lang="en-US" sz="1200" b="0" i="0" kern="1200" dirty="0" err="1">
                <a:solidFill>
                  <a:schemeClr val="tx1"/>
                </a:solidFill>
                <a:effectLst/>
                <a:latin typeface="+mn-lt"/>
                <a:ea typeface="+mn-ea"/>
                <a:cs typeface="+mn-cs"/>
              </a:rPr>
              <a:t>mises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à</a:t>
            </a:r>
            <a:r>
              <a:rPr lang="en-US" sz="1200" b="0" i="0" kern="1200" dirty="0">
                <a:solidFill>
                  <a:schemeClr val="tx1"/>
                </a:solidFill>
                <a:effectLst/>
                <a:latin typeface="+mn-lt"/>
                <a:ea typeface="+mn-ea"/>
                <a:cs typeface="+mn-cs"/>
              </a:rPr>
              <a:t> jour </a:t>
            </a:r>
            <a:r>
              <a:rPr lang="en-US" sz="1200" b="0" i="0" kern="1200" dirty="0" err="1">
                <a:solidFill>
                  <a:schemeClr val="tx1"/>
                </a:solidFill>
                <a:effectLst/>
                <a:latin typeface="+mn-lt"/>
                <a:ea typeface="+mn-ea"/>
                <a:cs typeface="+mn-cs"/>
              </a:rPr>
              <a:t>classiques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voiture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autonome</a:t>
            </a:r>
            <a:r>
              <a:rPr lang="en-US" sz="1200" b="0" i="0" kern="1200" dirty="0">
                <a:solidFill>
                  <a:schemeClr val="tx1"/>
                </a:solidFill>
                <a:effectLst/>
                <a:latin typeface="+mn-lt"/>
                <a:ea typeface="+mn-ea"/>
                <a:cs typeface="+mn-cs"/>
              </a:rPr>
              <a:t>, le service </a:t>
            </a:r>
            <a:r>
              <a:rPr lang="en-US" sz="1200" b="0" i="0" kern="1200" dirty="0" err="1">
                <a:solidFill>
                  <a:schemeClr val="tx1"/>
                </a:solidFill>
                <a:effectLst/>
                <a:latin typeface="+mn-lt"/>
                <a:ea typeface="+mn-ea"/>
                <a:cs typeface="+mn-cs"/>
              </a:rPr>
              <a:t>doit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être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opérationnel</a:t>
            </a:r>
            <a:r>
              <a:rPr lang="en-US" sz="1200" b="0" i="0" kern="1200" dirty="0">
                <a:solidFill>
                  <a:schemeClr val="tx1"/>
                </a:solidFill>
                <a:effectLst/>
                <a:latin typeface="+mn-lt"/>
                <a:ea typeface="+mn-ea"/>
                <a:cs typeface="+mn-cs"/>
              </a:rPr>
              <a:t> et </a:t>
            </a:r>
            <a:r>
              <a:rPr lang="en-US" sz="1200" b="0" i="0" kern="1200" dirty="0" err="1">
                <a:solidFill>
                  <a:schemeClr val="tx1"/>
                </a:solidFill>
                <a:effectLst/>
                <a:latin typeface="+mn-lt"/>
                <a:ea typeface="+mn-ea"/>
                <a:cs typeface="+mn-cs"/>
              </a:rPr>
              <a:t>actualisé</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temps </a:t>
            </a:r>
            <a:r>
              <a:rPr lang="en-US" sz="1200" b="0" i="0" kern="1200" dirty="0" err="1">
                <a:solidFill>
                  <a:schemeClr val="tx1"/>
                </a:solidFill>
                <a:effectLst/>
                <a:latin typeface="+mn-lt"/>
                <a:ea typeface="+mn-ea"/>
                <a:cs typeface="+mn-cs"/>
              </a:rPr>
              <a:t>réel</a:t>
            </a:r>
            <a:r>
              <a:rPr lang="en-US" sz="1200" b="0" i="0" kern="1200" dirty="0">
                <a:solidFill>
                  <a:schemeClr val="tx1"/>
                </a:solidFill>
                <a:effectLst/>
                <a:latin typeface="+mn-lt"/>
                <a:ea typeface="+mn-ea"/>
                <a:cs typeface="+mn-cs"/>
              </a:rPr>
              <a:t>, 24h/24, 7j/7. Le </a:t>
            </a:r>
            <a:r>
              <a:rPr lang="en-US" sz="1200" b="0" i="0" kern="1200" dirty="0" err="1">
                <a:solidFill>
                  <a:schemeClr val="tx1"/>
                </a:solidFill>
                <a:effectLst/>
                <a:latin typeface="+mn-lt"/>
                <a:ea typeface="+mn-ea"/>
                <a:cs typeface="+mn-cs"/>
              </a:rPr>
              <a:t>véhicule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autonome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être</a:t>
            </a:r>
            <a:r>
              <a:rPr lang="en-US" sz="1200" b="0" i="0" kern="1200" dirty="0">
                <a:solidFill>
                  <a:schemeClr val="tx1"/>
                </a:solidFill>
                <a:effectLst/>
                <a:latin typeface="+mn-lt"/>
                <a:ea typeface="+mn-ea"/>
                <a:cs typeface="+mn-cs"/>
              </a:rPr>
              <a:t> capable de se </a:t>
            </a:r>
            <a:r>
              <a:rPr lang="en-US" sz="1200" b="0" i="0" kern="1200" dirty="0" err="1">
                <a:solidFill>
                  <a:schemeClr val="tx1"/>
                </a:solidFill>
                <a:effectLst/>
                <a:latin typeface="+mn-lt"/>
                <a:ea typeface="+mn-ea"/>
                <a:cs typeface="+mn-cs"/>
              </a:rPr>
              <a:t>géolocaliser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aussi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être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informé</a:t>
            </a:r>
            <a:r>
              <a:rPr lang="en-US" sz="1200" b="0" i="0" kern="1200" dirty="0">
                <a:solidFill>
                  <a:schemeClr val="tx1"/>
                </a:solidFill>
                <a:effectLst/>
                <a:latin typeface="+mn-lt"/>
                <a:ea typeface="+mn-ea"/>
                <a:cs typeface="+mn-cs"/>
              </a:rPr>
              <a:t> du </a:t>
            </a:r>
            <a:r>
              <a:rPr lang="en-US" sz="1200" b="0" i="0" kern="1200" dirty="0" err="1">
                <a:solidFill>
                  <a:schemeClr val="tx1"/>
                </a:solidFill>
                <a:effectLst/>
                <a:latin typeface="+mn-lt"/>
                <a:ea typeface="+mn-ea"/>
                <a:cs typeface="+mn-cs"/>
              </a:rPr>
              <a:t>moindre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événement</a:t>
            </a:r>
            <a:r>
              <a:rPr lang="en-US" sz="1200" b="0" i="0" kern="1200" dirty="0">
                <a:solidFill>
                  <a:schemeClr val="tx1"/>
                </a:solidFill>
                <a:effectLst/>
                <a:latin typeface="+mn-lt"/>
                <a:ea typeface="+mn-ea"/>
                <a:cs typeface="+mn-cs"/>
              </a:rPr>
              <a:t> qui </a:t>
            </a:r>
            <a:r>
              <a:rPr lang="en-US" sz="1200" b="0" i="0" kern="1200" dirty="0" err="1">
                <a:solidFill>
                  <a:schemeClr val="tx1"/>
                </a:solidFill>
                <a:effectLst/>
                <a:latin typeface="+mn-lt"/>
                <a:ea typeface="+mn-ea"/>
                <a:cs typeface="+mn-cs"/>
              </a:rPr>
              <a:t>surviendrait</a:t>
            </a:r>
            <a:r>
              <a:rPr lang="en-US" sz="1200" b="0" i="0" kern="1200" dirty="0">
                <a:solidFill>
                  <a:schemeClr val="tx1"/>
                </a:solidFill>
                <a:effectLst/>
                <a:latin typeface="+mn-lt"/>
                <a:ea typeface="+mn-ea"/>
                <a:cs typeface="+mn-cs"/>
              </a:rPr>
              <a:t> sur la route pour </a:t>
            </a:r>
            <a:r>
              <a:rPr lang="en-US" sz="1200" b="0" i="0" kern="1200" dirty="0" err="1">
                <a:solidFill>
                  <a:schemeClr val="tx1"/>
                </a:solidFill>
                <a:effectLst/>
                <a:latin typeface="+mn-lt"/>
                <a:ea typeface="+mn-ea"/>
                <a:cs typeface="+mn-cs"/>
              </a:rPr>
              <a:t>anticiper</a:t>
            </a:r>
            <a:r>
              <a:rPr lang="en-US" sz="1200" b="0" i="0" kern="1200" dirty="0">
                <a:solidFill>
                  <a:schemeClr val="tx1"/>
                </a:solidFill>
                <a:effectLst/>
                <a:latin typeface="+mn-lt"/>
                <a:ea typeface="+mn-ea"/>
                <a:cs typeface="+mn-cs"/>
              </a:rPr>
              <a:t> et </a:t>
            </a:r>
            <a:r>
              <a:rPr lang="en-US" sz="1200" b="0" i="0" kern="1200" dirty="0" err="1">
                <a:solidFill>
                  <a:schemeClr val="tx1"/>
                </a:solidFill>
                <a:effectLst/>
                <a:latin typeface="+mn-lt"/>
                <a:ea typeface="+mn-ea"/>
                <a:cs typeface="+mn-cs"/>
              </a:rPr>
              <a:t>réagir</a:t>
            </a:r>
            <a:r>
              <a:rPr lang="en-US" sz="1200" b="0" i="0" kern="1200" dirty="0">
                <a:solidFill>
                  <a:schemeClr val="tx1"/>
                </a:solidFill>
                <a:effectLst/>
                <a:latin typeface="+mn-lt"/>
                <a:ea typeface="+mn-ea"/>
                <a:cs typeface="+mn-cs"/>
              </a:rPr>
              <a:t> au plus </a:t>
            </a:r>
            <a:r>
              <a:rPr lang="en-US" sz="1200" b="0" i="0" kern="1200" dirty="0" err="1">
                <a:solidFill>
                  <a:schemeClr val="tx1"/>
                </a:solidFill>
                <a:effectLst/>
                <a:latin typeface="+mn-lt"/>
                <a:ea typeface="+mn-ea"/>
                <a:cs typeface="+mn-cs"/>
              </a:rPr>
              <a:t>vite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Cela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implique</a:t>
            </a:r>
            <a:r>
              <a:rPr lang="en-US" sz="1200" b="0" i="0" kern="1200" dirty="0">
                <a:solidFill>
                  <a:schemeClr val="tx1"/>
                </a:solidFill>
                <a:effectLst/>
                <a:latin typeface="+mn-lt"/>
                <a:ea typeface="+mn-ea"/>
                <a:cs typeface="+mn-cs"/>
              </a:rPr>
              <a:t> que </a:t>
            </a:r>
            <a:r>
              <a:rPr lang="en-US" sz="1200" b="0" i="0" kern="1200" dirty="0" err="1">
                <a:solidFill>
                  <a:schemeClr val="tx1"/>
                </a:solidFill>
                <a:effectLst/>
                <a:latin typeface="+mn-lt"/>
                <a:ea typeface="+mn-ea"/>
                <a:cs typeface="+mn-cs"/>
              </a:rPr>
              <a:t>tous</a:t>
            </a:r>
            <a:r>
              <a:rPr lang="en-US" sz="1200" b="0" i="0" kern="1200" dirty="0">
                <a:solidFill>
                  <a:schemeClr val="tx1"/>
                </a:solidFill>
                <a:effectLst/>
                <a:latin typeface="+mn-lt"/>
                <a:ea typeface="+mn-ea"/>
                <a:cs typeface="+mn-cs"/>
              </a:rPr>
              <a:t> les </a:t>
            </a:r>
            <a:r>
              <a:rPr lang="en-US" sz="1200" b="0" i="0" kern="1200" dirty="0" err="1">
                <a:solidFill>
                  <a:schemeClr val="tx1"/>
                </a:solidFill>
                <a:effectLst/>
                <a:latin typeface="+mn-lt"/>
                <a:ea typeface="+mn-ea"/>
                <a:cs typeface="+mn-cs"/>
              </a:rPr>
              <a:t>véhicules</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puissent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échanger</a:t>
            </a:r>
            <a:r>
              <a:rPr lang="en-US" sz="1200" b="0" i="0" kern="1200" dirty="0">
                <a:solidFill>
                  <a:schemeClr val="tx1"/>
                </a:solidFill>
                <a:effectLst/>
                <a:latin typeface="+mn-lt"/>
                <a:ea typeface="+mn-ea"/>
                <a:cs typeface="+mn-cs"/>
              </a:rPr>
              <a:t> et </a:t>
            </a:r>
            <a:r>
              <a:rPr lang="en-US" sz="1200" b="0" i="0" kern="1200" dirty="0" err="1">
                <a:solidFill>
                  <a:schemeClr val="tx1"/>
                </a:solidFill>
                <a:effectLst/>
                <a:latin typeface="+mn-lt"/>
                <a:ea typeface="+mn-ea"/>
                <a:cs typeface="+mn-cs"/>
              </a:rPr>
              <a:t>valider</a:t>
            </a:r>
            <a:r>
              <a:rPr lang="en-US" sz="1200" b="0" i="0" kern="1200" dirty="0">
                <a:solidFill>
                  <a:schemeClr val="tx1"/>
                </a:solidFill>
                <a:effectLst/>
                <a:latin typeface="+mn-lt"/>
                <a:ea typeface="+mn-ea"/>
                <a:cs typeface="+mn-cs"/>
              </a:rPr>
              <a:t> des </a:t>
            </a:r>
            <a:r>
              <a:rPr lang="en-US" sz="1200" b="0" i="0" kern="1200" dirty="0" err="1">
                <a:solidFill>
                  <a:schemeClr val="tx1"/>
                </a:solidFill>
                <a:effectLst/>
                <a:latin typeface="+mn-lt"/>
                <a:ea typeface="+mn-ea"/>
                <a:cs typeface="+mn-cs"/>
              </a:rPr>
              <a:t>données</a:t>
            </a:r>
            <a:r>
              <a:rPr lang="en-US" sz="1200" b="0" i="0" kern="1200" dirty="0">
                <a:solidFill>
                  <a:schemeClr val="tx1"/>
                </a:solidFill>
                <a:effectLst/>
                <a:latin typeface="+mn-lt"/>
                <a:ea typeface="+mn-ea"/>
                <a:cs typeface="+mn-cs"/>
              </a:rPr>
              <a:t> entre </a:t>
            </a:r>
            <a:r>
              <a:rPr lang="en-US" sz="1200" b="0" i="0" kern="1200" dirty="0" err="1">
                <a:solidFill>
                  <a:schemeClr val="tx1"/>
                </a:solidFill>
                <a:effectLst/>
                <a:latin typeface="+mn-lt"/>
                <a:ea typeface="+mn-ea"/>
                <a:cs typeface="+mn-cs"/>
              </a:rPr>
              <a:t>eux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passant par un </a:t>
            </a:r>
            <a:r>
              <a:rPr lang="en-US" sz="1200" b="0" i="1" kern="1200" dirty="0">
                <a:solidFill>
                  <a:schemeClr val="tx1"/>
                </a:solidFill>
                <a:effectLst/>
                <a:latin typeface="+mn-lt"/>
                <a:ea typeface="+mn-ea"/>
                <a:cs typeface="+mn-cs"/>
              </a:rPr>
              <a:t>cloud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Cette</a:t>
            </a:r>
            <a:r>
              <a:rPr lang="en-US" sz="1200" b="0" i="0" kern="1200" dirty="0">
                <a:solidFill>
                  <a:schemeClr val="tx1"/>
                </a:solidFill>
                <a:effectLst/>
                <a:latin typeface="+mn-lt"/>
                <a:ea typeface="+mn-ea"/>
                <a:cs typeface="+mn-cs"/>
              </a:rPr>
              <a:t> communication </a:t>
            </a:r>
            <a:r>
              <a:rPr lang="en-US" sz="1200" b="0" i="0" kern="1200" dirty="0" err="1">
                <a:solidFill>
                  <a:schemeClr val="tx1"/>
                </a:solidFill>
                <a:effectLst/>
                <a:latin typeface="+mn-lt"/>
                <a:ea typeface="+mn-ea"/>
                <a:cs typeface="+mn-cs"/>
              </a:rPr>
              <a:t>voiture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voiture</a:t>
            </a:r>
            <a:r>
              <a:rPr lang="en-US" sz="1200" b="0" i="0" kern="1200" dirty="0">
                <a:solidFill>
                  <a:schemeClr val="tx1"/>
                </a:solidFill>
                <a:effectLst/>
                <a:latin typeface="+mn-lt"/>
                <a:ea typeface="+mn-ea"/>
                <a:cs typeface="+mn-cs"/>
              </a:rPr>
              <a:t> (V2V), </a:t>
            </a:r>
            <a:r>
              <a:rPr lang="en-US" sz="1200" b="0" i="0" kern="1200" dirty="0" err="1">
                <a:solidFill>
                  <a:schemeClr val="tx1"/>
                </a:solidFill>
                <a:effectLst/>
                <a:latin typeface="+mn-lt"/>
                <a:ea typeface="+mn-ea"/>
                <a:cs typeface="+mn-cs"/>
              </a:rPr>
              <a:t>mais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aussi</a:t>
            </a:r>
            <a:r>
              <a:rPr lang="en-US" sz="1200" b="0" i="0" kern="1200" dirty="0">
                <a:solidFill>
                  <a:schemeClr val="tx1"/>
                </a:solidFill>
                <a:effectLst/>
                <a:latin typeface="+mn-lt"/>
                <a:ea typeface="+mn-ea"/>
                <a:cs typeface="+mn-cs"/>
              </a:rPr>
              <a:t> avec les infrastructures (V2X), </a:t>
            </a:r>
            <a:r>
              <a:rPr lang="en-US" sz="1200" b="0" i="0" kern="1200" dirty="0" err="1">
                <a:solidFill>
                  <a:schemeClr val="tx1"/>
                </a:solidFill>
                <a:effectLst/>
                <a:latin typeface="+mn-lt"/>
                <a:ea typeface="+mn-ea"/>
                <a:cs typeface="+mn-cs"/>
              </a:rPr>
              <a:t>doit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être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complètement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transparente</a:t>
            </a:r>
            <a:r>
              <a:rPr lang="en-US" sz="1200" b="0" i="0" kern="1200" dirty="0">
                <a:solidFill>
                  <a:schemeClr val="tx1"/>
                </a:solidFill>
                <a:effectLst/>
                <a:latin typeface="+mn-lt"/>
                <a:ea typeface="+mn-ea"/>
                <a:cs typeface="+mn-cs"/>
              </a:rPr>
              <a:t> entre les </a:t>
            </a:r>
            <a:r>
              <a:rPr lang="en-US" sz="1200" b="0" i="0" kern="1200" dirty="0" err="1">
                <a:solidFill>
                  <a:schemeClr val="tx1"/>
                </a:solidFill>
                <a:effectLst/>
                <a:latin typeface="+mn-lt"/>
                <a:ea typeface="+mn-ea"/>
                <a:cs typeface="+mn-cs"/>
              </a:rPr>
              <a:t>différents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acteurs</a:t>
            </a:r>
            <a:r>
              <a:rPr lang="en-US" sz="1200" b="0" i="0" kern="1200" dirty="0">
                <a:solidFill>
                  <a:schemeClr val="tx1"/>
                </a:solidFill>
                <a:effectLst/>
                <a:latin typeface="+mn-lt"/>
                <a:ea typeface="+mn-ea"/>
                <a:cs typeface="+mn-cs"/>
              </a:rPr>
              <a:t> de la </a:t>
            </a:r>
            <a:r>
              <a:rPr lang="en-US" sz="1200" b="0" i="0" kern="1200" dirty="0" err="1">
                <a:solidFill>
                  <a:schemeClr val="tx1"/>
                </a:solidFill>
                <a:effectLst/>
                <a:latin typeface="+mn-lt"/>
                <a:ea typeface="+mn-ea"/>
                <a:cs typeface="+mn-cs"/>
              </a:rPr>
              <a:t>cartographie</a:t>
            </a:r>
            <a:r>
              <a:rPr lang="en-US" sz="1200" b="0" i="0" kern="1200" dirty="0">
                <a:solidFill>
                  <a:schemeClr val="tx1"/>
                </a:solidFill>
                <a:effectLst/>
                <a:latin typeface="+mn-lt"/>
                <a:ea typeface="+mn-ea"/>
                <a:cs typeface="+mn-cs"/>
              </a:rPr>
              <a:t>. Il a </a:t>
            </a:r>
            <a:r>
              <a:rPr lang="en-US" sz="1200" b="0" i="0" kern="1200" dirty="0" err="1">
                <a:solidFill>
                  <a:schemeClr val="tx1"/>
                </a:solidFill>
                <a:effectLst/>
                <a:latin typeface="+mn-lt"/>
                <a:ea typeface="+mn-ea"/>
                <a:cs typeface="+mn-cs"/>
              </a:rPr>
              <a:t>été</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annoncé</a:t>
            </a:r>
            <a:r>
              <a:rPr lang="en-US" sz="1200" b="0" i="0" kern="1200" dirty="0">
                <a:solidFill>
                  <a:schemeClr val="tx1"/>
                </a:solidFill>
                <a:effectLst/>
                <a:latin typeface="+mn-lt"/>
                <a:ea typeface="+mn-ea"/>
                <a:cs typeface="+mn-cs"/>
              </a:rPr>
              <a:t> que de nouveaux service </a:t>
            </a:r>
            <a:r>
              <a:rPr lang="en-US" sz="1200" b="0" i="0" kern="1200" dirty="0" err="1">
                <a:solidFill>
                  <a:schemeClr val="tx1"/>
                </a:solidFill>
                <a:effectLst/>
                <a:latin typeface="+mn-lt"/>
                <a:ea typeface="+mn-ea"/>
                <a:cs typeface="+mn-cs"/>
              </a:rPr>
              <a:t>permettront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à</a:t>
            </a:r>
            <a:r>
              <a:rPr lang="en-US" sz="1200" b="0" i="0" kern="1200" dirty="0">
                <a:solidFill>
                  <a:schemeClr val="tx1"/>
                </a:solidFill>
                <a:effectLst/>
                <a:latin typeface="+mn-lt"/>
                <a:ea typeface="+mn-ea"/>
                <a:cs typeface="+mn-cs"/>
              </a:rPr>
              <a:t> la </a:t>
            </a:r>
            <a:r>
              <a:rPr lang="en-US" sz="1200" b="0" i="0" kern="1200" dirty="0" err="1">
                <a:solidFill>
                  <a:schemeClr val="tx1"/>
                </a:solidFill>
                <a:effectLst/>
                <a:latin typeface="+mn-lt"/>
                <a:ea typeface="+mn-ea"/>
                <a:cs typeface="+mn-cs"/>
              </a:rPr>
              <a:t>voiture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autonome</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télécharger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temps </a:t>
            </a:r>
            <a:r>
              <a:rPr lang="en-US" sz="1200" b="0" i="0" kern="1200" dirty="0" err="1">
                <a:solidFill>
                  <a:schemeClr val="tx1"/>
                </a:solidFill>
                <a:effectLst/>
                <a:latin typeface="+mn-lt"/>
                <a:ea typeface="+mn-ea"/>
                <a:cs typeface="+mn-cs"/>
              </a:rPr>
              <a:t>réel</a:t>
            </a:r>
            <a:r>
              <a:rPr lang="en-US" sz="1200" b="0" i="0" kern="1200" dirty="0">
                <a:solidFill>
                  <a:schemeClr val="tx1"/>
                </a:solidFill>
                <a:effectLst/>
                <a:latin typeface="+mn-lt"/>
                <a:ea typeface="+mn-ea"/>
                <a:cs typeface="+mn-cs"/>
              </a:rPr>
              <a:t> les </a:t>
            </a:r>
            <a:r>
              <a:rPr lang="en-US" sz="1200" b="0" i="0" kern="1200" dirty="0" err="1">
                <a:solidFill>
                  <a:schemeClr val="tx1"/>
                </a:solidFill>
                <a:effectLst/>
                <a:latin typeface="+mn-lt"/>
                <a:ea typeface="+mn-ea"/>
                <a:cs typeface="+mn-cs"/>
              </a:rPr>
              <a:t>dernières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données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cartographiques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depuis</a:t>
            </a:r>
            <a:r>
              <a:rPr lang="en-US" sz="1200" b="0" i="0" kern="1200" dirty="0">
                <a:solidFill>
                  <a:schemeClr val="tx1"/>
                </a:solidFill>
                <a:effectLst/>
                <a:latin typeface="+mn-lt"/>
                <a:ea typeface="+mn-ea"/>
                <a:cs typeface="+mn-cs"/>
              </a:rPr>
              <a:t> le cloud pour </a:t>
            </a:r>
            <a:r>
              <a:rPr lang="en-US" sz="1200" b="0" i="0" kern="1200" dirty="0" err="1">
                <a:solidFill>
                  <a:schemeClr val="tx1"/>
                </a:solidFill>
                <a:effectLst/>
                <a:latin typeface="+mn-lt"/>
                <a:ea typeface="+mn-ea"/>
                <a:cs typeface="+mn-cs"/>
              </a:rPr>
              <a:t>s’assurer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d’avoir</a:t>
            </a:r>
            <a:r>
              <a:rPr lang="en-US" sz="1200" b="0" i="0" kern="1200" dirty="0">
                <a:solidFill>
                  <a:schemeClr val="tx1"/>
                </a:solidFill>
                <a:effectLst/>
                <a:latin typeface="+mn-lt"/>
                <a:ea typeface="+mn-ea"/>
                <a:cs typeface="+mn-cs"/>
              </a:rPr>
              <a:t> la carte la plus </a:t>
            </a:r>
            <a:r>
              <a:rPr lang="en-US" sz="1200" b="0" i="0" kern="1200" dirty="0" err="1">
                <a:solidFill>
                  <a:schemeClr val="tx1"/>
                </a:solidFill>
                <a:effectLst/>
                <a:latin typeface="+mn-lt"/>
                <a:ea typeface="+mn-ea"/>
                <a:cs typeface="+mn-cs"/>
              </a:rPr>
              <a:t>récente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fr-FR" dirty="0"/>
              <a:t>III)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Jusqu'ici</a:t>
            </a:r>
            <a:r>
              <a:rPr lang="en-US" sz="1200" b="0" i="0" kern="1200" dirty="0">
                <a:solidFill>
                  <a:schemeClr val="tx1"/>
                </a:solidFill>
                <a:effectLst/>
                <a:latin typeface="+mn-lt"/>
                <a:ea typeface="+mn-ea"/>
                <a:cs typeface="+mn-cs"/>
              </a:rPr>
              <a:t>, la navigation </a:t>
            </a:r>
            <a:r>
              <a:rPr lang="en-US" sz="1200" b="0" i="0" kern="1200" dirty="0" err="1">
                <a:solidFill>
                  <a:schemeClr val="tx1"/>
                </a:solidFill>
                <a:effectLst/>
                <a:latin typeface="+mn-lt"/>
                <a:ea typeface="+mn-ea"/>
                <a:cs typeface="+mn-cs"/>
              </a:rPr>
              <a:t>était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basée</a:t>
            </a:r>
            <a:r>
              <a:rPr lang="en-US" sz="1200" b="0" i="0" kern="1200" dirty="0">
                <a:solidFill>
                  <a:schemeClr val="tx1"/>
                </a:solidFill>
                <a:effectLst/>
                <a:latin typeface="+mn-lt"/>
                <a:ea typeface="+mn-ea"/>
                <a:cs typeface="+mn-cs"/>
              </a:rPr>
              <a:t> sur </a:t>
            </a:r>
            <a:r>
              <a:rPr lang="en-US" sz="1200" b="0" i="0" kern="1200" dirty="0" err="1">
                <a:solidFill>
                  <a:schemeClr val="tx1"/>
                </a:solidFill>
                <a:effectLst/>
                <a:latin typeface="+mn-lt"/>
                <a:ea typeface="+mn-ea"/>
                <a:cs typeface="+mn-cs"/>
              </a:rPr>
              <a:t>une</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3"/>
              </a:rPr>
              <a:t>géolocalisation</a:t>
            </a:r>
            <a:r>
              <a:rPr lang="en-US" sz="1200" b="0" i="0" kern="1200" dirty="0">
                <a:solidFill>
                  <a:schemeClr val="tx1"/>
                </a:solidFill>
                <a:effectLst/>
                <a:latin typeface="+mn-lt"/>
                <a:ea typeface="+mn-ea"/>
                <a:cs typeface="+mn-cs"/>
              </a:rPr>
              <a:t> par GPS, avec </a:t>
            </a:r>
            <a:r>
              <a:rPr lang="en-US" sz="1200" b="0" i="0" kern="1200" dirty="0" err="1">
                <a:solidFill>
                  <a:schemeClr val="tx1"/>
                </a:solidFill>
                <a:effectLst/>
                <a:latin typeface="+mn-lt"/>
                <a:ea typeface="+mn-ea"/>
                <a:cs typeface="+mn-cs"/>
              </a:rPr>
              <a:t>une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précision</a:t>
            </a:r>
            <a:r>
              <a:rPr lang="en-US" sz="1200" b="0" i="0" kern="1200" dirty="0">
                <a:solidFill>
                  <a:schemeClr val="tx1"/>
                </a:solidFill>
                <a:effectLst/>
                <a:latin typeface="+mn-lt"/>
                <a:ea typeface="+mn-ea"/>
                <a:cs typeface="+mn-cs"/>
              </a:rPr>
              <a:t> approximative. </a:t>
            </a:r>
            <a:r>
              <a:rPr lang="en-US" sz="1200" b="0" i="0" kern="1200" dirty="0" err="1">
                <a:solidFill>
                  <a:schemeClr val="tx1"/>
                </a:solidFill>
                <a:effectLst/>
                <a:latin typeface="+mn-lt"/>
                <a:ea typeface="+mn-ea"/>
                <a:cs typeface="+mn-cs"/>
              </a:rPr>
              <a:t>Cela</a:t>
            </a:r>
            <a:r>
              <a:rPr lang="en-US" sz="1200" b="0" i="0" kern="1200" dirty="0">
                <a:solidFill>
                  <a:schemeClr val="tx1"/>
                </a:solidFill>
                <a:effectLst/>
                <a:latin typeface="+mn-lt"/>
                <a:ea typeface="+mn-ea"/>
                <a:cs typeface="+mn-cs"/>
              </a:rPr>
              <a:t> sera </a:t>
            </a:r>
            <a:r>
              <a:rPr lang="en-US" sz="1200" b="0" i="0" kern="1200" dirty="0" err="1">
                <a:solidFill>
                  <a:schemeClr val="tx1"/>
                </a:solidFill>
                <a:effectLst/>
                <a:latin typeface="+mn-lt"/>
                <a:ea typeface="+mn-ea"/>
                <a:cs typeface="+mn-cs"/>
              </a:rPr>
              <a:t>insuffisant</a:t>
            </a:r>
            <a:r>
              <a:rPr lang="en-US" sz="1200" b="0" i="0" kern="1200" dirty="0">
                <a:solidFill>
                  <a:schemeClr val="tx1"/>
                </a:solidFill>
                <a:effectLst/>
                <a:latin typeface="+mn-lt"/>
                <a:ea typeface="+mn-ea"/>
                <a:cs typeface="+mn-cs"/>
              </a:rPr>
              <a:t> pour </a:t>
            </a:r>
            <a:r>
              <a:rPr lang="en-US" sz="1200" b="0" i="0" kern="1200" dirty="0" err="1">
                <a:solidFill>
                  <a:schemeClr val="tx1"/>
                </a:solidFill>
                <a:effectLst/>
                <a:latin typeface="+mn-lt"/>
                <a:ea typeface="+mn-ea"/>
                <a:cs typeface="+mn-cs"/>
              </a:rPr>
              <a:t>positionner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voiture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autonome</a:t>
            </a:r>
            <a:r>
              <a:rPr lang="en-US" sz="1200" b="0" i="0" kern="1200" dirty="0">
                <a:solidFill>
                  <a:schemeClr val="tx1"/>
                </a:solidFill>
                <a:effectLst/>
                <a:latin typeface="+mn-lt"/>
                <a:ea typeface="+mn-ea"/>
                <a:cs typeface="+mn-cs"/>
              </a:rPr>
              <a:t>, qui </a:t>
            </a:r>
            <a:r>
              <a:rPr lang="en-US" sz="1200" b="0" i="0" kern="1200" dirty="0" err="1">
                <a:solidFill>
                  <a:schemeClr val="tx1"/>
                </a:solidFill>
                <a:effectLst/>
                <a:latin typeface="+mn-lt"/>
                <a:ea typeface="+mn-ea"/>
                <a:cs typeface="+mn-cs"/>
              </a:rPr>
              <a:t>devra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prendre</a:t>
            </a:r>
            <a:r>
              <a:rPr lang="en-US" sz="1200" b="0" i="0" kern="1200" dirty="0">
                <a:solidFill>
                  <a:schemeClr val="tx1"/>
                </a:solidFill>
                <a:effectLst/>
                <a:latin typeface="+mn-lt"/>
                <a:ea typeface="+mn-ea"/>
                <a:cs typeface="+mn-cs"/>
              </a:rPr>
              <a:t> des </a:t>
            </a:r>
            <a:r>
              <a:rPr lang="en-US" sz="1200" b="0" i="0" kern="1200" dirty="0" err="1">
                <a:solidFill>
                  <a:schemeClr val="tx1"/>
                </a:solidFill>
                <a:effectLst/>
                <a:latin typeface="+mn-lt"/>
                <a:ea typeface="+mn-ea"/>
                <a:cs typeface="+mn-cs"/>
              </a:rPr>
              <a:t>décisions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fonction</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position </a:t>
            </a:r>
            <a:r>
              <a:rPr lang="en-US" sz="1200" b="0" i="0" kern="1200" dirty="0" err="1">
                <a:solidFill>
                  <a:schemeClr val="tx1"/>
                </a:solidFill>
                <a:effectLst/>
                <a:latin typeface="+mn-lt"/>
                <a:ea typeface="+mn-ea"/>
                <a:cs typeface="+mn-cs"/>
              </a:rPr>
              <a:t>exacte</a:t>
            </a:r>
            <a:r>
              <a:rPr lang="en-US" sz="1200" b="0" i="0" kern="1200" dirty="0">
                <a:solidFill>
                  <a:schemeClr val="tx1"/>
                </a:solidFill>
                <a:effectLst/>
                <a:latin typeface="+mn-lt"/>
                <a:ea typeface="+mn-ea"/>
                <a:cs typeface="+mn-cs"/>
              </a:rPr>
              <a:t> . La </a:t>
            </a:r>
            <a:r>
              <a:rPr lang="en-US" sz="1200" b="0" i="0" kern="1200" dirty="0" err="1">
                <a:solidFill>
                  <a:schemeClr val="tx1"/>
                </a:solidFill>
                <a:effectLst/>
                <a:latin typeface="+mn-lt"/>
                <a:ea typeface="+mn-ea"/>
                <a:cs typeface="+mn-cs"/>
              </a:rPr>
              <a:t>voiture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autonome</a:t>
            </a:r>
            <a:r>
              <a:rPr lang="en-US" sz="1200" b="0" i="0" kern="1200" dirty="0">
                <a:solidFill>
                  <a:schemeClr val="tx1"/>
                </a:solidFill>
                <a:effectLst/>
                <a:latin typeface="+mn-lt"/>
                <a:ea typeface="+mn-ea"/>
                <a:cs typeface="+mn-cs"/>
              </a:rPr>
              <a:t> dispose </a:t>
            </a:r>
            <a:r>
              <a:rPr lang="en-US" sz="1200" b="0" i="0" kern="1200" dirty="0" err="1">
                <a:solidFill>
                  <a:schemeClr val="tx1"/>
                </a:solidFill>
                <a:effectLst/>
                <a:latin typeface="+mn-lt"/>
                <a:ea typeface="+mn-ea"/>
                <a:cs typeface="+mn-cs"/>
              </a:rPr>
              <a:t>d'une</a:t>
            </a:r>
            <a:r>
              <a:rPr lang="en-US" sz="1200" b="0" i="0" kern="1200" dirty="0">
                <a:solidFill>
                  <a:schemeClr val="tx1"/>
                </a:solidFill>
                <a:effectLst/>
                <a:latin typeface="+mn-lt"/>
                <a:ea typeface="+mn-ea"/>
                <a:cs typeface="+mn-cs"/>
              </a:rPr>
              <a:t> base de </a:t>
            </a:r>
            <a:r>
              <a:rPr lang="en-US" sz="1200" b="0" i="0" kern="1200" dirty="0" err="1">
                <a:solidFill>
                  <a:schemeClr val="tx1"/>
                </a:solidFill>
                <a:effectLst/>
                <a:latin typeface="+mn-lt"/>
                <a:ea typeface="+mn-ea"/>
                <a:cs typeface="+mn-cs"/>
              </a:rPr>
              <a:t>données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3D de la route </a:t>
            </a:r>
            <a:r>
              <a:rPr lang="en-US" sz="1200" b="0" i="0" kern="1200" dirty="0" err="1">
                <a:solidFill>
                  <a:schemeClr val="tx1"/>
                </a:solidFill>
                <a:effectLst/>
                <a:latin typeface="+mn-lt"/>
                <a:ea typeface="+mn-ea"/>
                <a:cs typeface="+mn-cs"/>
              </a:rPr>
              <a:t>qu'elle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parcourt</a:t>
            </a:r>
            <a:r>
              <a:rPr lang="en-US" sz="1200" b="0" i="0" kern="1200" dirty="0">
                <a:solidFill>
                  <a:schemeClr val="tx1"/>
                </a:solidFill>
                <a:effectLst/>
                <a:latin typeface="+mn-lt"/>
                <a:ea typeface="+mn-ea"/>
                <a:cs typeface="+mn-cs"/>
              </a:rPr>
              <a:t> et la compare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permanence aux images que </a:t>
            </a:r>
            <a:r>
              <a:rPr lang="en-US" sz="1200" b="0" i="0" kern="1200" dirty="0" err="1">
                <a:solidFill>
                  <a:schemeClr val="tx1"/>
                </a:solidFill>
                <a:effectLst/>
                <a:latin typeface="+mn-lt"/>
                <a:ea typeface="+mn-ea"/>
                <a:cs typeface="+mn-cs"/>
              </a:rPr>
              <a:t>perçoivent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propres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capteurs,ce</a:t>
            </a:r>
            <a:r>
              <a:rPr lang="en-US" sz="1200" b="0" i="0" kern="1200" dirty="0">
                <a:solidFill>
                  <a:schemeClr val="tx1"/>
                </a:solidFill>
                <a:effectLst/>
                <a:latin typeface="+mn-lt"/>
                <a:ea typeface="+mn-ea"/>
                <a:cs typeface="+mn-cs"/>
              </a:rPr>
              <a:t> qui </a:t>
            </a:r>
            <a:r>
              <a:rPr lang="en-US" sz="1200" b="0" i="0" kern="1200" dirty="0" err="1">
                <a:solidFill>
                  <a:schemeClr val="tx1"/>
                </a:solidFill>
                <a:effectLst/>
                <a:latin typeface="+mn-lt"/>
                <a:ea typeface="+mn-ea"/>
                <a:cs typeface="+mn-cs"/>
              </a:rPr>
              <a:t>permet</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déduire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précisément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où</a:t>
            </a:r>
            <a:r>
              <a:rPr lang="en-US" sz="1200" b="0" i="0" kern="1200" dirty="0">
                <a:solidFill>
                  <a:schemeClr val="tx1"/>
                </a:solidFill>
                <a:effectLst/>
                <a:latin typeface="+mn-lt"/>
                <a:ea typeface="+mn-ea"/>
                <a:cs typeface="+mn-cs"/>
              </a:rPr>
              <a:t> se </a:t>
            </a:r>
            <a:r>
              <a:rPr lang="en-US" sz="1200" b="0" i="0" kern="1200" dirty="0" err="1">
                <a:solidFill>
                  <a:schemeClr val="tx1"/>
                </a:solidFill>
                <a:effectLst/>
                <a:latin typeface="+mn-lt"/>
                <a:ea typeface="+mn-ea"/>
                <a:cs typeface="+mn-cs"/>
              </a:rPr>
              <a:t>trouve</a:t>
            </a:r>
            <a:r>
              <a:rPr lang="en-US" sz="1200" b="0" i="0" kern="1200" dirty="0">
                <a:solidFill>
                  <a:schemeClr val="tx1"/>
                </a:solidFill>
                <a:effectLst/>
                <a:latin typeface="+mn-lt"/>
                <a:ea typeface="+mn-ea"/>
                <a:cs typeface="+mn-cs"/>
              </a:rPr>
              <a:t> le </a:t>
            </a:r>
            <a:r>
              <a:rPr lang="en-US" sz="1200" b="0" i="0" kern="1200" dirty="0" err="1">
                <a:solidFill>
                  <a:schemeClr val="tx1"/>
                </a:solidFill>
                <a:effectLst/>
                <a:latin typeface="+mn-lt"/>
                <a:ea typeface="+mn-ea"/>
                <a:cs typeface="+mn-cs"/>
              </a:rPr>
              <a:t>véhicule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trouvant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dans</a:t>
            </a:r>
            <a:r>
              <a:rPr lang="en-US" sz="1200" b="0" i="0" kern="1200" dirty="0">
                <a:solidFill>
                  <a:schemeClr val="tx1"/>
                </a:solidFill>
                <a:effectLst/>
                <a:latin typeface="+mn-lt"/>
                <a:ea typeface="+mn-ea"/>
                <a:cs typeface="+mn-cs"/>
              </a:rPr>
              <a:t> la base de </a:t>
            </a:r>
            <a:r>
              <a:rPr lang="en-US" sz="1200" b="0" i="0" kern="1200" dirty="0" err="1">
                <a:solidFill>
                  <a:schemeClr val="tx1"/>
                </a:solidFill>
                <a:effectLst/>
                <a:latin typeface="+mn-lt"/>
                <a:ea typeface="+mn-ea"/>
                <a:cs typeface="+mn-cs"/>
              </a:rPr>
              <a:t>données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l'image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correspondant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qu'il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voit</a:t>
            </a:r>
            <a:r>
              <a:rPr lang="en-US" sz="1200" b="0" i="0" kern="1200" dirty="0">
                <a:solidFill>
                  <a:schemeClr val="tx1"/>
                </a:solidFill>
                <a:effectLst/>
                <a:latin typeface="+mn-lt"/>
                <a:ea typeface="+mn-ea"/>
                <a:cs typeface="+mn-cs"/>
              </a:rPr>
              <a:t>". Les </a:t>
            </a:r>
            <a:r>
              <a:rPr lang="en-US" sz="1200" b="0" i="0" kern="1200" dirty="0" err="1">
                <a:solidFill>
                  <a:schemeClr val="tx1"/>
                </a:solidFill>
                <a:effectLst/>
                <a:latin typeface="+mn-lt"/>
                <a:ea typeface="+mn-ea"/>
                <a:cs typeface="+mn-cs"/>
              </a:rPr>
              <a:t>véhicules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autonomes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permettent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même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d'actualiser</a:t>
            </a:r>
            <a:r>
              <a:rPr lang="en-US" sz="1200" b="0" i="0" kern="1200" dirty="0">
                <a:solidFill>
                  <a:schemeClr val="tx1"/>
                </a:solidFill>
                <a:effectLst/>
                <a:latin typeface="+mn-lt"/>
                <a:ea typeface="+mn-ea"/>
                <a:cs typeface="+mn-cs"/>
              </a:rPr>
              <a:t> la carte : </a:t>
            </a:r>
            <a:r>
              <a:rPr lang="en-US" sz="1200" b="0" i="0" kern="1200" dirty="0" err="1">
                <a:solidFill>
                  <a:schemeClr val="tx1"/>
                </a:solidFill>
                <a:effectLst/>
                <a:latin typeface="+mn-lt"/>
                <a:ea typeface="+mn-ea"/>
                <a:cs typeface="+mn-cs"/>
              </a:rPr>
              <a:t>s'ils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perçoivent</a:t>
            </a:r>
            <a:r>
              <a:rPr lang="en-US" sz="1200" b="0" i="0" kern="1200" dirty="0">
                <a:solidFill>
                  <a:schemeClr val="tx1"/>
                </a:solidFill>
                <a:effectLst/>
                <a:latin typeface="+mn-lt"/>
                <a:ea typeface="+mn-ea"/>
                <a:cs typeface="+mn-cs"/>
              </a:rPr>
              <a:t> la </a:t>
            </a:r>
            <a:r>
              <a:rPr lang="en-US" sz="1200" b="0" i="0" kern="1200" dirty="0" err="1">
                <a:solidFill>
                  <a:schemeClr val="tx1"/>
                </a:solidFill>
                <a:effectLst/>
                <a:latin typeface="+mn-lt"/>
                <a:ea typeface="+mn-ea"/>
                <a:cs typeface="+mn-cs"/>
              </a:rPr>
              <a:t>même</a:t>
            </a:r>
            <a:r>
              <a:rPr lang="en-US" sz="1200" b="0" i="0" kern="1200" dirty="0">
                <a:solidFill>
                  <a:schemeClr val="tx1"/>
                </a:solidFill>
                <a:effectLst/>
                <a:latin typeface="+mn-lt"/>
                <a:ea typeface="+mn-ea"/>
                <a:cs typeface="+mn-cs"/>
              </a:rPr>
              <a:t> image avec des modifications </a:t>
            </a:r>
            <a:r>
              <a:rPr lang="en-US" sz="1200" b="0" i="0" kern="1200" dirty="0" err="1">
                <a:solidFill>
                  <a:schemeClr val="tx1"/>
                </a:solidFill>
                <a:effectLst/>
                <a:latin typeface="+mn-lt"/>
                <a:ea typeface="+mn-ea"/>
                <a:cs typeface="+mn-cs"/>
              </a:rPr>
              <a:t>mineures</a:t>
            </a:r>
            <a:r>
              <a:rPr lang="en-US" sz="1200" b="0" i="0" kern="1200" dirty="0">
                <a:solidFill>
                  <a:schemeClr val="tx1"/>
                </a:solidFill>
                <a:effectLst/>
                <a:latin typeface="+mn-lt"/>
                <a:ea typeface="+mn-ea"/>
                <a:cs typeface="+mn-cs"/>
              </a:rPr>
              <a:t> (par </a:t>
            </a:r>
            <a:r>
              <a:rPr lang="en-US" sz="1200" b="0" i="0" kern="1200" dirty="0" err="1">
                <a:solidFill>
                  <a:schemeClr val="tx1"/>
                </a:solidFill>
                <a:effectLst/>
                <a:latin typeface="+mn-lt"/>
                <a:ea typeface="+mn-ea"/>
                <a:cs typeface="+mn-cs"/>
              </a:rPr>
              <a:t>exemple</a:t>
            </a:r>
            <a:r>
              <a:rPr lang="en-US" sz="1200" b="0" i="0" kern="1200" dirty="0">
                <a:solidFill>
                  <a:schemeClr val="tx1"/>
                </a:solidFill>
                <a:effectLst/>
                <a:latin typeface="+mn-lt"/>
                <a:ea typeface="+mn-ea"/>
                <a:cs typeface="+mn-cs"/>
              </a:rPr>
              <a:t> un </a:t>
            </a:r>
            <a:r>
              <a:rPr lang="en-US" sz="1200" b="0" i="0" kern="1200" dirty="0" err="1">
                <a:solidFill>
                  <a:schemeClr val="tx1"/>
                </a:solidFill>
                <a:effectLst/>
                <a:latin typeface="+mn-lt"/>
                <a:ea typeface="+mn-ea"/>
                <a:cs typeface="+mn-cs"/>
              </a:rPr>
              <a:t>panneau</a:t>
            </a:r>
            <a:r>
              <a:rPr lang="en-US" sz="1200" b="0" i="0" kern="1200" dirty="0">
                <a:solidFill>
                  <a:schemeClr val="tx1"/>
                </a:solidFill>
                <a:effectLst/>
                <a:latin typeface="+mn-lt"/>
                <a:ea typeface="+mn-ea"/>
                <a:cs typeface="+mn-cs"/>
              </a:rPr>
              <a:t> qui a </a:t>
            </a:r>
            <a:r>
              <a:rPr lang="en-US" sz="1200" b="0" i="0" kern="1200" dirty="0" err="1">
                <a:solidFill>
                  <a:schemeClr val="tx1"/>
                </a:solidFill>
                <a:effectLst/>
                <a:latin typeface="+mn-lt"/>
                <a:ea typeface="+mn-ea"/>
                <a:cs typeface="+mn-cs"/>
              </a:rPr>
              <a:t>changé</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changement</a:t>
            </a:r>
            <a:r>
              <a:rPr lang="en-US" sz="1200" b="0" i="0" kern="1200" dirty="0">
                <a:solidFill>
                  <a:schemeClr val="tx1"/>
                </a:solidFill>
                <a:effectLst/>
                <a:latin typeface="+mn-lt"/>
                <a:ea typeface="+mn-ea"/>
                <a:cs typeface="+mn-cs"/>
              </a:rPr>
              <a:t> sera </a:t>
            </a:r>
            <a:r>
              <a:rPr lang="en-US" sz="1200" b="0" i="0" kern="1200" dirty="0" err="1">
                <a:solidFill>
                  <a:schemeClr val="tx1"/>
                </a:solidFill>
                <a:effectLst/>
                <a:latin typeface="+mn-lt"/>
                <a:ea typeface="+mn-ea"/>
                <a:cs typeface="+mn-cs"/>
              </a:rPr>
              <a:t>intégré</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à</a:t>
            </a:r>
            <a:r>
              <a:rPr lang="en-US" sz="1200" b="0" i="0" kern="1200" dirty="0">
                <a:solidFill>
                  <a:schemeClr val="tx1"/>
                </a:solidFill>
                <a:effectLst/>
                <a:latin typeface="+mn-lt"/>
                <a:ea typeface="+mn-ea"/>
                <a:cs typeface="+mn-cs"/>
              </a:rPr>
              <a:t> la base de </a:t>
            </a:r>
            <a:r>
              <a:rPr lang="en-US" sz="1200" b="0" i="0" kern="1200" dirty="0" err="1">
                <a:solidFill>
                  <a:schemeClr val="tx1"/>
                </a:solidFill>
                <a:effectLst/>
                <a:latin typeface="+mn-lt"/>
                <a:ea typeface="+mn-ea"/>
                <a:cs typeface="+mn-cs"/>
              </a:rPr>
              <a:t>données</a:t>
            </a:r>
            <a:r>
              <a:rPr lang="en-US" sz="1200" b="0" i="0" kern="1200" dirty="0">
                <a:solidFill>
                  <a:schemeClr val="tx1"/>
                </a:solidFill>
                <a:effectLst/>
                <a:latin typeface="+mn-lt"/>
                <a:ea typeface="+mn-ea"/>
                <a:cs typeface="+mn-cs"/>
              </a:rPr>
              <a:t>.</a:t>
            </a:r>
            <a:endParaRPr lang="fr-FR" dirty="0"/>
          </a:p>
        </p:txBody>
      </p:sp>
      <p:sp>
        <p:nvSpPr>
          <p:cNvPr id="4" name="Slide Number Placeholder 3"/>
          <p:cNvSpPr>
            <a:spLocks noGrp="1"/>
          </p:cNvSpPr>
          <p:nvPr>
            <p:ph type="sldNum" sz="quarter" idx="5"/>
          </p:nvPr>
        </p:nvSpPr>
        <p:spPr/>
        <p:txBody>
          <a:bodyPr/>
          <a:lstStyle/>
          <a:p>
            <a:fld id="{441E01BD-C36D-AB46-9F33-8359EBA8108A}" type="slidenum">
              <a:rPr lang="en-US" smtClean="0"/>
              <a:pPr/>
              <a:t>6</a:t>
            </a:fld>
            <a:endParaRPr lang="en-US"/>
          </a:p>
        </p:txBody>
      </p:sp>
    </p:spTree>
    <p:extLst>
      <p:ext uri="{BB962C8B-B14F-4D97-AF65-F5344CB8AC3E}">
        <p14:creationId xmlns:p14="http://schemas.microsoft.com/office/powerpoint/2010/main" val="49136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AutoNum type="romanUcParenR"/>
            </a:pPr>
            <a:r>
              <a:rPr lang="fr-FR" dirty="0"/>
              <a:t>Définition : </a:t>
            </a:r>
            <a:r>
              <a:rPr lang="en-US" sz="1200" b="0" i="0" kern="1200" dirty="0" err="1">
                <a:solidFill>
                  <a:schemeClr val="tx1"/>
                </a:solidFill>
                <a:effectLst/>
                <a:latin typeface="+mn-lt"/>
                <a:ea typeface="+mn-ea"/>
                <a:cs typeface="+mn-cs"/>
              </a:rPr>
              <a:t>C’est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représentation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géométrique</a:t>
            </a:r>
            <a:r>
              <a:rPr lang="en-US" sz="1200" b="0" i="0" kern="1200" dirty="0">
                <a:solidFill>
                  <a:schemeClr val="tx1"/>
                </a:solidFill>
                <a:effectLst/>
                <a:latin typeface="+mn-lt"/>
                <a:ea typeface="+mn-ea"/>
                <a:cs typeface="+mn-cs"/>
              </a:rPr>
              <a:t> de tout </a:t>
            </a:r>
            <a:r>
              <a:rPr lang="en-US" sz="1200" b="0" i="0" kern="1200" dirty="0" err="1">
                <a:solidFill>
                  <a:schemeClr val="tx1"/>
                </a:solidFill>
                <a:effectLst/>
                <a:latin typeface="+mn-lt"/>
                <a:ea typeface="+mn-ea"/>
                <a:cs typeface="+mn-cs"/>
              </a:rPr>
              <a:t>ou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partie</a:t>
            </a:r>
            <a:r>
              <a:rPr lang="en-US" sz="1200" b="0" i="0" kern="1200" dirty="0">
                <a:solidFill>
                  <a:schemeClr val="tx1"/>
                </a:solidFill>
                <a:effectLst/>
                <a:latin typeface="+mn-lt"/>
                <a:ea typeface="+mn-ea"/>
                <a:cs typeface="+mn-cs"/>
              </a:rPr>
              <a:t> de la surface </a:t>
            </a:r>
            <a:r>
              <a:rPr lang="en-US" sz="1200" b="0" i="0" kern="1200" dirty="0" err="1">
                <a:solidFill>
                  <a:schemeClr val="tx1"/>
                </a:solidFill>
                <a:effectLst/>
                <a:latin typeface="+mn-lt"/>
                <a:ea typeface="+mn-ea"/>
                <a:cs typeface="+mn-cs"/>
              </a:rPr>
              <a:t>terrestre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dans</a:t>
            </a:r>
            <a:r>
              <a:rPr lang="en-US" sz="1200" b="0" i="0" kern="1200" dirty="0">
                <a:solidFill>
                  <a:schemeClr val="tx1"/>
                </a:solidFill>
                <a:effectLst/>
                <a:latin typeface="+mn-lt"/>
                <a:ea typeface="+mn-ea"/>
                <a:cs typeface="+mn-cs"/>
              </a:rPr>
              <a:t> un rapport de similitude </a:t>
            </a:r>
            <a:r>
              <a:rPr lang="en-US" sz="1200" b="0" i="0" kern="1200" dirty="0" err="1">
                <a:solidFill>
                  <a:schemeClr val="tx1"/>
                </a:solidFill>
                <a:effectLst/>
                <a:latin typeface="+mn-lt"/>
                <a:ea typeface="+mn-ea"/>
                <a:cs typeface="+mn-cs"/>
              </a:rPr>
              <a:t>convenable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appelle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l'échelle</a:t>
            </a:r>
            <a:r>
              <a:rPr lang="en-US" sz="1200" b="0" i="0" kern="1200" dirty="0">
                <a:solidFill>
                  <a:schemeClr val="tx1"/>
                </a:solidFill>
                <a:effectLst/>
                <a:latin typeface="+mn-lt"/>
                <a:ea typeface="+mn-ea"/>
                <a:cs typeface="+mn-cs"/>
              </a:rPr>
              <a:t>.</a:t>
            </a:r>
          </a:p>
          <a:p>
            <a:pPr marL="285750" indent="-285750">
              <a:buAutoNum type="romanUcParenR"/>
            </a:pPr>
            <a:endParaRPr lang="en-US" sz="1200" b="0" i="0" kern="1200" dirty="0">
              <a:solidFill>
                <a:schemeClr val="tx1"/>
              </a:solidFill>
              <a:effectLst/>
              <a:latin typeface="+mn-lt"/>
              <a:ea typeface="+mn-ea"/>
              <a:cs typeface="+mn-cs"/>
            </a:endParaRPr>
          </a:p>
          <a:p>
            <a:pPr marL="285750" indent="-285750">
              <a:buAutoNum type="romanUcParenR"/>
            </a:pPr>
            <a:endParaRPr lang="en-US" sz="1200" b="0" i="0" kern="1200" dirty="0">
              <a:solidFill>
                <a:schemeClr val="tx1"/>
              </a:solidFill>
              <a:effectLst/>
              <a:latin typeface="+mn-lt"/>
              <a:ea typeface="+mn-ea"/>
              <a:cs typeface="+mn-cs"/>
            </a:endParaRPr>
          </a:p>
          <a:p>
            <a:pPr marL="285750" indent="-285750">
              <a:buAutoNum type="romanUcParenR"/>
            </a:pPr>
            <a:r>
              <a:rPr lang="en-US" sz="1200" b="0" i="0" kern="1200" dirty="0" err="1">
                <a:solidFill>
                  <a:schemeClr val="tx1"/>
                </a:solidFill>
                <a:effectLst/>
                <a:latin typeface="+mn-lt"/>
                <a:ea typeface="+mn-ea"/>
                <a:cs typeface="+mn-cs"/>
              </a:rPr>
              <a:t>Informations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cartographie</a:t>
            </a:r>
            <a:r>
              <a:rPr lang="en-US" sz="1200" b="0" i="0" kern="1200" dirty="0">
                <a:solidFill>
                  <a:schemeClr val="tx1"/>
                </a:solidFill>
                <a:effectLst/>
                <a:latin typeface="+mn-lt"/>
                <a:ea typeface="+mn-ea"/>
                <a:cs typeface="+mn-cs"/>
              </a:rPr>
              <a:t> : </a:t>
            </a:r>
          </a:p>
          <a:p>
            <a:pPr marL="285750" indent="-285750">
              <a:buAutoNum type="romanUcParenR"/>
            </a:pPr>
            <a:endParaRPr lang="en-US" sz="1200" b="0" i="0" kern="1200" dirty="0">
              <a:solidFill>
                <a:schemeClr val="tx1"/>
              </a:solidFill>
              <a:effectLst/>
              <a:latin typeface="+mn-lt"/>
              <a:ea typeface="+mn-ea"/>
              <a:cs typeface="+mn-cs"/>
            </a:endParaRPr>
          </a:p>
          <a:p>
            <a:pPr marL="285750" indent="-285750">
              <a:buAutoNum type="romanUcParenR"/>
            </a:pPr>
            <a:endParaRPr lang="en-US" sz="1200" b="0" i="0" kern="1200" dirty="0">
              <a:solidFill>
                <a:schemeClr val="tx1"/>
              </a:solidFill>
              <a:effectLst/>
              <a:latin typeface="+mn-lt"/>
              <a:ea typeface="+mn-ea"/>
              <a:cs typeface="+mn-cs"/>
            </a:endParaRPr>
          </a:p>
          <a:p>
            <a:pPr marL="2114550" lvl="4" indent="-285750">
              <a:buAutoNum type="romanUcParenR"/>
            </a:pPr>
            <a:r>
              <a:rPr lang="en-US" b="0" i="0" kern="1200" dirty="0">
                <a:solidFill>
                  <a:schemeClr val="tx1"/>
                </a:solidFill>
                <a:effectLst/>
                <a:latin typeface="+mn-lt"/>
                <a:ea typeface="+mn-ea"/>
                <a:cs typeface="+mn-cs"/>
              </a:rPr>
              <a:t>Fond de carte : </a:t>
            </a:r>
            <a:r>
              <a:rPr lang="en-US" dirty="0"/>
              <a:t>La </a:t>
            </a:r>
            <a:r>
              <a:rPr lang="en-US" dirty="0" err="1"/>
              <a:t>réalisation</a:t>
            </a:r>
            <a:r>
              <a:rPr lang="en-US" dirty="0"/>
              <a:t> d’un fond de carte </a:t>
            </a:r>
            <a:r>
              <a:rPr lang="en-US" dirty="0" err="1"/>
              <a:t>consiste</a:t>
            </a:r>
            <a:r>
              <a:rPr lang="en-US" dirty="0"/>
              <a:t> </a:t>
            </a:r>
            <a:r>
              <a:rPr lang="en-US" dirty="0" err="1"/>
              <a:t>à</a:t>
            </a:r>
            <a:r>
              <a:rPr lang="en-US" dirty="0"/>
              <a:t> </a:t>
            </a:r>
            <a:r>
              <a:rPr lang="en-US" dirty="0" err="1"/>
              <a:t>relever</a:t>
            </a:r>
            <a:r>
              <a:rPr lang="en-US" dirty="0"/>
              <a:t> les contours de </a:t>
            </a:r>
            <a:r>
              <a:rPr lang="en-US" dirty="0" err="1"/>
              <a:t>l’espace</a:t>
            </a:r>
            <a:r>
              <a:rPr lang="en-US" dirty="0"/>
              <a:t> </a:t>
            </a:r>
            <a:r>
              <a:rPr lang="en-US" dirty="0" err="1"/>
              <a:t>à</a:t>
            </a:r>
            <a:r>
              <a:rPr lang="en-US" dirty="0"/>
              <a:t> </a:t>
            </a:r>
            <a:r>
              <a:rPr lang="en-US" dirty="0" err="1"/>
              <a:t>représenter</a:t>
            </a:r>
            <a:r>
              <a:rPr lang="en-US" dirty="0"/>
              <a:t> , </a:t>
            </a:r>
            <a:r>
              <a:rPr lang="en-US" dirty="0" err="1"/>
              <a:t>c’est</a:t>
            </a:r>
            <a:r>
              <a:rPr lang="en-US" dirty="0"/>
              <a:t> un element primordial de la </a:t>
            </a:r>
            <a:r>
              <a:rPr lang="en-US" dirty="0" err="1"/>
              <a:t>cartographie</a:t>
            </a:r>
            <a:r>
              <a:rPr lang="en-US" dirty="0"/>
              <a:t>.</a:t>
            </a:r>
          </a:p>
          <a:p>
            <a:pPr marL="2114550" lvl="4" indent="-285750">
              <a:buAutoNum type="romanUcParenR"/>
            </a:pPr>
            <a:endParaRPr lang="en-US" dirty="0"/>
          </a:p>
          <a:p>
            <a:pPr marL="2114550" lvl="4" indent="-285750">
              <a:buAutoNum type="romanUcParenR"/>
            </a:pPr>
            <a:endParaRPr lang="en-US" dirty="0"/>
          </a:p>
          <a:p>
            <a:pPr marL="2114550" lvl="4" indent="-285750">
              <a:buAutoNum type="romanUcParenR"/>
            </a:pPr>
            <a:r>
              <a:rPr lang="en-US" dirty="0" err="1"/>
              <a:t>Caractérisation</a:t>
            </a:r>
            <a:r>
              <a:rPr lang="en-US" dirty="0"/>
              <a:t> : La </a:t>
            </a:r>
            <a:r>
              <a:rPr lang="en-US" dirty="0" err="1"/>
              <a:t>caractérisation</a:t>
            </a:r>
            <a:r>
              <a:rPr lang="en-US" dirty="0"/>
              <a:t> </a:t>
            </a:r>
            <a:r>
              <a:rPr lang="en-US" dirty="0" err="1"/>
              <a:t>d’une</a:t>
            </a:r>
            <a:r>
              <a:rPr lang="en-US" dirty="0"/>
              <a:t> carte </a:t>
            </a:r>
            <a:r>
              <a:rPr lang="en-US" dirty="0" err="1"/>
              <a:t>consiste</a:t>
            </a:r>
            <a:r>
              <a:rPr lang="en-US" dirty="0"/>
              <a:t> </a:t>
            </a:r>
            <a:r>
              <a:rPr lang="en-US" dirty="0" err="1"/>
              <a:t>à</a:t>
            </a:r>
            <a:r>
              <a:rPr lang="en-US" dirty="0"/>
              <a:t> </a:t>
            </a:r>
            <a:r>
              <a:rPr lang="en-US" dirty="0" err="1"/>
              <a:t>relever</a:t>
            </a:r>
            <a:r>
              <a:rPr lang="en-US" dirty="0"/>
              <a:t> les </a:t>
            </a:r>
            <a:r>
              <a:rPr lang="en-US" dirty="0" err="1"/>
              <a:t>données</a:t>
            </a:r>
            <a:r>
              <a:rPr lang="en-US" dirty="0"/>
              <a:t> </a:t>
            </a:r>
            <a:r>
              <a:rPr lang="en-US" dirty="0" err="1"/>
              <a:t>statistiques</a:t>
            </a:r>
            <a:r>
              <a:rPr lang="en-US" dirty="0"/>
              <a:t> qui </a:t>
            </a:r>
            <a:r>
              <a:rPr lang="en-US" dirty="0" err="1"/>
              <a:t>seront</a:t>
            </a:r>
            <a:r>
              <a:rPr lang="en-US" dirty="0"/>
              <a:t> par la suite </a:t>
            </a:r>
            <a:r>
              <a:rPr lang="en-US" dirty="0" err="1"/>
              <a:t>representer</a:t>
            </a:r>
            <a:r>
              <a:rPr lang="en-US" dirty="0"/>
              <a:t>. </a:t>
            </a:r>
            <a:r>
              <a:rPr lang="en-US" dirty="0" err="1"/>
              <a:t>Puis</a:t>
            </a:r>
            <a:r>
              <a:rPr lang="en-US" dirty="0"/>
              <a:t>, </a:t>
            </a:r>
            <a:r>
              <a:rPr lang="en-US" dirty="0" err="1"/>
              <a:t>est</a:t>
            </a:r>
            <a:r>
              <a:rPr lang="en-US" dirty="0"/>
              <a:t> </a:t>
            </a:r>
            <a:r>
              <a:rPr lang="en-US" dirty="0" err="1"/>
              <a:t>réalisé</a:t>
            </a:r>
            <a:r>
              <a:rPr lang="en-US" dirty="0"/>
              <a:t>, un travail de </a:t>
            </a:r>
            <a:r>
              <a:rPr lang="en-US" dirty="0" err="1"/>
              <a:t>sélection</a:t>
            </a:r>
            <a:r>
              <a:rPr lang="en-US" dirty="0"/>
              <a:t> des </a:t>
            </a:r>
            <a:r>
              <a:rPr lang="en-US" dirty="0" err="1"/>
              <a:t>informations</a:t>
            </a:r>
            <a:r>
              <a:rPr lang="en-US" dirty="0"/>
              <a:t>, de conception </a:t>
            </a:r>
            <a:r>
              <a:rPr lang="en-US" dirty="0" err="1"/>
              <a:t>graphique</a:t>
            </a:r>
            <a:r>
              <a:rPr lang="en-US" dirty="0"/>
              <a:t>  (</a:t>
            </a:r>
            <a:r>
              <a:rPr lang="en-US" dirty="0" err="1"/>
              <a:t>icônes</a:t>
            </a:r>
            <a:r>
              <a:rPr lang="en-US" dirty="0"/>
              <a:t>, styles), </a:t>
            </a:r>
            <a:r>
              <a:rPr lang="en-US" dirty="0" err="1"/>
              <a:t>d'assemblage</a:t>
            </a:r>
            <a:r>
              <a:rPr lang="en-US" dirty="0"/>
              <a:t> (</a:t>
            </a:r>
            <a:r>
              <a:rPr lang="en-US" dirty="0" err="1"/>
              <a:t>création</a:t>
            </a:r>
            <a:r>
              <a:rPr lang="en-US" dirty="0"/>
              <a:t> de la carte), et de </a:t>
            </a:r>
            <a:r>
              <a:rPr lang="en-US" dirty="0" err="1"/>
              <a:t>renseignement</a:t>
            </a:r>
            <a:r>
              <a:rPr lang="en-US" dirty="0"/>
              <a:t> de la carte (</a:t>
            </a:r>
            <a:r>
              <a:rPr lang="en-US" dirty="0" err="1"/>
              <a:t>légende</a:t>
            </a:r>
            <a:r>
              <a:rPr lang="en-US" dirty="0"/>
              <a:t>, </a:t>
            </a:r>
            <a:r>
              <a:rPr lang="en-US" dirty="0" err="1"/>
              <a:t>échelle</a:t>
            </a:r>
            <a:r>
              <a:rPr lang="en-US" dirty="0"/>
              <a:t>, rose des vents).</a:t>
            </a:r>
          </a:p>
          <a:p>
            <a:pPr marL="2114550" lvl="4" indent="-285750">
              <a:buAutoNum type="romanUcParenR"/>
            </a:pPr>
            <a:endParaRPr lang="en-US" dirty="0"/>
          </a:p>
          <a:p>
            <a:pPr marL="2114550" lvl="4" indent="-285750">
              <a:buAutoNum type="romanUcParenR"/>
            </a:pPr>
            <a:endParaRPr lang="en-US" dirty="0"/>
          </a:p>
          <a:p>
            <a:pPr marL="2114550" lvl="4" indent="-285750">
              <a:buAutoNum type="romanUcParenR"/>
            </a:pPr>
            <a:endParaRPr lang="en-US" dirty="0"/>
          </a:p>
          <a:p>
            <a:pPr marL="285750" lvl="0" indent="-285750">
              <a:buAutoNum type="romanUcParenR"/>
            </a:pPr>
            <a:r>
              <a:rPr lang="en-US" dirty="0" err="1"/>
              <a:t>Cartographie</a:t>
            </a:r>
            <a:r>
              <a:rPr lang="en-US" dirty="0"/>
              <a:t> et </a:t>
            </a:r>
            <a:r>
              <a:rPr lang="en-US" dirty="0" err="1"/>
              <a:t>localisation</a:t>
            </a:r>
            <a:r>
              <a:rPr lang="en-US" dirty="0"/>
              <a:t> </a:t>
            </a:r>
            <a:r>
              <a:rPr lang="en-US" dirty="0" err="1"/>
              <a:t>simultanée</a:t>
            </a:r>
            <a:r>
              <a:rPr lang="en-US" dirty="0"/>
              <a:t> : </a:t>
            </a:r>
            <a:r>
              <a:rPr lang="en-US" dirty="0" err="1"/>
              <a:t>C’est</a:t>
            </a:r>
            <a:r>
              <a:rPr lang="en-US" dirty="0"/>
              <a:t> avec </a:t>
            </a:r>
            <a:r>
              <a:rPr lang="en-US" dirty="0" err="1"/>
              <a:t>l’apparition</a:t>
            </a:r>
            <a:r>
              <a:rPr lang="en-US" dirty="0"/>
              <a:t> des robots et </a:t>
            </a:r>
            <a:r>
              <a:rPr lang="en-US" dirty="0" err="1"/>
              <a:t>véhicules</a:t>
            </a:r>
            <a:r>
              <a:rPr lang="en-US" dirty="0"/>
              <a:t> </a:t>
            </a:r>
            <a:r>
              <a:rPr lang="en-US" dirty="0" err="1"/>
              <a:t>autonomes</a:t>
            </a:r>
            <a:r>
              <a:rPr lang="en-US" dirty="0"/>
              <a:t> que </a:t>
            </a:r>
            <a:r>
              <a:rPr lang="en-US" sz="1200" b="0" i="0" kern="1200" dirty="0">
                <a:solidFill>
                  <a:schemeClr val="tx1"/>
                </a:solidFill>
                <a:effectLst/>
                <a:latin typeface="+mn-lt"/>
                <a:ea typeface="+mn-ea"/>
                <a:cs typeface="+mn-cs"/>
              </a:rPr>
              <a:t>la </a:t>
            </a:r>
            <a:r>
              <a:rPr lang="en-US" sz="1200" b="1" i="0" kern="1200" dirty="0" err="1">
                <a:solidFill>
                  <a:schemeClr val="tx1"/>
                </a:solidFill>
                <a:effectLst/>
                <a:latin typeface="+mn-lt"/>
                <a:ea typeface="+mn-ea"/>
                <a:cs typeface="+mn-cs"/>
              </a:rPr>
              <a:t>localisation</a:t>
            </a:r>
            <a:r>
              <a:rPr lang="en-US" sz="1200" b="1" i="0" kern="1200" dirty="0">
                <a:solidFill>
                  <a:schemeClr val="tx1"/>
                </a:solidFill>
                <a:effectLst/>
                <a:latin typeface="+mn-lt"/>
                <a:ea typeface="+mn-ea"/>
                <a:cs typeface="+mn-cs"/>
              </a:rPr>
              <a:t> et </a:t>
            </a:r>
            <a:r>
              <a:rPr lang="en-US" sz="1200" b="1" i="0" kern="1200" dirty="0" err="1">
                <a:solidFill>
                  <a:schemeClr val="tx1"/>
                </a:solidFill>
                <a:effectLst/>
                <a:latin typeface="+mn-lt"/>
                <a:ea typeface="+mn-ea"/>
                <a:cs typeface="+mn-cs"/>
              </a:rPr>
              <a:t>cartographie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simultanées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connue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anglais</a:t>
            </a:r>
            <a:r>
              <a:rPr lang="en-US" sz="1200" b="0" i="0" kern="1200" dirty="0">
                <a:solidFill>
                  <a:schemeClr val="tx1"/>
                </a:solidFill>
                <a:effectLst/>
                <a:latin typeface="+mn-lt"/>
                <a:ea typeface="+mn-ea"/>
                <a:cs typeface="+mn-cs"/>
              </a:rPr>
              <a:t> sous le nom de </a:t>
            </a:r>
            <a:r>
              <a:rPr lang="en-US" sz="1200" b="1" i="0" kern="1200" dirty="0">
                <a:solidFill>
                  <a:schemeClr val="tx1"/>
                </a:solidFill>
                <a:effectLst/>
                <a:latin typeface="+mn-lt"/>
                <a:ea typeface="+mn-ea"/>
                <a:cs typeface="+mn-cs"/>
              </a:rPr>
              <a:t>SLAM</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simultaneous localization and mapping</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est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apparue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elle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consiste</a:t>
            </a:r>
            <a:r>
              <a:rPr lang="en-US" sz="1200" b="0" i="0" kern="1200" dirty="0">
                <a:solidFill>
                  <a:schemeClr val="tx1"/>
                </a:solidFill>
                <a:effectLst/>
                <a:latin typeface="+mn-lt"/>
                <a:ea typeface="+mn-ea"/>
                <a:cs typeface="+mn-cs"/>
              </a:rPr>
              <a:t> pour un </a:t>
            </a:r>
            <a:r>
              <a:rPr lang="en-US" sz="1200" b="0" i="0" u="none" strike="noStrike" kern="1200" dirty="0">
                <a:solidFill>
                  <a:schemeClr val="tx1"/>
                </a:solidFill>
                <a:effectLst/>
                <a:latin typeface="+mn-lt"/>
                <a:ea typeface="+mn-ea"/>
                <a:cs typeface="+mn-cs"/>
                <a:hlinkClick r:id="rId3" tooltip="Robot"/>
              </a:rPr>
              <a:t>robot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ou</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Système automatique de transport"/>
              </a:rPr>
              <a:t>véhicule autonome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simultanément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construire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améliorer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une</a:t>
            </a:r>
            <a:r>
              <a:rPr lang="en-US" sz="1200" b="0" i="0" kern="1200" dirty="0">
                <a:solidFill>
                  <a:schemeClr val="tx1"/>
                </a:solidFill>
                <a:effectLst/>
                <a:latin typeface="+mn-lt"/>
                <a:ea typeface="+mn-ea"/>
                <a:cs typeface="+mn-cs"/>
              </a:rPr>
              <a:t> carte de son </a:t>
            </a:r>
            <a:r>
              <a:rPr lang="en-US" sz="1200" b="0" i="0" kern="1200" dirty="0" err="1">
                <a:solidFill>
                  <a:schemeClr val="tx1"/>
                </a:solidFill>
                <a:effectLst/>
                <a:latin typeface="+mn-lt"/>
                <a:ea typeface="+mn-ea"/>
                <a:cs typeface="+mn-cs"/>
              </a:rPr>
              <a:t>environnement</a:t>
            </a:r>
            <a:r>
              <a:rPr lang="en-US" sz="1200" b="0" i="0" kern="1200" dirty="0">
                <a:solidFill>
                  <a:schemeClr val="tx1"/>
                </a:solidFill>
                <a:effectLst/>
                <a:latin typeface="+mn-lt"/>
                <a:ea typeface="+mn-ea"/>
                <a:cs typeface="+mn-cs"/>
              </a:rPr>
              <a:t> et de </a:t>
            </a:r>
            <a:r>
              <a:rPr lang="en-US" sz="1200" b="0" i="0" kern="1200" dirty="0" err="1">
                <a:solidFill>
                  <a:schemeClr val="tx1"/>
                </a:solidFill>
                <a:effectLst/>
                <a:latin typeface="+mn-lt"/>
                <a:ea typeface="+mn-ea"/>
                <a:cs typeface="+mn-cs"/>
              </a:rPr>
              <a:t>s’y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localiser</a:t>
            </a:r>
            <a:r>
              <a:rPr lang="en-US" sz="1200" b="0" i="0" kern="1200" dirty="0">
                <a:solidFill>
                  <a:schemeClr val="tx1"/>
                </a:solidFill>
                <a:effectLst/>
                <a:latin typeface="+mn-lt"/>
                <a:ea typeface="+mn-ea"/>
                <a:cs typeface="+mn-cs"/>
              </a:rPr>
              <a:t>. Le SLAM </a:t>
            </a:r>
            <a:r>
              <a:rPr lang="en-US" sz="1200" b="0" i="0" kern="1200" dirty="0" err="1">
                <a:solidFill>
                  <a:schemeClr val="tx1"/>
                </a:solidFill>
                <a:effectLst/>
                <a:latin typeface="+mn-lt"/>
                <a:ea typeface="+mn-ea"/>
                <a:cs typeface="+mn-cs"/>
              </a:rPr>
              <a:t>est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donc</a:t>
            </a:r>
            <a:r>
              <a:rPr lang="en-US" sz="1200" b="0" i="0" kern="1200" dirty="0">
                <a:solidFill>
                  <a:schemeClr val="tx1"/>
                </a:solidFill>
                <a:effectLst/>
                <a:latin typeface="+mn-lt"/>
                <a:ea typeface="+mn-ea"/>
                <a:cs typeface="+mn-cs"/>
              </a:rPr>
              <a:t> essential aux </a:t>
            </a:r>
            <a:r>
              <a:rPr lang="en-US" sz="1200" b="0" i="0" kern="1200" dirty="0" err="1">
                <a:solidFill>
                  <a:schemeClr val="tx1"/>
                </a:solidFill>
                <a:effectLst/>
                <a:latin typeface="+mn-lt"/>
                <a:ea typeface="+mn-ea"/>
                <a:cs typeface="+mn-cs"/>
              </a:rPr>
              <a:t>voitures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autonomes</a:t>
            </a:r>
            <a:r>
              <a:rPr lang="en-US" sz="1200" b="0" i="0" kern="1200" dirty="0">
                <a:solidFill>
                  <a:schemeClr val="tx1"/>
                </a:solidFill>
                <a:effectLst/>
                <a:latin typeface="+mn-lt"/>
                <a:ea typeface="+mn-ea"/>
                <a:cs typeface="+mn-cs"/>
              </a:rPr>
              <a:t> et </a:t>
            </a:r>
            <a:r>
              <a:rPr lang="en-US" sz="1200" b="0" i="0" kern="1200" dirty="0" err="1">
                <a:solidFill>
                  <a:schemeClr val="tx1"/>
                </a:solidFill>
                <a:effectLst/>
                <a:latin typeface="+mn-lt"/>
                <a:ea typeface="+mn-ea"/>
                <a:cs typeface="+mn-cs"/>
              </a:rPr>
              <a:t>s’appuie</a:t>
            </a:r>
            <a:r>
              <a:rPr lang="en-US" sz="1200" b="0" i="0" kern="1200" dirty="0">
                <a:solidFill>
                  <a:schemeClr val="tx1"/>
                </a:solidFill>
                <a:effectLst/>
                <a:latin typeface="+mn-lt"/>
                <a:ea typeface="+mn-ea"/>
                <a:cs typeface="+mn-cs"/>
              </a:rPr>
              <a:t> sur </a:t>
            </a:r>
            <a:r>
              <a:rPr lang="en-US" sz="1200" b="0" i="0" kern="1200" dirty="0" err="1">
                <a:solidFill>
                  <a:schemeClr val="tx1"/>
                </a:solidFill>
                <a:effectLst/>
                <a:latin typeface="+mn-lt"/>
                <a:ea typeface="+mn-ea"/>
                <a:cs typeface="+mn-cs"/>
              </a:rPr>
              <a:t>deux</a:t>
            </a:r>
            <a:r>
              <a:rPr lang="en-US" sz="1200" b="0" i="0" kern="1200" dirty="0">
                <a:solidFill>
                  <a:schemeClr val="tx1"/>
                </a:solidFill>
                <a:effectLst/>
                <a:latin typeface="+mn-lt"/>
                <a:ea typeface="+mn-ea"/>
                <a:cs typeface="+mn-cs"/>
              </a:rPr>
              <a:t> sources </a:t>
            </a:r>
            <a:r>
              <a:rPr lang="en-US" sz="1200" b="0" i="0" kern="1200" dirty="0" err="1">
                <a:solidFill>
                  <a:schemeClr val="tx1"/>
                </a:solidFill>
                <a:effectLst/>
                <a:latin typeface="+mn-lt"/>
                <a:ea typeface="+mn-ea"/>
                <a:cs typeface="+mn-cs"/>
              </a:rPr>
              <a:t>d’information</a:t>
            </a:r>
            <a:r>
              <a:rPr lang="en-US" sz="1200" b="0" i="0" kern="1200" dirty="0">
                <a:solidFill>
                  <a:schemeClr val="tx1"/>
                </a:solidFill>
                <a:effectLst/>
                <a:latin typeface="+mn-lt"/>
                <a:ea typeface="+mn-ea"/>
                <a:cs typeface="+mn-cs"/>
              </a:rPr>
              <a:t> :</a:t>
            </a:r>
          </a:p>
          <a:p>
            <a:pPr marL="1200150" lvl="2" indent="-285750">
              <a:buAutoNum type="romanUcParenR"/>
            </a:pPr>
            <a:endParaRPr lang="en-US" b="0" i="0" kern="1200" dirty="0">
              <a:solidFill>
                <a:schemeClr val="tx1"/>
              </a:solidFill>
              <a:effectLst/>
              <a:latin typeface="+mn-lt"/>
              <a:ea typeface="+mn-ea"/>
              <a:cs typeface="+mn-cs"/>
            </a:endParaRPr>
          </a:p>
          <a:p>
            <a:pPr marL="2114550" lvl="4" indent="-285750">
              <a:buAutoNum type="romanUcParenR"/>
            </a:pPr>
            <a:endParaRPr lang="en-US" b="0" i="0" kern="1200" dirty="0">
              <a:solidFill>
                <a:schemeClr val="tx1"/>
              </a:solidFill>
              <a:effectLst/>
              <a:latin typeface="+mn-lt"/>
              <a:ea typeface="+mn-ea"/>
              <a:cs typeface="+mn-cs"/>
            </a:endParaRPr>
          </a:p>
          <a:p>
            <a:pPr marL="2114550" lvl="4" indent="-285750">
              <a:buAutoNum type="romanUcParenR"/>
            </a:pPr>
            <a:r>
              <a:rPr lang="en-US" b="0" i="0" kern="1200" dirty="0">
                <a:solidFill>
                  <a:schemeClr val="tx1"/>
                </a:solidFill>
                <a:effectLst/>
                <a:latin typeface="+mn-lt"/>
                <a:ea typeface="+mn-ea"/>
                <a:cs typeface="+mn-cs"/>
              </a:rPr>
              <a:t>Les </a:t>
            </a:r>
            <a:r>
              <a:rPr lang="en-US" b="0" i="0" kern="1200" dirty="0" err="1">
                <a:solidFill>
                  <a:schemeClr val="tx1"/>
                </a:solidFill>
                <a:effectLst/>
                <a:latin typeface="+mn-lt"/>
                <a:ea typeface="+mn-ea"/>
                <a:cs typeface="+mn-cs"/>
              </a:rPr>
              <a:t>informations</a:t>
            </a:r>
            <a:r>
              <a:rPr lang="en-US" b="0" i="0" kern="1200" dirty="0">
                <a:solidFill>
                  <a:schemeClr val="tx1"/>
                </a:solidFill>
                <a:effectLst/>
                <a:latin typeface="+mn-lt"/>
                <a:ea typeface="+mn-ea"/>
                <a:cs typeface="+mn-cs"/>
              </a:rPr>
              <a:t> </a:t>
            </a:r>
            <a:r>
              <a:rPr lang="en-US" b="0" i="0" kern="1200" dirty="0" err="1">
                <a:solidFill>
                  <a:schemeClr val="tx1"/>
                </a:solidFill>
                <a:effectLst/>
                <a:latin typeface="+mn-lt"/>
                <a:ea typeface="+mn-ea"/>
                <a:cs typeface="+mn-cs"/>
              </a:rPr>
              <a:t>renvoyées</a:t>
            </a:r>
            <a:r>
              <a:rPr lang="en-US" b="0" i="0" kern="1200" dirty="0">
                <a:solidFill>
                  <a:schemeClr val="tx1"/>
                </a:solidFill>
                <a:effectLst/>
                <a:latin typeface="+mn-lt"/>
                <a:ea typeface="+mn-ea"/>
                <a:cs typeface="+mn-cs"/>
              </a:rPr>
              <a:t> par les </a:t>
            </a:r>
            <a:r>
              <a:rPr lang="en-US" b="0" i="0" kern="1200" dirty="0" err="1">
                <a:solidFill>
                  <a:schemeClr val="tx1"/>
                </a:solidFill>
                <a:effectLst/>
                <a:latin typeface="+mn-lt"/>
                <a:ea typeface="+mn-ea"/>
                <a:cs typeface="+mn-cs"/>
              </a:rPr>
              <a:t>capteurs</a:t>
            </a:r>
            <a:r>
              <a:rPr lang="en-US" b="0" i="0" kern="1200" dirty="0">
                <a:solidFill>
                  <a:schemeClr val="tx1"/>
                </a:solidFill>
                <a:effectLst/>
                <a:latin typeface="+mn-lt"/>
                <a:ea typeface="+mn-ea"/>
                <a:cs typeface="+mn-cs"/>
              </a:rPr>
              <a:t> du </a:t>
            </a:r>
            <a:r>
              <a:rPr lang="en-US" b="0" i="0" kern="1200" dirty="0" err="1">
                <a:solidFill>
                  <a:schemeClr val="tx1"/>
                </a:solidFill>
                <a:effectLst/>
                <a:latin typeface="+mn-lt"/>
                <a:ea typeface="+mn-ea"/>
                <a:cs typeface="+mn-cs"/>
              </a:rPr>
              <a:t>véhicule</a:t>
            </a:r>
            <a:endParaRPr lang="en-US" b="0" i="0" kern="1200" dirty="0">
              <a:solidFill>
                <a:schemeClr val="tx1"/>
              </a:solidFill>
              <a:effectLst/>
              <a:latin typeface="+mn-lt"/>
              <a:ea typeface="+mn-ea"/>
              <a:cs typeface="+mn-cs"/>
            </a:endParaRPr>
          </a:p>
          <a:p>
            <a:pPr marL="2114550" lvl="4" indent="-285750">
              <a:buAutoNum type="romanUcParenR"/>
            </a:pPr>
            <a:endParaRPr lang="en-US" b="0" i="0" kern="1200" dirty="0">
              <a:solidFill>
                <a:schemeClr val="tx1"/>
              </a:solidFill>
              <a:effectLst/>
              <a:latin typeface="+mn-lt"/>
              <a:ea typeface="+mn-ea"/>
              <a:cs typeface="+mn-cs"/>
            </a:endParaRPr>
          </a:p>
          <a:p>
            <a:pPr marL="2114550" lvl="4" indent="-285750">
              <a:buAutoNum type="romanUcParenR"/>
            </a:pPr>
            <a:r>
              <a:rPr lang="en-US" b="0" i="0" kern="1200" dirty="0">
                <a:solidFill>
                  <a:schemeClr val="tx1"/>
                </a:solidFill>
                <a:effectLst/>
                <a:latin typeface="+mn-lt"/>
                <a:ea typeface="+mn-ea"/>
                <a:cs typeface="+mn-cs"/>
              </a:rPr>
              <a:t>les </a:t>
            </a:r>
            <a:r>
              <a:rPr lang="en-US" b="0" i="0" kern="1200" dirty="0" err="1">
                <a:solidFill>
                  <a:schemeClr val="tx1"/>
                </a:solidFill>
                <a:effectLst/>
                <a:latin typeface="+mn-lt"/>
                <a:ea typeface="+mn-ea"/>
                <a:cs typeface="+mn-cs"/>
              </a:rPr>
              <a:t>informations</a:t>
            </a:r>
            <a:r>
              <a:rPr lang="en-US" b="0" i="0" kern="1200" dirty="0">
                <a:solidFill>
                  <a:schemeClr val="tx1"/>
                </a:solidFill>
                <a:effectLst/>
                <a:latin typeface="+mn-lt"/>
                <a:ea typeface="+mn-ea"/>
                <a:cs typeface="+mn-cs"/>
              </a:rPr>
              <a:t> </a:t>
            </a:r>
            <a:r>
              <a:rPr lang="en-US" b="0" i="0" kern="1200" dirty="0" err="1">
                <a:solidFill>
                  <a:schemeClr val="tx1"/>
                </a:solidFill>
                <a:effectLst/>
                <a:latin typeface="+mn-lt"/>
                <a:ea typeface="+mn-ea"/>
                <a:cs typeface="+mn-cs"/>
              </a:rPr>
              <a:t>provenant</a:t>
            </a:r>
            <a:r>
              <a:rPr lang="en-US" b="0" i="0" kern="1200" dirty="0">
                <a:solidFill>
                  <a:schemeClr val="tx1"/>
                </a:solidFill>
                <a:effectLst/>
                <a:latin typeface="+mn-lt"/>
                <a:ea typeface="+mn-ea"/>
                <a:cs typeface="+mn-cs"/>
              </a:rPr>
              <a:t> de </a:t>
            </a:r>
            <a:r>
              <a:rPr lang="en-US" b="0" i="0" kern="1200" dirty="0" err="1">
                <a:solidFill>
                  <a:schemeClr val="tx1"/>
                </a:solidFill>
                <a:effectLst/>
                <a:latin typeface="+mn-lt"/>
                <a:ea typeface="+mn-ea"/>
                <a:cs typeface="+mn-cs"/>
              </a:rPr>
              <a:t>capteurs</a:t>
            </a:r>
            <a:r>
              <a:rPr lang="en-US" b="0" i="0" kern="1200" dirty="0">
                <a:solidFill>
                  <a:schemeClr val="tx1"/>
                </a:solidFill>
                <a:effectLst/>
                <a:latin typeface="+mn-lt"/>
                <a:ea typeface="+mn-ea"/>
                <a:cs typeface="+mn-cs"/>
              </a:rPr>
              <a:t> et de </a:t>
            </a:r>
            <a:r>
              <a:rPr lang="en-US" sz="1200" b="0" i="0" kern="1200" dirty="0" err="1">
                <a:solidFill>
                  <a:schemeClr val="tx1"/>
                </a:solidFill>
                <a:effectLst/>
                <a:latin typeface="+mn-lt"/>
                <a:ea typeface="+mn-ea"/>
                <a:cs typeface="+mn-cs"/>
              </a:rPr>
              <a:t>systèmes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dépendant</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l'environnement</a:t>
            </a:r>
            <a:r>
              <a:rPr lang="en-US" sz="1200" b="0" i="0" kern="1200" dirty="0">
                <a:solidFill>
                  <a:schemeClr val="tx1"/>
                </a:solidFill>
                <a:effectLst/>
                <a:latin typeface="+mn-lt"/>
                <a:ea typeface="+mn-ea"/>
                <a:cs typeface="+mn-cs"/>
              </a:rPr>
              <a:t> et de sources </a:t>
            </a:r>
            <a:r>
              <a:rPr lang="en-US" sz="1200" b="0" i="0" kern="1200" dirty="0" err="1">
                <a:solidFill>
                  <a:schemeClr val="tx1"/>
                </a:solidFill>
                <a:effectLst/>
                <a:latin typeface="+mn-lt"/>
                <a:ea typeface="+mn-ea"/>
                <a:cs typeface="+mn-cs"/>
              </a:rPr>
              <a:t>extérieurs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qu’un</a:t>
            </a:r>
            <a:r>
              <a:rPr lang="en-US" sz="1200" b="0" i="0" kern="1200" dirty="0">
                <a:solidFill>
                  <a:schemeClr val="tx1"/>
                </a:solidFill>
                <a:effectLst/>
                <a:latin typeface="+mn-lt"/>
                <a:ea typeface="+mn-ea"/>
                <a:cs typeface="+mn-cs"/>
              </a:rPr>
              <a:t> GPS , le lidar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t>
            </a:r>
            <a:endParaRPr lang="en-US" b="0" i="0" kern="1200" dirty="0">
              <a:solidFill>
                <a:schemeClr val="tx1"/>
              </a:solidFill>
              <a:effectLst/>
              <a:latin typeface="+mn-lt"/>
              <a:ea typeface="+mn-ea"/>
              <a:cs typeface="+mn-cs"/>
            </a:endParaRPr>
          </a:p>
          <a:p>
            <a:pPr marL="2571750" lvl="5" indent="-285750">
              <a:buAutoNum type="romanUcParenR"/>
            </a:pPr>
            <a:endParaRPr lang="en-US" dirty="0"/>
          </a:p>
          <a:p>
            <a:pPr marL="2114550" lvl="4" indent="-285750">
              <a:buAutoNum type="romanUcParenR"/>
            </a:pPr>
            <a:endParaRPr lang="en-US" dirty="0"/>
          </a:p>
          <a:p>
            <a:pPr marL="1828800" lvl="4" indent="0">
              <a:buNone/>
            </a:pPr>
            <a:endParaRPr lang="en-US" dirty="0"/>
          </a:p>
          <a:p>
            <a:pPr marL="1828800" lvl="4" indent="0">
              <a:buNone/>
            </a:pPr>
            <a:endParaRPr lang="en-US" dirty="0"/>
          </a:p>
          <a:p>
            <a:pPr marL="1828800" lvl="4" indent="0">
              <a:buNone/>
            </a:pPr>
            <a:endParaRPr lang="en-US" dirty="0"/>
          </a:p>
          <a:p>
            <a:pPr marL="1828800" lvl="4" indent="0">
              <a:buNone/>
            </a:pPr>
            <a:endParaRPr lang="en-US" dirty="0"/>
          </a:p>
        </p:txBody>
      </p:sp>
      <p:sp>
        <p:nvSpPr>
          <p:cNvPr id="4" name="Slide Number Placeholder 3"/>
          <p:cNvSpPr>
            <a:spLocks noGrp="1"/>
          </p:cNvSpPr>
          <p:nvPr>
            <p:ph type="sldNum" sz="quarter" idx="5"/>
          </p:nvPr>
        </p:nvSpPr>
        <p:spPr/>
        <p:txBody>
          <a:bodyPr/>
          <a:lstStyle/>
          <a:p>
            <a:fld id="{441E01BD-C36D-AB46-9F33-8359EBA8108A}" type="slidenum">
              <a:rPr lang="en-US" smtClean="0"/>
              <a:pPr/>
              <a:t>7</a:t>
            </a:fld>
            <a:endParaRPr lang="en-US"/>
          </a:p>
        </p:txBody>
      </p:sp>
    </p:spTree>
    <p:extLst>
      <p:ext uri="{BB962C8B-B14F-4D97-AF65-F5344CB8AC3E}">
        <p14:creationId xmlns:p14="http://schemas.microsoft.com/office/powerpoint/2010/main" val="1270844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0" lvl="4" indent="0">
              <a:buNone/>
            </a:pPr>
            <a:endParaRPr lang="en-US" dirty="0"/>
          </a:p>
        </p:txBody>
      </p:sp>
      <p:sp>
        <p:nvSpPr>
          <p:cNvPr id="4" name="Slide Number Placeholder 3"/>
          <p:cNvSpPr>
            <a:spLocks noGrp="1"/>
          </p:cNvSpPr>
          <p:nvPr>
            <p:ph type="sldNum" sz="quarter" idx="5"/>
          </p:nvPr>
        </p:nvSpPr>
        <p:spPr/>
        <p:txBody>
          <a:bodyPr/>
          <a:lstStyle/>
          <a:p>
            <a:fld id="{441E01BD-C36D-AB46-9F33-8359EBA8108A}" type="slidenum">
              <a:rPr lang="en-US" smtClean="0"/>
              <a:t>8</a:t>
            </a:fld>
            <a:endParaRPr lang="en-US"/>
          </a:p>
        </p:txBody>
      </p:sp>
    </p:spTree>
    <p:extLst>
      <p:ext uri="{BB962C8B-B14F-4D97-AF65-F5344CB8AC3E}">
        <p14:creationId xmlns:p14="http://schemas.microsoft.com/office/powerpoint/2010/main" val="1426870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 technologie V2X (</a:t>
            </a:r>
            <a:r>
              <a:rPr lang="fr-FR" sz="1200" kern="1200" dirty="0" err="1">
                <a:solidFill>
                  <a:schemeClr val="tx1"/>
                </a:solidFill>
                <a:effectLst/>
                <a:latin typeface="+mn-lt"/>
                <a:ea typeface="+mn-ea"/>
                <a:cs typeface="+mn-cs"/>
              </a:rPr>
              <a:t>Vehicle</a:t>
            </a:r>
            <a:r>
              <a:rPr lang="fr-FR" sz="1200" kern="1200" dirty="0">
                <a:solidFill>
                  <a:schemeClr val="tx1"/>
                </a:solidFill>
                <a:effectLst/>
                <a:latin typeface="+mn-lt"/>
                <a:ea typeface="+mn-ea"/>
                <a:cs typeface="+mn-cs"/>
              </a:rPr>
              <a:t>-to-X) permet l’échange de données entre des véhicules et entre les véhicules et les infrastructures en utilisant les réseaux ad-hoc sans fil, conformes à la norme IEEE 802.11p.</a:t>
            </a:r>
          </a:p>
          <a:p>
            <a:endParaRPr lang="fr-FR" dirty="0"/>
          </a:p>
          <a:p>
            <a:r>
              <a:rPr lang="fr-FR" sz="1200" kern="1200" dirty="0">
                <a:solidFill>
                  <a:schemeClr val="tx1"/>
                </a:solidFill>
                <a:effectLst/>
                <a:latin typeface="+mn-lt"/>
                <a:ea typeface="+mn-ea"/>
                <a:cs typeface="+mn-cs"/>
              </a:rPr>
              <a:t>La technologie V2X repose sur des communications à courte portée dédiées à 5,9 GHz, un dérivé du Wi-Fi spécifiquement défini pour les objets se déplaçant rapidement et permettant l’établissement d’une liaison radio fiable, même dans des conditions de non- visibilité.</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partageant des données, telles que leur position et leur vitesse, avec les véhicules et les infrastructures environnantes, les systèmes de communication V2X sensibilisent les conducteurs aux dangers potentiels et préviennent de manière spectaculaire la prévention des collisions, ce qui réduit considérablement le nombre de décès et de blessures. </a:t>
            </a:r>
          </a:p>
          <a:p>
            <a:r>
              <a:rPr lang="fr-FR" sz="1200" kern="1200" dirty="0">
                <a:solidFill>
                  <a:schemeClr val="tx1"/>
                </a:solidFill>
                <a:effectLst/>
                <a:latin typeface="+mn-lt"/>
                <a:ea typeface="+mn-ea"/>
                <a:cs typeface="+mn-cs"/>
              </a:rPr>
              <a:t>De plus, la technologie V2X améliorera l'efficacité du trafic en fournissant des avertissements pour les embouteillages à venir, en proposant des itinéraires alternatifs et en garantissant une conduite respectueuse de l'environnement, en réduisant les émissions de CO2 grâce à un régulateur de vitesse adaptatif et à une gestion plus intelligente des transports</a:t>
            </a:r>
          </a:p>
          <a:p>
            <a:endParaRPr lang="fr-FR" dirty="0"/>
          </a:p>
        </p:txBody>
      </p:sp>
      <p:sp>
        <p:nvSpPr>
          <p:cNvPr id="4" name="Espace réservé du numéro de diapositive 3"/>
          <p:cNvSpPr>
            <a:spLocks noGrp="1"/>
          </p:cNvSpPr>
          <p:nvPr>
            <p:ph type="sldNum" sz="quarter" idx="5"/>
          </p:nvPr>
        </p:nvSpPr>
        <p:spPr/>
        <p:txBody>
          <a:bodyPr/>
          <a:lstStyle/>
          <a:p>
            <a:fld id="{441E01BD-C36D-AB46-9F33-8359EBA8108A}" type="slidenum">
              <a:rPr lang="en-US" smtClean="0"/>
              <a:pPr/>
              <a:t>12</a:t>
            </a:fld>
            <a:endParaRPr lang="en-US"/>
          </a:p>
        </p:txBody>
      </p:sp>
    </p:spTree>
    <p:extLst>
      <p:ext uri="{BB962C8B-B14F-4D97-AF65-F5344CB8AC3E}">
        <p14:creationId xmlns:p14="http://schemas.microsoft.com/office/powerpoint/2010/main" val="4168901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La communication V2V permet à deux véhicules d’échanger des informations directement entre eux.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 technologie V2V utilise plusieurs systèmes et réseaux pour fonctionner. D’une part, elle nécessite l’utilisation d’antennes et de capteurs, de la vision à 360˚, mais aussi du système GNSS (Global Navigation Satellite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Le V2V permettrait ainsi d’augmenter la fiabilité du système de planification et de contrôle, mais aussi de combler les limites de perception des capteurs. On considère ainsi que les véhicules connectés seront une pièce importante de l’IoT (Internet des Objets).</a:t>
            </a:r>
          </a:p>
          <a:p>
            <a:endParaRPr lang="fr-FR" dirty="0"/>
          </a:p>
        </p:txBody>
      </p:sp>
      <p:sp>
        <p:nvSpPr>
          <p:cNvPr id="4" name="Espace réservé du numéro de diapositive 3"/>
          <p:cNvSpPr>
            <a:spLocks noGrp="1"/>
          </p:cNvSpPr>
          <p:nvPr>
            <p:ph type="sldNum" sz="quarter" idx="5"/>
          </p:nvPr>
        </p:nvSpPr>
        <p:spPr/>
        <p:txBody>
          <a:bodyPr/>
          <a:lstStyle/>
          <a:p>
            <a:fld id="{441E01BD-C36D-AB46-9F33-8359EBA8108A}" type="slidenum">
              <a:rPr lang="en-US" smtClean="0"/>
              <a:pPr/>
              <a:t>13</a:t>
            </a:fld>
            <a:endParaRPr lang="en-US"/>
          </a:p>
        </p:txBody>
      </p:sp>
    </p:spTree>
    <p:extLst>
      <p:ext uri="{BB962C8B-B14F-4D97-AF65-F5344CB8AC3E}">
        <p14:creationId xmlns:p14="http://schemas.microsoft.com/office/powerpoint/2010/main" val="240126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tx1">
                    <a:lumMod val="65000"/>
                    <a:lumOff val="35000"/>
                  </a:schemeClr>
                </a:solidFill>
              </a:defRPr>
            </a:lvl1pPr>
          </a:lstStyle>
          <a:p>
            <a:fld id="{8F3A0AFC-B105-314C-BD0B-2C9BF4EE2BD4}" type="datetimeFigureOut">
              <a:rPr lang="en-US" smtClean="0"/>
              <a:pPr/>
              <a:t>6/6/2019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tx1">
                    <a:lumMod val="65000"/>
                    <a:lumOff val="35000"/>
                  </a:schemeClr>
                </a:solidFill>
              </a:defRPr>
            </a:lvl1pPr>
          </a:lstStyle>
          <a:p>
            <a:fld id="{4F8AE2B9-A0B9-B44E-BDAC-964F40969480}" type="slidenum">
              <a:rPr lang="en-US" smtClean="0"/>
              <a:pPr/>
              <a:t>‹N°›</a:t>
            </a:fld>
            <a:endParaRPr lang="en-US"/>
          </a:p>
        </p:txBody>
      </p:sp>
      <p:sp>
        <p:nvSpPr>
          <p:cNvPr id="13" name="Rectangle 12"/>
          <p:cNvSpPr/>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255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0AFC-B105-314C-BD0B-2C9BF4EE2BD4}"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AE2B9-A0B9-B44E-BDAC-964F40969480}" type="slidenum">
              <a:rPr lang="en-US" smtClean="0"/>
              <a:pPr/>
              <a:t>‹N°›</a:t>
            </a:fld>
            <a:endParaRPr lang="en-US"/>
          </a:p>
        </p:txBody>
      </p:sp>
    </p:spTree>
    <p:extLst>
      <p:ext uri="{BB962C8B-B14F-4D97-AF65-F5344CB8AC3E}">
        <p14:creationId xmlns:p14="http://schemas.microsoft.com/office/powerpoint/2010/main" val="13942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0AFC-B105-314C-BD0B-2C9BF4EE2BD4}"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AE2B9-A0B9-B44E-BDAC-964F40969480}" type="slidenum">
              <a:rPr lang="en-US" smtClean="0"/>
              <a:pPr/>
              <a:t>‹N°›</a:t>
            </a:fld>
            <a:endParaRPr lang="en-US"/>
          </a:p>
        </p:txBody>
      </p:sp>
    </p:spTree>
    <p:extLst>
      <p:ext uri="{BB962C8B-B14F-4D97-AF65-F5344CB8AC3E}">
        <p14:creationId xmlns:p14="http://schemas.microsoft.com/office/powerpoint/2010/main" val="25173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0AFC-B105-314C-BD0B-2C9BF4EE2BD4}"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AE2B9-A0B9-B44E-BDAC-964F40969480}" type="slidenum">
              <a:rPr lang="en-US" smtClean="0"/>
              <a:pPr/>
              <a:t>‹N°›</a:t>
            </a:fld>
            <a:endParaRPr lang="en-US"/>
          </a:p>
        </p:txBody>
      </p:sp>
    </p:spTree>
    <p:extLst>
      <p:ext uri="{BB962C8B-B14F-4D97-AF65-F5344CB8AC3E}">
        <p14:creationId xmlns:p14="http://schemas.microsoft.com/office/powerpoint/2010/main" val="399231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F3A0AFC-B105-314C-BD0B-2C9BF4EE2BD4}" type="datetimeFigureOut">
              <a:rPr lang="en-US" smtClean="0"/>
              <a:pPr/>
              <a:t>6/6/2019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F8AE2B9-A0B9-B44E-BDAC-964F40969480}" type="slidenum">
              <a:rPr lang="en-US" smtClean="0"/>
              <a:pPr/>
              <a:t>‹N°›</a:t>
            </a:fld>
            <a:endParaRPr lang="en-US"/>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028878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A0AFC-B105-314C-BD0B-2C9BF4EE2BD4}" type="datetimeFigureOut">
              <a:rPr lang="en-US" smtClean="0"/>
              <a:pPr/>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AE2B9-A0B9-B44E-BDAC-964F40969480}" type="slidenum">
              <a:rPr lang="en-US" smtClean="0"/>
              <a:pPr/>
              <a:t>‹N°›</a:t>
            </a:fld>
            <a:endParaRPr lang="en-US"/>
          </a:p>
        </p:txBody>
      </p:sp>
    </p:spTree>
    <p:extLst>
      <p:ext uri="{BB962C8B-B14F-4D97-AF65-F5344CB8AC3E}">
        <p14:creationId xmlns:p14="http://schemas.microsoft.com/office/powerpoint/2010/main" val="388495452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A0AFC-B105-314C-BD0B-2C9BF4EE2BD4}" type="datetimeFigureOut">
              <a:rPr lang="en-US" smtClean="0"/>
              <a:pPr/>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8AE2B9-A0B9-B44E-BDAC-964F40969480}" type="slidenum">
              <a:rPr lang="en-US" smtClean="0"/>
              <a:pPr/>
              <a:t>‹N°›</a:t>
            </a:fld>
            <a:endParaRPr lang="en-US"/>
          </a:p>
        </p:txBody>
      </p:sp>
    </p:spTree>
    <p:extLst>
      <p:ext uri="{BB962C8B-B14F-4D97-AF65-F5344CB8AC3E}">
        <p14:creationId xmlns:p14="http://schemas.microsoft.com/office/powerpoint/2010/main" val="419044261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A0AFC-B105-314C-BD0B-2C9BF4EE2BD4}" type="datetimeFigureOut">
              <a:rPr lang="en-US" smtClean="0"/>
              <a:pPr/>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8AE2B9-A0B9-B44E-BDAC-964F40969480}" type="slidenum">
              <a:rPr lang="en-US" smtClean="0"/>
              <a:pPr/>
              <a:t>‹N°›</a:t>
            </a:fld>
            <a:endParaRPr lang="en-US"/>
          </a:p>
        </p:txBody>
      </p:sp>
    </p:spTree>
    <p:extLst>
      <p:ext uri="{BB962C8B-B14F-4D97-AF65-F5344CB8AC3E}">
        <p14:creationId xmlns:p14="http://schemas.microsoft.com/office/powerpoint/2010/main" val="1179095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A0AFC-B105-314C-BD0B-2C9BF4EE2BD4}" type="datetimeFigureOut">
              <a:rPr lang="en-US" smtClean="0"/>
              <a:pPr/>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8AE2B9-A0B9-B44E-BDAC-964F40969480}" type="slidenum">
              <a:rPr lang="en-US" smtClean="0"/>
              <a:pPr/>
              <a:t>‹N°›</a:t>
            </a:fld>
            <a:endParaRPr lang="en-US"/>
          </a:p>
        </p:txBody>
      </p:sp>
    </p:spTree>
    <p:extLst>
      <p:ext uri="{BB962C8B-B14F-4D97-AF65-F5344CB8AC3E}">
        <p14:creationId xmlns:p14="http://schemas.microsoft.com/office/powerpoint/2010/main" val="299279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8F3A0AFC-B105-314C-BD0B-2C9BF4EE2BD4}" type="datetimeFigureOut">
              <a:rPr lang="en-US" smtClean="0"/>
              <a:pPr/>
              <a:t>6/6/2019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F8AE2B9-A0B9-B44E-BDAC-964F40969480}" type="slidenum">
              <a:rPr lang="en-US" smtClean="0"/>
              <a:pPr/>
              <a:t>‹N°›</a:t>
            </a:fld>
            <a:endParaRPr lang="en-US"/>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592386"/>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8F3A0AFC-B105-314C-BD0B-2C9BF4EE2BD4}" type="datetimeFigureOut">
              <a:rPr lang="en-US" smtClean="0"/>
              <a:pPr/>
              <a:t>6/6/2019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F8AE2B9-A0B9-B44E-BDAC-964F40969480}" type="slidenum">
              <a:rPr lang="en-US" smtClean="0"/>
              <a:pPr/>
              <a:t>‹N°›</a:t>
            </a:fld>
            <a:endParaRPr lang="en-US"/>
          </a:p>
        </p:txBody>
      </p:sp>
    </p:spTree>
    <p:extLst>
      <p:ext uri="{BB962C8B-B14F-4D97-AF65-F5344CB8AC3E}">
        <p14:creationId xmlns:p14="http://schemas.microsoft.com/office/powerpoint/2010/main" val="308174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F3A0AFC-B105-314C-BD0B-2C9BF4EE2BD4}" type="datetimeFigureOut">
              <a:rPr lang="en-US" smtClean="0"/>
              <a:pPr/>
              <a:t>6/6/2019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F8AE2B9-A0B9-B44E-BDAC-964F40969480}" type="slidenum">
              <a:rPr lang="en-US" smtClean="0"/>
              <a:pPr/>
              <a:t>‹N°›</a:t>
            </a:fld>
            <a:endParaRPr lang="en-US"/>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lumMod val="85000"/>
              <a:lumOff val="15000"/>
            </a:schemeClr>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92269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51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expansion.lexpress.fr/high-tech/alphabet-google-cree-sa-nouvelle-maison-mere_1706123.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C716-B6B9-0E41-9A27-E9DD84B20132}"/>
              </a:ext>
            </a:extLst>
          </p:cNvPr>
          <p:cNvSpPr>
            <a:spLocks noGrp="1"/>
          </p:cNvSpPr>
          <p:nvPr>
            <p:ph type="ctrTitle"/>
          </p:nvPr>
        </p:nvSpPr>
        <p:spPr>
          <a:xfrm>
            <a:off x="632474" y="429315"/>
            <a:ext cx="10318418" cy="4394988"/>
          </a:xfrm>
        </p:spPr>
        <p:txBody>
          <a:bodyPr/>
          <a:lstStyle/>
          <a:p>
            <a:r>
              <a:rPr lang="en-US" sz="6000" dirty="0" err="1"/>
              <a:t>VeHICULE</a:t>
            </a:r>
            <a:r>
              <a:rPr lang="en-US" sz="6000" dirty="0"/>
              <a:t> AUTONOME LOCALISATION et CARTOGRAPHIE</a:t>
            </a:r>
          </a:p>
        </p:txBody>
      </p:sp>
      <p:sp>
        <p:nvSpPr>
          <p:cNvPr id="5" name="Subtitle 4">
            <a:extLst>
              <a:ext uri="{FF2B5EF4-FFF2-40B4-BE49-F238E27FC236}">
                <a16:creationId xmlns:a16="http://schemas.microsoft.com/office/drawing/2014/main" id="{75869DFD-3547-8341-A671-4E3629C646D2}"/>
              </a:ext>
            </a:extLst>
          </p:cNvPr>
          <p:cNvSpPr>
            <a:spLocks noGrp="1"/>
          </p:cNvSpPr>
          <p:nvPr>
            <p:ph type="subTitle" idx="1"/>
          </p:nvPr>
        </p:nvSpPr>
        <p:spPr>
          <a:xfrm>
            <a:off x="193740" y="5122236"/>
            <a:ext cx="9094639" cy="1735764"/>
          </a:xfrm>
        </p:spPr>
        <p:txBody>
          <a:bodyPr>
            <a:normAutofit/>
          </a:bodyPr>
          <a:lstStyle/>
          <a:p>
            <a:pPr marL="342900" indent="-342900" algn="l">
              <a:buFont typeface="Arial" panose="020B0604020202020204" pitchFamily="34" charset="0"/>
              <a:buChar char="•"/>
            </a:pPr>
            <a:r>
              <a:rPr lang="en-US" dirty="0" err="1"/>
              <a:t>Baahmed</a:t>
            </a:r>
            <a:r>
              <a:rPr lang="en-US" dirty="0"/>
              <a:t> </a:t>
            </a:r>
            <a:r>
              <a:rPr lang="en-US" dirty="0" err="1"/>
              <a:t>abdessamad</a:t>
            </a:r>
            <a:endParaRPr lang="en-US" dirty="0"/>
          </a:p>
          <a:p>
            <a:pPr marL="342900" indent="-342900" algn="l">
              <a:buFont typeface="Arial" panose="020B0604020202020204" pitchFamily="34" charset="0"/>
              <a:buChar char="•"/>
            </a:pPr>
            <a:r>
              <a:rPr lang="en-US" dirty="0" err="1"/>
              <a:t>Benkhalil</a:t>
            </a:r>
            <a:r>
              <a:rPr lang="en-US" dirty="0"/>
              <a:t> hamza</a:t>
            </a:r>
          </a:p>
          <a:p>
            <a:pPr marL="342900" indent="-342900" algn="l">
              <a:buFont typeface="Arial" panose="020B0604020202020204" pitchFamily="34" charset="0"/>
              <a:buChar char="•"/>
            </a:pPr>
            <a:r>
              <a:rPr lang="en-US" dirty="0" err="1"/>
              <a:t>kossir</a:t>
            </a:r>
            <a:r>
              <a:rPr lang="en-US" dirty="0"/>
              <a:t> El Mehdi</a:t>
            </a:r>
          </a:p>
          <a:p>
            <a:pPr marL="342900" indent="-342900" algn="l">
              <a:buFont typeface="Arial" panose="020B0604020202020204" pitchFamily="34" charset="0"/>
              <a:buChar char="•"/>
            </a:pPr>
            <a:r>
              <a:rPr lang="en-US" dirty="0"/>
              <a:t>Mouline Taha</a:t>
            </a:r>
          </a:p>
          <a:p>
            <a:endParaRPr lang="en-US" dirty="0"/>
          </a:p>
        </p:txBody>
      </p:sp>
      <p:sp>
        <p:nvSpPr>
          <p:cNvPr id="3" name="TextBox 2">
            <a:extLst>
              <a:ext uri="{FF2B5EF4-FFF2-40B4-BE49-F238E27FC236}">
                <a16:creationId xmlns:a16="http://schemas.microsoft.com/office/drawing/2014/main" id="{D82BB305-1E49-0F45-A59D-250EF9E283DA}"/>
              </a:ext>
            </a:extLst>
          </p:cNvPr>
          <p:cNvSpPr txBox="1"/>
          <p:nvPr/>
        </p:nvSpPr>
        <p:spPr>
          <a:xfrm>
            <a:off x="7652085" y="5122236"/>
            <a:ext cx="4010526" cy="707886"/>
          </a:xfrm>
          <a:prstGeom prst="rect">
            <a:avLst/>
          </a:prstGeom>
          <a:noFill/>
        </p:spPr>
        <p:txBody>
          <a:bodyPr wrap="square" rtlCol="0">
            <a:spAutoFit/>
          </a:bodyPr>
          <a:lstStyle/>
          <a:p>
            <a:r>
              <a:rPr lang="en-US" sz="2000" b="1" dirty="0"/>
              <a:t>A </a:t>
            </a:r>
            <a:r>
              <a:rPr lang="en-US" sz="2000" b="1" dirty="0" err="1"/>
              <a:t>l’attention</a:t>
            </a:r>
            <a:r>
              <a:rPr lang="en-US" sz="2000" b="1" dirty="0"/>
              <a:t> de Mr. Abdelaziz BENSRHAIR</a:t>
            </a:r>
          </a:p>
        </p:txBody>
      </p:sp>
    </p:spTree>
    <p:extLst>
      <p:ext uri="{BB962C8B-B14F-4D97-AF65-F5344CB8AC3E}">
        <p14:creationId xmlns:p14="http://schemas.microsoft.com/office/powerpoint/2010/main" val="344829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E6A18-0E48-46C1-80F9-98ED2EBD3AD7}"/>
              </a:ext>
            </a:extLst>
          </p:cNvPr>
          <p:cNvSpPr>
            <a:spLocks noGrp="1"/>
          </p:cNvSpPr>
          <p:nvPr>
            <p:ph type="title"/>
          </p:nvPr>
        </p:nvSpPr>
        <p:spPr/>
        <p:txBody>
          <a:bodyPr/>
          <a:lstStyle/>
          <a:p>
            <a:r>
              <a:rPr lang="fr-FR" dirty="0"/>
              <a:t>Quels sont les nouveaux usages de la mobilité ?</a:t>
            </a:r>
          </a:p>
        </p:txBody>
      </p:sp>
      <p:sp>
        <p:nvSpPr>
          <p:cNvPr id="3" name="Espace réservé du contenu 2">
            <a:extLst>
              <a:ext uri="{FF2B5EF4-FFF2-40B4-BE49-F238E27FC236}">
                <a16:creationId xmlns:a16="http://schemas.microsoft.com/office/drawing/2014/main" id="{422AEE32-32BA-44B2-B53F-D6A1B9E002E6}"/>
              </a:ext>
            </a:extLst>
          </p:cNvPr>
          <p:cNvSpPr>
            <a:spLocks noGrp="1"/>
          </p:cNvSpPr>
          <p:nvPr>
            <p:ph idx="1"/>
          </p:nvPr>
        </p:nvSpPr>
        <p:spPr/>
        <p:txBody>
          <a:bodyPr>
            <a:normAutofit lnSpcReduction="10000"/>
          </a:bodyPr>
          <a:lstStyle/>
          <a:p>
            <a:r>
              <a:rPr lang="fr-FR" sz="2400" dirty="0"/>
              <a:t>Le futur de l’automobile et la mobilité ce n’est plus seulement de savoir quel véhicule on conduira demain, mais comment on l’utilisera.</a:t>
            </a:r>
          </a:p>
          <a:p>
            <a:endParaRPr lang="fr-FR" sz="2400" dirty="0"/>
          </a:p>
          <a:p>
            <a:r>
              <a:rPr lang="fr-FR" sz="2400" dirty="0"/>
              <a:t>Des chiffres</a:t>
            </a:r>
          </a:p>
          <a:p>
            <a:endParaRPr lang="fr-FR" sz="2400" dirty="0"/>
          </a:p>
          <a:p>
            <a:r>
              <a:rPr lang="fr-FR" sz="2400" dirty="0"/>
              <a:t>Un futur apparaît très prometteur</a:t>
            </a:r>
          </a:p>
          <a:p>
            <a:endParaRPr lang="fr-FR" sz="2400" dirty="0"/>
          </a:p>
          <a:p>
            <a:r>
              <a:rPr lang="fr-FR" sz="2400" dirty="0"/>
              <a:t>Une mobilité connectée</a:t>
            </a:r>
          </a:p>
        </p:txBody>
      </p:sp>
    </p:spTree>
    <p:extLst>
      <p:ext uri="{BB962C8B-B14F-4D97-AF65-F5344CB8AC3E}">
        <p14:creationId xmlns:p14="http://schemas.microsoft.com/office/powerpoint/2010/main" val="24910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E6A18-0E48-46C1-80F9-98ED2EBD3AD7}"/>
              </a:ext>
            </a:extLst>
          </p:cNvPr>
          <p:cNvSpPr>
            <a:spLocks noGrp="1"/>
          </p:cNvSpPr>
          <p:nvPr>
            <p:ph type="title"/>
          </p:nvPr>
        </p:nvSpPr>
        <p:spPr/>
        <p:txBody>
          <a:bodyPr/>
          <a:lstStyle/>
          <a:p>
            <a:r>
              <a:rPr lang="fr-FR" dirty="0"/>
              <a:t>Aspects techniques: fonctionnement d’un GPS</a:t>
            </a:r>
          </a:p>
        </p:txBody>
      </p:sp>
      <p:sp>
        <p:nvSpPr>
          <p:cNvPr id="3" name="Espace réservé du contenu 2">
            <a:extLst>
              <a:ext uri="{FF2B5EF4-FFF2-40B4-BE49-F238E27FC236}">
                <a16:creationId xmlns:a16="http://schemas.microsoft.com/office/drawing/2014/main" id="{422AEE32-32BA-44B2-B53F-D6A1B9E002E6}"/>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ClrTx/>
              <a:buNone/>
            </a:pPr>
            <a:r>
              <a:rPr lang="fr-FR" altLang="fr-FR" sz="2400" dirty="0">
                <a:solidFill>
                  <a:srgbClr val="444950"/>
                </a:solidFill>
                <a:latin typeface="inherit"/>
              </a:rPr>
              <a:t>Le GPS permet de se situer à la surface de la Terre. Cette technologie est aujourd’hui très utilisée que ce soit dans le domaine civil ou militaire. C’est pour cette raison qu’il existe deux types de GPS : le Standard </a:t>
            </a:r>
            <a:r>
              <a:rPr lang="fr-FR" altLang="fr-FR" sz="2400" dirty="0" err="1">
                <a:solidFill>
                  <a:srgbClr val="444950"/>
                </a:solidFill>
                <a:latin typeface="inherit"/>
              </a:rPr>
              <a:t>Positioning</a:t>
            </a:r>
            <a:r>
              <a:rPr lang="fr-FR" altLang="fr-FR" sz="2400" dirty="0">
                <a:solidFill>
                  <a:srgbClr val="444950"/>
                </a:solidFill>
                <a:latin typeface="inherit"/>
              </a:rPr>
              <a:t> System et le </a:t>
            </a:r>
            <a:r>
              <a:rPr lang="fr-FR" altLang="fr-FR" sz="2400" dirty="0" err="1">
                <a:solidFill>
                  <a:srgbClr val="444950"/>
                </a:solidFill>
                <a:latin typeface="inherit"/>
              </a:rPr>
              <a:t>Precise</a:t>
            </a:r>
            <a:r>
              <a:rPr lang="fr-FR" altLang="fr-FR" sz="2400" dirty="0">
                <a:solidFill>
                  <a:srgbClr val="444950"/>
                </a:solidFill>
                <a:latin typeface="inherit"/>
              </a:rPr>
              <a:t> </a:t>
            </a:r>
            <a:r>
              <a:rPr lang="fr-FR" altLang="fr-FR" sz="2400" dirty="0" err="1">
                <a:solidFill>
                  <a:srgbClr val="444950"/>
                </a:solidFill>
                <a:latin typeface="inherit"/>
              </a:rPr>
              <a:t>Positioning</a:t>
            </a:r>
            <a:r>
              <a:rPr lang="fr-FR" altLang="fr-FR" sz="2400" dirty="0">
                <a:solidFill>
                  <a:srgbClr val="444950"/>
                </a:solidFill>
                <a:latin typeface="inherit"/>
              </a:rPr>
              <a:t> System. Ces deux systèmes se différentient par leur précision qui peut aller jusqu’à environ 5 mètres. Il permet aussi de trouver un itinéraire sans utiliser des cartes manuellement. Pour cela, il utilise les satellites. Il cherche à calculer la distance entre le satellite et le récepteur. Le récepteur est une puce GPS, on la trouve dans les boîtiers GPS, mais également dans les smartphones.</a:t>
            </a:r>
            <a:endParaRPr lang="fr-FR" altLang="fr-FR" dirty="0">
              <a:solidFill>
                <a:schemeClr val="tx1"/>
              </a:solidFill>
            </a:endParaRPr>
          </a:p>
          <a:p>
            <a:endParaRPr lang="fr-FR" sz="2400" dirty="0"/>
          </a:p>
          <a:p>
            <a:endParaRPr lang="fr-FR" sz="2400" dirty="0"/>
          </a:p>
          <a:p>
            <a:pPr marL="0" indent="0">
              <a:buNone/>
            </a:pPr>
            <a:endParaRPr lang="fr-FR" sz="2400" dirty="0"/>
          </a:p>
        </p:txBody>
      </p:sp>
    </p:spTree>
    <p:extLst>
      <p:ext uri="{BB962C8B-B14F-4D97-AF65-F5344CB8AC3E}">
        <p14:creationId xmlns:p14="http://schemas.microsoft.com/office/powerpoint/2010/main" val="396904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E6A18-0E48-46C1-80F9-98ED2EBD3AD7}"/>
              </a:ext>
            </a:extLst>
          </p:cNvPr>
          <p:cNvSpPr>
            <a:spLocks noGrp="1"/>
          </p:cNvSpPr>
          <p:nvPr>
            <p:ph type="title"/>
          </p:nvPr>
        </p:nvSpPr>
        <p:spPr>
          <a:xfrm>
            <a:off x="5168228" y="2590664"/>
            <a:ext cx="6335338" cy="1492132"/>
          </a:xfrm>
        </p:spPr>
        <p:txBody>
          <a:bodyPr>
            <a:normAutofit/>
          </a:bodyPr>
          <a:lstStyle/>
          <a:p>
            <a:r>
              <a:rPr lang="fr-FR" dirty="0"/>
              <a:t>Fonctionnement de la  technologie V2X</a:t>
            </a:r>
          </a:p>
        </p:txBody>
      </p:sp>
      <p:pic>
        <p:nvPicPr>
          <p:cNvPr id="4" name="image1.jpeg" descr="Une image contenant bâtiment&#10;&#10;Description générée automatiquement">
            <a:extLst>
              <a:ext uri="{FF2B5EF4-FFF2-40B4-BE49-F238E27FC236}">
                <a16:creationId xmlns:a16="http://schemas.microsoft.com/office/drawing/2014/main" id="{0475A540-E7A2-4C19-A8AC-FA25EC1811B1}"/>
              </a:ext>
            </a:extLst>
          </p:cNvPr>
          <p:cNvPicPr/>
          <p:nvPr/>
        </p:nvPicPr>
        <p:blipFill rotWithShape="1">
          <a:blip r:embed="rId3" cstate="print"/>
          <a:srcRect l="20619" r="25364" b="-1"/>
          <a:stretch/>
        </p:blipFill>
        <p:spPr>
          <a:xfrm>
            <a:off x="688434" y="-9525"/>
            <a:ext cx="4129822" cy="6867525"/>
          </a:xfrm>
          <a:prstGeom prst="rect">
            <a:avLst/>
          </a:prstGeom>
        </p:spPr>
      </p:pic>
      <p:sp>
        <p:nvSpPr>
          <p:cNvPr id="9" name="Freeform 6">
            <a:extLst>
              <a:ext uri="{FF2B5EF4-FFF2-40B4-BE49-F238E27FC236}">
                <a16:creationId xmlns:a16="http://schemas.microsoft.com/office/drawing/2014/main" id="{6D937BEA-E790-4144-BC49-D7FC29F53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Espace réservé du contenu 2">
            <a:extLst>
              <a:ext uri="{FF2B5EF4-FFF2-40B4-BE49-F238E27FC236}">
                <a16:creationId xmlns:a16="http://schemas.microsoft.com/office/drawing/2014/main" id="{422AEE32-32BA-44B2-B53F-D6A1B9E002E6}"/>
              </a:ext>
            </a:extLst>
          </p:cNvPr>
          <p:cNvSpPr>
            <a:spLocks noGrp="1"/>
          </p:cNvSpPr>
          <p:nvPr>
            <p:ph idx="1"/>
          </p:nvPr>
        </p:nvSpPr>
        <p:spPr>
          <a:xfrm>
            <a:off x="5195727" y="2286001"/>
            <a:ext cx="6335338" cy="3593591"/>
          </a:xfrm>
        </p:spPr>
        <p:txBody>
          <a:bodyPr>
            <a:normAutofit/>
          </a:bodyPr>
          <a:lstStyle/>
          <a:p>
            <a:endParaRPr lang="fr-FR"/>
          </a:p>
          <a:p>
            <a:endParaRPr lang="fr-FR"/>
          </a:p>
          <a:p>
            <a:pPr marL="0" indent="0">
              <a:buNone/>
            </a:pPr>
            <a:endParaRPr lang="fr-FR"/>
          </a:p>
        </p:txBody>
      </p:sp>
      <p:sp>
        <p:nvSpPr>
          <p:cNvPr id="11" name="Rectangle 10">
            <a:extLst>
              <a:ext uri="{FF2B5EF4-FFF2-40B4-BE49-F238E27FC236}">
                <a16:creationId xmlns:a16="http://schemas.microsoft.com/office/drawing/2014/main" id="{56E43BB3-11F2-4B6A-928E-1CE61757B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887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E6A18-0E48-46C1-80F9-98ED2EBD3AD7}"/>
              </a:ext>
            </a:extLst>
          </p:cNvPr>
          <p:cNvSpPr>
            <a:spLocks noGrp="1"/>
          </p:cNvSpPr>
          <p:nvPr>
            <p:ph type="title"/>
          </p:nvPr>
        </p:nvSpPr>
        <p:spPr>
          <a:xfrm>
            <a:off x="1251679" y="645107"/>
            <a:ext cx="3384329" cy="1640894"/>
          </a:xfrm>
        </p:spPr>
        <p:txBody>
          <a:bodyPr anchor="t">
            <a:normAutofit/>
          </a:bodyPr>
          <a:lstStyle/>
          <a:p>
            <a:r>
              <a:rPr lang="fr-FR" sz="2800" dirty="0"/>
              <a:t>Moyens de communications</a:t>
            </a:r>
          </a:p>
        </p:txBody>
      </p:sp>
      <p:sp>
        <p:nvSpPr>
          <p:cNvPr id="3" name="Espace réservé du contenu 2">
            <a:extLst>
              <a:ext uri="{FF2B5EF4-FFF2-40B4-BE49-F238E27FC236}">
                <a16:creationId xmlns:a16="http://schemas.microsoft.com/office/drawing/2014/main" id="{422AEE32-32BA-44B2-B53F-D6A1B9E002E6}"/>
              </a:ext>
            </a:extLst>
          </p:cNvPr>
          <p:cNvSpPr>
            <a:spLocks noGrp="1"/>
          </p:cNvSpPr>
          <p:nvPr>
            <p:ph idx="1"/>
          </p:nvPr>
        </p:nvSpPr>
        <p:spPr>
          <a:xfrm>
            <a:off x="917063" y="2286001"/>
            <a:ext cx="3718946" cy="3940844"/>
          </a:xfrm>
        </p:spPr>
        <p:txBody>
          <a:bodyPr>
            <a:normAutofit/>
          </a:bodyPr>
          <a:lstStyle/>
          <a:p>
            <a:endParaRPr lang="fr-FR" sz="3200" dirty="0"/>
          </a:p>
          <a:p>
            <a:r>
              <a:rPr lang="fr-FR" sz="3200" dirty="0"/>
              <a:t>Technologie V2V</a:t>
            </a:r>
          </a:p>
          <a:p>
            <a:pPr marL="0" indent="0">
              <a:buNone/>
            </a:pPr>
            <a:r>
              <a:rPr lang="fr-FR" sz="3200" dirty="0"/>
              <a:t>(Vehicle-2-Vehicle)</a:t>
            </a:r>
          </a:p>
          <a:p>
            <a:endParaRPr lang="fr-FR" dirty="0"/>
          </a:p>
          <a:p>
            <a:pPr marL="0" indent="0">
              <a:buNone/>
            </a:pPr>
            <a:endParaRPr lang="fr-FR" dirty="0"/>
          </a:p>
        </p:txBody>
      </p:sp>
      <p:pic>
        <p:nvPicPr>
          <p:cNvPr id="4" name="image2.jpeg">
            <a:extLst>
              <a:ext uri="{FF2B5EF4-FFF2-40B4-BE49-F238E27FC236}">
                <a16:creationId xmlns:a16="http://schemas.microsoft.com/office/drawing/2014/main" id="{00826DB3-703D-4869-93AA-F65F9F835A09}"/>
              </a:ext>
            </a:extLst>
          </p:cNvPr>
          <p:cNvPicPr/>
          <p:nvPr/>
        </p:nvPicPr>
        <p:blipFill rotWithShape="1">
          <a:blip r:embed="rId3" cstate="print"/>
          <a:srcRect l="8749" r="17834" b="-1"/>
          <a:stretch/>
        </p:blipFill>
        <p:spPr>
          <a:xfrm>
            <a:off x="5279472" y="645107"/>
            <a:ext cx="5995465" cy="5594047"/>
          </a:xfrm>
          <a:prstGeom prst="rect">
            <a:avLst/>
          </a:prstGeom>
        </p:spPr>
      </p:pic>
    </p:spTree>
    <p:extLst>
      <p:ext uri="{BB962C8B-B14F-4D97-AF65-F5344CB8AC3E}">
        <p14:creationId xmlns:p14="http://schemas.microsoft.com/office/powerpoint/2010/main" val="2829436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E6A18-0E48-46C1-80F9-98ED2EBD3AD7}"/>
              </a:ext>
            </a:extLst>
          </p:cNvPr>
          <p:cNvSpPr>
            <a:spLocks noGrp="1"/>
          </p:cNvSpPr>
          <p:nvPr>
            <p:ph type="title"/>
          </p:nvPr>
        </p:nvSpPr>
        <p:spPr>
          <a:xfrm>
            <a:off x="1251679" y="645107"/>
            <a:ext cx="3384329" cy="1640894"/>
          </a:xfrm>
        </p:spPr>
        <p:txBody>
          <a:bodyPr anchor="t">
            <a:normAutofit/>
          </a:bodyPr>
          <a:lstStyle/>
          <a:p>
            <a:r>
              <a:rPr lang="fr-FR" sz="2800" dirty="0"/>
              <a:t>Moyens de communications</a:t>
            </a:r>
          </a:p>
        </p:txBody>
      </p:sp>
      <p:sp>
        <p:nvSpPr>
          <p:cNvPr id="3" name="Espace réservé du contenu 2">
            <a:extLst>
              <a:ext uri="{FF2B5EF4-FFF2-40B4-BE49-F238E27FC236}">
                <a16:creationId xmlns:a16="http://schemas.microsoft.com/office/drawing/2014/main" id="{422AEE32-32BA-44B2-B53F-D6A1B9E002E6}"/>
              </a:ext>
            </a:extLst>
          </p:cNvPr>
          <p:cNvSpPr>
            <a:spLocks noGrp="1"/>
          </p:cNvSpPr>
          <p:nvPr>
            <p:ph idx="1"/>
          </p:nvPr>
        </p:nvSpPr>
        <p:spPr>
          <a:xfrm>
            <a:off x="794478" y="2286001"/>
            <a:ext cx="4484993" cy="3940844"/>
          </a:xfrm>
        </p:spPr>
        <p:txBody>
          <a:bodyPr>
            <a:normAutofit/>
          </a:bodyPr>
          <a:lstStyle/>
          <a:p>
            <a:endParaRPr lang="fr-FR" sz="3200" dirty="0"/>
          </a:p>
          <a:p>
            <a:r>
              <a:rPr lang="fr-FR" sz="3200" dirty="0"/>
              <a:t>Technologie V2I </a:t>
            </a:r>
          </a:p>
          <a:p>
            <a:pPr marL="0" indent="0">
              <a:buNone/>
            </a:pPr>
            <a:r>
              <a:rPr lang="fr-FR" sz="3200" dirty="0"/>
              <a:t>(Vehicles-2-Infrastructure</a:t>
            </a:r>
            <a:r>
              <a:rPr lang="fr-FR" dirty="0"/>
              <a:t>)</a:t>
            </a:r>
          </a:p>
          <a:p>
            <a:endParaRPr lang="fr-FR" dirty="0"/>
          </a:p>
          <a:p>
            <a:pPr marL="0" indent="0">
              <a:buNone/>
            </a:pPr>
            <a:endParaRPr lang="fr-FR" dirty="0"/>
          </a:p>
        </p:txBody>
      </p:sp>
      <p:pic>
        <p:nvPicPr>
          <p:cNvPr id="6" name="Image 5">
            <a:extLst>
              <a:ext uri="{FF2B5EF4-FFF2-40B4-BE49-F238E27FC236}">
                <a16:creationId xmlns:a16="http://schemas.microsoft.com/office/drawing/2014/main" id="{1FB21287-52D7-4751-8A8D-C71BF0CF1711}"/>
              </a:ext>
            </a:extLst>
          </p:cNvPr>
          <p:cNvPicPr>
            <a:picLocks noChangeAspect="1"/>
          </p:cNvPicPr>
          <p:nvPr/>
        </p:nvPicPr>
        <p:blipFill rotWithShape="1">
          <a:blip r:embed="rId3"/>
          <a:srcRect l="16919" r="7215"/>
          <a:stretch/>
        </p:blipFill>
        <p:spPr>
          <a:xfrm>
            <a:off x="5279472" y="645107"/>
            <a:ext cx="5995465" cy="5594047"/>
          </a:xfrm>
          <a:prstGeom prst="rect">
            <a:avLst/>
          </a:prstGeom>
        </p:spPr>
      </p:pic>
    </p:spTree>
    <p:extLst>
      <p:ext uri="{BB962C8B-B14F-4D97-AF65-F5344CB8AC3E}">
        <p14:creationId xmlns:p14="http://schemas.microsoft.com/office/powerpoint/2010/main" val="213718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E6A18-0E48-46C1-80F9-98ED2EBD3AD7}"/>
              </a:ext>
            </a:extLst>
          </p:cNvPr>
          <p:cNvSpPr>
            <a:spLocks noGrp="1"/>
          </p:cNvSpPr>
          <p:nvPr>
            <p:ph type="title"/>
          </p:nvPr>
        </p:nvSpPr>
        <p:spPr>
          <a:xfrm>
            <a:off x="1150070" y="518718"/>
            <a:ext cx="3302009" cy="5657128"/>
          </a:xfrm>
        </p:spPr>
        <p:txBody>
          <a:bodyPr anchor="t">
            <a:normAutofit/>
          </a:bodyPr>
          <a:lstStyle/>
          <a:p>
            <a:r>
              <a:rPr lang="fr-FR" sz="2800" dirty="0"/>
              <a:t>Moyens de communications</a:t>
            </a:r>
          </a:p>
        </p:txBody>
      </p:sp>
      <p:sp>
        <p:nvSpPr>
          <p:cNvPr id="3" name="Espace réservé du contenu 2">
            <a:extLst>
              <a:ext uri="{FF2B5EF4-FFF2-40B4-BE49-F238E27FC236}">
                <a16:creationId xmlns:a16="http://schemas.microsoft.com/office/drawing/2014/main" id="{422AEE32-32BA-44B2-B53F-D6A1B9E002E6}"/>
              </a:ext>
            </a:extLst>
          </p:cNvPr>
          <p:cNvSpPr>
            <a:spLocks noGrp="1"/>
          </p:cNvSpPr>
          <p:nvPr>
            <p:ph idx="1"/>
          </p:nvPr>
        </p:nvSpPr>
        <p:spPr>
          <a:xfrm>
            <a:off x="883295" y="1987755"/>
            <a:ext cx="3868588" cy="3453262"/>
          </a:xfrm>
        </p:spPr>
        <p:txBody>
          <a:bodyPr>
            <a:normAutofit/>
          </a:bodyPr>
          <a:lstStyle/>
          <a:p>
            <a:endParaRPr lang="fr-FR" sz="3200" dirty="0"/>
          </a:p>
          <a:p>
            <a:r>
              <a:rPr lang="fr-FR" sz="3200" dirty="0"/>
              <a:t>Technologie V2P</a:t>
            </a:r>
          </a:p>
          <a:p>
            <a:pPr marL="0" indent="0">
              <a:buNone/>
            </a:pPr>
            <a:r>
              <a:rPr lang="fr-FR" sz="3200" dirty="0"/>
              <a:t>(Vehicle-2-Pedestrian)</a:t>
            </a:r>
          </a:p>
          <a:p>
            <a:endParaRPr lang="fr-FR" dirty="0"/>
          </a:p>
          <a:p>
            <a:pPr marL="0" indent="0">
              <a:buNone/>
            </a:pPr>
            <a:endParaRPr lang="fr-FR" dirty="0"/>
          </a:p>
        </p:txBody>
      </p:sp>
      <p:pic>
        <p:nvPicPr>
          <p:cNvPr id="7" name="Image 6">
            <a:extLst>
              <a:ext uri="{FF2B5EF4-FFF2-40B4-BE49-F238E27FC236}">
                <a16:creationId xmlns:a16="http://schemas.microsoft.com/office/drawing/2014/main" id="{B58569C5-E7E4-4C07-9608-46F915298E32}"/>
              </a:ext>
            </a:extLst>
          </p:cNvPr>
          <p:cNvPicPr>
            <a:picLocks noChangeAspect="1"/>
          </p:cNvPicPr>
          <p:nvPr/>
        </p:nvPicPr>
        <p:blipFill>
          <a:blip r:embed="rId3"/>
          <a:stretch>
            <a:fillRect/>
          </a:stretch>
        </p:blipFill>
        <p:spPr>
          <a:xfrm>
            <a:off x="4949585" y="2409363"/>
            <a:ext cx="6912793" cy="2039274"/>
          </a:xfrm>
          <a:prstGeom prst="rect">
            <a:avLst/>
          </a:prstGeom>
        </p:spPr>
      </p:pic>
    </p:spTree>
    <p:extLst>
      <p:ext uri="{BB962C8B-B14F-4D97-AF65-F5344CB8AC3E}">
        <p14:creationId xmlns:p14="http://schemas.microsoft.com/office/powerpoint/2010/main" val="1421238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E6A18-0E48-46C1-80F9-98ED2EBD3AD7}"/>
              </a:ext>
            </a:extLst>
          </p:cNvPr>
          <p:cNvSpPr>
            <a:spLocks noGrp="1"/>
          </p:cNvSpPr>
          <p:nvPr>
            <p:ph type="title"/>
          </p:nvPr>
        </p:nvSpPr>
        <p:spPr>
          <a:xfrm>
            <a:off x="1371601" y="2398957"/>
            <a:ext cx="3384329" cy="1640894"/>
          </a:xfrm>
        </p:spPr>
        <p:txBody>
          <a:bodyPr anchor="b">
            <a:normAutofit/>
          </a:bodyPr>
          <a:lstStyle/>
          <a:p>
            <a:r>
              <a:rPr lang="fr-FR" sz="2800" dirty="0"/>
              <a:t>Fonctionnement de la technologie FCD (</a:t>
            </a:r>
            <a:r>
              <a:rPr lang="fr-FR" sz="2800" dirty="0" err="1"/>
              <a:t>Floating</a:t>
            </a:r>
            <a:r>
              <a:rPr lang="fr-FR" sz="2800" dirty="0"/>
              <a:t> Car Data)</a:t>
            </a:r>
          </a:p>
        </p:txBody>
      </p:sp>
      <p:pic>
        <p:nvPicPr>
          <p:cNvPr id="11" name="Espace réservé du contenu 7">
            <a:extLst>
              <a:ext uri="{FF2B5EF4-FFF2-40B4-BE49-F238E27FC236}">
                <a16:creationId xmlns:a16="http://schemas.microsoft.com/office/drawing/2014/main" id="{D20342FE-866C-47CC-8556-77E79B650720}"/>
              </a:ext>
            </a:extLst>
          </p:cNvPr>
          <p:cNvPicPr>
            <a:picLocks noChangeAspect="1"/>
          </p:cNvPicPr>
          <p:nvPr/>
        </p:nvPicPr>
        <p:blipFill>
          <a:blip r:embed="rId3"/>
          <a:stretch>
            <a:fillRect/>
          </a:stretch>
        </p:blipFill>
        <p:spPr>
          <a:xfrm>
            <a:off x="5279472" y="1830849"/>
            <a:ext cx="5995465" cy="3222562"/>
          </a:xfrm>
          <a:prstGeom prst="rect">
            <a:avLst/>
          </a:prstGeom>
        </p:spPr>
      </p:pic>
    </p:spTree>
    <p:extLst>
      <p:ext uri="{BB962C8B-B14F-4D97-AF65-F5344CB8AC3E}">
        <p14:creationId xmlns:p14="http://schemas.microsoft.com/office/powerpoint/2010/main" val="338006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6D0E-A2AD-4440-B3A4-9C904D353DB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0D58D47-5BEA-3C4F-982A-70B5DBEC40C0}"/>
              </a:ext>
            </a:extLst>
          </p:cNvPr>
          <p:cNvSpPr>
            <a:spLocks noGrp="1"/>
          </p:cNvSpPr>
          <p:nvPr>
            <p:ph idx="1"/>
          </p:nvPr>
        </p:nvSpPr>
        <p:spPr>
          <a:xfrm>
            <a:off x="1251678" y="1874517"/>
            <a:ext cx="10178322" cy="4782761"/>
          </a:xfrm>
        </p:spPr>
        <p:txBody>
          <a:bodyPr>
            <a:normAutofit/>
          </a:bodyPr>
          <a:lstStyle/>
          <a:p>
            <a:r>
              <a:rPr lang="en-US" dirty="0"/>
              <a:t>Notre </a:t>
            </a:r>
            <a:r>
              <a:rPr lang="en-US" dirty="0" err="1"/>
              <a:t>ère</a:t>
            </a:r>
            <a:r>
              <a:rPr lang="en-US" dirty="0"/>
              <a:t> se </a:t>
            </a:r>
            <a:r>
              <a:rPr lang="fr-FR" dirty="0"/>
              <a:t>caractérise</a:t>
            </a:r>
            <a:r>
              <a:rPr lang="en-US" dirty="0"/>
              <a:t> par </a:t>
            </a:r>
            <a:r>
              <a:rPr lang="en-US" dirty="0" err="1"/>
              <a:t>d’importantes</a:t>
            </a:r>
            <a:r>
              <a:rPr lang="en-US" dirty="0"/>
              <a:t> </a:t>
            </a:r>
            <a:r>
              <a:rPr lang="en-US" dirty="0" err="1"/>
              <a:t>avancées</a:t>
            </a:r>
            <a:r>
              <a:rPr lang="en-US" dirty="0"/>
              <a:t> qui </a:t>
            </a:r>
            <a:r>
              <a:rPr lang="en-US" dirty="0" err="1"/>
              <a:t>touchent</a:t>
            </a:r>
            <a:r>
              <a:rPr lang="en-US" dirty="0"/>
              <a:t> </a:t>
            </a:r>
            <a:r>
              <a:rPr lang="en-US" dirty="0" err="1"/>
              <a:t>à</a:t>
            </a:r>
            <a:r>
              <a:rPr lang="en-US" dirty="0"/>
              <a:t> </a:t>
            </a:r>
            <a:r>
              <a:rPr lang="en-US" dirty="0" err="1"/>
              <a:t>plusieurs</a:t>
            </a:r>
            <a:r>
              <a:rPr lang="en-US" dirty="0"/>
              <a:t> </a:t>
            </a:r>
            <a:r>
              <a:rPr lang="en-US" dirty="0" err="1"/>
              <a:t>domaines</a:t>
            </a:r>
            <a:r>
              <a:rPr lang="en-US" dirty="0"/>
              <a:t>, </a:t>
            </a:r>
            <a:r>
              <a:rPr lang="en-US" dirty="0" err="1"/>
              <a:t>dont</a:t>
            </a:r>
            <a:r>
              <a:rPr lang="en-US" dirty="0"/>
              <a:t> </a:t>
            </a:r>
            <a:r>
              <a:rPr lang="en-US" dirty="0" err="1"/>
              <a:t>nos</a:t>
            </a:r>
            <a:r>
              <a:rPr lang="en-US" dirty="0"/>
              <a:t> </a:t>
            </a:r>
            <a:r>
              <a:rPr lang="en-US" dirty="0" err="1"/>
              <a:t>moyens</a:t>
            </a:r>
            <a:r>
              <a:rPr lang="en-US" dirty="0"/>
              <a:t> de transport et </a:t>
            </a:r>
            <a:r>
              <a:rPr lang="en-US" dirty="0" err="1"/>
              <a:t>dans</a:t>
            </a:r>
            <a:r>
              <a:rPr lang="en-US" dirty="0"/>
              <a:t> </a:t>
            </a:r>
            <a:r>
              <a:rPr lang="en-US" dirty="0" err="1"/>
              <a:t>cette</a:t>
            </a:r>
            <a:r>
              <a:rPr lang="en-US" dirty="0"/>
              <a:t> direction la </a:t>
            </a:r>
            <a:r>
              <a:rPr lang="en-US" dirty="0" err="1"/>
              <a:t>fantaisie</a:t>
            </a:r>
            <a:r>
              <a:rPr lang="en-US" dirty="0"/>
              <a:t> de la </a:t>
            </a:r>
            <a:r>
              <a:rPr lang="en-US" dirty="0" err="1"/>
              <a:t>voiture</a:t>
            </a:r>
            <a:r>
              <a:rPr lang="en-US" dirty="0"/>
              <a:t> </a:t>
            </a:r>
            <a:r>
              <a:rPr lang="en-US" dirty="0" err="1"/>
              <a:t>autonome</a:t>
            </a:r>
            <a:r>
              <a:rPr lang="en-US" dirty="0"/>
              <a:t> </a:t>
            </a:r>
            <a:r>
              <a:rPr lang="en-US" dirty="0" err="1"/>
              <a:t>est</a:t>
            </a:r>
            <a:r>
              <a:rPr lang="en-US" dirty="0"/>
              <a:t> petit </a:t>
            </a:r>
            <a:r>
              <a:rPr lang="en-US" dirty="0" err="1"/>
              <a:t>à</a:t>
            </a:r>
            <a:r>
              <a:rPr lang="en-US" dirty="0"/>
              <a:t> petit </a:t>
            </a:r>
            <a:r>
              <a:rPr lang="en-US" dirty="0" err="1"/>
              <a:t>en</a:t>
            </a:r>
            <a:r>
              <a:rPr lang="en-US" dirty="0"/>
              <a:t> train de </a:t>
            </a:r>
            <a:r>
              <a:rPr lang="en-US" dirty="0" err="1"/>
              <a:t>prendre</a:t>
            </a:r>
            <a:r>
              <a:rPr lang="en-US" dirty="0"/>
              <a:t> </a:t>
            </a:r>
            <a:r>
              <a:rPr lang="en-US" dirty="0" err="1"/>
              <a:t>forme</a:t>
            </a:r>
            <a:r>
              <a:rPr lang="en-US" dirty="0"/>
              <a:t>.</a:t>
            </a:r>
          </a:p>
          <a:p>
            <a:pPr marL="0" indent="0" algn="ctr" fontAlgn="ctr">
              <a:buNone/>
            </a:pPr>
            <a:endParaRPr lang="en-US" u="sng" dirty="0">
              <a:hlinkClick r:id="rId3"/>
            </a:endParaRPr>
          </a:p>
          <a:p>
            <a:pPr fontAlgn="ctr"/>
            <a:r>
              <a:rPr lang="en-US" dirty="0"/>
              <a:t>Google,  Tesla,  BMW </a:t>
            </a:r>
            <a:r>
              <a:rPr lang="en-US" dirty="0" err="1"/>
              <a:t>ainsi</a:t>
            </a:r>
            <a:r>
              <a:rPr lang="en-US" dirty="0"/>
              <a:t> que </a:t>
            </a:r>
            <a:r>
              <a:rPr lang="en-US" dirty="0" err="1"/>
              <a:t>d’autres</a:t>
            </a:r>
            <a:r>
              <a:rPr lang="en-US" dirty="0"/>
              <a:t> </a:t>
            </a:r>
            <a:r>
              <a:rPr lang="en-US" dirty="0" err="1"/>
              <a:t>géants</a:t>
            </a:r>
            <a:r>
              <a:rPr lang="en-US" dirty="0"/>
              <a:t> de </a:t>
            </a:r>
            <a:r>
              <a:rPr lang="en-US" dirty="0" err="1"/>
              <a:t>l’automobile</a:t>
            </a:r>
            <a:r>
              <a:rPr lang="en-US" dirty="0"/>
              <a:t> se </a:t>
            </a:r>
            <a:r>
              <a:rPr lang="en-US" dirty="0" err="1"/>
              <a:t>sont</a:t>
            </a:r>
            <a:r>
              <a:rPr lang="en-US" dirty="0"/>
              <a:t> </a:t>
            </a:r>
            <a:r>
              <a:rPr lang="en-US" dirty="0" err="1"/>
              <a:t>lancés</a:t>
            </a:r>
            <a:r>
              <a:rPr lang="en-US" dirty="0"/>
              <a:t> sur le </a:t>
            </a:r>
            <a:r>
              <a:rPr lang="en-US" dirty="0" err="1"/>
              <a:t>remplacement</a:t>
            </a:r>
            <a:r>
              <a:rPr lang="en-US" dirty="0"/>
              <a:t> par un </a:t>
            </a:r>
            <a:r>
              <a:rPr lang="en-US" dirty="0" err="1"/>
              <a:t>logiciel</a:t>
            </a:r>
            <a:r>
              <a:rPr lang="en-US" dirty="0"/>
              <a:t> de la </a:t>
            </a:r>
            <a:r>
              <a:rPr lang="en-US" dirty="0" err="1"/>
              <a:t>conduite</a:t>
            </a:r>
            <a:r>
              <a:rPr lang="en-US" dirty="0"/>
              <a:t> </a:t>
            </a:r>
            <a:r>
              <a:rPr lang="en-US" dirty="0" err="1"/>
              <a:t>humaine</a:t>
            </a:r>
            <a:r>
              <a:rPr lang="en-US" dirty="0"/>
              <a:t>. </a:t>
            </a:r>
            <a:r>
              <a:rPr lang="en-US" dirty="0" err="1"/>
              <a:t>D'une</a:t>
            </a:r>
            <a:r>
              <a:rPr lang="en-US" dirty="0"/>
              <a:t> aide </a:t>
            </a:r>
            <a:r>
              <a:rPr lang="en-US" dirty="0" err="1"/>
              <a:t>limitée</a:t>
            </a:r>
            <a:r>
              <a:rPr lang="en-US" dirty="0"/>
              <a:t> au pilotage </a:t>
            </a:r>
            <a:r>
              <a:rPr lang="en-US" dirty="0" err="1"/>
              <a:t>à</a:t>
            </a:r>
            <a:r>
              <a:rPr lang="en-US" dirty="0"/>
              <a:t> </a:t>
            </a:r>
            <a:r>
              <a:rPr lang="en-US" dirty="0" err="1"/>
              <a:t>l'automatisation</a:t>
            </a:r>
            <a:r>
              <a:rPr lang="en-US" dirty="0"/>
              <a:t> </a:t>
            </a:r>
            <a:r>
              <a:rPr lang="en-US" dirty="0" err="1"/>
              <a:t>totale</a:t>
            </a:r>
            <a:r>
              <a:rPr lang="en-US" dirty="0"/>
              <a:t>, </a:t>
            </a:r>
            <a:r>
              <a:rPr lang="en-US" dirty="0" err="1"/>
              <a:t>ces</a:t>
            </a:r>
            <a:r>
              <a:rPr lang="en-US" dirty="0"/>
              <a:t> </a:t>
            </a:r>
            <a:r>
              <a:rPr lang="en-US" dirty="0" err="1"/>
              <a:t>véhicules</a:t>
            </a:r>
            <a:r>
              <a:rPr lang="en-US" dirty="0"/>
              <a:t> </a:t>
            </a:r>
            <a:r>
              <a:rPr lang="en-US" dirty="0" err="1"/>
              <a:t>autonomes</a:t>
            </a:r>
            <a:r>
              <a:rPr lang="en-US" dirty="0"/>
              <a:t> </a:t>
            </a:r>
            <a:r>
              <a:rPr lang="en-US" dirty="0" err="1"/>
              <a:t>permettent</a:t>
            </a:r>
            <a:r>
              <a:rPr lang="en-US" dirty="0"/>
              <a:t> de </a:t>
            </a:r>
            <a:r>
              <a:rPr lang="en-US" dirty="0" err="1"/>
              <a:t>circuler</a:t>
            </a:r>
            <a:r>
              <a:rPr lang="en-US" dirty="0"/>
              <a:t> sans intervention </a:t>
            </a:r>
            <a:r>
              <a:rPr lang="en-US" dirty="0" err="1"/>
              <a:t>humaine</a:t>
            </a:r>
            <a:r>
              <a:rPr lang="en-US" dirty="0"/>
              <a:t> </a:t>
            </a:r>
            <a:r>
              <a:rPr lang="en-US" dirty="0" err="1"/>
              <a:t>dans</a:t>
            </a:r>
            <a:r>
              <a:rPr lang="en-US" dirty="0"/>
              <a:t> des conditions de circulation </a:t>
            </a:r>
            <a:r>
              <a:rPr lang="en-US" dirty="0" err="1"/>
              <a:t>réelles</a:t>
            </a:r>
            <a:r>
              <a:rPr lang="en-US" dirty="0"/>
              <a:t>.</a:t>
            </a:r>
          </a:p>
          <a:p>
            <a:pPr fontAlgn="ctr"/>
            <a:endParaRPr lang="en-US" dirty="0"/>
          </a:p>
          <a:p>
            <a:pPr fontAlgn="ctr"/>
            <a:r>
              <a:rPr lang="en-US" dirty="0" err="1"/>
              <a:t>Afin</a:t>
            </a:r>
            <a:r>
              <a:rPr lang="en-US" dirty="0"/>
              <a:t> de se </a:t>
            </a:r>
            <a:r>
              <a:rPr lang="en-US" dirty="0" err="1"/>
              <a:t>déplacer</a:t>
            </a:r>
            <a:r>
              <a:rPr lang="en-US" dirty="0"/>
              <a:t>,  le </a:t>
            </a:r>
            <a:r>
              <a:rPr lang="en-US" dirty="0" err="1"/>
              <a:t>véhicule</a:t>
            </a:r>
            <a:r>
              <a:rPr lang="en-US" dirty="0"/>
              <a:t> </a:t>
            </a:r>
            <a:r>
              <a:rPr lang="en-US" dirty="0" err="1"/>
              <a:t>autonome</a:t>
            </a:r>
            <a:r>
              <a:rPr lang="en-US" dirty="0"/>
              <a:t> a </a:t>
            </a:r>
            <a:r>
              <a:rPr lang="en-US" dirty="0" err="1"/>
              <a:t>besoin</a:t>
            </a:r>
            <a:r>
              <a:rPr lang="en-US" dirty="0"/>
              <a:t> d’être au courant de tout </a:t>
            </a:r>
            <a:r>
              <a:rPr lang="en-US" dirty="0" err="1"/>
              <a:t>ce</a:t>
            </a:r>
            <a:r>
              <a:rPr lang="en-US" dirty="0"/>
              <a:t> qui </a:t>
            </a:r>
            <a:r>
              <a:rPr lang="en-US" dirty="0" err="1"/>
              <a:t>l’entoure</a:t>
            </a:r>
            <a:r>
              <a:rPr lang="en-US" dirty="0"/>
              <a:t>. </a:t>
            </a:r>
            <a:r>
              <a:rPr lang="en-US" dirty="0" err="1"/>
              <a:t>En</a:t>
            </a:r>
            <a:r>
              <a:rPr lang="en-US" dirty="0"/>
              <a:t> </a:t>
            </a:r>
            <a:r>
              <a:rPr lang="en-US" dirty="0" err="1"/>
              <a:t>effet</a:t>
            </a:r>
            <a:r>
              <a:rPr lang="en-US" dirty="0"/>
              <a:t>, </a:t>
            </a:r>
            <a:r>
              <a:rPr lang="en-US" dirty="0" err="1"/>
              <a:t>il</a:t>
            </a:r>
            <a:r>
              <a:rPr lang="en-US" dirty="0"/>
              <a:t> </a:t>
            </a:r>
            <a:r>
              <a:rPr lang="en-US" dirty="0" err="1"/>
              <a:t>lui</a:t>
            </a:r>
            <a:r>
              <a:rPr lang="en-US" dirty="0"/>
              <a:t> </a:t>
            </a:r>
            <a:r>
              <a:rPr lang="en-US" dirty="0" err="1"/>
              <a:t>est</a:t>
            </a:r>
            <a:r>
              <a:rPr lang="en-US" dirty="0"/>
              <a:t> indispensable de </a:t>
            </a:r>
            <a:r>
              <a:rPr lang="en-US" dirty="0" err="1"/>
              <a:t>connaître</a:t>
            </a:r>
            <a:r>
              <a:rPr lang="en-US" dirty="0"/>
              <a:t> son </a:t>
            </a:r>
            <a:r>
              <a:rPr lang="en-US" dirty="0" err="1"/>
              <a:t>positionnement</a:t>
            </a:r>
            <a:r>
              <a:rPr lang="en-US" dirty="0"/>
              <a:t> de </a:t>
            </a:r>
            <a:r>
              <a:rPr lang="en-US" dirty="0" err="1"/>
              <a:t>manière</a:t>
            </a:r>
            <a:r>
              <a:rPr lang="en-US" dirty="0"/>
              <a:t> </a:t>
            </a:r>
            <a:r>
              <a:rPr lang="en-US" dirty="0" err="1"/>
              <a:t>précise</a:t>
            </a:r>
            <a:r>
              <a:rPr lang="en-US" dirty="0"/>
              <a:t>, et </a:t>
            </a:r>
            <a:r>
              <a:rPr lang="en-US" dirty="0" err="1"/>
              <a:t>c’est</a:t>
            </a:r>
            <a:r>
              <a:rPr lang="en-US" dirty="0"/>
              <a:t> </a:t>
            </a:r>
            <a:r>
              <a:rPr lang="en-US" dirty="0" err="1"/>
              <a:t>ici</a:t>
            </a:r>
            <a:r>
              <a:rPr lang="en-US" dirty="0"/>
              <a:t> </a:t>
            </a:r>
            <a:r>
              <a:rPr lang="en-US" dirty="0" err="1"/>
              <a:t>où</a:t>
            </a:r>
            <a:r>
              <a:rPr lang="en-US" dirty="0"/>
              <a:t> la </a:t>
            </a:r>
            <a:r>
              <a:rPr lang="en-US" dirty="0" err="1"/>
              <a:t>localisation</a:t>
            </a:r>
            <a:r>
              <a:rPr lang="en-US" dirty="0"/>
              <a:t> par le </a:t>
            </a:r>
            <a:r>
              <a:rPr lang="en-US" dirty="0" err="1"/>
              <a:t>biais</a:t>
            </a:r>
            <a:r>
              <a:rPr lang="en-US" dirty="0"/>
              <a:t> de la </a:t>
            </a:r>
            <a:r>
              <a:rPr lang="en-US" dirty="0" err="1"/>
              <a:t>cartographie</a:t>
            </a:r>
            <a:r>
              <a:rPr lang="en-US" dirty="0"/>
              <a:t> entre </a:t>
            </a:r>
            <a:r>
              <a:rPr lang="en-US" dirty="0" err="1"/>
              <a:t>en</a:t>
            </a:r>
            <a:r>
              <a:rPr lang="en-US" dirty="0"/>
              <a:t> </a:t>
            </a:r>
            <a:r>
              <a:rPr lang="en-US" dirty="0" err="1"/>
              <a:t>jeu</a:t>
            </a:r>
            <a:r>
              <a:rPr lang="en-US" dirty="0"/>
              <a:t>. </a:t>
            </a:r>
          </a:p>
          <a:p>
            <a:pPr fontAlgn="ctr"/>
            <a:endParaRPr lang="en-US" dirty="0"/>
          </a:p>
          <a:p>
            <a:pPr fontAlgn="ctr"/>
            <a:endParaRPr lang="en-US" dirty="0"/>
          </a:p>
          <a:p>
            <a:pPr fontAlgn="ctr"/>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595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6D0E-A2AD-4440-B3A4-9C904D353DB8}"/>
              </a:ext>
            </a:extLst>
          </p:cNvPr>
          <p:cNvSpPr>
            <a:spLocks noGrp="1"/>
          </p:cNvSpPr>
          <p:nvPr>
            <p:ph type="title"/>
          </p:nvPr>
        </p:nvSpPr>
        <p:spPr/>
        <p:txBody>
          <a:bodyPr/>
          <a:lstStyle/>
          <a:p>
            <a:r>
              <a:rPr lang="fr-MA" dirty="0"/>
              <a:t>Cartographie</a:t>
            </a:r>
            <a:endParaRPr lang="en-US" dirty="0"/>
          </a:p>
        </p:txBody>
      </p:sp>
      <p:sp>
        <p:nvSpPr>
          <p:cNvPr id="3" name="Content Placeholder 2">
            <a:extLst>
              <a:ext uri="{FF2B5EF4-FFF2-40B4-BE49-F238E27FC236}">
                <a16:creationId xmlns:a16="http://schemas.microsoft.com/office/drawing/2014/main" id="{90D58D47-5BEA-3C4F-982A-70B5DBEC40C0}"/>
              </a:ext>
            </a:extLst>
          </p:cNvPr>
          <p:cNvSpPr>
            <a:spLocks noGrp="1"/>
          </p:cNvSpPr>
          <p:nvPr>
            <p:ph idx="1"/>
          </p:nvPr>
        </p:nvSpPr>
        <p:spPr>
          <a:xfrm>
            <a:off x="1251678" y="1874517"/>
            <a:ext cx="10178322" cy="4782761"/>
          </a:xfrm>
        </p:spPr>
        <p:txBody>
          <a:bodyPr>
            <a:normAutofit/>
          </a:bodyPr>
          <a:lstStyle/>
          <a:p>
            <a:r>
              <a:rPr lang="fr-FR" b="1" dirty="0"/>
              <a:t> </a:t>
            </a:r>
            <a:r>
              <a:rPr lang="fr-FR" b="1" dirty="0">
                <a:solidFill>
                  <a:srgbClr val="0070C0"/>
                </a:solidFill>
                <a:latin typeface="Agency FB" pitchFamily="34" charset="0"/>
              </a:rPr>
              <a:t>La réalisation et l'étude des cartes géographiques et géologiques</a:t>
            </a:r>
          </a:p>
          <a:p>
            <a:endParaRPr lang="fr-FR" b="1" dirty="0">
              <a:latin typeface="Agency FB" pitchFamily="34" charset="0"/>
            </a:endParaRPr>
          </a:p>
          <a:p>
            <a:r>
              <a:rPr lang="fr-FR" b="1" dirty="0">
                <a:solidFill>
                  <a:srgbClr val="0070C0"/>
                </a:solidFill>
              </a:rPr>
              <a:t> </a:t>
            </a:r>
            <a:r>
              <a:rPr lang="fr-FR" b="1" dirty="0">
                <a:solidFill>
                  <a:srgbClr val="0070C0"/>
                </a:solidFill>
                <a:latin typeface="Agency FB" pitchFamily="34" charset="0"/>
              </a:rPr>
              <a:t>la représentation du monde sous une forme graphique et géométrique</a:t>
            </a:r>
          </a:p>
          <a:p>
            <a:endParaRPr lang="fr-MA" b="1" dirty="0">
              <a:solidFill>
                <a:srgbClr val="0070C0"/>
              </a:solidFill>
              <a:latin typeface="Agency FB" pitchFamily="34" charset="0"/>
            </a:endParaRPr>
          </a:p>
          <a:p>
            <a:r>
              <a:rPr lang="fr-MA" b="1" dirty="0">
                <a:solidFill>
                  <a:srgbClr val="0070C0"/>
                </a:solidFill>
                <a:latin typeface="Agency FB" pitchFamily="34" charset="0"/>
              </a:rPr>
              <a:t>Partie intégrante de l’histoire de l’humanité</a:t>
            </a:r>
          </a:p>
          <a:p>
            <a:endParaRPr lang="fr-MA" b="1" dirty="0">
              <a:solidFill>
                <a:srgbClr val="0070C0"/>
              </a:solidFill>
              <a:latin typeface="Agency FB" pitchFamily="34" charset="0"/>
            </a:endParaRPr>
          </a:p>
          <a:p>
            <a:r>
              <a:rPr lang="fr-MA" b="1" dirty="0">
                <a:solidFill>
                  <a:srgbClr val="0070C0"/>
                </a:solidFill>
                <a:latin typeface="Agency FB" pitchFamily="34" charset="0"/>
              </a:rPr>
              <a:t>Une science exacte et aussi un art</a:t>
            </a:r>
            <a:endParaRPr lang="en-US" b="1" dirty="0"/>
          </a:p>
          <a:p>
            <a:pPr fontAlgn="ctr"/>
            <a:endParaRPr lang="en-US" dirty="0"/>
          </a:p>
          <a:p>
            <a:pPr fontAlgn="ctr"/>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595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6D0E-A2AD-4440-B3A4-9C904D353DB8}"/>
              </a:ext>
            </a:extLst>
          </p:cNvPr>
          <p:cNvSpPr>
            <a:spLocks noGrp="1"/>
          </p:cNvSpPr>
          <p:nvPr>
            <p:ph type="title"/>
          </p:nvPr>
        </p:nvSpPr>
        <p:spPr/>
        <p:txBody>
          <a:bodyPr/>
          <a:lstStyle/>
          <a:p>
            <a:r>
              <a:rPr lang="fr-MA" dirty="0"/>
              <a:t>Cartographie</a:t>
            </a:r>
            <a:endParaRPr lang="en-US" dirty="0"/>
          </a:p>
        </p:txBody>
      </p:sp>
      <p:sp>
        <p:nvSpPr>
          <p:cNvPr id="3" name="Content Placeholder 2">
            <a:extLst>
              <a:ext uri="{FF2B5EF4-FFF2-40B4-BE49-F238E27FC236}">
                <a16:creationId xmlns:a16="http://schemas.microsoft.com/office/drawing/2014/main" id="{90D58D47-5BEA-3C4F-982A-70B5DBEC40C0}"/>
              </a:ext>
            </a:extLst>
          </p:cNvPr>
          <p:cNvSpPr>
            <a:spLocks noGrp="1"/>
          </p:cNvSpPr>
          <p:nvPr>
            <p:ph idx="1"/>
          </p:nvPr>
        </p:nvSpPr>
        <p:spPr>
          <a:xfrm>
            <a:off x="1251678" y="1874517"/>
            <a:ext cx="10178322" cy="4782761"/>
          </a:xfrm>
        </p:spPr>
        <p:txBody>
          <a:bodyPr>
            <a:normAutofit/>
          </a:bodyPr>
          <a:lstStyle/>
          <a:p>
            <a:pPr fontAlgn="ctr"/>
            <a:endParaRPr lang="en-US" dirty="0"/>
          </a:p>
          <a:p>
            <a:pPr fontAlgn="ctr"/>
            <a:endParaRPr lang="en-US" dirty="0"/>
          </a:p>
          <a:p>
            <a:endParaRPr lang="en-US" dirty="0"/>
          </a:p>
          <a:p>
            <a:endParaRPr lang="en-US" dirty="0"/>
          </a:p>
          <a:p>
            <a:endParaRPr lang="en-US" dirty="0"/>
          </a:p>
          <a:p>
            <a:pPr marL="0" indent="0">
              <a:buNone/>
            </a:pPr>
            <a:endParaRPr lang="en-US" dirty="0"/>
          </a:p>
          <a:p>
            <a:pPr marL="0" indent="0">
              <a:buNone/>
            </a:pPr>
            <a:endParaRPr lang="en-US" dirty="0"/>
          </a:p>
        </p:txBody>
      </p:sp>
      <p:pic>
        <p:nvPicPr>
          <p:cNvPr id="4" name="Picture 2" descr="D:\Users\hp\Pictures\d3f74e6e018c7b1fc4e6bd65e2cba.jpg"/>
          <p:cNvPicPr>
            <a:picLocks noChangeAspect="1" noChangeArrowheads="1"/>
          </p:cNvPicPr>
          <p:nvPr/>
        </p:nvPicPr>
        <p:blipFill>
          <a:blip r:embed="rId3"/>
          <a:srcRect/>
          <a:stretch>
            <a:fillRect/>
          </a:stretch>
        </p:blipFill>
        <p:spPr bwMode="auto">
          <a:xfrm>
            <a:off x="1251678" y="1508757"/>
            <a:ext cx="3571900" cy="2143140"/>
          </a:xfrm>
          <a:prstGeom prst="rect">
            <a:avLst/>
          </a:prstGeom>
          <a:noFill/>
        </p:spPr>
      </p:pic>
      <p:pic>
        <p:nvPicPr>
          <p:cNvPr id="5" name="Picture 4" descr="D:\Users\hp\Pictures\blablacar-pas-cher-draw-5ea934750b.png"/>
          <p:cNvPicPr>
            <a:picLocks noChangeAspect="1" noChangeArrowheads="1"/>
          </p:cNvPicPr>
          <p:nvPr/>
        </p:nvPicPr>
        <p:blipFill>
          <a:blip r:embed="rId4"/>
          <a:srcRect/>
          <a:stretch>
            <a:fillRect/>
          </a:stretch>
        </p:blipFill>
        <p:spPr bwMode="auto">
          <a:xfrm>
            <a:off x="6143293" y="1508757"/>
            <a:ext cx="3786214" cy="2143140"/>
          </a:xfrm>
          <a:prstGeom prst="rect">
            <a:avLst/>
          </a:prstGeom>
          <a:noFill/>
        </p:spPr>
      </p:pic>
      <p:pic>
        <p:nvPicPr>
          <p:cNvPr id="6" name="Picture 3" descr="D:\Users\hp\Pictures\SS1.max-1000x1000.png"/>
          <p:cNvPicPr>
            <a:picLocks noChangeAspect="1" noChangeArrowheads="1"/>
          </p:cNvPicPr>
          <p:nvPr/>
        </p:nvPicPr>
        <p:blipFill>
          <a:blip r:embed="rId5"/>
          <a:srcRect/>
          <a:stretch>
            <a:fillRect/>
          </a:stretch>
        </p:blipFill>
        <p:spPr bwMode="auto">
          <a:xfrm>
            <a:off x="1251678" y="3756895"/>
            <a:ext cx="3857652" cy="2900383"/>
          </a:xfrm>
          <a:prstGeom prst="rect">
            <a:avLst/>
          </a:prstGeom>
          <a:noFill/>
        </p:spPr>
      </p:pic>
      <p:pic>
        <p:nvPicPr>
          <p:cNvPr id="7" name="Picture 6" descr="D:\Users\hp\Pictures\438844_atelier-voiture-autonome.jpg"/>
          <p:cNvPicPr>
            <a:picLocks noChangeAspect="1" noChangeArrowheads="1"/>
          </p:cNvPicPr>
          <p:nvPr/>
        </p:nvPicPr>
        <p:blipFill>
          <a:blip r:embed="rId6"/>
          <a:srcRect/>
          <a:stretch>
            <a:fillRect/>
          </a:stretch>
        </p:blipFill>
        <p:spPr bwMode="auto">
          <a:xfrm>
            <a:off x="6143293" y="3871196"/>
            <a:ext cx="3786214" cy="2786082"/>
          </a:xfrm>
          <a:prstGeom prst="rect">
            <a:avLst/>
          </a:prstGeom>
          <a:noFill/>
        </p:spPr>
      </p:pic>
    </p:spTree>
    <p:extLst>
      <p:ext uri="{BB962C8B-B14F-4D97-AF65-F5344CB8AC3E}">
        <p14:creationId xmlns:p14="http://schemas.microsoft.com/office/powerpoint/2010/main" val="151595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6D0E-A2AD-4440-B3A4-9C904D353DB8}"/>
              </a:ext>
            </a:extLst>
          </p:cNvPr>
          <p:cNvSpPr>
            <a:spLocks noGrp="1"/>
          </p:cNvSpPr>
          <p:nvPr>
            <p:ph type="title"/>
          </p:nvPr>
        </p:nvSpPr>
        <p:spPr/>
        <p:txBody>
          <a:bodyPr/>
          <a:lstStyle/>
          <a:p>
            <a:r>
              <a:rPr lang="fr-MA" dirty="0"/>
              <a:t>GPS</a:t>
            </a:r>
            <a:endParaRPr lang="en-US" dirty="0"/>
          </a:p>
        </p:txBody>
      </p:sp>
      <p:sp>
        <p:nvSpPr>
          <p:cNvPr id="3" name="Content Placeholder 2">
            <a:extLst>
              <a:ext uri="{FF2B5EF4-FFF2-40B4-BE49-F238E27FC236}">
                <a16:creationId xmlns:a16="http://schemas.microsoft.com/office/drawing/2014/main" id="{90D58D47-5BEA-3C4F-982A-70B5DBEC40C0}"/>
              </a:ext>
            </a:extLst>
          </p:cNvPr>
          <p:cNvSpPr>
            <a:spLocks noGrp="1"/>
          </p:cNvSpPr>
          <p:nvPr>
            <p:ph idx="1"/>
          </p:nvPr>
        </p:nvSpPr>
        <p:spPr>
          <a:xfrm>
            <a:off x="1251678" y="1874517"/>
            <a:ext cx="10178322" cy="4782761"/>
          </a:xfrm>
        </p:spPr>
        <p:txBody>
          <a:bodyPr>
            <a:normAutofit/>
          </a:bodyPr>
          <a:lstStyle/>
          <a:p>
            <a:pPr fontAlgn="ctr"/>
            <a:endParaRPr lang="en-US" dirty="0"/>
          </a:p>
          <a:p>
            <a:pPr fontAlgn="ctr"/>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8" name="Rectangle 7"/>
          <p:cNvSpPr/>
          <p:nvPr/>
        </p:nvSpPr>
        <p:spPr>
          <a:xfrm>
            <a:off x="1251678" y="1874517"/>
            <a:ext cx="6096000" cy="2246769"/>
          </a:xfrm>
          <a:prstGeom prst="rect">
            <a:avLst/>
          </a:prstGeom>
        </p:spPr>
        <p:txBody>
          <a:bodyPr wrap="square">
            <a:spAutoFit/>
          </a:bodyPr>
          <a:lstStyle/>
          <a:p>
            <a:pPr>
              <a:buFont typeface="Arial" pitchFamily="34" charset="0"/>
              <a:buChar char="•"/>
            </a:pPr>
            <a:r>
              <a:rPr lang="fr-FR" sz="2000" b="1" dirty="0">
                <a:solidFill>
                  <a:srgbClr val="0070C0"/>
                </a:solidFill>
                <a:latin typeface="Agency FB" pitchFamily="34" charset="0"/>
              </a:rPr>
              <a:t>L’émanation d’un système de navigation par satellite</a:t>
            </a:r>
          </a:p>
          <a:p>
            <a:pPr>
              <a:buFont typeface="Arial" pitchFamily="34" charset="0"/>
              <a:buChar char="•"/>
            </a:pPr>
            <a:endParaRPr lang="fr-MA" sz="2000" b="1" dirty="0">
              <a:solidFill>
                <a:srgbClr val="0070C0"/>
              </a:solidFill>
              <a:latin typeface="Agency FB" pitchFamily="34" charset="0"/>
            </a:endParaRPr>
          </a:p>
          <a:p>
            <a:pPr>
              <a:buFont typeface="Arial" pitchFamily="34" charset="0"/>
              <a:buChar char="•"/>
            </a:pPr>
            <a:r>
              <a:rPr lang="fr-MA" sz="2000" b="1" dirty="0">
                <a:solidFill>
                  <a:srgbClr val="0070C0"/>
                </a:solidFill>
                <a:latin typeface="Agency FB" pitchFamily="34" charset="0"/>
              </a:rPr>
              <a:t>Projet de recherche</a:t>
            </a:r>
          </a:p>
          <a:p>
            <a:pPr>
              <a:buFont typeface="Arial" pitchFamily="34" charset="0"/>
              <a:buChar char="•"/>
            </a:pPr>
            <a:endParaRPr lang="fr-MA" sz="2000" b="1" dirty="0">
              <a:solidFill>
                <a:srgbClr val="0070C0"/>
              </a:solidFill>
              <a:latin typeface="Agency FB" pitchFamily="34" charset="0"/>
            </a:endParaRPr>
          </a:p>
          <a:p>
            <a:pPr>
              <a:buFont typeface="Arial" pitchFamily="34" charset="0"/>
              <a:buChar char="•"/>
            </a:pPr>
            <a:r>
              <a:rPr lang="fr-FR" sz="2000" b="1" dirty="0">
                <a:solidFill>
                  <a:srgbClr val="0070C0"/>
                </a:solidFill>
                <a:latin typeface="Agency FB" pitchFamily="34" charset="0"/>
              </a:rPr>
              <a:t>Galileo, étape européenne importante dans la vie du GPS</a:t>
            </a:r>
          </a:p>
          <a:p>
            <a:pPr>
              <a:buFont typeface="Arial" pitchFamily="34" charset="0"/>
              <a:buChar char="•"/>
            </a:pPr>
            <a:endParaRPr lang="fr-MA" sz="2000" b="1" dirty="0">
              <a:solidFill>
                <a:srgbClr val="0070C0"/>
              </a:solidFill>
              <a:latin typeface="Agency FB" pitchFamily="34" charset="0"/>
            </a:endParaRPr>
          </a:p>
          <a:p>
            <a:pPr>
              <a:buFont typeface="Arial" pitchFamily="34" charset="0"/>
              <a:buChar char="•"/>
            </a:pPr>
            <a:r>
              <a:rPr lang="fr-FR" sz="2000" b="1" dirty="0">
                <a:solidFill>
                  <a:srgbClr val="0070C0"/>
                </a:solidFill>
                <a:latin typeface="Agency FB" pitchFamily="34" charset="0"/>
              </a:rPr>
              <a:t>Quand l’automobile adopte le GPS !</a:t>
            </a:r>
          </a:p>
        </p:txBody>
      </p:sp>
      <p:pic>
        <p:nvPicPr>
          <p:cNvPr id="9" name="Picture 2" descr="D:\Users\hp\Pictures\galileo.jpg"/>
          <p:cNvPicPr>
            <a:picLocks noChangeAspect="1" noChangeArrowheads="1"/>
          </p:cNvPicPr>
          <p:nvPr/>
        </p:nvPicPr>
        <p:blipFill>
          <a:blip r:embed="rId3"/>
          <a:srcRect/>
          <a:stretch>
            <a:fillRect/>
          </a:stretch>
        </p:blipFill>
        <p:spPr bwMode="auto">
          <a:xfrm>
            <a:off x="7347678" y="1257300"/>
            <a:ext cx="3335125" cy="2407441"/>
          </a:xfrm>
          <a:prstGeom prst="rect">
            <a:avLst/>
          </a:prstGeom>
          <a:noFill/>
        </p:spPr>
      </p:pic>
      <p:pic>
        <p:nvPicPr>
          <p:cNvPr id="10" name="Picture 3" descr="D:\Users\hp\Pictures\Gyrocator.jpg"/>
          <p:cNvPicPr>
            <a:picLocks noChangeAspect="1" noChangeArrowheads="1"/>
          </p:cNvPicPr>
          <p:nvPr/>
        </p:nvPicPr>
        <p:blipFill>
          <a:blip r:embed="rId4"/>
          <a:srcRect/>
          <a:stretch>
            <a:fillRect/>
          </a:stretch>
        </p:blipFill>
        <p:spPr bwMode="auto">
          <a:xfrm>
            <a:off x="7347678" y="4121286"/>
            <a:ext cx="3335125" cy="2141406"/>
          </a:xfrm>
          <a:prstGeom prst="rect">
            <a:avLst/>
          </a:prstGeom>
          <a:noFill/>
        </p:spPr>
      </p:pic>
    </p:spTree>
    <p:extLst>
      <p:ext uri="{BB962C8B-B14F-4D97-AF65-F5344CB8AC3E}">
        <p14:creationId xmlns:p14="http://schemas.microsoft.com/office/powerpoint/2010/main" val="151595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90A3-EF0B-744B-9FF9-B9A4350BA91F}"/>
              </a:ext>
            </a:extLst>
          </p:cNvPr>
          <p:cNvSpPr>
            <a:spLocks noGrp="1"/>
          </p:cNvSpPr>
          <p:nvPr>
            <p:ph type="title"/>
          </p:nvPr>
        </p:nvSpPr>
        <p:spPr/>
        <p:txBody>
          <a:bodyPr/>
          <a:lstStyle/>
          <a:p>
            <a:r>
              <a:rPr lang="fr-FR" dirty="0"/>
              <a:t>Importance de la </a:t>
            </a:r>
            <a:r>
              <a:rPr lang="fr-FR" dirty="0" err="1"/>
              <a:t>cartogrpahie</a:t>
            </a:r>
            <a:r>
              <a:rPr lang="fr-FR" dirty="0"/>
              <a:t> dans les </a:t>
            </a:r>
            <a:r>
              <a:rPr lang="fr-FR" dirty="0" err="1"/>
              <a:t>vehicules</a:t>
            </a:r>
            <a:r>
              <a:rPr lang="fr-FR" dirty="0"/>
              <a:t> autonomes</a:t>
            </a:r>
          </a:p>
        </p:txBody>
      </p:sp>
      <p:sp>
        <p:nvSpPr>
          <p:cNvPr id="3" name="Content Placeholder 2">
            <a:extLst>
              <a:ext uri="{FF2B5EF4-FFF2-40B4-BE49-F238E27FC236}">
                <a16:creationId xmlns:a16="http://schemas.microsoft.com/office/drawing/2014/main" id="{CFD1F7CE-40C2-1549-980D-38C5EFC5EF9D}"/>
              </a:ext>
            </a:extLst>
          </p:cNvPr>
          <p:cNvSpPr>
            <a:spLocks noGrp="1"/>
          </p:cNvSpPr>
          <p:nvPr>
            <p:ph idx="1"/>
          </p:nvPr>
        </p:nvSpPr>
        <p:spPr/>
        <p:txBody>
          <a:bodyPr/>
          <a:lstStyle/>
          <a:p>
            <a:pPr>
              <a:buFont typeface="Wingdings" pitchFamily="2" charset="2"/>
              <a:buChar char="Ø"/>
            </a:pPr>
            <a:r>
              <a:rPr lang="en-US" sz="1800" b="1" u="sng" dirty="0">
                <a:solidFill>
                  <a:schemeClr val="tx2"/>
                </a:solidFill>
              </a:rPr>
              <a:t>Sans </a:t>
            </a:r>
            <a:r>
              <a:rPr lang="en-US" sz="1800" b="1" u="sng" dirty="0" err="1">
                <a:solidFill>
                  <a:schemeClr val="tx2"/>
                </a:solidFill>
              </a:rPr>
              <a:t>cartographie</a:t>
            </a:r>
            <a:r>
              <a:rPr lang="en-US" sz="1800" b="1" u="sng" dirty="0">
                <a:solidFill>
                  <a:schemeClr val="tx2"/>
                </a:solidFill>
              </a:rPr>
              <a:t> , pas de </a:t>
            </a:r>
            <a:r>
              <a:rPr lang="en-US" sz="1800" b="1" u="sng" dirty="0" err="1">
                <a:solidFill>
                  <a:schemeClr val="tx2"/>
                </a:solidFill>
              </a:rPr>
              <a:t>voiture</a:t>
            </a:r>
            <a:r>
              <a:rPr lang="en-US" sz="1800" b="1" u="sng" dirty="0">
                <a:solidFill>
                  <a:schemeClr val="tx2"/>
                </a:solidFill>
              </a:rPr>
              <a:t> </a:t>
            </a:r>
            <a:r>
              <a:rPr lang="en-US" sz="1800" b="1" u="sng" dirty="0" err="1">
                <a:solidFill>
                  <a:schemeClr val="tx2"/>
                </a:solidFill>
              </a:rPr>
              <a:t>autonome</a:t>
            </a:r>
            <a:endParaRPr lang="en-US" sz="1800" b="1" u="sng" dirty="0">
              <a:solidFill>
                <a:schemeClr val="tx2"/>
              </a:solidFill>
            </a:endParaRPr>
          </a:p>
          <a:p>
            <a:pPr>
              <a:buFont typeface="Wingdings" pitchFamily="2" charset="2"/>
              <a:buChar char="Ø"/>
            </a:pPr>
            <a:endParaRPr lang="en-US" sz="1800" b="1" u="sng" dirty="0">
              <a:solidFill>
                <a:schemeClr val="tx2"/>
              </a:solidFill>
            </a:endParaRPr>
          </a:p>
          <a:p>
            <a:pPr marL="0" indent="0">
              <a:buNone/>
            </a:pPr>
            <a:endParaRPr lang="en-US" sz="1800" b="1" u="sng" dirty="0">
              <a:solidFill>
                <a:schemeClr val="tx2"/>
              </a:solidFill>
            </a:endParaRPr>
          </a:p>
          <a:p>
            <a:pPr>
              <a:buFont typeface="Wingdings" pitchFamily="2" charset="2"/>
              <a:buChar char="Ø"/>
            </a:pPr>
            <a:endParaRPr lang="en-US" sz="1800" b="1" u="sng" dirty="0">
              <a:solidFill>
                <a:schemeClr val="tx2"/>
              </a:solidFill>
            </a:endParaRPr>
          </a:p>
          <a:p>
            <a:pPr>
              <a:buFont typeface="Wingdings" pitchFamily="2" charset="2"/>
              <a:buChar char="Ø"/>
            </a:pPr>
            <a:r>
              <a:rPr lang="en-US" sz="1800" u="sng" dirty="0">
                <a:solidFill>
                  <a:schemeClr val="tx2"/>
                </a:solidFill>
              </a:rPr>
              <a:t> </a:t>
            </a:r>
            <a:r>
              <a:rPr lang="en-US" sz="1800" b="1" u="sng" dirty="0" err="1">
                <a:solidFill>
                  <a:schemeClr val="tx2"/>
                </a:solidFill>
              </a:rPr>
              <a:t>Besoin</a:t>
            </a:r>
            <a:r>
              <a:rPr lang="en-US" sz="1800" b="1" u="sng" dirty="0">
                <a:solidFill>
                  <a:schemeClr val="tx2"/>
                </a:solidFill>
              </a:rPr>
              <a:t> de </a:t>
            </a:r>
            <a:r>
              <a:rPr lang="en-US" sz="1800" b="1" u="sng" dirty="0" err="1">
                <a:solidFill>
                  <a:schemeClr val="tx2"/>
                </a:solidFill>
              </a:rPr>
              <a:t>mises</a:t>
            </a:r>
            <a:r>
              <a:rPr lang="en-US" sz="1800" b="1" u="sng" dirty="0">
                <a:solidFill>
                  <a:schemeClr val="tx2"/>
                </a:solidFill>
              </a:rPr>
              <a:t> </a:t>
            </a:r>
            <a:r>
              <a:rPr lang="en-US" sz="1800" b="1" u="sng" dirty="0" err="1">
                <a:solidFill>
                  <a:schemeClr val="tx2"/>
                </a:solidFill>
              </a:rPr>
              <a:t>à</a:t>
            </a:r>
            <a:r>
              <a:rPr lang="en-US" sz="1800" b="1" u="sng" dirty="0">
                <a:solidFill>
                  <a:schemeClr val="tx2"/>
                </a:solidFill>
              </a:rPr>
              <a:t> jour </a:t>
            </a:r>
            <a:r>
              <a:rPr lang="en-US" sz="1800" b="1" u="sng" dirty="0" err="1">
                <a:solidFill>
                  <a:schemeClr val="tx2"/>
                </a:solidFill>
              </a:rPr>
              <a:t>perpétuelles</a:t>
            </a:r>
            <a:r>
              <a:rPr lang="en-US" sz="1800" b="1" u="sng" dirty="0">
                <a:solidFill>
                  <a:schemeClr val="tx2"/>
                </a:solidFill>
              </a:rPr>
              <a:t> </a:t>
            </a:r>
          </a:p>
          <a:p>
            <a:pPr>
              <a:buFont typeface="Wingdings" pitchFamily="2" charset="2"/>
              <a:buChar char="Ø"/>
            </a:pPr>
            <a:endParaRPr lang="en-US" sz="1800" b="1" u="sng" dirty="0">
              <a:solidFill>
                <a:schemeClr val="tx2"/>
              </a:solidFill>
            </a:endParaRPr>
          </a:p>
          <a:p>
            <a:pPr>
              <a:buFont typeface="Wingdings" pitchFamily="2" charset="2"/>
              <a:buChar char="Ø"/>
            </a:pPr>
            <a:endParaRPr lang="en-US" sz="1800" b="1" u="sng" dirty="0">
              <a:solidFill>
                <a:schemeClr val="tx2"/>
              </a:solidFill>
            </a:endParaRPr>
          </a:p>
          <a:p>
            <a:pPr>
              <a:buFont typeface="Wingdings" pitchFamily="2" charset="2"/>
              <a:buChar char="Ø"/>
            </a:pPr>
            <a:endParaRPr lang="en-US" sz="1800" b="1" u="sng" dirty="0">
              <a:solidFill>
                <a:schemeClr val="tx2"/>
              </a:solidFill>
            </a:endParaRPr>
          </a:p>
          <a:p>
            <a:pPr>
              <a:buFont typeface="Wingdings" pitchFamily="2" charset="2"/>
              <a:buChar char="Ø"/>
            </a:pPr>
            <a:r>
              <a:rPr lang="en-US" sz="1800" b="1" u="sng" dirty="0">
                <a:solidFill>
                  <a:schemeClr val="tx2"/>
                </a:solidFill>
              </a:rPr>
              <a:t>La </a:t>
            </a:r>
            <a:r>
              <a:rPr lang="en-US" sz="1800" b="1" u="sng" dirty="0" err="1">
                <a:solidFill>
                  <a:schemeClr val="tx2"/>
                </a:solidFill>
              </a:rPr>
              <a:t>précision</a:t>
            </a:r>
            <a:r>
              <a:rPr lang="en-US" sz="1800" b="1" u="sng" dirty="0">
                <a:solidFill>
                  <a:schemeClr val="tx2"/>
                </a:solidFill>
              </a:rPr>
              <a:t> </a:t>
            </a:r>
            <a:r>
              <a:rPr lang="en-US" sz="1800" b="1" u="sng" dirty="0" err="1">
                <a:solidFill>
                  <a:schemeClr val="tx2"/>
                </a:solidFill>
              </a:rPr>
              <a:t>est</a:t>
            </a:r>
            <a:r>
              <a:rPr lang="en-US" sz="1800" b="1" u="sng" dirty="0">
                <a:solidFill>
                  <a:schemeClr val="tx2"/>
                </a:solidFill>
              </a:rPr>
              <a:t> </a:t>
            </a:r>
            <a:r>
              <a:rPr lang="en-US" sz="1800" b="1" u="sng" dirty="0" err="1">
                <a:solidFill>
                  <a:schemeClr val="tx2"/>
                </a:solidFill>
              </a:rPr>
              <a:t>essentielle</a:t>
            </a:r>
            <a:r>
              <a:rPr lang="en-US" sz="1800" b="1" u="sng" dirty="0">
                <a:solidFill>
                  <a:schemeClr val="tx2"/>
                </a:solidFill>
              </a:rPr>
              <a:t> </a:t>
            </a:r>
          </a:p>
          <a:p>
            <a:pPr>
              <a:buFont typeface="Wingdings" pitchFamily="2" charset="2"/>
              <a:buChar char="Ø"/>
            </a:pPr>
            <a:endParaRPr lang="en-US" sz="1800" b="1" u="sng" dirty="0">
              <a:solidFill>
                <a:schemeClr val="tx2"/>
              </a:solidFill>
            </a:endParaRPr>
          </a:p>
          <a:p>
            <a:pPr>
              <a:buFont typeface="Wingdings" pitchFamily="2" charset="2"/>
              <a:buChar char="Ø"/>
            </a:pPr>
            <a:endParaRPr lang="en-US" sz="1800" b="1" u="sng" dirty="0">
              <a:solidFill>
                <a:schemeClr val="tx2"/>
              </a:solidFill>
            </a:endParaRPr>
          </a:p>
          <a:p>
            <a:pPr>
              <a:buFont typeface="Wingdings" pitchFamily="2" charset="2"/>
              <a:buChar char="Ø"/>
            </a:pPr>
            <a:endParaRPr lang="en-US" sz="1800" b="1" u="sng" dirty="0">
              <a:solidFill>
                <a:schemeClr val="tx2"/>
              </a:solidFill>
            </a:endParaRPr>
          </a:p>
          <a:p>
            <a:pPr>
              <a:buFont typeface="Wingdings" pitchFamily="2" charset="2"/>
              <a:buChar char="Ø"/>
            </a:pPr>
            <a:endParaRPr lang="en-US" sz="1800" b="1" u="sng" dirty="0">
              <a:solidFill>
                <a:schemeClr val="tx2"/>
              </a:solidFill>
            </a:endParaRPr>
          </a:p>
          <a:p>
            <a:pPr>
              <a:buFont typeface="Wingdings" pitchFamily="2" charset="2"/>
              <a:buChar char="Ø"/>
            </a:pPr>
            <a:endParaRPr lang="en-US" sz="1800" b="1" u="sng" dirty="0">
              <a:solidFill>
                <a:schemeClr val="tx2"/>
              </a:solidFill>
            </a:endParaRPr>
          </a:p>
          <a:p>
            <a:pPr marL="0" indent="0">
              <a:buNone/>
            </a:pPr>
            <a:endParaRPr lang="fr-FR" dirty="0"/>
          </a:p>
        </p:txBody>
      </p:sp>
      <p:pic>
        <p:nvPicPr>
          <p:cNvPr id="5" name="Picture 4">
            <a:extLst>
              <a:ext uri="{FF2B5EF4-FFF2-40B4-BE49-F238E27FC236}">
                <a16:creationId xmlns:a16="http://schemas.microsoft.com/office/drawing/2014/main" id="{7B0C59DE-DEDE-9348-9515-01AEB7B72CED}"/>
              </a:ext>
            </a:extLst>
          </p:cNvPr>
          <p:cNvPicPr>
            <a:picLocks noChangeAspect="1"/>
          </p:cNvPicPr>
          <p:nvPr/>
        </p:nvPicPr>
        <p:blipFill>
          <a:blip r:embed="rId3"/>
          <a:stretch>
            <a:fillRect/>
          </a:stretch>
        </p:blipFill>
        <p:spPr>
          <a:xfrm>
            <a:off x="6340839" y="2419815"/>
            <a:ext cx="5610922" cy="4170556"/>
          </a:xfrm>
          <a:prstGeom prst="rect">
            <a:avLst/>
          </a:prstGeom>
        </p:spPr>
      </p:pic>
    </p:spTree>
    <p:extLst>
      <p:ext uri="{BB962C8B-B14F-4D97-AF65-F5344CB8AC3E}">
        <p14:creationId xmlns:p14="http://schemas.microsoft.com/office/powerpoint/2010/main" val="405056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9EE5-1C01-CB4C-943D-CAAEB58591E7}"/>
              </a:ext>
            </a:extLst>
          </p:cNvPr>
          <p:cNvSpPr>
            <a:spLocks noGrp="1"/>
          </p:cNvSpPr>
          <p:nvPr>
            <p:ph type="title"/>
          </p:nvPr>
        </p:nvSpPr>
        <p:spPr/>
        <p:txBody>
          <a:bodyPr/>
          <a:lstStyle/>
          <a:p>
            <a:r>
              <a:rPr lang="fr-FR" dirty="0"/>
              <a:t>Fonctionnement de la cartographie</a:t>
            </a:r>
          </a:p>
        </p:txBody>
      </p:sp>
      <p:sp>
        <p:nvSpPr>
          <p:cNvPr id="3" name="Content Placeholder 2">
            <a:extLst>
              <a:ext uri="{FF2B5EF4-FFF2-40B4-BE49-F238E27FC236}">
                <a16:creationId xmlns:a16="http://schemas.microsoft.com/office/drawing/2014/main" id="{48216926-0C38-684D-8059-421296B3E358}"/>
              </a:ext>
            </a:extLst>
          </p:cNvPr>
          <p:cNvSpPr>
            <a:spLocks noGrp="1"/>
          </p:cNvSpPr>
          <p:nvPr>
            <p:ph idx="1"/>
          </p:nvPr>
        </p:nvSpPr>
        <p:spPr>
          <a:xfrm>
            <a:off x="914400" y="2286002"/>
            <a:ext cx="10515600" cy="4571998"/>
          </a:xfrm>
        </p:spPr>
        <p:txBody>
          <a:bodyPr/>
          <a:lstStyle/>
          <a:p>
            <a:pPr>
              <a:buFont typeface="Wingdings" pitchFamily="2" charset="2"/>
              <a:buChar char="Ø"/>
            </a:pPr>
            <a:r>
              <a:rPr lang="en-US" b="1" u="sng" dirty="0" err="1">
                <a:solidFill>
                  <a:schemeClr val="tx2"/>
                </a:solidFill>
              </a:rPr>
              <a:t>Définition</a:t>
            </a:r>
            <a:r>
              <a:rPr lang="en-US" b="1" u="sng" dirty="0">
                <a:solidFill>
                  <a:schemeClr val="tx2"/>
                </a:solidFill>
              </a:rPr>
              <a:t> de la </a:t>
            </a:r>
            <a:r>
              <a:rPr lang="en-US" b="1" u="sng" dirty="0" err="1">
                <a:solidFill>
                  <a:schemeClr val="tx2"/>
                </a:solidFill>
              </a:rPr>
              <a:t>cartographie</a:t>
            </a:r>
            <a:r>
              <a:rPr lang="en-US" b="1" u="sng" dirty="0">
                <a:solidFill>
                  <a:schemeClr val="tx2"/>
                </a:solidFill>
              </a:rPr>
              <a:t> : </a:t>
            </a:r>
          </a:p>
          <a:p>
            <a:pPr marL="0" indent="0">
              <a:buNone/>
            </a:pPr>
            <a:r>
              <a:rPr lang="en-US" dirty="0"/>
              <a:t>La </a:t>
            </a:r>
            <a:r>
              <a:rPr lang="en-US" dirty="0" err="1"/>
              <a:t>cartographie</a:t>
            </a:r>
            <a:r>
              <a:rPr lang="en-US" dirty="0"/>
              <a:t> </a:t>
            </a:r>
            <a:r>
              <a:rPr lang="en-US" dirty="0" err="1"/>
              <a:t>est</a:t>
            </a:r>
            <a:r>
              <a:rPr lang="en-US" dirty="0"/>
              <a:t> </a:t>
            </a:r>
            <a:r>
              <a:rPr lang="en-US" dirty="0" err="1"/>
              <a:t>l'ensemble</a:t>
            </a:r>
            <a:r>
              <a:rPr lang="en-US" dirty="0"/>
              <a:t> des études et des </a:t>
            </a:r>
            <a:r>
              <a:rPr lang="en-US" dirty="0" err="1"/>
              <a:t>opérations</a:t>
            </a:r>
            <a:r>
              <a:rPr lang="en-US" dirty="0"/>
              <a:t> </a:t>
            </a:r>
            <a:r>
              <a:rPr lang="en-US" dirty="0" err="1"/>
              <a:t>scientifiques</a:t>
            </a:r>
            <a:r>
              <a:rPr lang="en-US" dirty="0"/>
              <a:t> et techniques </a:t>
            </a:r>
            <a:r>
              <a:rPr lang="en-US" dirty="0" err="1"/>
              <a:t>intervenant</a:t>
            </a:r>
            <a:r>
              <a:rPr lang="en-US" dirty="0"/>
              <a:t> </a:t>
            </a:r>
            <a:r>
              <a:rPr lang="en-US" dirty="0" err="1"/>
              <a:t>dans</a:t>
            </a:r>
            <a:r>
              <a:rPr lang="en-US" dirty="0"/>
              <a:t> </a:t>
            </a:r>
            <a:r>
              <a:rPr lang="en-US" dirty="0" err="1"/>
              <a:t>l'établissement</a:t>
            </a:r>
            <a:r>
              <a:rPr lang="en-US" dirty="0"/>
              <a:t> des </a:t>
            </a:r>
            <a:r>
              <a:rPr lang="en-US" dirty="0" err="1"/>
              <a:t>cartes</a:t>
            </a:r>
            <a:r>
              <a:rPr lang="en-US" dirty="0"/>
              <a:t>.</a:t>
            </a:r>
          </a:p>
          <a:p>
            <a:pPr marL="0" indent="0">
              <a:buNone/>
            </a:pPr>
            <a:endParaRPr lang="en-US" b="1" u="sng" dirty="0">
              <a:solidFill>
                <a:schemeClr val="tx2"/>
              </a:solidFill>
            </a:endParaRPr>
          </a:p>
          <a:p>
            <a:pPr>
              <a:buFont typeface="Wingdings" pitchFamily="2" charset="2"/>
              <a:buChar char="Ø"/>
            </a:pPr>
            <a:r>
              <a:rPr lang="en-US" b="1" u="sng" dirty="0" err="1">
                <a:solidFill>
                  <a:schemeClr val="tx2"/>
                </a:solidFill>
              </a:rPr>
              <a:t>Informations</a:t>
            </a:r>
            <a:r>
              <a:rPr lang="en-US" b="1" u="sng" dirty="0">
                <a:solidFill>
                  <a:schemeClr val="tx2"/>
                </a:solidFill>
              </a:rPr>
              <a:t> </a:t>
            </a:r>
            <a:r>
              <a:rPr lang="en-US" b="1" u="sng" dirty="0" err="1">
                <a:solidFill>
                  <a:schemeClr val="tx2"/>
                </a:solidFill>
              </a:rPr>
              <a:t>nécessaires</a:t>
            </a:r>
            <a:r>
              <a:rPr lang="en-US" b="1" u="sng" dirty="0">
                <a:solidFill>
                  <a:schemeClr val="tx2"/>
                </a:solidFill>
              </a:rPr>
              <a:t> </a:t>
            </a:r>
            <a:r>
              <a:rPr lang="en-US" b="1" u="sng" dirty="0" err="1">
                <a:solidFill>
                  <a:schemeClr val="tx2"/>
                </a:solidFill>
              </a:rPr>
              <a:t>à</a:t>
            </a:r>
            <a:r>
              <a:rPr lang="en-US" b="1" u="sng" dirty="0">
                <a:solidFill>
                  <a:schemeClr val="tx2"/>
                </a:solidFill>
              </a:rPr>
              <a:t> la </a:t>
            </a:r>
            <a:r>
              <a:rPr lang="en-US" b="1" u="sng" dirty="0" err="1">
                <a:solidFill>
                  <a:schemeClr val="tx2"/>
                </a:solidFill>
              </a:rPr>
              <a:t>cartographie</a:t>
            </a:r>
            <a:r>
              <a:rPr lang="en-US" b="1" u="sng" dirty="0">
                <a:solidFill>
                  <a:schemeClr val="tx2"/>
                </a:solidFill>
              </a:rPr>
              <a:t> </a:t>
            </a:r>
          </a:p>
          <a:p>
            <a:pPr lvl="6">
              <a:buFont typeface="Wingdings" pitchFamily="2" charset="2"/>
              <a:buChar char="Ø"/>
            </a:pPr>
            <a:r>
              <a:rPr lang="en-US" sz="2000" dirty="0"/>
              <a:t>Fond de carte</a:t>
            </a:r>
          </a:p>
          <a:p>
            <a:pPr lvl="6">
              <a:buFont typeface="Wingdings" pitchFamily="2" charset="2"/>
              <a:buChar char="Ø"/>
            </a:pPr>
            <a:r>
              <a:rPr lang="en-US" sz="2000" dirty="0" err="1"/>
              <a:t>Caractérisation</a:t>
            </a:r>
            <a:endParaRPr lang="en-US" sz="2000" dirty="0"/>
          </a:p>
          <a:p>
            <a:pPr lvl="6">
              <a:buFont typeface="Wingdings" pitchFamily="2" charset="2"/>
              <a:buChar char="Ø"/>
            </a:pPr>
            <a:endParaRPr lang="en-US" sz="2000" dirty="0"/>
          </a:p>
          <a:p>
            <a:pPr>
              <a:buFont typeface="Wingdings" pitchFamily="2" charset="2"/>
              <a:buChar char="Ø"/>
            </a:pPr>
            <a:r>
              <a:rPr lang="en-US" b="1" u="sng" dirty="0" err="1">
                <a:solidFill>
                  <a:schemeClr val="tx2"/>
                </a:solidFill>
              </a:rPr>
              <a:t>Cartographie</a:t>
            </a:r>
            <a:r>
              <a:rPr lang="en-US" b="1" u="sng" dirty="0">
                <a:solidFill>
                  <a:schemeClr val="tx2"/>
                </a:solidFill>
              </a:rPr>
              <a:t> et </a:t>
            </a:r>
            <a:r>
              <a:rPr lang="en-US" b="1" u="sng" dirty="0" err="1">
                <a:solidFill>
                  <a:schemeClr val="tx2"/>
                </a:solidFill>
              </a:rPr>
              <a:t>localisation</a:t>
            </a:r>
            <a:r>
              <a:rPr lang="en-US" b="1" u="sng" dirty="0">
                <a:solidFill>
                  <a:schemeClr val="tx2"/>
                </a:solidFill>
              </a:rPr>
              <a:t> </a:t>
            </a:r>
            <a:r>
              <a:rPr lang="en-US" b="1" u="sng" dirty="0" err="1">
                <a:solidFill>
                  <a:schemeClr val="tx2"/>
                </a:solidFill>
              </a:rPr>
              <a:t>simultanée</a:t>
            </a:r>
            <a:endParaRPr lang="en-US" sz="2600" dirty="0"/>
          </a:p>
          <a:p>
            <a:pPr marL="2743200" lvl="6" indent="0">
              <a:buNone/>
            </a:pPr>
            <a:r>
              <a:rPr lang="en-US" sz="2000" b="1" u="sng" dirty="0">
                <a:solidFill>
                  <a:schemeClr val="tx2"/>
                </a:solidFill>
              </a:rPr>
              <a:t> </a:t>
            </a:r>
          </a:p>
          <a:p>
            <a:pPr marL="2743200" lvl="6" indent="0">
              <a:buNone/>
            </a:pPr>
            <a:endParaRPr lang="en-US" sz="1800" b="1" u="sng" dirty="0">
              <a:solidFill>
                <a:schemeClr val="tx2"/>
              </a:solidFill>
            </a:endParaRPr>
          </a:p>
          <a:p>
            <a:pPr marL="2743200" lvl="6" indent="0">
              <a:buNone/>
            </a:pPr>
            <a:endParaRPr lang="en-US" sz="1800" b="1" u="sng" dirty="0">
              <a:solidFill>
                <a:schemeClr val="tx2"/>
              </a:solidFill>
            </a:endParaRPr>
          </a:p>
          <a:p>
            <a:pPr lvl="6">
              <a:buFont typeface="Wingdings" pitchFamily="2" charset="2"/>
              <a:buChar char="Ø"/>
            </a:pPr>
            <a:endParaRPr lang="en-US" sz="1800" b="1" u="sng" dirty="0">
              <a:solidFill>
                <a:schemeClr val="tx2"/>
              </a:solidFill>
            </a:endParaRPr>
          </a:p>
        </p:txBody>
      </p:sp>
    </p:spTree>
    <p:extLst>
      <p:ext uri="{BB962C8B-B14F-4D97-AF65-F5344CB8AC3E}">
        <p14:creationId xmlns:p14="http://schemas.microsoft.com/office/powerpoint/2010/main" val="106637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9EE5-1C01-CB4C-943D-CAAEB58591E7}"/>
              </a:ext>
            </a:extLst>
          </p:cNvPr>
          <p:cNvSpPr>
            <a:spLocks noGrp="1"/>
          </p:cNvSpPr>
          <p:nvPr>
            <p:ph type="title"/>
          </p:nvPr>
        </p:nvSpPr>
        <p:spPr>
          <a:xfrm>
            <a:off x="5195727" y="382385"/>
            <a:ext cx="6335338" cy="1492132"/>
          </a:xfrm>
        </p:spPr>
        <p:txBody>
          <a:bodyPr>
            <a:normAutofit/>
          </a:bodyPr>
          <a:lstStyle/>
          <a:p>
            <a:r>
              <a:rPr lang="fr-FR" sz="4300"/>
              <a:t>À quoi ressemblerait la mobilité du futur ?</a:t>
            </a:r>
          </a:p>
        </p:txBody>
      </p:sp>
      <p:pic>
        <p:nvPicPr>
          <p:cNvPr id="5" name="Image 4" descr="Une image contenant scène, passage, route, ciel&#10;&#10;Description générée automatiquement">
            <a:extLst>
              <a:ext uri="{FF2B5EF4-FFF2-40B4-BE49-F238E27FC236}">
                <a16:creationId xmlns:a16="http://schemas.microsoft.com/office/drawing/2014/main" id="{2DCA62F3-9A63-4351-98AE-B0F8840EC592}"/>
              </a:ext>
            </a:extLst>
          </p:cNvPr>
          <p:cNvPicPr>
            <a:picLocks noChangeAspect="1"/>
          </p:cNvPicPr>
          <p:nvPr/>
        </p:nvPicPr>
        <p:blipFill rotWithShape="1">
          <a:blip r:embed="rId3"/>
          <a:srcRect l="9745" r="8019" b="3"/>
          <a:stretch/>
        </p:blipFill>
        <p:spPr>
          <a:xfrm>
            <a:off x="661737" y="-1"/>
            <a:ext cx="4156518" cy="3436883"/>
          </a:xfrm>
          <a:prstGeom prst="rect">
            <a:avLst/>
          </a:prstGeom>
        </p:spPr>
      </p:pic>
      <p:pic>
        <p:nvPicPr>
          <p:cNvPr id="7" name="Image 6">
            <a:extLst>
              <a:ext uri="{FF2B5EF4-FFF2-40B4-BE49-F238E27FC236}">
                <a16:creationId xmlns:a16="http://schemas.microsoft.com/office/drawing/2014/main" id="{9CBD455B-F889-4334-868F-C4C8A41A6558}"/>
              </a:ext>
            </a:extLst>
          </p:cNvPr>
          <p:cNvPicPr>
            <a:picLocks noChangeAspect="1"/>
          </p:cNvPicPr>
          <p:nvPr/>
        </p:nvPicPr>
        <p:blipFill rotWithShape="1">
          <a:blip r:embed="rId4"/>
          <a:srcRect l="15431" r="23961"/>
          <a:stretch/>
        </p:blipFill>
        <p:spPr>
          <a:xfrm>
            <a:off x="661737" y="3429000"/>
            <a:ext cx="4156518" cy="3429000"/>
          </a:xfrm>
          <a:prstGeom prst="rect">
            <a:avLst/>
          </a:prstGeom>
        </p:spPr>
      </p:pic>
      <p:sp>
        <p:nvSpPr>
          <p:cNvPr id="3" name="Content Placeholder 2">
            <a:extLst>
              <a:ext uri="{FF2B5EF4-FFF2-40B4-BE49-F238E27FC236}">
                <a16:creationId xmlns:a16="http://schemas.microsoft.com/office/drawing/2014/main" id="{48216926-0C38-684D-8059-421296B3E358}"/>
              </a:ext>
            </a:extLst>
          </p:cNvPr>
          <p:cNvSpPr>
            <a:spLocks noGrp="1"/>
          </p:cNvSpPr>
          <p:nvPr>
            <p:ph idx="1"/>
          </p:nvPr>
        </p:nvSpPr>
        <p:spPr>
          <a:xfrm>
            <a:off x="5195727" y="2286001"/>
            <a:ext cx="6335338" cy="3593591"/>
          </a:xfrm>
        </p:spPr>
        <p:txBody>
          <a:bodyPr>
            <a:normAutofit/>
          </a:bodyPr>
          <a:lstStyle/>
          <a:p>
            <a:pPr marL="2743200" lvl="6" indent="0">
              <a:buNone/>
            </a:pPr>
            <a:endParaRPr lang="en-US" b="1" u="sng"/>
          </a:p>
          <a:p>
            <a:pPr marL="2743200" lvl="6" indent="0">
              <a:buNone/>
            </a:pPr>
            <a:endParaRPr lang="en-US" b="1" u="sng"/>
          </a:p>
          <a:p>
            <a:pPr marL="2743200" lvl="6" indent="0">
              <a:buNone/>
            </a:pPr>
            <a:endParaRPr lang="en-US" b="1" u="sng"/>
          </a:p>
          <a:p>
            <a:pPr lvl="6">
              <a:buFont typeface="Wingdings" pitchFamily="2" charset="2"/>
              <a:buChar char="Ø"/>
            </a:pPr>
            <a:endParaRPr lang="en-US" b="1" u="sng"/>
          </a:p>
        </p:txBody>
      </p:sp>
    </p:spTree>
    <p:extLst>
      <p:ext uri="{BB962C8B-B14F-4D97-AF65-F5344CB8AC3E}">
        <p14:creationId xmlns:p14="http://schemas.microsoft.com/office/powerpoint/2010/main" val="318937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E6A18-0E48-46C1-80F9-98ED2EBD3AD7}"/>
              </a:ext>
            </a:extLst>
          </p:cNvPr>
          <p:cNvSpPr>
            <a:spLocks noGrp="1"/>
          </p:cNvSpPr>
          <p:nvPr>
            <p:ph type="title"/>
          </p:nvPr>
        </p:nvSpPr>
        <p:spPr/>
        <p:txBody>
          <a:bodyPr/>
          <a:lstStyle/>
          <a:p>
            <a:r>
              <a:rPr lang="fr-FR" dirty="0"/>
              <a:t>QUELS ENJEUX POUR LA </a:t>
            </a:r>
            <a:r>
              <a:rPr lang="fr-FR" dirty="0" err="1"/>
              <a:t>MOBILiTÉ</a:t>
            </a:r>
            <a:r>
              <a:rPr lang="fr-FR" dirty="0"/>
              <a:t> DU FUTUR ?</a:t>
            </a:r>
          </a:p>
        </p:txBody>
      </p:sp>
      <p:sp>
        <p:nvSpPr>
          <p:cNvPr id="3" name="Espace réservé du contenu 2">
            <a:extLst>
              <a:ext uri="{FF2B5EF4-FFF2-40B4-BE49-F238E27FC236}">
                <a16:creationId xmlns:a16="http://schemas.microsoft.com/office/drawing/2014/main" id="{422AEE32-32BA-44B2-B53F-D6A1B9E002E6}"/>
              </a:ext>
            </a:extLst>
          </p:cNvPr>
          <p:cNvSpPr>
            <a:spLocks noGrp="1"/>
          </p:cNvSpPr>
          <p:nvPr>
            <p:ph idx="1"/>
          </p:nvPr>
        </p:nvSpPr>
        <p:spPr/>
        <p:txBody>
          <a:bodyPr>
            <a:normAutofit/>
          </a:bodyPr>
          <a:lstStyle/>
          <a:p>
            <a:r>
              <a:rPr lang="fr-FR" sz="2400" dirty="0"/>
              <a:t>Favoriser le développement des transports multimodaux dans les villes.</a:t>
            </a:r>
            <a:br>
              <a:rPr lang="fr-FR" sz="2400" dirty="0"/>
            </a:br>
            <a:endParaRPr lang="fr-FR" sz="2400" dirty="0"/>
          </a:p>
          <a:p>
            <a:r>
              <a:rPr lang="fr-FR" sz="2400" dirty="0"/>
              <a:t>Considérer le cyber-risque comme l’enjeu clé des nouvelles mobilités… Dès maintenant.</a:t>
            </a:r>
          </a:p>
          <a:p>
            <a:endParaRPr lang="fr-FR" sz="2400" dirty="0"/>
          </a:p>
          <a:p>
            <a:r>
              <a:rPr lang="fr-FR" sz="2400" dirty="0"/>
              <a:t>Développer les infrastructures de la nouvelle mobilité.</a:t>
            </a:r>
          </a:p>
        </p:txBody>
      </p:sp>
    </p:spTree>
    <p:extLst>
      <p:ext uri="{BB962C8B-B14F-4D97-AF65-F5344CB8AC3E}">
        <p14:creationId xmlns:p14="http://schemas.microsoft.com/office/powerpoint/2010/main" val="375838294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B2F36"/>
      </a:dk2>
      <a:lt2>
        <a:srgbClr val="F3F3F2"/>
      </a:lt2>
      <a:accent1>
        <a:srgbClr val="A38D51"/>
      </a:accent1>
      <a:accent2>
        <a:srgbClr val="5A3D40"/>
      </a:accent2>
      <a:accent3>
        <a:srgbClr val="5D988C"/>
      </a:accent3>
      <a:accent4>
        <a:srgbClr val="A85752"/>
      </a:accent4>
      <a:accent5>
        <a:srgbClr val="809A67"/>
      </a:accent5>
      <a:accent6>
        <a:srgbClr val="67645A"/>
      </a:accent6>
      <a:hlink>
        <a:srgbClr val="5D988C"/>
      </a:hlink>
      <a:folHlink>
        <a:srgbClr val="8467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9E77EDF1-0821-4215-BD6E-A2D49F0255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1334</Words>
  <Application>Microsoft Office PowerPoint</Application>
  <PresentationFormat>Grand écran</PresentationFormat>
  <Paragraphs>174</Paragraphs>
  <Slides>16</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Agency FB</vt:lpstr>
      <vt:lpstr>Arial</vt:lpstr>
      <vt:lpstr>Calibri</vt:lpstr>
      <vt:lpstr>Gill Sans MT</vt:lpstr>
      <vt:lpstr>Impact</vt:lpstr>
      <vt:lpstr>inherit</vt:lpstr>
      <vt:lpstr>Wingdings</vt:lpstr>
      <vt:lpstr>Badge</vt:lpstr>
      <vt:lpstr>VeHICULE AUTONOME LOCALISATION et CARTOGRAPHIE</vt:lpstr>
      <vt:lpstr>introduction</vt:lpstr>
      <vt:lpstr>Cartographie</vt:lpstr>
      <vt:lpstr>Cartographie</vt:lpstr>
      <vt:lpstr>GPS</vt:lpstr>
      <vt:lpstr>Importance de la cartogrpahie dans les vehicules autonomes</vt:lpstr>
      <vt:lpstr>Fonctionnement de la cartographie</vt:lpstr>
      <vt:lpstr>À quoi ressemblerait la mobilité du futur ?</vt:lpstr>
      <vt:lpstr>QUELS ENJEUX POUR LA MOBILiTÉ DU FUTUR ?</vt:lpstr>
      <vt:lpstr>Quels sont les nouveaux usages de la mobilité ?</vt:lpstr>
      <vt:lpstr>Aspects techniques: fonctionnement d’un GPS</vt:lpstr>
      <vt:lpstr>Fonctionnement de la  technologie V2X</vt:lpstr>
      <vt:lpstr>Moyens de communications</vt:lpstr>
      <vt:lpstr>Moyens de communications</vt:lpstr>
      <vt:lpstr>Moyens de communications</vt:lpstr>
      <vt:lpstr>Fonctionnement de la technologie FCD (Floating Car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VeHICULE AUTONOME LOCALISATION et CARTOGRAPHIE</dc:title>
  <dc:creator>Taha Mouline</dc:creator>
  <cp:lastModifiedBy>Taha Mouline</cp:lastModifiedBy>
  <cp:revision>3</cp:revision>
  <dcterms:created xsi:type="dcterms:W3CDTF">2019-06-06T19:34:12Z</dcterms:created>
  <dcterms:modified xsi:type="dcterms:W3CDTF">2019-06-06T19:53:07Z</dcterms:modified>
</cp:coreProperties>
</file>