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5" r:id="rId1"/>
  </p:sldMasterIdLst>
  <p:notesMasterIdLst>
    <p:notesMasterId r:id="rId17"/>
  </p:notesMasterIdLst>
  <p:sldIdLst>
    <p:sldId id="256" r:id="rId2"/>
    <p:sldId id="392" r:id="rId3"/>
    <p:sldId id="376" r:id="rId4"/>
    <p:sldId id="381" r:id="rId5"/>
    <p:sldId id="394" r:id="rId6"/>
    <p:sldId id="393" r:id="rId7"/>
    <p:sldId id="383" r:id="rId8"/>
    <p:sldId id="384" r:id="rId9"/>
    <p:sldId id="385" r:id="rId10"/>
    <p:sldId id="386" r:id="rId11"/>
    <p:sldId id="397" r:id="rId12"/>
    <p:sldId id="396" r:id="rId13"/>
    <p:sldId id="400" r:id="rId14"/>
    <p:sldId id="398" r:id="rId15"/>
    <p:sldId id="399"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35" autoAdjust="0"/>
    <p:restoredTop sz="70599"/>
  </p:normalViewPr>
  <p:slideViewPr>
    <p:cSldViewPr snapToGrid="0">
      <p:cViewPr varScale="1">
        <p:scale>
          <a:sx n="122" d="100"/>
          <a:sy n="122" d="100"/>
        </p:scale>
        <p:origin x="95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4B47F0-3E26-9D46-A8A8-2F0E6102C554}" type="doc">
      <dgm:prSet loTypeId="urn:microsoft.com/office/officeart/2005/8/layout/list1" loCatId="" qsTypeId="urn:microsoft.com/office/officeart/2005/8/quickstyle/simple1" qsCatId="simple" csTypeId="urn:microsoft.com/office/officeart/2005/8/colors/accent2_2" csCatId="accent2" phldr="1"/>
      <dgm:spPr/>
      <dgm:t>
        <a:bodyPr/>
        <a:lstStyle/>
        <a:p>
          <a:endParaRPr lang="fr-FR"/>
        </a:p>
      </dgm:t>
    </dgm:pt>
    <dgm:pt modelId="{438456F5-9F34-C84B-B4BC-C5B17D33D522}">
      <dgm:prSet phldrT="[Texte]" custT="1"/>
      <dgm:spPr>
        <a:solidFill>
          <a:schemeClr val="accent2">
            <a:lumMod val="50000"/>
          </a:schemeClr>
        </a:solidFill>
      </dgm:spPr>
      <dgm:t>
        <a:bodyPr/>
        <a:lstStyle/>
        <a:p>
          <a:r>
            <a:rPr lang="fr-FR" sz="1400" kern="1200" dirty="0">
              <a:solidFill>
                <a:schemeClr val="bg1"/>
              </a:solidFill>
              <a:latin typeface="Times New Roman" panose="02020603050405020304" pitchFamily="18" charset="0"/>
              <a:ea typeface="+mj-ea"/>
              <a:cs typeface="Times New Roman" panose="02020603050405020304" pitchFamily="18" charset="0"/>
            </a:rPr>
            <a:t>Réduction de la duplication des données.</a:t>
          </a:r>
        </a:p>
      </dgm:t>
    </dgm:pt>
    <dgm:pt modelId="{FCEAD49E-07B5-2646-A5D1-27E1626C24FF}" type="parTrans" cxnId="{2224DCBF-149D-B94A-A597-33787A832A63}">
      <dgm:prSet/>
      <dgm:spPr/>
      <dgm:t>
        <a:bodyPr/>
        <a:lstStyle/>
        <a:p>
          <a:endParaRPr lang="fr-FR"/>
        </a:p>
      </dgm:t>
    </dgm:pt>
    <dgm:pt modelId="{E726B074-0EB2-F64D-B7A5-495D27A0B483}" type="sibTrans" cxnId="{2224DCBF-149D-B94A-A597-33787A832A63}">
      <dgm:prSet/>
      <dgm:spPr/>
      <dgm:t>
        <a:bodyPr/>
        <a:lstStyle/>
        <a:p>
          <a:endParaRPr lang="fr-FR"/>
        </a:p>
      </dgm:t>
    </dgm:pt>
    <dgm:pt modelId="{93881221-0783-E24C-B605-E6E8DB61944A}">
      <dgm:prSet phldrT="[Texte]" custT="1"/>
      <dgm:spPr>
        <a:solidFill>
          <a:schemeClr val="accent2">
            <a:lumMod val="50000"/>
          </a:schemeClr>
        </a:solidFill>
      </dgm:spPr>
      <dgm:t>
        <a:bodyPr/>
        <a:lstStyle/>
        <a:p>
          <a:r>
            <a:rPr lang="fr-FR" sz="1400" kern="1200" dirty="0">
              <a:solidFill>
                <a:schemeClr val="bg1"/>
              </a:solidFill>
              <a:latin typeface="Times New Roman" panose="02020603050405020304" pitchFamily="18" charset="0"/>
              <a:ea typeface="+mn-ea"/>
              <a:cs typeface="Times New Roman" panose="02020603050405020304" pitchFamily="18" charset="0"/>
            </a:rPr>
            <a:t>Flexibilité dans la gestion des données.</a:t>
          </a:r>
        </a:p>
      </dgm:t>
    </dgm:pt>
    <dgm:pt modelId="{98F86215-00AF-7C45-BDEE-A20FFF8E335A}" type="parTrans" cxnId="{0FC07C8F-A5CA-C441-BF19-DA57E96C4AE1}">
      <dgm:prSet/>
      <dgm:spPr/>
      <dgm:t>
        <a:bodyPr/>
        <a:lstStyle/>
        <a:p>
          <a:endParaRPr lang="fr-FR"/>
        </a:p>
      </dgm:t>
    </dgm:pt>
    <dgm:pt modelId="{500E556F-3739-074B-BE85-7C8E902B9459}" type="sibTrans" cxnId="{0FC07C8F-A5CA-C441-BF19-DA57E96C4AE1}">
      <dgm:prSet/>
      <dgm:spPr/>
      <dgm:t>
        <a:bodyPr/>
        <a:lstStyle/>
        <a:p>
          <a:endParaRPr lang="fr-FR"/>
        </a:p>
      </dgm:t>
    </dgm:pt>
    <dgm:pt modelId="{7182EDFF-0FE4-E74B-9A85-0F2287AF4463}">
      <dgm:prSet phldrT="[Texte]" custT="1"/>
      <dgm:spPr>
        <a:solidFill>
          <a:schemeClr val="accent2">
            <a:lumMod val="50000"/>
          </a:schemeClr>
        </a:solidFill>
      </dgm:spPr>
      <dgm:t>
        <a:bodyPr/>
        <a:lstStyle/>
        <a:p>
          <a:r>
            <a:rPr lang="fr-FR" sz="1400" kern="1200" dirty="0">
              <a:solidFill>
                <a:schemeClr val="bg1"/>
              </a:solidFill>
              <a:latin typeface="Times New Roman" panose="02020603050405020304" pitchFamily="18" charset="0"/>
              <a:ea typeface="+mn-ea"/>
              <a:cs typeface="Times New Roman" panose="02020603050405020304" pitchFamily="18" charset="0"/>
            </a:rPr>
            <a:t>Optimisation des performances.</a:t>
          </a:r>
        </a:p>
      </dgm:t>
    </dgm:pt>
    <dgm:pt modelId="{D2A1968D-A492-C546-A0F2-08DECFC180A4}" type="parTrans" cxnId="{821ECB13-29B1-604A-B16F-F3EF6D341BDA}">
      <dgm:prSet/>
      <dgm:spPr/>
      <dgm:t>
        <a:bodyPr/>
        <a:lstStyle/>
        <a:p>
          <a:endParaRPr lang="fr-FR"/>
        </a:p>
      </dgm:t>
    </dgm:pt>
    <dgm:pt modelId="{57FD1636-30DA-7446-A7C8-95A40B9E9698}" type="sibTrans" cxnId="{821ECB13-29B1-604A-B16F-F3EF6D341BDA}">
      <dgm:prSet/>
      <dgm:spPr/>
      <dgm:t>
        <a:bodyPr/>
        <a:lstStyle/>
        <a:p>
          <a:endParaRPr lang="fr-FR"/>
        </a:p>
      </dgm:t>
    </dgm:pt>
    <dgm:pt modelId="{35086E6D-EA23-344B-8288-B74648EA0BF9}">
      <dgm:prSet phldrT="[Texte]" custT="1"/>
      <dgm:spPr>
        <a:solidFill>
          <a:schemeClr val="accent2">
            <a:lumMod val="50000"/>
          </a:schemeClr>
        </a:solidFill>
      </dgm:spPr>
      <dgm:t>
        <a:bodyPr/>
        <a:lstStyle/>
        <a:p>
          <a:r>
            <a:rPr lang="fr-FR" sz="1400" kern="1200" dirty="0">
              <a:solidFill>
                <a:schemeClr val="bg1"/>
              </a:solidFill>
              <a:latin typeface="Times New Roman" panose="02020603050405020304" pitchFamily="18" charset="0"/>
              <a:ea typeface="+mn-ea"/>
              <a:cs typeface="Times New Roman" panose="02020603050405020304" pitchFamily="18" charset="0"/>
            </a:rPr>
            <a:t>Simplification des processus ETL/ ELT.</a:t>
          </a:r>
        </a:p>
      </dgm:t>
    </dgm:pt>
    <dgm:pt modelId="{97FB2CAD-0C31-354E-B4E7-1F02CF0FCCD4}" type="parTrans" cxnId="{2A6ECA2A-9C5A-9C4D-AE85-E23442DDB8BC}">
      <dgm:prSet/>
      <dgm:spPr/>
      <dgm:t>
        <a:bodyPr/>
        <a:lstStyle/>
        <a:p>
          <a:endParaRPr lang="fr-FR"/>
        </a:p>
      </dgm:t>
    </dgm:pt>
    <dgm:pt modelId="{8FCABBF8-FDF5-0B42-A7FD-7D43164B0192}" type="sibTrans" cxnId="{2A6ECA2A-9C5A-9C4D-AE85-E23442DDB8BC}">
      <dgm:prSet/>
      <dgm:spPr/>
      <dgm:t>
        <a:bodyPr/>
        <a:lstStyle/>
        <a:p>
          <a:endParaRPr lang="fr-FR"/>
        </a:p>
      </dgm:t>
    </dgm:pt>
    <dgm:pt modelId="{02E51215-8E55-5F4C-8BA1-47CA01FE14EE}">
      <dgm:prSet phldrT="[Texte]" custT="1"/>
      <dgm:spPr>
        <a:solidFill>
          <a:schemeClr val="accent2">
            <a:lumMod val="50000"/>
          </a:schemeClr>
        </a:solidFill>
      </dgm:spPr>
      <dgm:t>
        <a:bodyPr/>
        <a:lstStyle/>
        <a:p>
          <a:r>
            <a:rPr lang="fr-FR" sz="1400" kern="1200" dirty="0">
              <a:solidFill>
                <a:schemeClr val="bg1"/>
              </a:solidFill>
              <a:latin typeface="Times New Roman" panose="02020603050405020304" pitchFamily="18" charset="0"/>
              <a:ea typeface="+mn-ea"/>
              <a:cs typeface="Times New Roman" panose="02020603050405020304" pitchFamily="18" charset="0"/>
            </a:rPr>
            <a:t>Capacité</a:t>
          </a:r>
          <a:r>
            <a:rPr lang="fr-FR" sz="1800" kern="1200" dirty="0">
              <a:solidFill>
                <a:schemeClr val="bg1"/>
              </a:solidFill>
              <a:latin typeface="Arial" panose="020B0604020202020204" pitchFamily="34" charset="0"/>
              <a:cs typeface="Arial" panose="020B0604020202020204" pitchFamily="34" charset="0"/>
            </a:rPr>
            <a:t> </a:t>
          </a:r>
          <a:r>
            <a:rPr lang="fr-FR" sz="1400" kern="1200" dirty="0">
              <a:solidFill>
                <a:schemeClr val="bg1"/>
              </a:solidFill>
              <a:latin typeface="Times New Roman" panose="02020603050405020304" pitchFamily="18" charset="0"/>
              <a:ea typeface="+mn-ea"/>
              <a:cs typeface="Times New Roman" panose="02020603050405020304" pitchFamily="18" charset="0"/>
            </a:rPr>
            <a:t>d'analyse en temps réel.</a:t>
          </a:r>
        </a:p>
      </dgm:t>
    </dgm:pt>
    <dgm:pt modelId="{25F32D1F-94DE-3E47-AC85-E66E87A70852}" type="parTrans" cxnId="{778A4D24-8B84-F247-A4A0-E8B4263C3574}">
      <dgm:prSet/>
      <dgm:spPr/>
      <dgm:t>
        <a:bodyPr/>
        <a:lstStyle/>
        <a:p>
          <a:endParaRPr lang="fr-FR"/>
        </a:p>
      </dgm:t>
    </dgm:pt>
    <dgm:pt modelId="{62EC6C65-4394-6541-9A2D-9895E9065912}" type="sibTrans" cxnId="{778A4D24-8B84-F247-A4A0-E8B4263C3574}">
      <dgm:prSet/>
      <dgm:spPr/>
      <dgm:t>
        <a:bodyPr/>
        <a:lstStyle/>
        <a:p>
          <a:endParaRPr lang="fr-FR"/>
        </a:p>
      </dgm:t>
    </dgm:pt>
    <dgm:pt modelId="{70F80343-7F73-D044-AB80-90678C1CD7C3}" type="pres">
      <dgm:prSet presAssocID="{8F4B47F0-3E26-9D46-A8A8-2F0E6102C554}" presName="linear" presStyleCnt="0">
        <dgm:presLayoutVars>
          <dgm:dir/>
          <dgm:animLvl val="lvl"/>
          <dgm:resizeHandles val="exact"/>
        </dgm:presLayoutVars>
      </dgm:prSet>
      <dgm:spPr/>
    </dgm:pt>
    <dgm:pt modelId="{F5B3804E-EFC2-A145-A5FD-914420808D79}" type="pres">
      <dgm:prSet presAssocID="{438456F5-9F34-C84B-B4BC-C5B17D33D522}" presName="parentLin" presStyleCnt="0"/>
      <dgm:spPr/>
    </dgm:pt>
    <dgm:pt modelId="{B7F993FE-793D-264F-BD83-F145757691B4}" type="pres">
      <dgm:prSet presAssocID="{438456F5-9F34-C84B-B4BC-C5B17D33D522}" presName="parentLeftMargin" presStyleLbl="node1" presStyleIdx="0" presStyleCnt="5"/>
      <dgm:spPr/>
    </dgm:pt>
    <dgm:pt modelId="{461DFAA6-FE86-DB45-B1FF-679AAA1794E9}" type="pres">
      <dgm:prSet presAssocID="{438456F5-9F34-C84B-B4BC-C5B17D33D522}" presName="parentText" presStyleLbl="node1" presStyleIdx="0" presStyleCnt="5">
        <dgm:presLayoutVars>
          <dgm:chMax val="0"/>
          <dgm:bulletEnabled val="1"/>
        </dgm:presLayoutVars>
      </dgm:prSet>
      <dgm:spPr/>
    </dgm:pt>
    <dgm:pt modelId="{AF4B88D8-386A-B440-9513-025F1EF79200}" type="pres">
      <dgm:prSet presAssocID="{438456F5-9F34-C84B-B4BC-C5B17D33D522}" presName="negativeSpace" presStyleCnt="0"/>
      <dgm:spPr/>
    </dgm:pt>
    <dgm:pt modelId="{5B65C862-ABE2-8446-84EB-A3AF0CC2A4A7}" type="pres">
      <dgm:prSet presAssocID="{438456F5-9F34-C84B-B4BC-C5B17D33D522}" presName="childText" presStyleLbl="conFgAcc1" presStyleIdx="0" presStyleCnt="5">
        <dgm:presLayoutVars>
          <dgm:bulletEnabled val="1"/>
        </dgm:presLayoutVars>
      </dgm:prSet>
      <dgm:spPr>
        <a:ln>
          <a:solidFill>
            <a:schemeClr val="accent2">
              <a:lumMod val="50000"/>
            </a:schemeClr>
          </a:solidFill>
        </a:ln>
      </dgm:spPr>
    </dgm:pt>
    <dgm:pt modelId="{FF641F9A-C47F-CA49-9129-1663D642C197}" type="pres">
      <dgm:prSet presAssocID="{E726B074-0EB2-F64D-B7A5-495D27A0B483}" presName="spaceBetweenRectangles" presStyleCnt="0"/>
      <dgm:spPr/>
    </dgm:pt>
    <dgm:pt modelId="{8F1D9A99-0E16-604A-845E-8A779DBD092E}" type="pres">
      <dgm:prSet presAssocID="{93881221-0783-E24C-B605-E6E8DB61944A}" presName="parentLin" presStyleCnt="0"/>
      <dgm:spPr/>
    </dgm:pt>
    <dgm:pt modelId="{3F901764-CD45-474E-A4F8-444BB9120B57}" type="pres">
      <dgm:prSet presAssocID="{93881221-0783-E24C-B605-E6E8DB61944A}" presName="parentLeftMargin" presStyleLbl="node1" presStyleIdx="0" presStyleCnt="5"/>
      <dgm:spPr/>
    </dgm:pt>
    <dgm:pt modelId="{2FB03A99-3192-2042-9CA9-2C8733D98227}" type="pres">
      <dgm:prSet presAssocID="{93881221-0783-E24C-B605-E6E8DB61944A}" presName="parentText" presStyleLbl="node1" presStyleIdx="1" presStyleCnt="5">
        <dgm:presLayoutVars>
          <dgm:chMax val="0"/>
          <dgm:bulletEnabled val="1"/>
        </dgm:presLayoutVars>
      </dgm:prSet>
      <dgm:spPr/>
    </dgm:pt>
    <dgm:pt modelId="{278ED81F-FD88-2845-829D-F7A34BFB26CC}" type="pres">
      <dgm:prSet presAssocID="{93881221-0783-E24C-B605-E6E8DB61944A}" presName="negativeSpace" presStyleCnt="0"/>
      <dgm:spPr/>
    </dgm:pt>
    <dgm:pt modelId="{67D9F108-0399-8D4B-BB80-49FC6620C6EA}" type="pres">
      <dgm:prSet presAssocID="{93881221-0783-E24C-B605-E6E8DB61944A}" presName="childText" presStyleLbl="conFgAcc1" presStyleIdx="1" presStyleCnt="5">
        <dgm:presLayoutVars>
          <dgm:bulletEnabled val="1"/>
        </dgm:presLayoutVars>
      </dgm:prSet>
      <dgm:spPr>
        <a:ln>
          <a:solidFill>
            <a:schemeClr val="accent2">
              <a:lumMod val="50000"/>
            </a:schemeClr>
          </a:solidFill>
        </a:ln>
      </dgm:spPr>
    </dgm:pt>
    <dgm:pt modelId="{33716468-1F44-E643-B142-52BDE4474BDF}" type="pres">
      <dgm:prSet presAssocID="{500E556F-3739-074B-BE85-7C8E902B9459}" presName="spaceBetweenRectangles" presStyleCnt="0"/>
      <dgm:spPr/>
    </dgm:pt>
    <dgm:pt modelId="{1F058115-2D44-A445-AC6F-DA95D23F7A7F}" type="pres">
      <dgm:prSet presAssocID="{7182EDFF-0FE4-E74B-9A85-0F2287AF4463}" presName="parentLin" presStyleCnt="0"/>
      <dgm:spPr/>
    </dgm:pt>
    <dgm:pt modelId="{D9CF2FA4-7714-5B44-ACA1-6DA1D9D5B6C3}" type="pres">
      <dgm:prSet presAssocID="{7182EDFF-0FE4-E74B-9A85-0F2287AF4463}" presName="parentLeftMargin" presStyleLbl="node1" presStyleIdx="1" presStyleCnt="5"/>
      <dgm:spPr/>
    </dgm:pt>
    <dgm:pt modelId="{1540F57A-9F0D-6B47-87E2-F3B6A611BC19}" type="pres">
      <dgm:prSet presAssocID="{7182EDFF-0FE4-E74B-9A85-0F2287AF4463}" presName="parentText" presStyleLbl="node1" presStyleIdx="2" presStyleCnt="5">
        <dgm:presLayoutVars>
          <dgm:chMax val="0"/>
          <dgm:bulletEnabled val="1"/>
        </dgm:presLayoutVars>
      </dgm:prSet>
      <dgm:spPr/>
    </dgm:pt>
    <dgm:pt modelId="{5D11477B-621D-FF4E-8021-8DB155FFB4B2}" type="pres">
      <dgm:prSet presAssocID="{7182EDFF-0FE4-E74B-9A85-0F2287AF4463}" presName="negativeSpace" presStyleCnt="0"/>
      <dgm:spPr/>
    </dgm:pt>
    <dgm:pt modelId="{1163195D-16F2-9C40-9A30-61BFD4EC90AB}" type="pres">
      <dgm:prSet presAssocID="{7182EDFF-0FE4-E74B-9A85-0F2287AF4463}" presName="childText" presStyleLbl="conFgAcc1" presStyleIdx="2" presStyleCnt="5">
        <dgm:presLayoutVars>
          <dgm:bulletEnabled val="1"/>
        </dgm:presLayoutVars>
      </dgm:prSet>
      <dgm:spPr>
        <a:ln>
          <a:solidFill>
            <a:schemeClr val="accent2">
              <a:lumMod val="50000"/>
            </a:schemeClr>
          </a:solidFill>
        </a:ln>
      </dgm:spPr>
    </dgm:pt>
    <dgm:pt modelId="{3B6E7AB2-EF8E-284D-B0AC-0D92CB3AD9DD}" type="pres">
      <dgm:prSet presAssocID="{57FD1636-30DA-7446-A7C8-95A40B9E9698}" presName="spaceBetweenRectangles" presStyleCnt="0"/>
      <dgm:spPr/>
    </dgm:pt>
    <dgm:pt modelId="{D7698B27-39A2-B146-AB88-23410861C74D}" type="pres">
      <dgm:prSet presAssocID="{35086E6D-EA23-344B-8288-B74648EA0BF9}" presName="parentLin" presStyleCnt="0"/>
      <dgm:spPr/>
    </dgm:pt>
    <dgm:pt modelId="{420F48CE-82F4-3A4B-A84A-0FB13406F3C9}" type="pres">
      <dgm:prSet presAssocID="{35086E6D-EA23-344B-8288-B74648EA0BF9}" presName="parentLeftMargin" presStyleLbl="node1" presStyleIdx="2" presStyleCnt="5"/>
      <dgm:spPr/>
    </dgm:pt>
    <dgm:pt modelId="{2E5FC4A2-9AE1-2548-9609-0DBBD91C4147}" type="pres">
      <dgm:prSet presAssocID="{35086E6D-EA23-344B-8288-B74648EA0BF9}" presName="parentText" presStyleLbl="node1" presStyleIdx="3" presStyleCnt="5">
        <dgm:presLayoutVars>
          <dgm:chMax val="0"/>
          <dgm:bulletEnabled val="1"/>
        </dgm:presLayoutVars>
      </dgm:prSet>
      <dgm:spPr/>
    </dgm:pt>
    <dgm:pt modelId="{E1701AAC-3AD6-7B48-8D1F-D1FC7BFFC3CF}" type="pres">
      <dgm:prSet presAssocID="{35086E6D-EA23-344B-8288-B74648EA0BF9}" presName="negativeSpace" presStyleCnt="0"/>
      <dgm:spPr/>
    </dgm:pt>
    <dgm:pt modelId="{B792D362-0004-A04F-9B32-4F8E620B757F}" type="pres">
      <dgm:prSet presAssocID="{35086E6D-EA23-344B-8288-B74648EA0BF9}" presName="childText" presStyleLbl="conFgAcc1" presStyleIdx="3" presStyleCnt="5">
        <dgm:presLayoutVars>
          <dgm:bulletEnabled val="1"/>
        </dgm:presLayoutVars>
      </dgm:prSet>
      <dgm:spPr>
        <a:ln>
          <a:solidFill>
            <a:schemeClr val="accent2">
              <a:lumMod val="50000"/>
            </a:schemeClr>
          </a:solidFill>
        </a:ln>
      </dgm:spPr>
    </dgm:pt>
    <dgm:pt modelId="{5B24BEF3-1184-344D-8024-557E1BA8A3F9}" type="pres">
      <dgm:prSet presAssocID="{8FCABBF8-FDF5-0B42-A7FD-7D43164B0192}" presName="spaceBetweenRectangles" presStyleCnt="0"/>
      <dgm:spPr/>
    </dgm:pt>
    <dgm:pt modelId="{F5ADC3F7-AE1E-9146-9559-7F37BB9965B1}" type="pres">
      <dgm:prSet presAssocID="{02E51215-8E55-5F4C-8BA1-47CA01FE14EE}" presName="parentLin" presStyleCnt="0"/>
      <dgm:spPr/>
    </dgm:pt>
    <dgm:pt modelId="{B90EA2C9-1D9A-1846-B73A-A05382C1354D}" type="pres">
      <dgm:prSet presAssocID="{02E51215-8E55-5F4C-8BA1-47CA01FE14EE}" presName="parentLeftMargin" presStyleLbl="node1" presStyleIdx="3" presStyleCnt="5"/>
      <dgm:spPr/>
    </dgm:pt>
    <dgm:pt modelId="{20CC68D0-72A4-414B-B731-03386C849584}" type="pres">
      <dgm:prSet presAssocID="{02E51215-8E55-5F4C-8BA1-47CA01FE14EE}" presName="parentText" presStyleLbl="node1" presStyleIdx="4" presStyleCnt="5">
        <dgm:presLayoutVars>
          <dgm:chMax val="0"/>
          <dgm:bulletEnabled val="1"/>
        </dgm:presLayoutVars>
      </dgm:prSet>
      <dgm:spPr/>
    </dgm:pt>
    <dgm:pt modelId="{9CC2E7D9-EC75-9942-A6A2-22B97B5170BF}" type="pres">
      <dgm:prSet presAssocID="{02E51215-8E55-5F4C-8BA1-47CA01FE14EE}" presName="negativeSpace" presStyleCnt="0"/>
      <dgm:spPr/>
    </dgm:pt>
    <dgm:pt modelId="{82024186-24C2-DD4A-A8CB-C0F7FBF17197}" type="pres">
      <dgm:prSet presAssocID="{02E51215-8E55-5F4C-8BA1-47CA01FE14EE}" presName="childText" presStyleLbl="conFgAcc1" presStyleIdx="4" presStyleCnt="5" custLinFactNeighborY="-27264">
        <dgm:presLayoutVars>
          <dgm:bulletEnabled val="1"/>
        </dgm:presLayoutVars>
      </dgm:prSet>
      <dgm:spPr>
        <a:ln>
          <a:solidFill>
            <a:schemeClr val="accent2">
              <a:lumMod val="50000"/>
            </a:schemeClr>
          </a:solidFill>
        </a:ln>
      </dgm:spPr>
    </dgm:pt>
  </dgm:ptLst>
  <dgm:cxnLst>
    <dgm:cxn modelId="{582D8D03-5BBC-48BC-9725-64FF75D3CC22}" type="presOf" srcId="{438456F5-9F34-C84B-B4BC-C5B17D33D522}" destId="{461DFAA6-FE86-DB45-B1FF-679AAA1794E9}" srcOrd="1" destOrd="0" presId="urn:microsoft.com/office/officeart/2005/8/layout/list1"/>
    <dgm:cxn modelId="{C13E180E-25A1-48A9-A777-E13CC84085BD}" type="presOf" srcId="{438456F5-9F34-C84B-B4BC-C5B17D33D522}" destId="{B7F993FE-793D-264F-BD83-F145757691B4}" srcOrd="0" destOrd="0" presId="urn:microsoft.com/office/officeart/2005/8/layout/list1"/>
    <dgm:cxn modelId="{821ECB13-29B1-604A-B16F-F3EF6D341BDA}" srcId="{8F4B47F0-3E26-9D46-A8A8-2F0E6102C554}" destId="{7182EDFF-0FE4-E74B-9A85-0F2287AF4463}" srcOrd="2" destOrd="0" parTransId="{D2A1968D-A492-C546-A0F2-08DECFC180A4}" sibTransId="{57FD1636-30DA-7446-A7C8-95A40B9E9698}"/>
    <dgm:cxn modelId="{13ECD81B-E7B1-49A5-9788-0BA28C6A4FC6}" type="presOf" srcId="{02E51215-8E55-5F4C-8BA1-47CA01FE14EE}" destId="{B90EA2C9-1D9A-1846-B73A-A05382C1354D}" srcOrd="0" destOrd="0" presId="urn:microsoft.com/office/officeart/2005/8/layout/list1"/>
    <dgm:cxn modelId="{BE71CF20-FBDE-498C-8943-F9AD2079CFC8}" type="presOf" srcId="{35086E6D-EA23-344B-8288-B74648EA0BF9}" destId="{420F48CE-82F4-3A4B-A84A-0FB13406F3C9}" srcOrd="0" destOrd="0" presId="urn:microsoft.com/office/officeart/2005/8/layout/list1"/>
    <dgm:cxn modelId="{778A4D24-8B84-F247-A4A0-E8B4263C3574}" srcId="{8F4B47F0-3E26-9D46-A8A8-2F0E6102C554}" destId="{02E51215-8E55-5F4C-8BA1-47CA01FE14EE}" srcOrd="4" destOrd="0" parTransId="{25F32D1F-94DE-3E47-AC85-E66E87A70852}" sibTransId="{62EC6C65-4394-6541-9A2D-9895E9065912}"/>
    <dgm:cxn modelId="{2A6ECA2A-9C5A-9C4D-AE85-E23442DDB8BC}" srcId="{8F4B47F0-3E26-9D46-A8A8-2F0E6102C554}" destId="{35086E6D-EA23-344B-8288-B74648EA0BF9}" srcOrd="3" destOrd="0" parTransId="{97FB2CAD-0C31-354E-B4E7-1F02CF0FCCD4}" sibTransId="{8FCABBF8-FDF5-0B42-A7FD-7D43164B0192}"/>
    <dgm:cxn modelId="{3F471B5F-CDED-4284-BF07-DB9393D8815F}" type="presOf" srcId="{93881221-0783-E24C-B605-E6E8DB61944A}" destId="{2FB03A99-3192-2042-9CA9-2C8733D98227}" srcOrd="1" destOrd="0" presId="urn:microsoft.com/office/officeart/2005/8/layout/list1"/>
    <dgm:cxn modelId="{A069BA64-B1C3-4A28-9183-07CC6A6FFD18}" type="presOf" srcId="{7182EDFF-0FE4-E74B-9A85-0F2287AF4463}" destId="{1540F57A-9F0D-6B47-87E2-F3B6A611BC19}" srcOrd="1" destOrd="0" presId="urn:microsoft.com/office/officeart/2005/8/layout/list1"/>
    <dgm:cxn modelId="{527E4C4C-7517-4B8B-B4BA-3C894FF89C4A}" type="presOf" srcId="{02E51215-8E55-5F4C-8BA1-47CA01FE14EE}" destId="{20CC68D0-72A4-414B-B731-03386C849584}" srcOrd="1" destOrd="0" presId="urn:microsoft.com/office/officeart/2005/8/layout/list1"/>
    <dgm:cxn modelId="{5DB17089-BC59-45A7-A152-98A69F6C7479}" type="presOf" srcId="{93881221-0783-E24C-B605-E6E8DB61944A}" destId="{3F901764-CD45-474E-A4F8-444BB9120B57}" srcOrd="0" destOrd="0" presId="urn:microsoft.com/office/officeart/2005/8/layout/list1"/>
    <dgm:cxn modelId="{0FC07C8F-A5CA-C441-BF19-DA57E96C4AE1}" srcId="{8F4B47F0-3E26-9D46-A8A8-2F0E6102C554}" destId="{93881221-0783-E24C-B605-E6E8DB61944A}" srcOrd="1" destOrd="0" parTransId="{98F86215-00AF-7C45-BDEE-A20FFF8E335A}" sibTransId="{500E556F-3739-074B-BE85-7C8E902B9459}"/>
    <dgm:cxn modelId="{0DB37FAF-18AA-46B8-ADEC-C7AB38C67B6F}" type="presOf" srcId="{8F4B47F0-3E26-9D46-A8A8-2F0E6102C554}" destId="{70F80343-7F73-D044-AB80-90678C1CD7C3}" srcOrd="0" destOrd="0" presId="urn:microsoft.com/office/officeart/2005/8/layout/list1"/>
    <dgm:cxn modelId="{040C0BBB-4DDC-462C-8D2C-3267D07FEA79}" type="presOf" srcId="{35086E6D-EA23-344B-8288-B74648EA0BF9}" destId="{2E5FC4A2-9AE1-2548-9609-0DBBD91C4147}" srcOrd="1" destOrd="0" presId="urn:microsoft.com/office/officeart/2005/8/layout/list1"/>
    <dgm:cxn modelId="{2224DCBF-149D-B94A-A597-33787A832A63}" srcId="{8F4B47F0-3E26-9D46-A8A8-2F0E6102C554}" destId="{438456F5-9F34-C84B-B4BC-C5B17D33D522}" srcOrd="0" destOrd="0" parTransId="{FCEAD49E-07B5-2646-A5D1-27E1626C24FF}" sibTransId="{E726B074-0EB2-F64D-B7A5-495D27A0B483}"/>
    <dgm:cxn modelId="{EDE705DC-F5F9-4083-A384-75BD4B45864E}" type="presOf" srcId="{7182EDFF-0FE4-E74B-9A85-0F2287AF4463}" destId="{D9CF2FA4-7714-5B44-ACA1-6DA1D9D5B6C3}" srcOrd="0" destOrd="0" presId="urn:microsoft.com/office/officeart/2005/8/layout/list1"/>
    <dgm:cxn modelId="{744CD442-2D48-4FFA-880F-BEA828D69BE9}" type="presParOf" srcId="{70F80343-7F73-D044-AB80-90678C1CD7C3}" destId="{F5B3804E-EFC2-A145-A5FD-914420808D79}" srcOrd="0" destOrd="0" presId="urn:microsoft.com/office/officeart/2005/8/layout/list1"/>
    <dgm:cxn modelId="{37359151-4F9A-4695-8739-5BD678DAD7DB}" type="presParOf" srcId="{F5B3804E-EFC2-A145-A5FD-914420808D79}" destId="{B7F993FE-793D-264F-BD83-F145757691B4}" srcOrd="0" destOrd="0" presId="urn:microsoft.com/office/officeart/2005/8/layout/list1"/>
    <dgm:cxn modelId="{5B63E26B-A62A-4889-B9A6-CF389AEE76EA}" type="presParOf" srcId="{F5B3804E-EFC2-A145-A5FD-914420808D79}" destId="{461DFAA6-FE86-DB45-B1FF-679AAA1794E9}" srcOrd="1" destOrd="0" presId="urn:microsoft.com/office/officeart/2005/8/layout/list1"/>
    <dgm:cxn modelId="{DF041CE6-96C6-49FF-BE98-2A95D42FDABA}" type="presParOf" srcId="{70F80343-7F73-D044-AB80-90678C1CD7C3}" destId="{AF4B88D8-386A-B440-9513-025F1EF79200}" srcOrd="1" destOrd="0" presId="urn:microsoft.com/office/officeart/2005/8/layout/list1"/>
    <dgm:cxn modelId="{13CA24C5-1870-41B6-9C05-01FEF54B4145}" type="presParOf" srcId="{70F80343-7F73-D044-AB80-90678C1CD7C3}" destId="{5B65C862-ABE2-8446-84EB-A3AF0CC2A4A7}" srcOrd="2" destOrd="0" presId="urn:microsoft.com/office/officeart/2005/8/layout/list1"/>
    <dgm:cxn modelId="{92BECDDF-5E02-4209-91C1-CFCAF7A1EF81}" type="presParOf" srcId="{70F80343-7F73-D044-AB80-90678C1CD7C3}" destId="{FF641F9A-C47F-CA49-9129-1663D642C197}" srcOrd="3" destOrd="0" presId="urn:microsoft.com/office/officeart/2005/8/layout/list1"/>
    <dgm:cxn modelId="{5EE1D3E9-F689-4381-BDFD-74DFF4BA7B06}" type="presParOf" srcId="{70F80343-7F73-D044-AB80-90678C1CD7C3}" destId="{8F1D9A99-0E16-604A-845E-8A779DBD092E}" srcOrd="4" destOrd="0" presId="urn:microsoft.com/office/officeart/2005/8/layout/list1"/>
    <dgm:cxn modelId="{306728FB-463B-4E99-8058-1D7A20C9DF23}" type="presParOf" srcId="{8F1D9A99-0E16-604A-845E-8A779DBD092E}" destId="{3F901764-CD45-474E-A4F8-444BB9120B57}" srcOrd="0" destOrd="0" presId="urn:microsoft.com/office/officeart/2005/8/layout/list1"/>
    <dgm:cxn modelId="{5BB59703-0264-4DB6-AFE1-81E01F456033}" type="presParOf" srcId="{8F1D9A99-0E16-604A-845E-8A779DBD092E}" destId="{2FB03A99-3192-2042-9CA9-2C8733D98227}" srcOrd="1" destOrd="0" presId="urn:microsoft.com/office/officeart/2005/8/layout/list1"/>
    <dgm:cxn modelId="{B3BDBAAE-4D0D-4EB2-9F80-DE343AE2E328}" type="presParOf" srcId="{70F80343-7F73-D044-AB80-90678C1CD7C3}" destId="{278ED81F-FD88-2845-829D-F7A34BFB26CC}" srcOrd="5" destOrd="0" presId="urn:microsoft.com/office/officeart/2005/8/layout/list1"/>
    <dgm:cxn modelId="{71AD6079-B264-45C4-8BE2-1A048572BE08}" type="presParOf" srcId="{70F80343-7F73-D044-AB80-90678C1CD7C3}" destId="{67D9F108-0399-8D4B-BB80-49FC6620C6EA}" srcOrd="6" destOrd="0" presId="urn:microsoft.com/office/officeart/2005/8/layout/list1"/>
    <dgm:cxn modelId="{692D9DBA-7214-43BE-8FD0-B1A6C5C1DDB9}" type="presParOf" srcId="{70F80343-7F73-D044-AB80-90678C1CD7C3}" destId="{33716468-1F44-E643-B142-52BDE4474BDF}" srcOrd="7" destOrd="0" presId="urn:microsoft.com/office/officeart/2005/8/layout/list1"/>
    <dgm:cxn modelId="{87DA1F36-DA40-4567-B140-037E1BE6468A}" type="presParOf" srcId="{70F80343-7F73-D044-AB80-90678C1CD7C3}" destId="{1F058115-2D44-A445-AC6F-DA95D23F7A7F}" srcOrd="8" destOrd="0" presId="urn:microsoft.com/office/officeart/2005/8/layout/list1"/>
    <dgm:cxn modelId="{9B40A061-5F32-4E19-9CE5-56D4134D8A16}" type="presParOf" srcId="{1F058115-2D44-A445-AC6F-DA95D23F7A7F}" destId="{D9CF2FA4-7714-5B44-ACA1-6DA1D9D5B6C3}" srcOrd="0" destOrd="0" presId="urn:microsoft.com/office/officeart/2005/8/layout/list1"/>
    <dgm:cxn modelId="{57787B0C-9C0E-4307-A3FE-251D0F1542F8}" type="presParOf" srcId="{1F058115-2D44-A445-AC6F-DA95D23F7A7F}" destId="{1540F57A-9F0D-6B47-87E2-F3B6A611BC19}" srcOrd="1" destOrd="0" presId="urn:microsoft.com/office/officeart/2005/8/layout/list1"/>
    <dgm:cxn modelId="{6407132A-EE6D-43BC-B646-31A95E7DEB09}" type="presParOf" srcId="{70F80343-7F73-D044-AB80-90678C1CD7C3}" destId="{5D11477B-621D-FF4E-8021-8DB155FFB4B2}" srcOrd="9" destOrd="0" presId="urn:microsoft.com/office/officeart/2005/8/layout/list1"/>
    <dgm:cxn modelId="{0C9A34D1-E4AF-4ED0-AE50-33F33E84AFFD}" type="presParOf" srcId="{70F80343-7F73-D044-AB80-90678C1CD7C3}" destId="{1163195D-16F2-9C40-9A30-61BFD4EC90AB}" srcOrd="10" destOrd="0" presId="urn:microsoft.com/office/officeart/2005/8/layout/list1"/>
    <dgm:cxn modelId="{3BB31884-3C8A-45A4-AA9B-171636C2629A}" type="presParOf" srcId="{70F80343-7F73-D044-AB80-90678C1CD7C3}" destId="{3B6E7AB2-EF8E-284D-B0AC-0D92CB3AD9DD}" srcOrd="11" destOrd="0" presId="urn:microsoft.com/office/officeart/2005/8/layout/list1"/>
    <dgm:cxn modelId="{68B065A6-B84D-443D-84EE-DAE8CB2BDEB9}" type="presParOf" srcId="{70F80343-7F73-D044-AB80-90678C1CD7C3}" destId="{D7698B27-39A2-B146-AB88-23410861C74D}" srcOrd="12" destOrd="0" presId="urn:microsoft.com/office/officeart/2005/8/layout/list1"/>
    <dgm:cxn modelId="{61BEA134-6EEE-4034-84A0-B834F33472F5}" type="presParOf" srcId="{D7698B27-39A2-B146-AB88-23410861C74D}" destId="{420F48CE-82F4-3A4B-A84A-0FB13406F3C9}" srcOrd="0" destOrd="0" presId="urn:microsoft.com/office/officeart/2005/8/layout/list1"/>
    <dgm:cxn modelId="{8E1E0307-2A72-4E81-92C4-F70A31A408F7}" type="presParOf" srcId="{D7698B27-39A2-B146-AB88-23410861C74D}" destId="{2E5FC4A2-9AE1-2548-9609-0DBBD91C4147}" srcOrd="1" destOrd="0" presId="urn:microsoft.com/office/officeart/2005/8/layout/list1"/>
    <dgm:cxn modelId="{182136A4-F7B1-4E0D-9101-B1A0161E6D09}" type="presParOf" srcId="{70F80343-7F73-D044-AB80-90678C1CD7C3}" destId="{E1701AAC-3AD6-7B48-8D1F-D1FC7BFFC3CF}" srcOrd="13" destOrd="0" presId="urn:microsoft.com/office/officeart/2005/8/layout/list1"/>
    <dgm:cxn modelId="{0ED606AB-9727-4016-8C8E-F43CF7003E42}" type="presParOf" srcId="{70F80343-7F73-D044-AB80-90678C1CD7C3}" destId="{B792D362-0004-A04F-9B32-4F8E620B757F}" srcOrd="14" destOrd="0" presId="urn:microsoft.com/office/officeart/2005/8/layout/list1"/>
    <dgm:cxn modelId="{B2813692-F427-47CC-8D3C-0D6159255694}" type="presParOf" srcId="{70F80343-7F73-D044-AB80-90678C1CD7C3}" destId="{5B24BEF3-1184-344D-8024-557E1BA8A3F9}" srcOrd="15" destOrd="0" presId="urn:microsoft.com/office/officeart/2005/8/layout/list1"/>
    <dgm:cxn modelId="{41E038EA-5881-4F02-B480-65C8B592FD3B}" type="presParOf" srcId="{70F80343-7F73-D044-AB80-90678C1CD7C3}" destId="{F5ADC3F7-AE1E-9146-9559-7F37BB9965B1}" srcOrd="16" destOrd="0" presId="urn:microsoft.com/office/officeart/2005/8/layout/list1"/>
    <dgm:cxn modelId="{E34B32FB-00EB-4466-8112-65644CA07095}" type="presParOf" srcId="{F5ADC3F7-AE1E-9146-9559-7F37BB9965B1}" destId="{B90EA2C9-1D9A-1846-B73A-A05382C1354D}" srcOrd="0" destOrd="0" presId="urn:microsoft.com/office/officeart/2005/8/layout/list1"/>
    <dgm:cxn modelId="{8203D260-440F-4C16-BE77-466AEFF4B0D4}" type="presParOf" srcId="{F5ADC3F7-AE1E-9146-9559-7F37BB9965B1}" destId="{20CC68D0-72A4-414B-B731-03386C849584}" srcOrd="1" destOrd="0" presId="urn:microsoft.com/office/officeart/2005/8/layout/list1"/>
    <dgm:cxn modelId="{5C5736EF-0AF4-46B4-B039-E40496F1D424}" type="presParOf" srcId="{70F80343-7F73-D044-AB80-90678C1CD7C3}" destId="{9CC2E7D9-EC75-9942-A6A2-22B97B5170BF}" srcOrd="17" destOrd="0" presId="urn:microsoft.com/office/officeart/2005/8/layout/list1"/>
    <dgm:cxn modelId="{55F26D6B-0D46-44BE-AD30-7C6FFD7AA91F}" type="presParOf" srcId="{70F80343-7F73-D044-AB80-90678C1CD7C3}" destId="{82024186-24C2-DD4A-A8CB-C0F7FBF17197}"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5C862-ABE2-8446-84EB-A3AF0CC2A4A7}">
      <dsp:nvSpPr>
        <dsp:cNvPr id="0" name=""/>
        <dsp:cNvSpPr/>
      </dsp:nvSpPr>
      <dsp:spPr>
        <a:xfrm>
          <a:off x="0" y="316655"/>
          <a:ext cx="6022809" cy="428400"/>
        </a:xfrm>
        <a:prstGeom prst="rect">
          <a:avLst/>
        </a:prstGeom>
        <a:solidFill>
          <a:schemeClr val="lt1">
            <a:alpha val="90000"/>
            <a:hueOff val="0"/>
            <a:satOff val="0"/>
            <a:lumOff val="0"/>
            <a:alphaOff val="0"/>
          </a:schemeClr>
        </a:solidFill>
        <a:ln w="19050" cap="rnd" cmpd="sng" algn="ctr">
          <a:solidFill>
            <a:schemeClr val="accent2">
              <a:lumMod val="50000"/>
            </a:schemeClr>
          </a:solidFill>
          <a:prstDash val="solid"/>
        </a:ln>
        <a:effectLst/>
      </dsp:spPr>
      <dsp:style>
        <a:lnRef idx="2">
          <a:scrgbClr r="0" g="0" b="0"/>
        </a:lnRef>
        <a:fillRef idx="1">
          <a:scrgbClr r="0" g="0" b="0"/>
        </a:fillRef>
        <a:effectRef idx="0">
          <a:scrgbClr r="0" g="0" b="0"/>
        </a:effectRef>
        <a:fontRef idx="minor"/>
      </dsp:style>
    </dsp:sp>
    <dsp:sp modelId="{461DFAA6-FE86-DB45-B1FF-679AAA1794E9}">
      <dsp:nvSpPr>
        <dsp:cNvPr id="0" name=""/>
        <dsp:cNvSpPr/>
      </dsp:nvSpPr>
      <dsp:spPr>
        <a:xfrm>
          <a:off x="301140" y="65735"/>
          <a:ext cx="4215966" cy="501840"/>
        </a:xfrm>
        <a:prstGeom prst="roundRect">
          <a:avLst/>
        </a:prstGeom>
        <a:solidFill>
          <a:schemeClr val="accent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353" tIns="0" rIns="159353" bIns="0" numCol="1" spcCol="1270" anchor="ctr" anchorCtr="0">
          <a:noAutofit/>
        </a:bodyPr>
        <a:lstStyle/>
        <a:p>
          <a:pPr marL="0" lvl="0" indent="0" algn="l" defTabSz="622300">
            <a:lnSpc>
              <a:spcPct val="90000"/>
            </a:lnSpc>
            <a:spcBef>
              <a:spcPct val="0"/>
            </a:spcBef>
            <a:spcAft>
              <a:spcPct val="35000"/>
            </a:spcAft>
            <a:buNone/>
          </a:pPr>
          <a:r>
            <a:rPr lang="fr-FR" sz="1400" kern="1200" dirty="0">
              <a:solidFill>
                <a:schemeClr val="bg1"/>
              </a:solidFill>
              <a:latin typeface="Times New Roman" panose="02020603050405020304" pitchFamily="18" charset="0"/>
              <a:ea typeface="+mj-ea"/>
              <a:cs typeface="Times New Roman" panose="02020603050405020304" pitchFamily="18" charset="0"/>
            </a:rPr>
            <a:t>Réduction de la duplication des données.</a:t>
          </a:r>
        </a:p>
      </dsp:txBody>
      <dsp:txXfrm>
        <a:off x="325638" y="90233"/>
        <a:ext cx="4166970" cy="452844"/>
      </dsp:txXfrm>
    </dsp:sp>
    <dsp:sp modelId="{67D9F108-0399-8D4B-BB80-49FC6620C6EA}">
      <dsp:nvSpPr>
        <dsp:cNvPr id="0" name=""/>
        <dsp:cNvSpPr/>
      </dsp:nvSpPr>
      <dsp:spPr>
        <a:xfrm>
          <a:off x="0" y="1087775"/>
          <a:ext cx="6022809" cy="428400"/>
        </a:xfrm>
        <a:prstGeom prst="rect">
          <a:avLst/>
        </a:prstGeom>
        <a:solidFill>
          <a:schemeClr val="lt1">
            <a:alpha val="90000"/>
            <a:hueOff val="0"/>
            <a:satOff val="0"/>
            <a:lumOff val="0"/>
            <a:alphaOff val="0"/>
          </a:schemeClr>
        </a:solidFill>
        <a:ln w="19050" cap="rnd" cmpd="sng" algn="ctr">
          <a:solidFill>
            <a:schemeClr val="accent2">
              <a:lumMod val="50000"/>
            </a:schemeClr>
          </a:solidFill>
          <a:prstDash val="solid"/>
        </a:ln>
        <a:effectLst/>
      </dsp:spPr>
      <dsp:style>
        <a:lnRef idx="2">
          <a:scrgbClr r="0" g="0" b="0"/>
        </a:lnRef>
        <a:fillRef idx="1">
          <a:scrgbClr r="0" g="0" b="0"/>
        </a:fillRef>
        <a:effectRef idx="0">
          <a:scrgbClr r="0" g="0" b="0"/>
        </a:effectRef>
        <a:fontRef idx="minor"/>
      </dsp:style>
    </dsp:sp>
    <dsp:sp modelId="{2FB03A99-3192-2042-9CA9-2C8733D98227}">
      <dsp:nvSpPr>
        <dsp:cNvPr id="0" name=""/>
        <dsp:cNvSpPr/>
      </dsp:nvSpPr>
      <dsp:spPr>
        <a:xfrm>
          <a:off x="301140" y="836855"/>
          <a:ext cx="4215966" cy="501840"/>
        </a:xfrm>
        <a:prstGeom prst="roundRect">
          <a:avLst/>
        </a:prstGeom>
        <a:solidFill>
          <a:schemeClr val="accent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353" tIns="0" rIns="159353" bIns="0" numCol="1" spcCol="1270" anchor="ctr" anchorCtr="0">
          <a:noAutofit/>
        </a:bodyPr>
        <a:lstStyle/>
        <a:p>
          <a:pPr marL="0" lvl="0" indent="0" algn="l" defTabSz="622300">
            <a:lnSpc>
              <a:spcPct val="90000"/>
            </a:lnSpc>
            <a:spcBef>
              <a:spcPct val="0"/>
            </a:spcBef>
            <a:spcAft>
              <a:spcPct val="35000"/>
            </a:spcAft>
            <a:buNone/>
          </a:pPr>
          <a:r>
            <a:rPr lang="fr-FR" sz="1400" kern="1200" dirty="0">
              <a:solidFill>
                <a:schemeClr val="bg1"/>
              </a:solidFill>
              <a:latin typeface="Times New Roman" panose="02020603050405020304" pitchFamily="18" charset="0"/>
              <a:ea typeface="+mn-ea"/>
              <a:cs typeface="Times New Roman" panose="02020603050405020304" pitchFamily="18" charset="0"/>
            </a:rPr>
            <a:t>Flexibilité dans la gestion des données.</a:t>
          </a:r>
        </a:p>
      </dsp:txBody>
      <dsp:txXfrm>
        <a:off x="325638" y="861353"/>
        <a:ext cx="4166970" cy="452844"/>
      </dsp:txXfrm>
    </dsp:sp>
    <dsp:sp modelId="{1163195D-16F2-9C40-9A30-61BFD4EC90AB}">
      <dsp:nvSpPr>
        <dsp:cNvPr id="0" name=""/>
        <dsp:cNvSpPr/>
      </dsp:nvSpPr>
      <dsp:spPr>
        <a:xfrm>
          <a:off x="0" y="1858895"/>
          <a:ext cx="6022809" cy="428400"/>
        </a:xfrm>
        <a:prstGeom prst="rect">
          <a:avLst/>
        </a:prstGeom>
        <a:solidFill>
          <a:schemeClr val="lt1">
            <a:alpha val="90000"/>
            <a:hueOff val="0"/>
            <a:satOff val="0"/>
            <a:lumOff val="0"/>
            <a:alphaOff val="0"/>
          </a:schemeClr>
        </a:solidFill>
        <a:ln w="19050" cap="rnd" cmpd="sng" algn="ctr">
          <a:solidFill>
            <a:schemeClr val="accent2">
              <a:lumMod val="50000"/>
            </a:schemeClr>
          </a:solidFill>
          <a:prstDash val="solid"/>
        </a:ln>
        <a:effectLst/>
      </dsp:spPr>
      <dsp:style>
        <a:lnRef idx="2">
          <a:scrgbClr r="0" g="0" b="0"/>
        </a:lnRef>
        <a:fillRef idx="1">
          <a:scrgbClr r="0" g="0" b="0"/>
        </a:fillRef>
        <a:effectRef idx="0">
          <a:scrgbClr r="0" g="0" b="0"/>
        </a:effectRef>
        <a:fontRef idx="minor"/>
      </dsp:style>
    </dsp:sp>
    <dsp:sp modelId="{1540F57A-9F0D-6B47-87E2-F3B6A611BC19}">
      <dsp:nvSpPr>
        <dsp:cNvPr id="0" name=""/>
        <dsp:cNvSpPr/>
      </dsp:nvSpPr>
      <dsp:spPr>
        <a:xfrm>
          <a:off x="301140" y="1607975"/>
          <a:ext cx="4215966" cy="501840"/>
        </a:xfrm>
        <a:prstGeom prst="roundRect">
          <a:avLst/>
        </a:prstGeom>
        <a:solidFill>
          <a:schemeClr val="accent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353" tIns="0" rIns="159353" bIns="0" numCol="1" spcCol="1270" anchor="ctr" anchorCtr="0">
          <a:noAutofit/>
        </a:bodyPr>
        <a:lstStyle/>
        <a:p>
          <a:pPr marL="0" lvl="0" indent="0" algn="l" defTabSz="622300">
            <a:lnSpc>
              <a:spcPct val="90000"/>
            </a:lnSpc>
            <a:spcBef>
              <a:spcPct val="0"/>
            </a:spcBef>
            <a:spcAft>
              <a:spcPct val="35000"/>
            </a:spcAft>
            <a:buNone/>
          </a:pPr>
          <a:r>
            <a:rPr lang="fr-FR" sz="1400" kern="1200" dirty="0">
              <a:solidFill>
                <a:schemeClr val="bg1"/>
              </a:solidFill>
              <a:latin typeface="Times New Roman" panose="02020603050405020304" pitchFamily="18" charset="0"/>
              <a:ea typeface="+mn-ea"/>
              <a:cs typeface="Times New Roman" panose="02020603050405020304" pitchFamily="18" charset="0"/>
            </a:rPr>
            <a:t>Optimisation des performances.</a:t>
          </a:r>
        </a:p>
      </dsp:txBody>
      <dsp:txXfrm>
        <a:off x="325638" y="1632473"/>
        <a:ext cx="4166970" cy="452844"/>
      </dsp:txXfrm>
    </dsp:sp>
    <dsp:sp modelId="{B792D362-0004-A04F-9B32-4F8E620B757F}">
      <dsp:nvSpPr>
        <dsp:cNvPr id="0" name=""/>
        <dsp:cNvSpPr/>
      </dsp:nvSpPr>
      <dsp:spPr>
        <a:xfrm>
          <a:off x="0" y="2630015"/>
          <a:ext cx="6022809" cy="428400"/>
        </a:xfrm>
        <a:prstGeom prst="rect">
          <a:avLst/>
        </a:prstGeom>
        <a:solidFill>
          <a:schemeClr val="lt1">
            <a:alpha val="90000"/>
            <a:hueOff val="0"/>
            <a:satOff val="0"/>
            <a:lumOff val="0"/>
            <a:alphaOff val="0"/>
          </a:schemeClr>
        </a:solidFill>
        <a:ln w="19050" cap="rnd" cmpd="sng" algn="ctr">
          <a:solidFill>
            <a:schemeClr val="accent2">
              <a:lumMod val="50000"/>
            </a:schemeClr>
          </a:solidFill>
          <a:prstDash val="solid"/>
        </a:ln>
        <a:effectLst/>
      </dsp:spPr>
      <dsp:style>
        <a:lnRef idx="2">
          <a:scrgbClr r="0" g="0" b="0"/>
        </a:lnRef>
        <a:fillRef idx="1">
          <a:scrgbClr r="0" g="0" b="0"/>
        </a:fillRef>
        <a:effectRef idx="0">
          <a:scrgbClr r="0" g="0" b="0"/>
        </a:effectRef>
        <a:fontRef idx="minor"/>
      </dsp:style>
    </dsp:sp>
    <dsp:sp modelId="{2E5FC4A2-9AE1-2548-9609-0DBBD91C4147}">
      <dsp:nvSpPr>
        <dsp:cNvPr id="0" name=""/>
        <dsp:cNvSpPr/>
      </dsp:nvSpPr>
      <dsp:spPr>
        <a:xfrm>
          <a:off x="301140" y="2379095"/>
          <a:ext cx="4215966" cy="501840"/>
        </a:xfrm>
        <a:prstGeom prst="roundRect">
          <a:avLst/>
        </a:prstGeom>
        <a:solidFill>
          <a:schemeClr val="accent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353" tIns="0" rIns="159353" bIns="0" numCol="1" spcCol="1270" anchor="ctr" anchorCtr="0">
          <a:noAutofit/>
        </a:bodyPr>
        <a:lstStyle/>
        <a:p>
          <a:pPr marL="0" lvl="0" indent="0" algn="l" defTabSz="622300">
            <a:lnSpc>
              <a:spcPct val="90000"/>
            </a:lnSpc>
            <a:spcBef>
              <a:spcPct val="0"/>
            </a:spcBef>
            <a:spcAft>
              <a:spcPct val="35000"/>
            </a:spcAft>
            <a:buNone/>
          </a:pPr>
          <a:r>
            <a:rPr lang="fr-FR" sz="1400" kern="1200" dirty="0">
              <a:solidFill>
                <a:schemeClr val="bg1"/>
              </a:solidFill>
              <a:latin typeface="Times New Roman" panose="02020603050405020304" pitchFamily="18" charset="0"/>
              <a:ea typeface="+mn-ea"/>
              <a:cs typeface="Times New Roman" panose="02020603050405020304" pitchFamily="18" charset="0"/>
            </a:rPr>
            <a:t>Simplification des processus ETL/ ELT.</a:t>
          </a:r>
        </a:p>
      </dsp:txBody>
      <dsp:txXfrm>
        <a:off x="325638" y="2403593"/>
        <a:ext cx="4166970" cy="452844"/>
      </dsp:txXfrm>
    </dsp:sp>
    <dsp:sp modelId="{82024186-24C2-DD4A-A8CB-C0F7FBF17197}">
      <dsp:nvSpPr>
        <dsp:cNvPr id="0" name=""/>
        <dsp:cNvSpPr/>
      </dsp:nvSpPr>
      <dsp:spPr>
        <a:xfrm>
          <a:off x="0" y="3332724"/>
          <a:ext cx="6022809" cy="428400"/>
        </a:xfrm>
        <a:prstGeom prst="rect">
          <a:avLst/>
        </a:prstGeom>
        <a:solidFill>
          <a:schemeClr val="lt1">
            <a:alpha val="90000"/>
            <a:hueOff val="0"/>
            <a:satOff val="0"/>
            <a:lumOff val="0"/>
            <a:alphaOff val="0"/>
          </a:schemeClr>
        </a:solidFill>
        <a:ln w="19050" cap="rnd" cmpd="sng" algn="ctr">
          <a:solidFill>
            <a:schemeClr val="accent2">
              <a:lumMod val="50000"/>
            </a:schemeClr>
          </a:solidFill>
          <a:prstDash val="solid"/>
        </a:ln>
        <a:effectLst/>
      </dsp:spPr>
      <dsp:style>
        <a:lnRef idx="2">
          <a:scrgbClr r="0" g="0" b="0"/>
        </a:lnRef>
        <a:fillRef idx="1">
          <a:scrgbClr r="0" g="0" b="0"/>
        </a:fillRef>
        <a:effectRef idx="0">
          <a:scrgbClr r="0" g="0" b="0"/>
        </a:effectRef>
        <a:fontRef idx="minor"/>
      </dsp:style>
    </dsp:sp>
    <dsp:sp modelId="{20CC68D0-72A4-414B-B731-03386C849584}">
      <dsp:nvSpPr>
        <dsp:cNvPr id="0" name=""/>
        <dsp:cNvSpPr/>
      </dsp:nvSpPr>
      <dsp:spPr>
        <a:xfrm>
          <a:off x="301140" y="3150215"/>
          <a:ext cx="4215966" cy="501840"/>
        </a:xfrm>
        <a:prstGeom prst="roundRect">
          <a:avLst/>
        </a:prstGeom>
        <a:solidFill>
          <a:schemeClr val="accent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353" tIns="0" rIns="159353" bIns="0" numCol="1" spcCol="1270" anchor="ctr" anchorCtr="0">
          <a:noAutofit/>
        </a:bodyPr>
        <a:lstStyle/>
        <a:p>
          <a:pPr marL="0" lvl="0" indent="0" algn="l" defTabSz="622300">
            <a:lnSpc>
              <a:spcPct val="90000"/>
            </a:lnSpc>
            <a:spcBef>
              <a:spcPct val="0"/>
            </a:spcBef>
            <a:spcAft>
              <a:spcPct val="35000"/>
            </a:spcAft>
            <a:buNone/>
          </a:pPr>
          <a:r>
            <a:rPr lang="fr-FR" sz="1400" kern="1200" dirty="0">
              <a:solidFill>
                <a:schemeClr val="bg1"/>
              </a:solidFill>
              <a:latin typeface="Times New Roman" panose="02020603050405020304" pitchFamily="18" charset="0"/>
              <a:ea typeface="+mn-ea"/>
              <a:cs typeface="Times New Roman" panose="02020603050405020304" pitchFamily="18" charset="0"/>
            </a:rPr>
            <a:t>Capacité</a:t>
          </a:r>
          <a:r>
            <a:rPr lang="fr-FR" sz="1800" kern="1200" dirty="0">
              <a:solidFill>
                <a:schemeClr val="bg1"/>
              </a:solidFill>
              <a:latin typeface="Arial" panose="020B0604020202020204" pitchFamily="34" charset="0"/>
              <a:cs typeface="Arial" panose="020B0604020202020204" pitchFamily="34" charset="0"/>
            </a:rPr>
            <a:t> </a:t>
          </a:r>
          <a:r>
            <a:rPr lang="fr-FR" sz="1400" kern="1200" dirty="0">
              <a:solidFill>
                <a:schemeClr val="bg1"/>
              </a:solidFill>
              <a:latin typeface="Times New Roman" panose="02020603050405020304" pitchFamily="18" charset="0"/>
              <a:ea typeface="+mn-ea"/>
              <a:cs typeface="Times New Roman" panose="02020603050405020304" pitchFamily="18" charset="0"/>
            </a:rPr>
            <a:t>d'analyse en temps réel.</a:t>
          </a:r>
        </a:p>
      </dsp:txBody>
      <dsp:txXfrm>
        <a:off x="325638" y="3174713"/>
        <a:ext cx="4166970"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203262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1395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5205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Avant de commencer pourriez-vous nous rappeler ce que c’est que un data </a:t>
            </a:r>
            <a:r>
              <a:rPr lang="fr-FR" dirty="0" err="1"/>
              <a:t>warehouse</a:t>
            </a:r>
            <a:r>
              <a:rPr lang="fr-FR" dirty="0"/>
              <a:t> et un data Lake.</a:t>
            </a:r>
          </a:p>
          <a:p>
            <a:endParaRPr lang="fr-FR" dirty="0">
              <a:highlight>
                <a:srgbClr val="0000FF"/>
              </a:highlight>
            </a:endParaRPr>
          </a:p>
          <a:p>
            <a:endParaRPr lang="fr-FR" dirty="0">
              <a:highlight>
                <a:srgbClr val="0000FF"/>
              </a:highligh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b="1" dirty="0">
                <a:highlight>
                  <a:srgbClr val="0000FF"/>
                </a:highlight>
              </a:rPr>
              <a:t>Data Warehouse</a:t>
            </a:r>
            <a:r>
              <a:rPr lang="fr-FR" dirty="0">
                <a:highlight>
                  <a:srgbClr val="0000FF"/>
                </a:highlight>
              </a:rPr>
              <a:t> : C'est un entrepôt bien </a:t>
            </a:r>
            <a:r>
              <a:rPr lang="fr-FR" b="0" dirty="0">
                <a:highlight>
                  <a:srgbClr val="0000FF"/>
                </a:highlight>
              </a:rPr>
              <a:t>organisé</a:t>
            </a:r>
            <a:r>
              <a:rPr lang="fr-FR" dirty="0">
                <a:highlight>
                  <a:srgbClr val="0000FF"/>
                </a:highlight>
              </a:rPr>
              <a:t> où l'on stocke des données structurées en provenance de différentes sources. Il sert à stocker des données historiques et à les</a:t>
            </a:r>
            <a:r>
              <a:rPr lang="fr-FR" dirty="0"/>
              <a:t> préparer pour des analyses spécifiques. </a:t>
            </a:r>
          </a:p>
          <a:p>
            <a:endParaRPr lang="fr-FR" dirty="0">
              <a:highlight>
                <a:srgbClr val="0000FF"/>
              </a:highligh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b="1" dirty="0"/>
              <a:t>Data Lake</a:t>
            </a:r>
            <a:r>
              <a:rPr lang="fr-FR" dirty="0"/>
              <a:t> : C'est un immense réservoir où l'on stocke toutes les données de l'entreprise, quelles que soient leur forme (structurées, semi-structurées, non structurées). On peut comparer ça à un lac où l'on jette tout et où l'on vient ensuite chercher ce dont on a besoin. Il sert à stocker de grandes quantités de données brutes et à les conserver dans leur format d'origine. Cela permet de faire des analyses plus flexibles et de découvrir de nouvelles informations. </a:t>
            </a:r>
          </a:p>
          <a:p>
            <a:endParaRPr lang="fr-FR" dirty="0"/>
          </a:p>
        </p:txBody>
      </p:sp>
    </p:spTree>
    <p:extLst>
      <p:ext uri="{BB962C8B-B14F-4D97-AF65-F5344CB8AC3E}">
        <p14:creationId xmlns:p14="http://schemas.microsoft.com/office/powerpoint/2010/main" val="1108549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Data Warehouse</a:t>
            </a:r>
            <a:r>
              <a:rPr lang="fr-FR" dirty="0"/>
              <a:t> : C'est un entrepôt bien organisé où l'on stocke des données structurées en provenance de différentes sources. Il sert à stocker des données historiques et à les préparer pour des analyses spécifiques.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Data Lake</a:t>
            </a:r>
            <a:r>
              <a:rPr lang="fr-FR" dirty="0"/>
              <a:t> : C'est un immense réservoir où l'on stocke toutes les données de l'entreprise, quelles que soient leur forme (structurées, semi-structurées, non structurées). On peut comparer ça à un lac où l'on jette tout et où l'on vient ensuite chercher ce dont on a besoin. Il sert à stocker de grandes quantités de données brutes et à les conserver dans leur format d'origine. Cela permet de faire des analyses plus flexibles et de découvrir de nouvelles informations.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a:p>
            <a:endParaRPr lang="fr-FR" dirty="0"/>
          </a:p>
        </p:txBody>
      </p:sp>
    </p:spTree>
    <p:extLst>
      <p:ext uri="{BB962C8B-B14F-4D97-AF65-F5344CB8AC3E}">
        <p14:creationId xmlns:p14="http://schemas.microsoft.com/office/powerpoint/2010/main" val="80101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Data Lakehouse</a:t>
            </a:r>
            <a:r>
              <a:rPr lang="fr-FR" dirty="0"/>
              <a:t> : C'est un peu un mélange des deux précédents. C'est un Data Lake qui bénéficie d'une couche de structuration et de gouvernance de données. Il permet de concilier les avantages du Data Lake (flexibilité, stockage de toutes les données) et ceux du Data Warehouse (structuration, facilité d'analyse).Pour cela on ajoute une couche de métadonnées et de gouvernance au-dessus du Data Lake pour mieux organiser les données et faciliter leur accès.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sym typeface="Wingdings" pitchFamily="2" charset="2"/>
            </a:endParaRPr>
          </a:p>
          <a:p>
            <a:endParaRPr lang="fr-FR" dirty="0"/>
          </a:p>
        </p:txBody>
      </p:sp>
    </p:spTree>
    <p:extLst>
      <p:ext uri="{BB962C8B-B14F-4D97-AF65-F5344CB8AC3E}">
        <p14:creationId xmlns:p14="http://schemas.microsoft.com/office/powerpoint/2010/main" val="270522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b="1" i="0" u="none" strike="noStrike" dirty="0">
                <a:solidFill>
                  <a:srgbClr val="000000"/>
                </a:solidFill>
                <a:effectLst/>
              </a:rPr>
              <a:t>Maintenant qu’on sait </a:t>
            </a:r>
            <a:r>
              <a:rPr lang="fr-FR" b="1" i="0" u="none" strike="noStrike" dirty="0" err="1">
                <a:solidFill>
                  <a:srgbClr val="000000"/>
                </a:solidFill>
                <a:effectLst/>
              </a:rPr>
              <a:t>tres</a:t>
            </a:r>
            <a:r>
              <a:rPr lang="fr-FR" b="1" i="0" u="none" strike="noStrike" dirty="0">
                <a:solidFill>
                  <a:srgbClr val="000000"/>
                </a:solidFill>
                <a:effectLst/>
              </a:rPr>
              <a:t> bien que les data </a:t>
            </a:r>
            <a:r>
              <a:rPr lang="fr-FR" b="1" i="0" u="none" strike="noStrike" dirty="0" err="1">
                <a:solidFill>
                  <a:srgbClr val="000000"/>
                </a:solidFill>
                <a:effectLst/>
              </a:rPr>
              <a:t>lakehouse</a:t>
            </a:r>
            <a:r>
              <a:rPr lang="fr-FR" b="1" i="0" u="none" strike="noStrike" dirty="0">
                <a:solidFill>
                  <a:srgbClr val="000000"/>
                </a:solidFill>
                <a:effectLst/>
              </a:rPr>
              <a:t> combinent la flexibilité et le faible cout des data </a:t>
            </a:r>
            <a:r>
              <a:rPr lang="fr-FR" b="1" i="0" u="none" strike="noStrike" dirty="0" err="1">
                <a:solidFill>
                  <a:srgbClr val="000000"/>
                </a:solidFill>
                <a:effectLst/>
              </a:rPr>
              <a:t>lakes</a:t>
            </a:r>
            <a:r>
              <a:rPr lang="fr-FR" b="1" i="0" u="none" strike="noStrike" dirty="0">
                <a:solidFill>
                  <a:srgbClr val="000000"/>
                </a:solidFill>
                <a:effectLst/>
              </a:rPr>
              <a:t> et la structure et les performances des data </a:t>
            </a:r>
            <a:r>
              <a:rPr lang="fr-FR" b="1" i="0" u="none" strike="noStrike" dirty="0" err="1">
                <a:solidFill>
                  <a:srgbClr val="000000"/>
                </a:solidFill>
                <a:effectLst/>
              </a:rPr>
              <a:t>warehouse</a:t>
            </a:r>
            <a:r>
              <a:rPr lang="fr-FR" b="1" i="0" u="none" strike="noStrike" dirty="0">
                <a:solidFill>
                  <a:srgbClr val="000000"/>
                </a:solidFill>
                <a:effectLst/>
              </a:rPr>
              <a:t>. Voyons, en détail les avantages des data </a:t>
            </a:r>
            <a:r>
              <a:rPr lang="fr-FR" b="1" i="0" u="none" strike="noStrike" dirty="0" err="1">
                <a:solidFill>
                  <a:srgbClr val="000000"/>
                </a:solidFill>
                <a:effectLst/>
              </a:rPr>
              <a:t>lakehouse</a:t>
            </a:r>
            <a:endParaRPr lang="fr-FR" b="1" i="0" u="none" strike="noStrike" dirty="0">
              <a:solidFill>
                <a:srgbClr val="000000"/>
              </a:solidFill>
              <a:effectLst/>
            </a:endParaRPr>
          </a:p>
          <a:p>
            <a:endParaRPr lang="fr-FR" dirty="0"/>
          </a:p>
        </p:txBody>
      </p:sp>
    </p:spTree>
    <p:extLst>
      <p:ext uri="{BB962C8B-B14F-4D97-AF65-F5344CB8AC3E}">
        <p14:creationId xmlns:p14="http://schemas.microsoft.com/office/powerpoint/2010/main" val="384985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indent="-317500" algn="l"/>
            <a:r>
              <a:rPr lang="fr-FR" b="1" i="0" u="none" strike="noStrike" dirty="0">
                <a:solidFill>
                  <a:srgbClr val="FF0000"/>
                </a:solidFill>
                <a:effectLst/>
              </a:rPr>
              <a:t>Réduction de la duplication des données</a:t>
            </a:r>
          </a:p>
          <a:p>
            <a:pPr marL="368300" indent="-228600" algn="l">
              <a:buFont typeface="Arial" panose="020B0604020202020204" pitchFamily="34" charset="0"/>
              <a:buAutoNum type="alphaUcPeriod"/>
            </a:pPr>
            <a:endParaRPr lang="fr-FR" b="1" i="0" u="none" strike="noStrike" dirty="0">
              <a:solidFill>
                <a:srgbClr val="000000"/>
              </a:solidFill>
              <a:effectLst/>
            </a:endParaRPr>
          </a:p>
          <a:p>
            <a:pPr marL="139700" indent="0" algn="l">
              <a:buFont typeface="Arial" panose="020B0604020202020204" pitchFamily="34" charset="0"/>
              <a:buNone/>
            </a:pPr>
            <a:r>
              <a:rPr lang="fr-FR" b="1" i="0" u="none" strike="noStrike" dirty="0">
                <a:solidFill>
                  <a:srgbClr val="000000"/>
                </a:solidFill>
                <a:effectLst/>
              </a:rPr>
              <a:t>Problème avec les architectures classiques</a:t>
            </a:r>
            <a:r>
              <a:rPr lang="fr-FR" b="0" i="0" u="none" strike="noStrike" dirty="0">
                <a:solidFill>
                  <a:srgbClr val="000000"/>
                </a:solidFill>
                <a:effectLst/>
              </a:rPr>
              <a:t> :</a:t>
            </a:r>
          </a:p>
          <a:p>
            <a:pPr marL="457200" lvl="1" indent="0" algn="l">
              <a:buFont typeface="Arial" panose="020B0604020202020204" pitchFamily="34" charset="0"/>
              <a:buNone/>
            </a:pPr>
            <a:r>
              <a:rPr lang="fr-FR" b="0" i="0" u="none" strike="noStrike" dirty="0">
                <a:solidFill>
                  <a:srgbClr val="000000"/>
                </a:solidFill>
                <a:effectLst/>
              </a:rPr>
              <a:t>Dans un Data Lake + Data Warehouse, les données sont dupliquées :</a:t>
            </a:r>
          </a:p>
          <a:p>
            <a:pPr marL="914400" lvl="2" indent="0" algn="l">
              <a:buFont typeface="Arial" panose="020B0604020202020204" pitchFamily="34" charset="0"/>
              <a:buNone/>
            </a:pPr>
            <a:r>
              <a:rPr lang="fr-FR" b="0" i="0" u="none" strike="noStrike" dirty="0">
                <a:solidFill>
                  <a:srgbClr val="000000"/>
                </a:solidFill>
                <a:effectLst/>
              </a:rPr>
              <a:t>Une version brute est stockée dans le Data Lake.</a:t>
            </a:r>
          </a:p>
          <a:p>
            <a:pPr marL="914400" lvl="2" indent="0" algn="l">
              <a:buFont typeface="Arial" panose="020B0604020202020204" pitchFamily="34" charset="0"/>
              <a:buNone/>
            </a:pPr>
            <a:r>
              <a:rPr lang="fr-FR" b="0" i="0" u="none" strike="noStrike" dirty="0">
                <a:solidFill>
                  <a:srgbClr val="000000"/>
                </a:solidFill>
                <a:effectLst/>
              </a:rPr>
              <a:t>Une version transformée est chargée dans le Data Warehouse pour l'analyse.</a:t>
            </a:r>
          </a:p>
          <a:p>
            <a:pPr marL="457200" lvl="1" indent="0" algn="l">
              <a:buFont typeface="Arial" panose="020B0604020202020204" pitchFamily="34" charset="0"/>
              <a:buNone/>
            </a:pPr>
            <a:r>
              <a:rPr lang="fr-FR" b="0" i="0" u="none" strike="noStrike" dirty="0">
                <a:solidFill>
                  <a:srgbClr val="000000"/>
                </a:solidFill>
                <a:effectLst/>
              </a:rPr>
              <a:t>Résultat : coût de stockage élevé et risque d'incohérences.</a:t>
            </a:r>
          </a:p>
          <a:p>
            <a:pPr marL="139700" indent="0" algn="l">
              <a:buNone/>
            </a:pPr>
            <a:r>
              <a:rPr lang="fr-FR" b="1" i="0" u="none" strike="noStrike" dirty="0">
                <a:solidFill>
                  <a:srgbClr val="000000"/>
                </a:solidFill>
                <a:effectLst/>
              </a:rPr>
              <a:t>Solution apportée par le Data Lakehouse</a:t>
            </a:r>
            <a:r>
              <a:rPr lang="fr-FR" b="0" i="0" u="none" strike="noStrike" dirty="0">
                <a:solidFill>
                  <a:srgbClr val="000000"/>
                </a:solidFill>
                <a:effectLst/>
              </a:rPr>
              <a:t> :</a:t>
            </a:r>
          </a:p>
          <a:p>
            <a:pPr marL="139700" indent="0" algn="l">
              <a:buFont typeface="Arial" panose="020B0604020202020204" pitchFamily="34" charset="0"/>
              <a:buNone/>
            </a:pPr>
            <a:r>
              <a:rPr lang="fr-FR" b="0" i="0" u="none" strike="noStrike" dirty="0">
                <a:solidFill>
                  <a:srgbClr val="000000"/>
                </a:solidFill>
                <a:effectLst/>
              </a:rPr>
              <a:t>Le Data Lakehouse stocke une seule copie des données dans des formats optimisés comme Parquet. Les données sont directement prêtes pour l'analyse.</a:t>
            </a:r>
          </a:p>
          <a:p>
            <a:pPr marL="457200" lvl="1" indent="0" algn="l">
              <a:buFont typeface="Arial" panose="020B0604020202020204" pitchFamily="34" charset="0"/>
              <a:buNone/>
            </a:pPr>
            <a:endParaRPr lang="fr-FR" b="0" i="0" u="none" strike="noStrike" dirty="0">
              <a:solidFill>
                <a:srgbClr val="000000"/>
              </a:solidFill>
              <a:effectLst/>
            </a:endParaRPr>
          </a:p>
          <a:p>
            <a:pPr marL="139700" indent="0" algn="l">
              <a:buFont typeface="Arial" panose="020B0604020202020204" pitchFamily="34" charset="0"/>
              <a:buNone/>
            </a:pPr>
            <a:r>
              <a:rPr lang="fr-FR" b="1" i="0" u="none" strike="noStrike" dirty="0">
                <a:solidFill>
                  <a:srgbClr val="000000"/>
                </a:solidFill>
                <a:effectLst/>
              </a:rPr>
              <a:t>----------------------------------------------</a:t>
            </a:r>
          </a:p>
          <a:p>
            <a:pPr marL="457200" marR="0" lvl="0" indent="-317500" algn="l" defTabSz="914400" rtl="0" eaLnBrk="1" fontAlgn="auto" latinLnBrk="0" hangingPunct="1">
              <a:lnSpc>
                <a:spcPct val="100000"/>
              </a:lnSpc>
              <a:spcBef>
                <a:spcPts val="0"/>
              </a:spcBef>
              <a:spcAft>
                <a:spcPts val="0"/>
              </a:spcAft>
              <a:buClr>
                <a:srgbClr val="000000"/>
              </a:buClr>
              <a:buSzPts val="1400"/>
              <a:tabLst/>
              <a:defRPr/>
            </a:pPr>
            <a:r>
              <a:rPr lang="fr-FR" b="1" i="0" u="none" strike="noStrike" dirty="0">
                <a:solidFill>
                  <a:srgbClr val="000000"/>
                </a:solidFill>
                <a:effectLst/>
              </a:rPr>
              <a:t>Flexibilité dans la gestion des données </a:t>
            </a:r>
          </a:p>
          <a:p>
            <a:pPr marL="457200" marR="0" lvl="0" indent="-317500" algn="l" defTabSz="914400" rtl="0" eaLnBrk="1" fontAlgn="auto" latinLnBrk="0" hangingPunct="1">
              <a:lnSpc>
                <a:spcPct val="100000"/>
              </a:lnSpc>
              <a:spcBef>
                <a:spcPts val="0"/>
              </a:spcBef>
              <a:spcAft>
                <a:spcPts val="0"/>
              </a:spcAft>
              <a:buClr>
                <a:srgbClr val="000000"/>
              </a:buClr>
              <a:buSzPts val="1400"/>
              <a:tabLst/>
              <a:defRPr/>
            </a:pPr>
            <a:endParaRPr lang="fr-FR" b="1" i="0" u="none" strike="noStrike" dirty="0">
              <a:solidFill>
                <a:srgbClr val="000000"/>
              </a:solidFill>
              <a:effectLst/>
            </a:endParaRPr>
          </a:p>
          <a:p>
            <a:pPr marL="139700" indent="0" algn="l">
              <a:buFont typeface="Arial" panose="020B0604020202020204" pitchFamily="34" charset="0"/>
              <a:buNone/>
            </a:pPr>
            <a:r>
              <a:rPr lang="fr-FR" b="1" i="0" u="none" strike="noStrike" dirty="0">
                <a:solidFill>
                  <a:srgbClr val="000000"/>
                </a:solidFill>
                <a:effectLst/>
              </a:rPr>
              <a:t>Problème avec les architectures classiques</a:t>
            </a:r>
            <a:r>
              <a:rPr lang="fr-FR" b="0" i="0" u="none" strike="noStrike" dirty="0">
                <a:solidFill>
                  <a:srgbClr val="000000"/>
                </a:solidFill>
                <a:effectLst/>
              </a:rPr>
              <a:t> :</a:t>
            </a:r>
          </a:p>
          <a:p>
            <a:pPr marL="139700" indent="0" algn="l">
              <a:buFont typeface="Arial" panose="020B0604020202020204" pitchFamily="34" charset="0"/>
              <a:buNone/>
            </a:pPr>
            <a:r>
              <a:rPr lang="fr-FR" dirty="0"/>
              <a:t>Les Data </a:t>
            </a:r>
            <a:r>
              <a:rPr lang="fr-FR" dirty="0" err="1"/>
              <a:t>Warehouses</a:t>
            </a:r>
            <a:r>
              <a:rPr lang="fr-FR" dirty="0"/>
              <a:t> nécessitent des transformations lourdes (ETL) avant de pouvoir stocker des données.</a:t>
            </a:r>
          </a:p>
          <a:p>
            <a:pPr marL="139700" indent="0" algn="l">
              <a:buFont typeface="Arial" panose="020B0604020202020204" pitchFamily="34" charset="0"/>
              <a:buNone/>
            </a:pPr>
            <a:r>
              <a:rPr lang="fr-FR" dirty="0"/>
              <a:t>Les Data </a:t>
            </a:r>
            <a:r>
              <a:rPr lang="fr-FR" dirty="0" err="1"/>
              <a:t>Lakes</a:t>
            </a:r>
            <a:r>
              <a:rPr lang="fr-FR" dirty="0"/>
              <a:t> ne supportent pas bien les analyses directes.</a:t>
            </a:r>
            <a:endParaRPr lang="fr-FR" b="0" i="0" u="none" strike="noStrike" dirty="0">
              <a:solidFill>
                <a:srgbClr val="000000"/>
              </a:solidFill>
              <a:effectLst/>
            </a:endParaRPr>
          </a:p>
          <a:p>
            <a:pPr marL="139700" indent="0" algn="l">
              <a:buNone/>
            </a:pPr>
            <a:r>
              <a:rPr lang="fr-FR" b="1" i="0" u="none" strike="noStrike" dirty="0">
                <a:solidFill>
                  <a:srgbClr val="000000"/>
                </a:solidFill>
                <a:effectLst/>
              </a:rPr>
              <a:t>Solution apportée par le Data Lakehouse</a:t>
            </a:r>
            <a:r>
              <a:rPr lang="fr-FR" b="0" i="0" u="none" strike="noStrike" dirty="0">
                <a:solidFill>
                  <a:srgbClr val="000000"/>
                </a:solidFill>
                <a:effectLst/>
              </a:rPr>
              <a:t> </a:t>
            </a:r>
          </a:p>
          <a:p>
            <a:pPr marL="139700" indent="0" algn="l">
              <a:buNone/>
            </a:pPr>
            <a:r>
              <a:rPr lang="fr-FR" b="0" i="0" u="none" strike="noStrike" dirty="0">
                <a:solidFill>
                  <a:srgbClr val="000000"/>
                </a:solidFill>
                <a:effectLst/>
              </a:rPr>
              <a:t>Les données non structurées </a:t>
            </a:r>
            <a:r>
              <a:rPr lang="fr-FR" b="0" i="0" u="none" strike="noStrike" dirty="0">
                <a:solidFill>
                  <a:srgbClr val="000000"/>
                </a:solidFill>
                <a:effectLst/>
                <a:latin typeface="-webkit-standard"/>
              </a:rPr>
              <a:t>peuvent être stockées directement sans transformation préalable.</a:t>
            </a:r>
            <a:endParaRPr lang="fr-FR" b="1" i="0" u="none" strike="noStrike" dirty="0">
              <a:solidFill>
                <a:srgbClr val="000000"/>
              </a:solidFill>
              <a:effectLst/>
            </a:endParaRPr>
          </a:p>
          <a:p>
            <a:pPr marL="457200" marR="0" lvl="0" indent="-317500" algn="l" defTabSz="914400" rtl="0" eaLnBrk="1" fontAlgn="auto" latinLnBrk="0" hangingPunct="1">
              <a:lnSpc>
                <a:spcPct val="100000"/>
              </a:lnSpc>
              <a:spcBef>
                <a:spcPts val="0"/>
              </a:spcBef>
              <a:spcAft>
                <a:spcPts val="0"/>
              </a:spcAft>
              <a:buClr>
                <a:srgbClr val="000000"/>
              </a:buClr>
              <a:buSzPts val="1400"/>
              <a:tabLst/>
              <a:defRPr/>
            </a:pPr>
            <a:endParaRPr lang="fr-FR" b="1" i="0" u="none" strike="noStrike" dirty="0">
              <a:solidFill>
                <a:srgbClr val="000000"/>
              </a:solidFill>
              <a:effectLst/>
            </a:endParaRPr>
          </a:p>
          <a:p>
            <a:pPr marL="457200" marR="0" lvl="0" indent="-317500" algn="l" defTabSz="914400" rtl="0" eaLnBrk="1" fontAlgn="auto" latinLnBrk="0" hangingPunct="1">
              <a:lnSpc>
                <a:spcPct val="100000"/>
              </a:lnSpc>
              <a:spcBef>
                <a:spcPts val="0"/>
              </a:spcBef>
              <a:spcAft>
                <a:spcPts val="0"/>
              </a:spcAft>
              <a:buClr>
                <a:srgbClr val="000000"/>
              </a:buClr>
              <a:buSzPts val="1400"/>
              <a:tabLst/>
              <a:defRPr/>
            </a:pPr>
            <a:endParaRPr lang="fr-FR" b="1" i="0" u="none" strike="noStrike" dirty="0">
              <a:solidFill>
                <a:srgbClr val="000000"/>
              </a:solidFill>
              <a:effectLst/>
            </a:endParaRPr>
          </a:p>
          <a:p>
            <a:pPr marL="457200" marR="0" lvl="0" indent="-317500" algn="l" defTabSz="914400" rtl="0" eaLnBrk="1" fontAlgn="auto" latinLnBrk="0" hangingPunct="1">
              <a:lnSpc>
                <a:spcPct val="100000"/>
              </a:lnSpc>
              <a:spcBef>
                <a:spcPts val="0"/>
              </a:spcBef>
              <a:spcAft>
                <a:spcPts val="0"/>
              </a:spcAft>
              <a:buClr>
                <a:srgbClr val="000000"/>
              </a:buClr>
              <a:buSzPts val="1400"/>
              <a:tabLst/>
              <a:defRPr/>
            </a:pPr>
            <a:endParaRPr lang="fr-FR" b="1" i="0" u="none" strike="noStrike" dirty="0">
              <a:solidFill>
                <a:srgbClr val="000000"/>
              </a:solidFill>
              <a:effectLst/>
            </a:endParaRPr>
          </a:p>
          <a:p>
            <a:pPr marL="139700" marR="0" lvl="0" indent="0" algn="l" defTabSz="914400" rtl="0" eaLnBrk="1" fontAlgn="auto" latinLnBrk="0" hangingPunct="1">
              <a:lnSpc>
                <a:spcPct val="100000"/>
              </a:lnSpc>
              <a:spcBef>
                <a:spcPts val="0"/>
              </a:spcBef>
              <a:spcAft>
                <a:spcPts val="0"/>
              </a:spcAft>
              <a:buClr>
                <a:srgbClr val="000000"/>
              </a:buClr>
              <a:buSzPts val="1400"/>
              <a:buNone/>
              <a:tabLst/>
              <a:defRPr/>
            </a:pPr>
            <a:r>
              <a:rPr lang="fr-FR" b="1" i="0" u="none" strike="noStrike" dirty="0">
                <a:solidFill>
                  <a:srgbClr val="000000"/>
                </a:solidFill>
                <a:effectLst/>
              </a:rPr>
              <a:t>----------------------------------------------</a:t>
            </a:r>
          </a:p>
          <a:p>
            <a:pPr marL="457200" marR="0" lvl="0" indent="-317500" algn="l" defTabSz="914400" rtl="0" eaLnBrk="1" fontAlgn="auto" latinLnBrk="0" hangingPunct="1">
              <a:lnSpc>
                <a:spcPct val="100000"/>
              </a:lnSpc>
              <a:spcBef>
                <a:spcPts val="0"/>
              </a:spcBef>
              <a:spcAft>
                <a:spcPts val="0"/>
              </a:spcAft>
              <a:buClr>
                <a:srgbClr val="000000"/>
              </a:buClr>
              <a:buSzPts val="1400"/>
              <a:tabLst/>
              <a:defRPr/>
            </a:pPr>
            <a:r>
              <a:rPr lang="fr-FR" b="1" i="0" u="none" strike="noStrike" dirty="0">
                <a:solidFill>
                  <a:srgbClr val="000000"/>
                </a:solidFill>
                <a:effectLst/>
              </a:rPr>
              <a:t>Optimisation des performances</a:t>
            </a:r>
          </a:p>
          <a:p>
            <a:pPr marL="457200" marR="0" lvl="0" indent="-317500" algn="l" defTabSz="914400" rtl="0" eaLnBrk="1" fontAlgn="auto" latinLnBrk="0" hangingPunct="1">
              <a:lnSpc>
                <a:spcPct val="100000"/>
              </a:lnSpc>
              <a:spcBef>
                <a:spcPts val="0"/>
              </a:spcBef>
              <a:spcAft>
                <a:spcPts val="0"/>
              </a:spcAft>
              <a:buClr>
                <a:srgbClr val="000000"/>
              </a:buClr>
              <a:buSzPts val="1400"/>
              <a:tabLst/>
              <a:defRPr/>
            </a:pPr>
            <a:endParaRPr lang="fr-FR" b="1" i="0" u="none" strike="noStrike" dirty="0">
              <a:solidFill>
                <a:srgbClr val="000000"/>
              </a:solidFill>
              <a:effectLst/>
            </a:endParaRPr>
          </a:p>
          <a:p>
            <a:pPr marL="139700" indent="0" algn="l">
              <a:buFont typeface="Arial" panose="020B0604020202020204" pitchFamily="34" charset="0"/>
              <a:buNone/>
            </a:pPr>
            <a:r>
              <a:rPr lang="fr-FR" b="1" i="0" u="none" strike="noStrike" dirty="0">
                <a:solidFill>
                  <a:srgbClr val="000000"/>
                </a:solidFill>
                <a:effectLst/>
              </a:rPr>
              <a:t>Problème avec les architectures classiques</a:t>
            </a:r>
            <a:r>
              <a:rPr lang="fr-FR" b="0" i="0" u="none" strike="noStrike" dirty="0">
                <a:solidFill>
                  <a:srgbClr val="000000"/>
                </a:solidFill>
                <a:effectLst/>
              </a:rPr>
              <a:t> </a:t>
            </a:r>
          </a:p>
          <a:p>
            <a:pPr marL="139700" indent="0" algn="l">
              <a:buFont typeface="Arial" panose="020B0604020202020204" pitchFamily="34" charset="0"/>
              <a:buNone/>
            </a:pPr>
            <a:r>
              <a:rPr lang="fr-FR" dirty="0"/>
              <a:t>Requêtes lentes, car les données ne sont pas optimisées pour l'analyse.</a:t>
            </a:r>
          </a:p>
          <a:p>
            <a:pPr marL="139700" indent="0" algn="l">
              <a:buFont typeface="Arial" panose="020B0604020202020204" pitchFamily="34" charset="0"/>
              <a:buNone/>
            </a:pPr>
            <a:r>
              <a:rPr lang="fr-FR" dirty="0"/>
              <a:t>Pas de gestion ACID (Atomicité, Cohérence, Isolation, Durabilité), donc les données peuvent être corrompues si plusieurs utilisateurs écrivent en même temps.</a:t>
            </a:r>
            <a:endParaRPr lang="fr-FR" b="0" i="0" u="none" strike="noStrike" dirty="0">
              <a:solidFill>
                <a:srgbClr val="000000"/>
              </a:solidFill>
              <a:effectLst/>
            </a:endParaRPr>
          </a:p>
          <a:p>
            <a:pPr marL="139700" indent="0" algn="l">
              <a:buFont typeface="Arial" panose="020B0604020202020204" pitchFamily="34" charset="0"/>
              <a:buNone/>
            </a:pPr>
            <a:r>
              <a:rPr lang="fr-FR" b="1" i="0" u="none" strike="noStrike" dirty="0">
                <a:solidFill>
                  <a:srgbClr val="000000"/>
                </a:solidFill>
                <a:effectLst/>
              </a:rPr>
              <a:t>Solution apportée par le Data Lakehouse</a:t>
            </a:r>
            <a:r>
              <a:rPr lang="fr-FR" b="0" i="0" u="none" strike="noStrike" dirty="0">
                <a:solidFill>
                  <a:srgbClr val="000000"/>
                </a:solidFill>
                <a:effectLst/>
              </a:rPr>
              <a:t> </a:t>
            </a:r>
          </a:p>
          <a:p>
            <a:pPr marL="139700" indent="0">
              <a:buFont typeface="Arial" panose="020B0604020202020204" pitchFamily="34" charset="0"/>
              <a:buNone/>
            </a:pPr>
            <a:r>
              <a:rPr lang="fr-FR" dirty="0"/>
              <a:t>Utilise des formats optimisés comme </a:t>
            </a:r>
            <a:r>
              <a:rPr lang="fr-FR" b="1" dirty="0"/>
              <a:t>Parquet</a:t>
            </a:r>
            <a:r>
              <a:rPr lang="fr-FR" dirty="0"/>
              <a:t> ou </a:t>
            </a:r>
            <a:r>
              <a:rPr lang="fr-FR" b="1" dirty="0"/>
              <a:t>Delta Lake</a:t>
            </a:r>
            <a:r>
              <a:rPr lang="fr-FR" dirty="0"/>
              <a:t> :Compression efficace et requêtes plus rapides.</a:t>
            </a:r>
          </a:p>
          <a:p>
            <a:pPr marL="139700" indent="0">
              <a:buFont typeface="Arial" panose="020B0604020202020204" pitchFamily="34" charset="0"/>
              <a:buNone/>
            </a:pPr>
            <a:r>
              <a:rPr lang="fr-FR" dirty="0"/>
              <a:t>Partitionnement : permet d’accéder uniquement aux données nécessaires.</a:t>
            </a:r>
          </a:p>
          <a:p>
            <a:pPr marL="139700" indent="0">
              <a:buNone/>
            </a:pPr>
            <a:r>
              <a:rPr lang="fr-FR" dirty="0"/>
              <a:t>Supporte les transactions ACID : garantit l’intégrité des données.</a:t>
            </a:r>
            <a:endParaRPr lang="fr-FR" b="1" i="0" u="none" strike="noStrike" dirty="0">
              <a:solidFill>
                <a:srgbClr val="000000"/>
              </a:solidFill>
              <a:effectLst/>
            </a:endParaRPr>
          </a:p>
          <a:p>
            <a:pPr marL="457200" marR="0" lvl="0" indent="-317500" algn="l" defTabSz="914400" rtl="0" eaLnBrk="1" fontAlgn="auto" latinLnBrk="0" hangingPunct="1">
              <a:lnSpc>
                <a:spcPct val="100000"/>
              </a:lnSpc>
              <a:spcBef>
                <a:spcPts val="0"/>
              </a:spcBef>
              <a:spcAft>
                <a:spcPts val="0"/>
              </a:spcAft>
              <a:buClr>
                <a:srgbClr val="000000"/>
              </a:buClr>
              <a:buSzPts val="1400"/>
              <a:tabLst/>
              <a:defRPr/>
            </a:pPr>
            <a:endParaRPr lang="fr-FR" b="1" i="0" u="none" strike="noStrike" dirty="0">
              <a:solidFill>
                <a:srgbClr val="000000"/>
              </a:solidFill>
              <a:effectLst/>
            </a:endParaRPr>
          </a:p>
          <a:p>
            <a:pPr marL="139700" marR="0" lvl="0" indent="0" algn="l" defTabSz="914400" rtl="0" eaLnBrk="1" fontAlgn="auto" latinLnBrk="0" hangingPunct="1">
              <a:lnSpc>
                <a:spcPct val="100000"/>
              </a:lnSpc>
              <a:spcBef>
                <a:spcPts val="0"/>
              </a:spcBef>
              <a:spcAft>
                <a:spcPts val="0"/>
              </a:spcAft>
              <a:buClr>
                <a:srgbClr val="000000"/>
              </a:buClr>
              <a:buSzPts val="1400"/>
              <a:buNone/>
              <a:tabLst/>
              <a:defRPr/>
            </a:pPr>
            <a:r>
              <a:rPr lang="fr-FR" b="1" i="0" u="none" strike="noStrike" dirty="0">
                <a:solidFill>
                  <a:srgbClr val="000000"/>
                </a:solidFill>
                <a:effectLst/>
              </a:rPr>
              <a:t>----------------------------------------------</a:t>
            </a:r>
          </a:p>
          <a:p>
            <a:pPr marL="457200" marR="0" lvl="0" indent="-317500" algn="l" defTabSz="914400" rtl="0" eaLnBrk="1" fontAlgn="auto" latinLnBrk="0" hangingPunct="1">
              <a:lnSpc>
                <a:spcPct val="100000"/>
              </a:lnSpc>
              <a:spcBef>
                <a:spcPts val="0"/>
              </a:spcBef>
              <a:spcAft>
                <a:spcPts val="0"/>
              </a:spcAft>
              <a:buClr>
                <a:srgbClr val="000000"/>
              </a:buClr>
              <a:buSzPts val="1400"/>
              <a:tabLst/>
              <a:defRPr/>
            </a:pPr>
            <a:r>
              <a:rPr lang="fr-FR" b="1" i="0" u="none" strike="noStrike" dirty="0">
                <a:solidFill>
                  <a:srgbClr val="000000"/>
                </a:solidFill>
                <a:effectLst/>
              </a:rPr>
              <a:t>Simplification des processus ETL/ELT</a:t>
            </a:r>
          </a:p>
          <a:p>
            <a:pPr marL="139700" indent="0" algn="l">
              <a:buFont typeface="Arial" panose="020B0604020202020204" pitchFamily="34" charset="0"/>
              <a:buNone/>
            </a:pPr>
            <a:endParaRPr lang="fr-FR" b="1" i="0" u="none" strike="noStrike" dirty="0">
              <a:solidFill>
                <a:srgbClr val="000000"/>
              </a:solidFill>
              <a:effectLst/>
            </a:endParaRPr>
          </a:p>
          <a:p>
            <a:pPr marL="139700" indent="0" algn="l">
              <a:buFont typeface="Arial" panose="020B0604020202020204" pitchFamily="34" charset="0"/>
              <a:buNone/>
            </a:pPr>
            <a:r>
              <a:rPr lang="fr-FR" b="1" i="0" u="none" strike="noStrike" dirty="0">
                <a:solidFill>
                  <a:srgbClr val="000000"/>
                </a:solidFill>
                <a:effectLst/>
              </a:rPr>
              <a:t>Problème avec les architectures classiques</a:t>
            </a:r>
            <a:r>
              <a:rPr lang="fr-FR" b="0" i="0" u="none" strike="noStrike" dirty="0">
                <a:solidFill>
                  <a:srgbClr val="000000"/>
                </a:solidFill>
                <a:effectLst/>
              </a:rPr>
              <a:t> </a:t>
            </a:r>
          </a:p>
          <a:p>
            <a:pPr marL="139700" indent="0" algn="l">
              <a:buFont typeface="Arial" panose="020B0604020202020204" pitchFamily="34" charset="0"/>
              <a:buNone/>
            </a:pPr>
            <a:r>
              <a:rPr lang="fr-FR" b="0" i="0" u="none" strike="noStrike" dirty="0">
                <a:solidFill>
                  <a:srgbClr val="000000"/>
                </a:solidFill>
                <a:effectLst/>
                <a:latin typeface="-webkit-standard"/>
              </a:rPr>
              <a:t>Besoin de transformer les données (ETL) avant de les charger dans le Data Warehouse.</a:t>
            </a:r>
            <a:endParaRPr lang="fr-FR" b="1" i="0" u="none" strike="noStrike" dirty="0">
              <a:solidFill>
                <a:srgbClr val="000000"/>
              </a:solidFill>
              <a:effectLst/>
            </a:endParaRPr>
          </a:p>
          <a:p>
            <a:pPr marL="139700" indent="0" algn="l">
              <a:buFont typeface="Arial" panose="020B0604020202020204" pitchFamily="34" charset="0"/>
              <a:buNone/>
            </a:pPr>
            <a:r>
              <a:rPr lang="fr-FR" b="1" i="0" u="none" strike="noStrike" dirty="0">
                <a:solidFill>
                  <a:srgbClr val="000000"/>
                </a:solidFill>
                <a:effectLst/>
              </a:rPr>
              <a:t>Solution apportée par le Data Lakehouse</a:t>
            </a:r>
            <a:r>
              <a:rPr lang="fr-FR" b="0" i="0" u="none" strike="noStrike" dirty="0">
                <a:solidFill>
                  <a:srgbClr val="000000"/>
                </a:solidFill>
                <a:effectLst/>
              </a:rPr>
              <a:t> </a:t>
            </a:r>
          </a:p>
          <a:p>
            <a:pPr marL="139700" indent="0" algn="l">
              <a:buFont typeface="Arial" panose="020B0604020202020204" pitchFamily="34" charset="0"/>
              <a:buNone/>
            </a:pPr>
            <a:r>
              <a:rPr lang="fr-FR" b="0" i="0" u="none" strike="noStrike" dirty="0">
                <a:solidFill>
                  <a:srgbClr val="000000"/>
                </a:solidFill>
                <a:effectLst/>
                <a:latin typeface="-webkit-standard"/>
              </a:rPr>
              <a:t>Les données peuvent être transformées </a:t>
            </a:r>
            <a:r>
              <a:rPr lang="fr-FR" b="1" i="0" u="none" strike="noStrike" dirty="0">
                <a:solidFill>
                  <a:srgbClr val="000000"/>
                </a:solidFill>
                <a:effectLst/>
              </a:rPr>
              <a:t>à la demande</a:t>
            </a:r>
            <a:r>
              <a:rPr lang="fr-FR" b="0" i="0" u="none" strike="noStrike" dirty="0">
                <a:solidFill>
                  <a:srgbClr val="000000"/>
                </a:solidFill>
                <a:effectLst/>
                <a:latin typeface="-webkit-standard"/>
              </a:rPr>
              <a:t> (ELT), directement depuis le stockage (par exemple, couche Silver).</a:t>
            </a:r>
            <a:endParaRPr lang="fr-FR" b="0" i="0" u="none" strike="noStrike" dirty="0">
              <a:solidFill>
                <a:srgbClr val="000000"/>
              </a:solidFill>
              <a:effectLst/>
            </a:endParaRPr>
          </a:p>
          <a:p>
            <a:pPr algn="l"/>
            <a:endParaRPr lang="fr-FR" b="1" i="0" u="none" strike="noStrike" dirty="0">
              <a:solidFill>
                <a:srgbClr val="000000"/>
              </a:solidFill>
              <a:effectLst/>
            </a:endParaRPr>
          </a:p>
          <a:p>
            <a:pPr algn="l"/>
            <a:endParaRPr lang="fr-FR" b="1" i="0" u="none" strike="noStrike" dirty="0">
              <a:solidFill>
                <a:srgbClr val="000000"/>
              </a:solidFill>
              <a:effectLst/>
            </a:endParaRPr>
          </a:p>
          <a:p>
            <a:pPr marL="139700" indent="0" algn="l">
              <a:buNone/>
            </a:pPr>
            <a:r>
              <a:rPr lang="fr-FR" b="1" i="0" u="none" strike="noStrike" dirty="0">
                <a:solidFill>
                  <a:srgbClr val="000000"/>
                </a:solidFill>
                <a:effectLst/>
              </a:rPr>
              <a:t>--------</a:t>
            </a:r>
            <a:endParaRPr lang="fr-FR" b="0" i="0" u="none" strike="noStrike" dirty="0">
              <a:solidFill>
                <a:srgbClr val="000000"/>
              </a:solidFill>
              <a:effectLst/>
              <a:latin typeface="-webkit-standard"/>
            </a:endParaRPr>
          </a:p>
          <a:p>
            <a:pPr marL="139700" indent="0" algn="l">
              <a:buFont typeface="Arial" panose="020B0604020202020204" pitchFamily="34" charset="0"/>
              <a:buNone/>
            </a:pPr>
            <a:r>
              <a:rPr lang="fr-FR" b="1" i="0" u="none" strike="noStrike" dirty="0">
                <a:solidFill>
                  <a:srgbClr val="000000"/>
                </a:solidFill>
                <a:effectLst/>
              </a:rPr>
              <a:t>Problème avec les architectures classiques</a:t>
            </a:r>
            <a:r>
              <a:rPr lang="fr-FR" b="0" i="0" u="none" strike="noStrike" dirty="0">
                <a:solidFill>
                  <a:srgbClr val="000000"/>
                </a:solidFill>
                <a:effectLst/>
              </a:rPr>
              <a:t> </a:t>
            </a:r>
          </a:p>
          <a:p>
            <a:pPr marL="139700" indent="0" algn="l">
              <a:buFont typeface="Arial" panose="020B0604020202020204" pitchFamily="34" charset="0"/>
              <a:buNone/>
            </a:pPr>
            <a:r>
              <a:rPr lang="fr-FR" b="0" i="0" u="none" strike="noStrike" dirty="0">
                <a:solidFill>
                  <a:srgbClr val="000000"/>
                </a:solidFill>
                <a:effectLst/>
                <a:latin typeface="-webkit-standard"/>
              </a:rPr>
              <a:t>Les données doivent être préchargées, donc pas d'analyse en temps réel.</a:t>
            </a:r>
            <a:endParaRPr lang="fr-FR" b="0" i="0" u="none" strike="noStrike" dirty="0">
              <a:solidFill>
                <a:srgbClr val="000000"/>
              </a:solidFill>
              <a:effectLst/>
            </a:endParaRPr>
          </a:p>
          <a:p>
            <a:pPr marL="139700" indent="0" algn="l">
              <a:buFont typeface="Arial" panose="020B0604020202020204" pitchFamily="34" charset="0"/>
              <a:buNone/>
            </a:pPr>
            <a:r>
              <a:rPr lang="fr-FR" b="1" i="0" u="none" strike="noStrike" dirty="0">
                <a:solidFill>
                  <a:srgbClr val="000000"/>
                </a:solidFill>
                <a:effectLst/>
              </a:rPr>
              <a:t>Solution apportée par le Data Lakehouse</a:t>
            </a:r>
          </a:p>
          <a:p>
            <a:pPr marL="139700" indent="0" algn="l">
              <a:buFont typeface="Arial" panose="020B0604020202020204" pitchFamily="34" charset="0"/>
              <a:buNone/>
            </a:pPr>
            <a:r>
              <a:rPr lang="fr-FR" b="0" i="0" u="none" strike="noStrike" dirty="0">
                <a:solidFill>
                  <a:srgbClr val="000000"/>
                </a:solidFill>
                <a:effectLst/>
                <a:latin typeface="-webkit-standard"/>
              </a:rPr>
              <a:t>Supporte le </a:t>
            </a:r>
            <a:r>
              <a:rPr lang="fr-FR" b="1" i="0" u="none" strike="noStrike" dirty="0">
                <a:solidFill>
                  <a:srgbClr val="000000"/>
                </a:solidFill>
                <a:effectLst/>
              </a:rPr>
              <a:t>streaming de données</a:t>
            </a:r>
            <a:r>
              <a:rPr lang="fr-FR" b="0" i="0" u="none" strike="noStrike" dirty="0">
                <a:solidFill>
                  <a:srgbClr val="000000"/>
                </a:solidFill>
                <a:effectLst/>
                <a:latin typeface="-webkit-standard"/>
              </a:rPr>
              <a:t> (via Kafka, Spark Streaming).</a:t>
            </a:r>
            <a:r>
              <a:rPr lang="fr-FR" b="0" i="0" u="none" strike="noStrike" dirty="0">
                <a:solidFill>
                  <a:srgbClr val="000000"/>
                </a:solidFill>
                <a:effectLst/>
              </a:rPr>
              <a:t> </a:t>
            </a:r>
            <a:br>
              <a:rPr lang="fr-FR" dirty="0"/>
            </a:br>
            <a:endParaRPr lang="fr-FR" dirty="0"/>
          </a:p>
        </p:txBody>
      </p:sp>
      <p:sp>
        <p:nvSpPr>
          <p:cNvPr id="4" name="Espace réservé du numéro de diapositive 3"/>
          <p:cNvSpPr>
            <a:spLocks noGrp="1"/>
          </p:cNvSpPr>
          <p:nvPr>
            <p:ph type="sldNum" sz="quarter" idx="5"/>
          </p:nvPr>
        </p:nvSpPr>
        <p:spPr>
          <a:xfrm>
            <a:off x="3884613" y="8685213"/>
            <a:ext cx="2971800" cy="458787"/>
          </a:xfrm>
          <a:prstGeom prst="rect">
            <a:avLst/>
          </a:prstGeom>
        </p:spPr>
        <p:txBody>
          <a:bodyPr/>
          <a:lstStyle/>
          <a:p>
            <a:fld id="{B2D5443E-3374-314B-AFCE-B7B5180A042F}" type="slidenum">
              <a:rPr lang="fr-FR" smtClean="0"/>
              <a:t>8</a:t>
            </a:fld>
            <a:endParaRPr lang="fr-FR"/>
          </a:p>
        </p:txBody>
      </p:sp>
    </p:spTree>
    <p:extLst>
      <p:ext uri="{BB962C8B-B14F-4D97-AF65-F5344CB8AC3E}">
        <p14:creationId xmlns:p14="http://schemas.microsoft.com/office/powerpoint/2010/main" val="2699506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580887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lgn="l">
              <a:buNone/>
            </a:pPr>
            <a:r>
              <a:rPr lang="fr-FR" b="1" i="0" u="none" strike="noStrike" dirty="0">
                <a:solidFill>
                  <a:srgbClr val="000000"/>
                </a:solidFill>
                <a:effectLst/>
              </a:rPr>
              <a:t>Comment le schéma en lecture permet la BI sur ces couches ?</a:t>
            </a:r>
          </a:p>
          <a:p>
            <a:pPr marL="139700" indent="0" algn="l">
              <a:buNone/>
            </a:pPr>
            <a:endParaRPr lang="fr-FR" b="1" i="0" u="none" strike="noStrike" dirty="0">
              <a:solidFill>
                <a:srgbClr val="000000"/>
              </a:solidFill>
              <a:effectLst/>
            </a:endParaRPr>
          </a:p>
          <a:p>
            <a:pPr marL="139700" indent="0" algn="l">
              <a:buNone/>
            </a:pPr>
            <a:r>
              <a:rPr lang="fr-FR" b="1" i="0" u="none" strike="noStrike" dirty="0">
                <a:solidFill>
                  <a:srgbClr val="000000"/>
                </a:solidFill>
                <a:effectLst/>
              </a:rPr>
              <a:t>Étape 1 : Requête sur la couche Bronze/Silver</a:t>
            </a:r>
          </a:p>
          <a:p>
            <a:pPr marL="139700" indent="0" algn="l">
              <a:buNone/>
            </a:pPr>
            <a:r>
              <a:rPr lang="fr-FR" b="0" i="0" u="none" strike="noStrike" dirty="0">
                <a:solidFill>
                  <a:srgbClr val="000000"/>
                </a:solidFill>
                <a:effectLst/>
              </a:rPr>
              <a:t>Un analyste ou un outil BI exécute une requête sur les données de la couche Bronze ou Silver. Exemples de formats typiques :</a:t>
            </a:r>
          </a:p>
          <a:p>
            <a:pPr marL="139700" indent="0" algn="l">
              <a:buFont typeface="Arial" panose="020B0604020202020204" pitchFamily="34" charset="0"/>
              <a:buNone/>
            </a:pPr>
            <a:r>
              <a:rPr lang="fr-FR" b="1" i="0" u="none" strike="noStrike" dirty="0">
                <a:solidFill>
                  <a:srgbClr val="000000"/>
                </a:solidFill>
                <a:effectLst/>
              </a:rPr>
              <a:t>Bronze</a:t>
            </a:r>
            <a:r>
              <a:rPr lang="fr-FR" b="0" i="0" u="none" strike="noStrike" dirty="0">
                <a:solidFill>
                  <a:srgbClr val="000000"/>
                </a:solidFill>
                <a:effectLst/>
              </a:rPr>
              <a:t> : Fichier JSON avec des logs d'activité d'un site web.</a:t>
            </a:r>
          </a:p>
          <a:p>
            <a:pPr marL="139700" indent="0" algn="l">
              <a:buFont typeface="Arial" panose="020B0604020202020204" pitchFamily="34" charset="0"/>
              <a:buNone/>
            </a:pPr>
            <a:r>
              <a:rPr lang="fr-FR" b="1" i="0" u="none" strike="noStrike" dirty="0">
                <a:solidFill>
                  <a:srgbClr val="000000"/>
                </a:solidFill>
                <a:effectLst/>
              </a:rPr>
              <a:t>Silver</a:t>
            </a:r>
            <a:r>
              <a:rPr lang="fr-FR" b="0" i="0" u="none" strike="noStrike" dirty="0">
                <a:solidFill>
                  <a:srgbClr val="000000"/>
                </a:solidFill>
                <a:effectLst/>
              </a:rPr>
              <a:t> : Fichier CSV filtré contenant des transactions utilisateur avec des colonnes partielles.</a:t>
            </a:r>
          </a:p>
          <a:p>
            <a:pPr marL="139700" indent="0" algn="l">
              <a:buNone/>
            </a:pPr>
            <a:r>
              <a:rPr lang="fr-FR" b="1" i="0" u="none" strike="noStrike" dirty="0">
                <a:solidFill>
                  <a:srgbClr val="000000"/>
                </a:solidFill>
                <a:effectLst/>
              </a:rPr>
              <a:t>Étape 2 : Application du schéma en lecture</a:t>
            </a:r>
          </a:p>
          <a:p>
            <a:pPr marL="139700" indent="0" algn="l">
              <a:buNone/>
            </a:pPr>
            <a:r>
              <a:rPr lang="fr-FR" b="0" i="0" u="none" strike="noStrike" dirty="0">
                <a:solidFill>
                  <a:srgbClr val="000000"/>
                </a:solidFill>
                <a:effectLst/>
              </a:rPr>
              <a:t>Lors de la requête :</a:t>
            </a:r>
          </a:p>
          <a:p>
            <a:pPr marL="139700" indent="0" algn="l">
              <a:buNone/>
            </a:pPr>
            <a:r>
              <a:rPr lang="fr-FR" b="0" i="0" u="none" strike="noStrike" dirty="0">
                <a:solidFill>
                  <a:srgbClr val="000000"/>
                </a:solidFill>
                <a:effectLst/>
              </a:rPr>
              <a:t>Le moteur de traitement (comme Spark, Presto ou autre) </a:t>
            </a:r>
            <a:r>
              <a:rPr lang="fr-FR" b="1" i="0" u="none" strike="noStrike" dirty="0">
                <a:solidFill>
                  <a:srgbClr val="000000"/>
                </a:solidFill>
                <a:effectLst/>
              </a:rPr>
              <a:t>détecte la structure des données</a:t>
            </a:r>
            <a:r>
              <a:rPr lang="fr-FR" b="0" i="0" u="none" strike="noStrike" dirty="0">
                <a:solidFill>
                  <a:srgbClr val="000000"/>
                </a:solidFill>
                <a:effectLst/>
              </a:rPr>
              <a:t> au moment de la lecture.</a:t>
            </a:r>
          </a:p>
          <a:p>
            <a:pPr marL="139700" indent="0" algn="l">
              <a:buNone/>
            </a:pPr>
            <a:r>
              <a:rPr lang="fr-FR" b="0" i="0" u="none" strike="noStrike" dirty="0">
                <a:solidFill>
                  <a:srgbClr val="000000"/>
                </a:solidFill>
                <a:effectLst/>
              </a:rPr>
              <a:t>Un </a:t>
            </a:r>
            <a:r>
              <a:rPr lang="fr-FR" b="1" i="0" u="none" strike="noStrike" dirty="0">
                <a:solidFill>
                  <a:srgbClr val="000000"/>
                </a:solidFill>
                <a:effectLst/>
              </a:rPr>
              <a:t>schéma est appliqué à la volée</a:t>
            </a:r>
            <a:r>
              <a:rPr lang="fr-FR" b="0" i="0" u="none" strike="noStrike" dirty="0">
                <a:solidFill>
                  <a:srgbClr val="000000"/>
                </a:solidFill>
                <a:effectLst/>
              </a:rPr>
              <a:t> pour transformer les données en un format compréhensible :</a:t>
            </a:r>
          </a:p>
          <a:p>
            <a:pPr marL="457200" lvl="1" indent="0" algn="l">
              <a:buNone/>
            </a:pPr>
            <a:r>
              <a:rPr lang="fr-FR" b="0" i="0" u="none" strike="noStrike" dirty="0">
                <a:solidFill>
                  <a:srgbClr val="000000"/>
                </a:solidFill>
                <a:effectLst/>
              </a:rPr>
              <a:t>Exemples :</a:t>
            </a:r>
          </a:p>
          <a:p>
            <a:pPr marL="914400" lvl="2" indent="0" algn="l">
              <a:buNone/>
            </a:pPr>
            <a:r>
              <a:rPr lang="fr-FR" b="0" i="0" u="none" strike="noStrike" dirty="0">
                <a:solidFill>
                  <a:srgbClr val="000000"/>
                </a:solidFill>
                <a:effectLst/>
              </a:rPr>
              <a:t>Les objets JSON peuvent être convertis en colonnes (Date, Utilisateur, Action).</a:t>
            </a:r>
          </a:p>
          <a:p>
            <a:pPr marL="914400" lvl="2" indent="0" algn="l">
              <a:buNone/>
            </a:pPr>
            <a:r>
              <a:rPr lang="fr-FR" b="0" i="0" u="none" strike="noStrike" dirty="0">
                <a:solidFill>
                  <a:srgbClr val="000000"/>
                </a:solidFill>
                <a:effectLst/>
              </a:rPr>
              <a:t>Un fichier CSV partiellement nettoyé peut être enrichi ou joint avec d'autres données.</a:t>
            </a:r>
          </a:p>
          <a:p>
            <a:pPr marL="139700" indent="0" algn="l">
              <a:buNone/>
            </a:pPr>
            <a:r>
              <a:rPr lang="fr-FR" b="1" i="0" u="none" strike="noStrike" dirty="0">
                <a:solidFill>
                  <a:srgbClr val="000000"/>
                </a:solidFill>
                <a:effectLst/>
              </a:rPr>
              <a:t>Étape 3 : Préparation des données pour la BI</a:t>
            </a:r>
          </a:p>
          <a:p>
            <a:pPr marL="139700" indent="0" algn="l">
              <a:buFont typeface="Arial" panose="020B0604020202020204" pitchFamily="34" charset="0"/>
              <a:buNone/>
            </a:pPr>
            <a:r>
              <a:rPr lang="fr-FR" b="0" i="0" u="none" strike="noStrike" dirty="0">
                <a:solidFill>
                  <a:srgbClr val="000000"/>
                </a:solidFill>
                <a:effectLst/>
              </a:rPr>
              <a:t>Une fois structurées via le schéma en lecture, les données sont transformées en une vue ou un tableau qui peut être directement analysé.</a:t>
            </a:r>
          </a:p>
          <a:p>
            <a:pPr marL="139700" indent="0" algn="l">
              <a:buFont typeface="Arial" panose="020B0604020202020204" pitchFamily="34" charset="0"/>
              <a:buNone/>
            </a:pPr>
            <a:r>
              <a:rPr lang="fr-FR" b="0" i="0" u="none" strike="noStrike" dirty="0">
                <a:solidFill>
                  <a:srgbClr val="000000"/>
                </a:solidFill>
                <a:effectLst/>
              </a:rPr>
              <a:t>Ces vues temporaires sont compatibles avec les outils BI comme Tableau, Power BI ou </a:t>
            </a:r>
            <a:r>
              <a:rPr lang="fr-FR" b="0" i="0" u="none" strike="noStrike" dirty="0" err="1">
                <a:solidFill>
                  <a:srgbClr val="000000"/>
                </a:solidFill>
                <a:effectLst/>
              </a:rPr>
              <a:t>Databricks</a:t>
            </a:r>
            <a:r>
              <a:rPr lang="fr-FR" b="0" i="0" u="none" strike="noStrike" dirty="0">
                <a:solidFill>
                  <a:srgbClr val="000000"/>
                </a:solidFill>
                <a:effectLst/>
              </a:rPr>
              <a:t> SQL.</a:t>
            </a:r>
          </a:p>
          <a:p>
            <a:pPr marL="139700" indent="0" algn="l">
              <a:buNone/>
            </a:pPr>
            <a:r>
              <a:rPr lang="fr-FR" b="1" i="0" u="none" strike="noStrike" dirty="0">
                <a:solidFill>
                  <a:srgbClr val="000000"/>
                </a:solidFill>
                <a:effectLst/>
              </a:rPr>
              <a:t>Étape 4 : Analyse ou visualisation directe</a:t>
            </a:r>
          </a:p>
          <a:p>
            <a:pPr marL="139700" indent="0" algn="l">
              <a:buFont typeface="Arial" panose="020B0604020202020204" pitchFamily="34" charset="0"/>
              <a:buNone/>
            </a:pPr>
            <a:r>
              <a:rPr lang="fr-FR" b="0" i="0" u="none" strike="noStrike" dirty="0">
                <a:solidFill>
                  <a:srgbClr val="000000"/>
                </a:solidFill>
                <a:effectLst/>
              </a:rPr>
              <a:t>Les données de la couche Bronze/Silver sont visualisées ou agrégées pour répondre à des questions spécifiques.</a:t>
            </a:r>
          </a:p>
          <a:p>
            <a:pPr marL="139700" indent="0" algn="l">
              <a:buFont typeface="Arial" panose="020B0604020202020204" pitchFamily="34" charset="0"/>
              <a:buNone/>
            </a:pPr>
            <a:r>
              <a:rPr lang="fr-FR" b="0" i="0" u="none" strike="noStrike" dirty="0">
                <a:solidFill>
                  <a:srgbClr val="000000"/>
                </a:solidFill>
                <a:effectLst/>
              </a:rPr>
              <a:t>Exemple d’analyse sur la couche Bronze : Nombre de clics par heure à partir des logs JSON.</a:t>
            </a:r>
          </a:p>
          <a:p>
            <a:pPr marL="139700" indent="0" algn="l">
              <a:buFont typeface="Arial" panose="020B0604020202020204" pitchFamily="34" charset="0"/>
              <a:buNone/>
            </a:pPr>
            <a:r>
              <a:rPr lang="fr-FR" b="0" i="0" u="none" strike="noStrike" dirty="0">
                <a:solidFill>
                  <a:srgbClr val="000000"/>
                </a:solidFill>
                <a:effectLst/>
              </a:rPr>
              <a:t>Exemple d’analyse sur la couche Silver : Tendances de transactions en filtrant par région.</a:t>
            </a:r>
            <a:endParaRPr lang="fr-FR" dirty="0"/>
          </a:p>
          <a:p>
            <a:pPr marL="139700" indent="0">
              <a:buNone/>
            </a:pPr>
            <a:endParaRPr lang="fr-FR" dirty="0"/>
          </a:p>
          <a:p>
            <a:pPr marL="139700" indent="0">
              <a:buNone/>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ym typeface="Wingdings"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i="0" u="none" strike="noStrike" dirty="0">
              <a:solidFill>
                <a:srgbClr val="000000"/>
              </a:solidFill>
              <a:effectLst/>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u="none" strike="noStrike" dirty="0">
                <a:solidFill>
                  <a:srgbClr val="000000"/>
                </a:solidFill>
                <a:effectLst/>
              </a:rPr>
              <a:t>Pourquoi a-t-on besoin du Data Lakehouse alors qu'on peut faire de l'ETL dans un Data Lake ?</a:t>
            </a:r>
            <a:endParaRPr lang="fr-FR" b="0" i="0" u="none" strike="noStrike"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u="none" strike="noStrike" dirty="0">
                <a:solidFill>
                  <a:srgbClr val="000000"/>
                </a:solidFill>
                <a:effectLst/>
              </a:rPr>
              <a:t>Complexité de l'ETL:</a:t>
            </a:r>
            <a:r>
              <a:rPr lang="fr-FR" b="0" i="0" u="none" strike="noStrike" dirty="0">
                <a:solidFill>
                  <a:srgbClr val="000000"/>
                </a:solidFill>
                <a:effectLst/>
              </a:rPr>
              <a:t> Dans un Data Lake, l'ETL peut devenir très complexe, surtout si les données sont très variées. Le Data Lakehouse simplifie ce processus grâce à des outils et des structures de données optimisées.</a:t>
            </a:r>
          </a:p>
          <a:p>
            <a:endParaRPr lang="fr-FR" dirty="0"/>
          </a:p>
        </p:txBody>
      </p:sp>
    </p:spTree>
    <p:extLst>
      <p:ext uri="{BB962C8B-B14F-4D97-AF65-F5344CB8AC3E}">
        <p14:creationId xmlns:p14="http://schemas.microsoft.com/office/powerpoint/2010/main" val="383376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32919204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fr-FR"/>
              <a:t>Modifiez le style du titre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BC48EC7-AF6A-48D3-8284-14BACBEBDD84}" type="datetimeFigureOut">
              <a:rPr lang="en-US" smtClean="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6712754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fr-FR"/>
              <a:t>Modifiez le style du titre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BC48EC7-AF6A-48D3-8284-14BACBEBDD84}" type="datetimeFigureOut">
              <a:rPr lang="en-US" smtClean="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030062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fr-FR"/>
              <a:t>Modifiez le style du titre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BC48EC7-AF6A-48D3-8284-14BACBEBDD84}" type="datetimeFigureOut">
              <a:rPr lang="en-US" smtClean="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77263294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fr-FR"/>
              <a:t>Modifiez le style du titre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BC48EC7-AF6A-48D3-8284-14BACBEBDD84}" type="datetimeFigureOut">
              <a:rPr lang="en-US" smtClean="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712975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fr-FR"/>
              <a:t>Modifiez le style du titre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BC48EC7-AF6A-48D3-8284-14BACBEBDD84}" type="datetimeFigureOut">
              <a:rPr lang="en-US" smtClean="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9049712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69712082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90226165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69257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55711618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fr-FR"/>
              <a:t>Modifiez le style du titre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44961B7-6B89-48AB-966F-622E2788EECC}" type="datetimeFigureOut">
              <a:rPr lang="en-US" smtClean="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65566165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3874956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90219294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1045426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36391483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fr-FR"/>
              <a:t>Modifiez le style du titre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CF131DD-A141-4471-BCF9-C6073EDD7E20}" type="datetimeFigureOut">
              <a:rPr lang="en-US" smtClean="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9640022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fr-FR"/>
              <a:t>Modifiez le style du titre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5" name="Date Placeholder 4"/>
          <p:cNvSpPr>
            <a:spLocks noGrp="1"/>
          </p:cNvSpPr>
          <p:nvPr>
            <p:ph type="dt" sz="half" idx="10"/>
          </p:nvPr>
        </p:nvSpPr>
        <p:spPr/>
        <p:txBody>
          <a:bodyPr/>
          <a:lstStyle/>
          <a:p>
            <a:fld id="{AB334A90-EB03-42F3-8859-2C2B2724C058}" type="datetimeFigureOut">
              <a:rPr lang="en-US" smtClean="0"/>
              <a:t>11/26/2024</a:t>
            </a:fld>
            <a:endParaRPr lang="en-US" dirty="0"/>
          </a:p>
        </p:txBody>
      </p:sp>
    </p:spTree>
    <p:extLst>
      <p:ext uri="{BB962C8B-B14F-4D97-AF65-F5344CB8AC3E}">
        <p14:creationId xmlns:p14="http://schemas.microsoft.com/office/powerpoint/2010/main" val="336381035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CBC48EC7-AF6A-48D3-8284-14BACBEBDD84}" type="datetimeFigureOut">
              <a:rPr lang="en-US" smtClean="0"/>
              <a:t>11/26/2024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52185157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3" r:id="rId17"/>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7.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34179" y="1846745"/>
            <a:ext cx="6426925" cy="12270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1000"/>
              </a:spcBef>
              <a:spcAft>
                <a:spcPts val="0"/>
              </a:spcAft>
              <a:buSzPts val="990"/>
              <a:buNone/>
            </a:pPr>
            <a:r>
              <a:rPr lang="fr" sz="2400" b="1" dirty="0">
                <a:ln w="0"/>
                <a:solidFill>
                  <a:schemeClr val="accent2">
                    <a:lumMod val="50000"/>
                  </a:schemeClr>
                </a:solidFill>
                <a:effectLst>
                  <a:innerShdw blurRad="114300">
                    <a:prstClr val="black"/>
                  </a:innerShdw>
                </a:effectLst>
                <a:latin typeface="Times New Roman" panose="02020603050405020304" pitchFamily="18" charset="0"/>
                <a:ea typeface="Montserrat"/>
                <a:cs typeface="Times New Roman" panose="02020603050405020304" pitchFamily="18" charset="0"/>
                <a:sym typeface="Montserrat"/>
              </a:rPr>
              <a:t>Découverte de l’architecture Data Lakehouse</a:t>
            </a:r>
            <a:br>
              <a:rPr lang="fr" sz="2400" b="1" dirty="0">
                <a:ln w="0"/>
                <a:solidFill>
                  <a:schemeClr val="accent2">
                    <a:lumMod val="50000"/>
                  </a:schemeClr>
                </a:solidFill>
                <a:effectLst>
                  <a:innerShdw blurRad="114300">
                    <a:prstClr val="black"/>
                  </a:innerShdw>
                </a:effectLst>
                <a:latin typeface="Times New Roman" panose="02020603050405020304" pitchFamily="18" charset="0"/>
                <a:ea typeface="Montserrat"/>
                <a:cs typeface="Times New Roman" panose="02020603050405020304" pitchFamily="18" charset="0"/>
                <a:sym typeface="Montserrat"/>
              </a:rPr>
            </a:br>
            <a:r>
              <a:rPr lang="fr" sz="1800" b="1" dirty="0">
                <a:ln w="0"/>
                <a:solidFill>
                  <a:schemeClr val="accent2">
                    <a:lumMod val="50000"/>
                  </a:schemeClr>
                </a:solidFill>
                <a:effectLst>
                  <a:innerShdw blurRad="114300">
                    <a:prstClr val="black"/>
                  </a:innerShdw>
                </a:effectLst>
                <a:latin typeface="Times New Roman" panose="02020603050405020304" pitchFamily="18" charset="0"/>
                <a:ea typeface="Montserrat"/>
                <a:cs typeface="Times New Roman" panose="02020603050405020304" pitchFamily="18" charset="0"/>
                <a:sym typeface="Montserrat"/>
              </a:rPr>
              <a:t>Avec </a:t>
            </a:r>
            <a:r>
              <a:rPr lang="fr-FR" sz="1800" b="1" dirty="0">
                <a:ln w="0"/>
                <a:solidFill>
                  <a:schemeClr val="accent2">
                    <a:lumMod val="50000"/>
                  </a:schemeClr>
                </a:solidFill>
                <a:effectLst>
                  <a:innerShdw blurRad="114300">
                    <a:prstClr val="black"/>
                  </a:innerShdw>
                </a:effectLst>
                <a:latin typeface="Times New Roman" panose="02020603050405020304" pitchFamily="18" charset="0"/>
                <a:ea typeface="Montserrat"/>
                <a:cs typeface="Times New Roman" panose="02020603050405020304" pitchFamily="18" charset="0"/>
                <a:sym typeface="Montserrat"/>
              </a:rPr>
              <a:t>Microsoft Azure</a:t>
            </a:r>
            <a:endParaRPr sz="1800" b="1" dirty="0">
              <a:ln w="0"/>
              <a:solidFill>
                <a:schemeClr val="accent2">
                  <a:lumMod val="50000"/>
                </a:schemeClr>
              </a:solidFill>
              <a:effectLst>
                <a:innerShdw blurRad="114300">
                  <a:prstClr val="black"/>
                </a:innerShdw>
              </a:effectLst>
              <a:latin typeface="Times New Roman" panose="02020603050405020304" pitchFamily="18" charset="0"/>
              <a:ea typeface="Montserrat"/>
              <a:cs typeface="Times New Roman" panose="02020603050405020304" pitchFamily="18" charset="0"/>
              <a:sym typeface="Montserrat"/>
            </a:endParaRPr>
          </a:p>
          <a:p>
            <a:pPr marL="0" lvl="0" indent="0" algn="ctr" rtl="0">
              <a:lnSpc>
                <a:spcPct val="100000"/>
              </a:lnSpc>
              <a:spcBef>
                <a:spcPts val="0"/>
              </a:spcBef>
              <a:spcAft>
                <a:spcPts val="0"/>
              </a:spcAft>
              <a:buSzPts val="990"/>
              <a:buNone/>
            </a:pPr>
            <a:endParaRPr sz="2000" b="1" dirty="0">
              <a:ln w="0"/>
              <a:solidFill>
                <a:schemeClr val="tx1"/>
              </a:solidFill>
              <a:effectLst>
                <a:innerShdw blurRad="114300">
                  <a:prstClr val="black"/>
                </a:innerShdw>
              </a:effectLst>
              <a:latin typeface="Montserrat"/>
              <a:ea typeface="Montserrat"/>
              <a:cs typeface="Montserrat"/>
              <a:sym typeface="Montserrat"/>
            </a:endParaRPr>
          </a:p>
        </p:txBody>
      </p:sp>
      <p:sp>
        <p:nvSpPr>
          <p:cNvPr id="67" name="Google Shape;67;p13"/>
          <p:cNvSpPr txBox="1">
            <a:spLocks noGrp="1"/>
          </p:cNvSpPr>
          <p:nvPr>
            <p:ph type="subTitle" idx="1"/>
          </p:nvPr>
        </p:nvSpPr>
        <p:spPr>
          <a:xfrm>
            <a:off x="2555372" y="3758690"/>
            <a:ext cx="2413952" cy="1544664"/>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72072"/>
              <a:buNone/>
            </a:pPr>
            <a:r>
              <a:rPr lang="fr" sz="1050" b="1" dirty="0">
                <a:solidFill>
                  <a:schemeClr val="accent2">
                    <a:lumMod val="50000"/>
                  </a:schemeClr>
                </a:solidFill>
                <a:latin typeface="Times New Roman" panose="02020603050405020304" pitchFamily="18" charset="0"/>
                <a:ea typeface="Montserrat"/>
                <a:cs typeface="Times New Roman" panose="02020603050405020304" pitchFamily="18" charset="0"/>
                <a:sym typeface="Montserrat"/>
              </a:rPr>
              <a:t>Presenté par: </a:t>
            </a:r>
          </a:p>
          <a:p>
            <a:pPr marL="0" lvl="0" indent="0" algn="ctr" rtl="0">
              <a:lnSpc>
                <a:spcPct val="100000"/>
              </a:lnSpc>
              <a:spcBef>
                <a:spcPts val="0"/>
              </a:spcBef>
              <a:spcAft>
                <a:spcPts val="0"/>
              </a:spcAft>
              <a:buSzPct val="72072"/>
              <a:buNone/>
            </a:pPr>
            <a:endParaRPr lang="fr" sz="1050" dirty="0">
              <a:solidFill>
                <a:schemeClr val="accent2">
                  <a:lumMod val="50000"/>
                </a:schemeClr>
              </a:solidFill>
              <a:latin typeface="Times New Roman" panose="02020603050405020304" pitchFamily="18" charset="0"/>
              <a:ea typeface="Montserrat"/>
              <a:cs typeface="Times New Roman" panose="02020603050405020304" pitchFamily="18" charset="0"/>
              <a:sym typeface="Montserrat"/>
            </a:endParaRPr>
          </a:p>
          <a:p>
            <a:pPr marL="0" lvl="0" indent="0" algn="ctr" rtl="0">
              <a:lnSpc>
                <a:spcPct val="100000"/>
              </a:lnSpc>
              <a:spcBef>
                <a:spcPts val="0"/>
              </a:spcBef>
              <a:spcAft>
                <a:spcPts val="0"/>
              </a:spcAft>
              <a:buSzPct val="72072"/>
              <a:buNone/>
            </a:pPr>
            <a:r>
              <a:rPr lang="fr-CA" sz="1050" dirty="0">
                <a:solidFill>
                  <a:schemeClr val="accent2">
                    <a:lumMod val="50000"/>
                  </a:schemeClr>
                </a:solidFill>
                <a:latin typeface="Times New Roman" panose="02020603050405020304" pitchFamily="18" charset="0"/>
                <a:ea typeface="Montserrat"/>
                <a:cs typeface="Times New Roman" panose="02020603050405020304" pitchFamily="18" charset="0"/>
                <a:sym typeface="Montserrat"/>
              </a:rPr>
              <a:t>Hind KHAYAT</a:t>
            </a:r>
          </a:p>
          <a:p>
            <a:pPr algn="ctr">
              <a:spcBef>
                <a:spcPts val="0"/>
              </a:spcBef>
              <a:buSzPct val="72072"/>
            </a:pPr>
            <a:r>
              <a:rPr lang="fr-CA" sz="1050" dirty="0">
                <a:solidFill>
                  <a:schemeClr val="accent2">
                    <a:lumMod val="50000"/>
                  </a:schemeClr>
                </a:solidFill>
                <a:latin typeface="Times New Roman" panose="02020603050405020304" pitchFamily="18" charset="0"/>
                <a:ea typeface="Montserrat"/>
                <a:cs typeface="Times New Roman" panose="02020603050405020304" pitchFamily="18" charset="0"/>
                <a:sym typeface="Montserrat"/>
              </a:rPr>
              <a:t> EL Mehdi MAKOUL</a:t>
            </a:r>
          </a:p>
          <a:p>
            <a:pPr algn="ctr">
              <a:spcBef>
                <a:spcPts val="0"/>
              </a:spcBef>
              <a:buSzPct val="72072"/>
            </a:pPr>
            <a:r>
              <a:rPr lang="fr-CA" sz="1050" dirty="0">
                <a:solidFill>
                  <a:schemeClr val="accent2">
                    <a:lumMod val="50000"/>
                  </a:schemeClr>
                </a:solidFill>
                <a:latin typeface="Times New Roman" panose="02020603050405020304" pitchFamily="18" charset="0"/>
                <a:ea typeface="Montserrat"/>
                <a:cs typeface="Times New Roman" panose="02020603050405020304" pitchFamily="18" charset="0"/>
                <a:sym typeface="Montserrat"/>
              </a:rPr>
              <a:t> Yasmine MAARIR</a:t>
            </a:r>
            <a:endParaRPr sz="1050" dirty="0">
              <a:solidFill>
                <a:schemeClr val="accent2">
                  <a:lumMod val="50000"/>
                </a:schemeClr>
              </a:solidFill>
              <a:latin typeface="Times New Roman" panose="02020603050405020304" pitchFamily="18" charset="0"/>
              <a:ea typeface="Montserrat"/>
              <a:cs typeface="Times New Roman" panose="02020603050405020304" pitchFamily="18" charset="0"/>
              <a:sym typeface="Montserrat"/>
            </a:endParaRPr>
          </a:p>
        </p:txBody>
      </p:sp>
      <p:sp>
        <p:nvSpPr>
          <p:cNvPr id="73" name="Google Shape;73;p13"/>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92500" lnSpcReduction="10000"/>
          </a:bodyPr>
          <a:lstStyle/>
          <a:p>
            <a:pPr marL="0" lvl="0" indent="0" algn="r" rtl="0">
              <a:spcBef>
                <a:spcPts val="0"/>
              </a:spcBef>
              <a:spcAft>
                <a:spcPts val="0"/>
              </a:spcAft>
              <a:buNone/>
            </a:pPr>
            <a:fld id="{00000000-1234-1234-1234-123412341234}" type="slidenum">
              <a:rPr lang="fr">
                <a:latin typeface="Open Sans"/>
                <a:ea typeface="Open Sans"/>
                <a:cs typeface="Open Sans"/>
                <a:sym typeface="Open Sans"/>
              </a:rPr>
              <a:t>1</a:t>
            </a:fld>
            <a:endParaRPr>
              <a:latin typeface="Open Sans"/>
              <a:ea typeface="Open Sans"/>
              <a:cs typeface="Open Sans"/>
              <a:sym typeface="Open Sans"/>
            </a:endParaRPr>
          </a:p>
        </p:txBody>
      </p:sp>
      <p:pic>
        <p:nvPicPr>
          <p:cNvPr id="2" name="Picture 1010974178" descr="Une image contenant Police, texte, Graphique, graphisme&#10;&#10;Description générée automatiquement">
            <a:extLst>
              <a:ext uri="{FF2B5EF4-FFF2-40B4-BE49-F238E27FC236}">
                <a16:creationId xmlns:a16="http://schemas.microsoft.com/office/drawing/2014/main" id="{54979BE2-3E9C-A1B3-5158-A56729BC1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49" y="126165"/>
            <a:ext cx="1380348" cy="805890"/>
          </a:xfrm>
          <a:prstGeom prst="rect">
            <a:avLst/>
          </a:prstGeom>
        </p:spPr>
      </p:pic>
      <p:pic>
        <p:nvPicPr>
          <p:cNvPr id="9" name="Picture 1236722630" descr="Une image contenant texte, Police, capture d’écran, conception&#10;&#10;Description générée automatiquement">
            <a:extLst>
              <a:ext uri="{FF2B5EF4-FFF2-40B4-BE49-F238E27FC236}">
                <a16:creationId xmlns:a16="http://schemas.microsoft.com/office/drawing/2014/main" id="{8945667B-DABF-234D-0958-2BC732C1E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55" y="126165"/>
            <a:ext cx="1380347" cy="962925"/>
          </a:xfrm>
          <a:prstGeom prst="rect">
            <a:avLst/>
          </a:prstGeom>
        </p:spPr>
      </p:pic>
      <p:pic>
        <p:nvPicPr>
          <p:cNvPr id="1026" name="Picture 2">
            <a:extLst>
              <a:ext uri="{FF2B5EF4-FFF2-40B4-BE49-F238E27FC236}">
                <a16:creationId xmlns:a16="http://schemas.microsoft.com/office/drawing/2014/main" id="{4A9D3292-CB13-069B-95B8-D79EBCC380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1680" y="1802675"/>
            <a:ext cx="1315140" cy="1315140"/>
          </a:xfrm>
          <a:prstGeom prst="rect">
            <a:avLst/>
          </a:prstGeom>
          <a:noFill/>
          <a:extLst>
            <a:ext uri="{909E8E84-426E-40DD-AFC4-6F175D3DCCD1}">
              <a14:hiddenFill xmlns:a14="http://schemas.microsoft.com/office/drawing/2010/main">
                <a:solidFill>
                  <a:srgbClr val="FFFFFF"/>
                </a:solidFill>
              </a14:hiddenFill>
            </a:ext>
          </a:extLst>
        </p:spPr>
      </p:pic>
      <p:sp>
        <p:nvSpPr>
          <p:cNvPr id="3" name="Zone de texte 2">
            <a:extLst>
              <a:ext uri="{FF2B5EF4-FFF2-40B4-BE49-F238E27FC236}">
                <a16:creationId xmlns:a16="http://schemas.microsoft.com/office/drawing/2014/main" id="{93847DBA-06F1-2E4B-696F-D81B2DC442BE}"/>
              </a:ext>
            </a:extLst>
          </p:cNvPr>
          <p:cNvSpPr txBox="1"/>
          <p:nvPr/>
        </p:nvSpPr>
        <p:spPr>
          <a:xfrm>
            <a:off x="2746446" y="233393"/>
            <a:ext cx="2270760" cy="914400"/>
          </a:xfrm>
          <a:prstGeom prst="rect">
            <a:avLst/>
          </a:prstGeom>
          <a:solidFill>
            <a:schemeClr val="bg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Université Lumière Lyon 2</a:t>
            </a:r>
          </a:p>
          <a:p>
            <a:pPr algn="ct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Institut de La Communication</a:t>
            </a:r>
          </a:p>
          <a:p>
            <a:pPr algn="ct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Master 1 Informatique</a:t>
            </a:r>
          </a:p>
          <a:p>
            <a:pPr algn="ctr"/>
            <a:r>
              <a:rPr lang="fr-FR" sz="1100" kern="100" dirty="0">
                <a:effectLst/>
                <a:latin typeface="Times New Roman" panose="02020603050405020304" pitchFamily="18" charset="0"/>
                <a:ea typeface="Calibri" panose="020F0502020204030204" pitchFamily="34" charset="0"/>
                <a:cs typeface="Times New Roman" panose="02020603050405020304" pitchFamily="18" charset="0"/>
              </a:rPr>
              <a:t>2023 - 2024</a:t>
            </a:r>
          </a:p>
        </p:txBody>
      </p:sp>
      <p:cxnSp>
        <p:nvCxnSpPr>
          <p:cNvPr id="4" name="Connecteur droit 3">
            <a:extLst>
              <a:ext uri="{FF2B5EF4-FFF2-40B4-BE49-F238E27FC236}">
                <a16:creationId xmlns:a16="http://schemas.microsoft.com/office/drawing/2014/main" id="{FDBCD99A-6D46-1E51-E39F-D5CF8C2F831E}"/>
              </a:ext>
            </a:extLst>
          </p:cNvPr>
          <p:cNvCxnSpPr>
            <a:cxnSpLocks/>
          </p:cNvCxnSpPr>
          <p:nvPr/>
        </p:nvCxnSpPr>
        <p:spPr>
          <a:xfrm>
            <a:off x="425885" y="1582584"/>
            <a:ext cx="6851737" cy="0"/>
          </a:xfrm>
          <a:prstGeom prst="line">
            <a:avLst/>
          </a:prstGeom>
          <a:ln w="12700">
            <a:solidFill>
              <a:schemeClr val="accent2">
                <a:lumMod val="50000"/>
              </a:schemeClr>
            </a:solidFill>
          </a:ln>
          <a:effectLst>
            <a:glow>
              <a:schemeClr val="accent1">
                <a:alpha val="40000"/>
              </a:schemeClr>
            </a:glow>
          </a:effectLst>
        </p:spPr>
        <p:style>
          <a:lnRef idx="1">
            <a:schemeClr val="dk1"/>
          </a:lnRef>
          <a:fillRef idx="0">
            <a:schemeClr val="dk1"/>
          </a:fillRef>
          <a:effectRef idx="0">
            <a:schemeClr val="dk1"/>
          </a:effectRef>
          <a:fontRef idx="minor">
            <a:schemeClr val="tx1"/>
          </a:fontRef>
        </p:style>
      </p:cxnSp>
      <p:cxnSp>
        <p:nvCxnSpPr>
          <p:cNvPr id="8" name="Connecteur droit 7">
            <a:extLst>
              <a:ext uri="{FF2B5EF4-FFF2-40B4-BE49-F238E27FC236}">
                <a16:creationId xmlns:a16="http://schemas.microsoft.com/office/drawing/2014/main" id="{2BF22F19-3C11-B267-8484-DB5556389A39}"/>
              </a:ext>
            </a:extLst>
          </p:cNvPr>
          <p:cNvCxnSpPr>
            <a:cxnSpLocks/>
          </p:cNvCxnSpPr>
          <p:nvPr/>
        </p:nvCxnSpPr>
        <p:spPr>
          <a:xfrm>
            <a:off x="369518" y="3203355"/>
            <a:ext cx="6908104" cy="0"/>
          </a:xfrm>
          <a:prstGeom prst="line">
            <a:avLst/>
          </a:prstGeom>
          <a:ln w="12700">
            <a:solidFill>
              <a:schemeClr val="accent2">
                <a:lumMod val="50000"/>
              </a:schemeClr>
            </a:solidFill>
          </a:ln>
          <a:effectLst>
            <a:glow>
              <a:schemeClr val="accent1">
                <a:alpha val="40000"/>
              </a:schemeClr>
            </a:glo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Police, diagramme, capture d’écran&#10;&#10;Description générée automatiquement">
            <a:extLst>
              <a:ext uri="{FF2B5EF4-FFF2-40B4-BE49-F238E27FC236}">
                <a16:creationId xmlns:a16="http://schemas.microsoft.com/office/drawing/2014/main" id="{55859DD8-C059-1252-3D3A-D22EBAE087EF}"/>
              </a:ext>
            </a:extLst>
          </p:cNvPr>
          <p:cNvPicPr>
            <a:picLocks noChangeAspect="1"/>
          </p:cNvPicPr>
          <p:nvPr/>
        </p:nvPicPr>
        <p:blipFill>
          <a:blip r:embed="rId3"/>
          <a:stretch>
            <a:fillRect/>
          </a:stretch>
        </p:blipFill>
        <p:spPr>
          <a:xfrm>
            <a:off x="416741" y="1154378"/>
            <a:ext cx="6622688" cy="3476097"/>
          </a:xfrm>
          <a:prstGeom prst="rect">
            <a:avLst/>
          </a:prstGeom>
        </p:spPr>
      </p:pic>
      <p:sp>
        <p:nvSpPr>
          <p:cNvPr id="4" name="Espace réservé du numéro de diapositive 5">
            <a:extLst>
              <a:ext uri="{FF2B5EF4-FFF2-40B4-BE49-F238E27FC236}">
                <a16:creationId xmlns:a16="http://schemas.microsoft.com/office/drawing/2014/main" id="{88ED8F76-06D5-1BB7-62A7-E25070224DCD}"/>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10</a:t>
            </a:fld>
            <a:endParaRPr lang="en-US" sz="1100" b="1" dirty="0">
              <a:solidFill>
                <a:srgbClr val="002060"/>
              </a:solidFill>
            </a:endParaRPr>
          </a:p>
        </p:txBody>
      </p:sp>
      <p:sp>
        <p:nvSpPr>
          <p:cNvPr id="5" name="Titre 1">
            <a:extLst>
              <a:ext uri="{FF2B5EF4-FFF2-40B4-BE49-F238E27FC236}">
                <a16:creationId xmlns:a16="http://schemas.microsoft.com/office/drawing/2014/main" id="{0856A3D9-E4A1-C8FC-557E-4881337866E2}"/>
              </a:ext>
            </a:extLst>
          </p:cNvPr>
          <p:cNvSpPr txBox="1">
            <a:spLocks/>
          </p:cNvSpPr>
          <p:nvPr/>
        </p:nvSpPr>
        <p:spPr>
          <a:xfrm>
            <a:off x="595706" y="338636"/>
            <a:ext cx="6443723" cy="815742"/>
          </a:xfrm>
          <a:prstGeom prst="rect">
            <a:avLst/>
          </a:prstGeom>
        </p:spPr>
        <p:txBody>
          <a:bodyPr spcFirstLastPara="1" vert="horz" wrap="square" lIns="91440" tIns="45720" rIns="91440" bIns="45720" rtlCol="0" anchor="b" anchorCtr="0">
            <a:normAutofit fontScale="90000" lnSpcReduction="20000"/>
          </a:bodyPr>
          <a:lstStyle>
            <a:lvl1pPr lvl="0" algn="l" defTabSz="342900" rtl="0" eaLnBrk="1" latinLnBrk="0" hangingPunct="1">
              <a:spcBef>
                <a:spcPts val="0"/>
              </a:spcBef>
              <a:spcAft>
                <a:spcPts val="0"/>
              </a:spcAft>
              <a:buSzPts val="3600"/>
              <a:buNone/>
              <a:defRPr sz="2700" kern="1200">
                <a:solidFill>
                  <a:schemeClr val="accent1"/>
                </a:solidFill>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defTabSz="457200">
              <a:lnSpc>
                <a:spcPct val="90000"/>
              </a:lnSpc>
              <a:spcBef>
                <a:spcPct val="0"/>
              </a:spcBef>
            </a:pPr>
            <a:r>
              <a:rPr lang="fr-FR" sz="3600" dirty="0">
                <a:solidFill>
                  <a:schemeClr val="accent2">
                    <a:lumMod val="50000"/>
                  </a:schemeClr>
                </a:solidFill>
                <a:latin typeface="Times New Roman" panose="02020603050405020304" pitchFamily="18" charset="0"/>
                <a:cs typeface="Times New Roman" panose="02020603050405020304" pitchFamily="18" charset="0"/>
              </a:rPr>
              <a:t>Processus</a:t>
            </a:r>
            <a:r>
              <a:rPr lang="fr-FR" sz="3600" dirty="0">
                <a:latin typeface="Times New Roman" panose="02020603050405020304" pitchFamily="18" charset="0"/>
                <a:cs typeface="Times New Roman" panose="02020603050405020304" pitchFamily="18" charset="0"/>
              </a:rPr>
              <a:t> </a:t>
            </a:r>
            <a:r>
              <a:rPr lang="fr-FR" sz="3600" dirty="0">
                <a:solidFill>
                  <a:schemeClr val="accent2">
                    <a:lumMod val="50000"/>
                  </a:schemeClr>
                </a:solidFill>
                <a:latin typeface="Times New Roman" panose="02020603050405020304" pitchFamily="18" charset="0"/>
                <a:cs typeface="Times New Roman" panose="02020603050405020304" pitchFamily="18" charset="0"/>
              </a:rPr>
              <a:t>de Transformation des Données dans une architecture DLH</a:t>
            </a:r>
            <a:endParaRPr 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885EAE9D-167F-0E8F-4C15-4941BA0B8237}"/>
              </a:ext>
            </a:extLst>
          </p:cNvPr>
          <p:cNvSpPr txBox="1"/>
          <p:nvPr/>
        </p:nvSpPr>
        <p:spPr>
          <a:xfrm>
            <a:off x="2315689" y="3509158"/>
            <a:ext cx="3091680" cy="369332"/>
          </a:xfrm>
          <a:prstGeom prst="rect">
            <a:avLst/>
          </a:prstGeom>
          <a:noFill/>
        </p:spPr>
        <p:txBody>
          <a:bodyPr wrap="none" rtlCol="0">
            <a:spAutoFit/>
          </a:bodyPr>
          <a:lstStyle/>
          <a:p>
            <a:r>
              <a:rPr lang="fr-FR" dirty="0"/>
              <a:t>MICROSOFT AZURE STORAGE</a:t>
            </a:r>
          </a:p>
        </p:txBody>
      </p:sp>
    </p:spTree>
    <p:extLst>
      <p:ext uri="{BB962C8B-B14F-4D97-AF65-F5344CB8AC3E}">
        <p14:creationId xmlns:p14="http://schemas.microsoft.com/office/powerpoint/2010/main" val="306118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C7406-D225-38ED-3DFF-5DC01E093ACC}"/>
              </a:ext>
            </a:extLst>
          </p:cNvPr>
          <p:cNvSpPr>
            <a:spLocks noGrp="1"/>
          </p:cNvSpPr>
          <p:nvPr>
            <p:ph type="title"/>
          </p:nvPr>
        </p:nvSpPr>
        <p:spPr>
          <a:xfrm>
            <a:off x="685820" y="2223341"/>
            <a:ext cx="7772360" cy="696817"/>
          </a:xfrm>
        </p:spPr>
        <p:txBody>
          <a:bodyPr vert="horz" lIns="91440" tIns="45720" rIns="91440" bIns="45720" rtlCol="0" anchor="b">
            <a:noAutofit/>
          </a:bodyPr>
          <a:lstStyle/>
          <a:p>
            <a:pPr marL="12700" defTabSz="457200">
              <a:lnSpc>
                <a:spcPct val="90000"/>
              </a:lnSpc>
              <a:spcBef>
                <a:spcPct val="0"/>
              </a:spcBef>
              <a:buSzPct val="80000"/>
            </a:pPr>
            <a:r>
              <a:rPr lang="fr-FR" sz="3600" dirty="0">
                <a:latin typeface="Times New Roman" panose="02020603050405020304" pitchFamily="18" charset="0"/>
                <a:cs typeface="Times New Roman" panose="02020603050405020304" pitchFamily="18" charset="0"/>
              </a:rPr>
              <a:t>Cas pratique</a:t>
            </a:r>
            <a:endParaRPr lang="en-US" sz="3600" dirty="0">
              <a:latin typeface="Times New Roman" panose="02020603050405020304" pitchFamily="18" charset="0"/>
              <a:cs typeface="Times New Roman" panose="02020603050405020304" pitchFamily="18" charset="0"/>
              <a:sym typeface="Montserrat"/>
            </a:endParaRPr>
          </a:p>
        </p:txBody>
      </p:sp>
      <p:sp>
        <p:nvSpPr>
          <p:cNvPr id="3" name="Espace réservé du numéro de diapositive 5">
            <a:extLst>
              <a:ext uri="{FF2B5EF4-FFF2-40B4-BE49-F238E27FC236}">
                <a16:creationId xmlns:a16="http://schemas.microsoft.com/office/drawing/2014/main" id="{08F6C22E-BAF4-A5BB-F3D9-6676DBBE1E2C}"/>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11</a:t>
            </a:fld>
            <a:endParaRPr lang="en-US" sz="1100" b="1" dirty="0">
              <a:solidFill>
                <a:srgbClr val="002060"/>
              </a:solidFill>
            </a:endParaRPr>
          </a:p>
        </p:txBody>
      </p:sp>
    </p:spTree>
    <p:extLst>
      <p:ext uri="{BB962C8B-B14F-4D97-AF65-F5344CB8AC3E}">
        <p14:creationId xmlns:p14="http://schemas.microsoft.com/office/powerpoint/2010/main" val="23020818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193334E-DB69-9FAB-24E4-066E3497526E}"/>
              </a:ext>
            </a:extLst>
          </p:cNvPr>
          <p:cNvPicPr>
            <a:picLocks noChangeAspect="1"/>
          </p:cNvPicPr>
          <p:nvPr/>
        </p:nvPicPr>
        <p:blipFill>
          <a:blip r:embed="rId2"/>
          <a:srcRect/>
          <a:stretch/>
        </p:blipFill>
        <p:spPr>
          <a:xfrm>
            <a:off x="1530588" y="1013245"/>
            <a:ext cx="5552384" cy="3791619"/>
          </a:xfrm>
          <a:prstGeom prst="rect">
            <a:avLst/>
          </a:prstGeom>
        </p:spPr>
      </p:pic>
      <p:sp>
        <p:nvSpPr>
          <p:cNvPr id="4" name="Espace réservé du numéro de diapositive 5">
            <a:extLst>
              <a:ext uri="{FF2B5EF4-FFF2-40B4-BE49-F238E27FC236}">
                <a16:creationId xmlns:a16="http://schemas.microsoft.com/office/drawing/2014/main" id="{FCB5C52B-E543-FFD7-12A2-31752A050D4F}"/>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12</a:t>
            </a:fld>
            <a:endParaRPr lang="en-US" sz="1100" b="1" dirty="0">
              <a:solidFill>
                <a:srgbClr val="002060"/>
              </a:solidFill>
            </a:endParaRPr>
          </a:p>
        </p:txBody>
      </p:sp>
      <p:sp>
        <p:nvSpPr>
          <p:cNvPr id="5" name="Titre 1">
            <a:extLst>
              <a:ext uri="{FF2B5EF4-FFF2-40B4-BE49-F238E27FC236}">
                <a16:creationId xmlns:a16="http://schemas.microsoft.com/office/drawing/2014/main" id="{90F74602-91C8-0F9E-BB79-8B1835578B1E}"/>
              </a:ext>
            </a:extLst>
          </p:cNvPr>
          <p:cNvSpPr txBox="1">
            <a:spLocks/>
          </p:cNvSpPr>
          <p:nvPr/>
        </p:nvSpPr>
        <p:spPr>
          <a:xfrm>
            <a:off x="639249" y="149951"/>
            <a:ext cx="6443723" cy="815742"/>
          </a:xfrm>
          <a:prstGeom prst="rect">
            <a:avLst/>
          </a:prstGeom>
        </p:spPr>
        <p:txBody>
          <a:bodyPr spcFirstLastPara="1" vert="horz" wrap="square" lIns="91440" tIns="45720" rIns="91440" bIns="45720" rtlCol="0" anchor="b" anchorCtr="0">
            <a:normAutofit fontScale="97500"/>
          </a:bodyPr>
          <a:lstStyle>
            <a:lvl1pPr lvl="0" algn="l" defTabSz="342900" rtl="0" eaLnBrk="1" latinLnBrk="0" hangingPunct="1">
              <a:spcBef>
                <a:spcPts val="0"/>
              </a:spcBef>
              <a:spcAft>
                <a:spcPts val="0"/>
              </a:spcAft>
              <a:buSzPts val="3600"/>
              <a:buNone/>
              <a:defRPr sz="2700" kern="1200">
                <a:solidFill>
                  <a:schemeClr val="accent1"/>
                </a:solidFill>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defTabSz="457200">
              <a:lnSpc>
                <a:spcPct val="90000"/>
              </a:lnSpc>
              <a:spcBef>
                <a:spcPct val="0"/>
              </a:spcBef>
            </a:pPr>
            <a:r>
              <a:rPr lang="fr-FR" sz="3600" dirty="0">
                <a:solidFill>
                  <a:schemeClr val="accent2">
                    <a:lumMod val="50000"/>
                  </a:schemeClr>
                </a:solidFill>
                <a:latin typeface="Times New Roman" panose="02020603050405020304" pitchFamily="18" charset="0"/>
                <a:cs typeface="Times New Roman" panose="02020603050405020304" pitchFamily="18" charset="0"/>
              </a:rPr>
              <a:t>Aperçu de l’architecture adoptée</a:t>
            </a:r>
            <a:endParaRPr 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65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AD612BC-3A6B-416D-6D80-C30FE5DFC43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sp>
        <p:nvSpPr>
          <p:cNvPr id="4" name="ZoneTexte 3">
            <a:extLst>
              <a:ext uri="{FF2B5EF4-FFF2-40B4-BE49-F238E27FC236}">
                <a16:creationId xmlns:a16="http://schemas.microsoft.com/office/drawing/2014/main" id="{7DF7AE47-C052-241D-0825-B485029BC765}"/>
              </a:ext>
            </a:extLst>
          </p:cNvPr>
          <p:cNvSpPr txBox="1"/>
          <p:nvPr/>
        </p:nvSpPr>
        <p:spPr>
          <a:xfrm>
            <a:off x="568234" y="1123162"/>
            <a:ext cx="4574612" cy="341632"/>
          </a:xfrm>
          <a:prstGeom prst="rect">
            <a:avLst/>
          </a:prstGeom>
          <a:noFill/>
        </p:spPr>
        <p:txBody>
          <a:bodyPr wrap="square">
            <a:spAutoFit/>
          </a:bodyPr>
          <a:lstStyle/>
          <a:p>
            <a:pPr defTabSz="457200">
              <a:lnSpc>
                <a:spcPct val="90000"/>
              </a:lnSpc>
              <a:spcBef>
                <a:spcPct val="0"/>
              </a:spcBef>
            </a:pPr>
            <a:r>
              <a:rPr lang="fr-FR" sz="1800" dirty="0">
                <a:solidFill>
                  <a:schemeClr val="accent2">
                    <a:lumMod val="50000"/>
                  </a:schemeClr>
                </a:solidFill>
                <a:latin typeface="Times New Roman" panose="02020603050405020304" pitchFamily="18" charset="0"/>
                <a:cs typeface="Times New Roman" panose="02020603050405020304" pitchFamily="18" charset="0"/>
              </a:rPr>
              <a:t>Lien vers la Démo :</a:t>
            </a:r>
          </a:p>
        </p:txBody>
      </p:sp>
      <p:sp>
        <p:nvSpPr>
          <p:cNvPr id="6" name="ZoneTexte 5">
            <a:extLst>
              <a:ext uri="{FF2B5EF4-FFF2-40B4-BE49-F238E27FC236}">
                <a16:creationId xmlns:a16="http://schemas.microsoft.com/office/drawing/2014/main" id="{ABD66226-06B0-4E17-2CD4-C597FEA203FC}"/>
              </a:ext>
            </a:extLst>
          </p:cNvPr>
          <p:cNvSpPr txBox="1"/>
          <p:nvPr/>
        </p:nvSpPr>
        <p:spPr>
          <a:xfrm>
            <a:off x="1111101" y="1925419"/>
            <a:ext cx="5775089" cy="646331"/>
          </a:xfrm>
          <a:prstGeom prst="rect">
            <a:avLst/>
          </a:prstGeom>
          <a:noFill/>
        </p:spPr>
        <p:txBody>
          <a:bodyPr wrap="square">
            <a:spAutoFit/>
          </a:bodyPr>
          <a:lstStyle/>
          <a:p>
            <a:r>
              <a:rPr lang="fr-FR" dirty="0"/>
              <a:t>https://drive.google.com/file/d/1SBc8CjJhIneHUS2GuO2k2QcC2Cp_9s72/view?usp=sharing</a:t>
            </a:r>
          </a:p>
        </p:txBody>
      </p:sp>
    </p:spTree>
    <p:extLst>
      <p:ext uri="{BB962C8B-B14F-4D97-AF65-F5344CB8AC3E}">
        <p14:creationId xmlns:p14="http://schemas.microsoft.com/office/powerpoint/2010/main" val="298732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C7406-D225-38ED-3DFF-5DC01E093ACC}"/>
              </a:ext>
            </a:extLst>
          </p:cNvPr>
          <p:cNvSpPr>
            <a:spLocks noGrp="1"/>
          </p:cNvSpPr>
          <p:nvPr>
            <p:ph type="title"/>
          </p:nvPr>
        </p:nvSpPr>
        <p:spPr>
          <a:xfrm>
            <a:off x="685820" y="2223341"/>
            <a:ext cx="7772360" cy="696817"/>
          </a:xfrm>
        </p:spPr>
        <p:txBody>
          <a:bodyPr vert="horz" lIns="91440" tIns="45720" rIns="91440" bIns="45720" rtlCol="0" anchor="b">
            <a:noAutofit/>
          </a:bodyPr>
          <a:lstStyle/>
          <a:p>
            <a:pPr marL="12700" defTabSz="457200">
              <a:lnSpc>
                <a:spcPct val="90000"/>
              </a:lnSpc>
              <a:spcBef>
                <a:spcPct val="0"/>
              </a:spcBef>
              <a:buSzPct val="80000"/>
            </a:pPr>
            <a:r>
              <a:rPr lang="fr-FR" sz="3600" dirty="0">
                <a:latin typeface="Times New Roman" panose="02020603050405020304" pitchFamily="18" charset="0"/>
                <a:cs typeface="Times New Roman" panose="02020603050405020304" pitchFamily="18" charset="0"/>
              </a:rPr>
              <a:t>Questions</a:t>
            </a:r>
            <a:endParaRPr lang="en-US" sz="3600" dirty="0">
              <a:latin typeface="Times New Roman" panose="02020603050405020304" pitchFamily="18" charset="0"/>
              <a:cs typeface="Times New Roman" panose="02020603050405020304" pitchFamily="18" charset="0"/>
              <a:sym typeface="Montserrat"/>
            </a:endParaRPr>
          </a:p>
        </p:txBody>
      </p:sp>
      <p:sp>
        <p:nvSpPr>
          <p:cNvPr id="3" name="Espace réservé du numéro de diapositive 5">
            <a:extLst>
              <a:ext uri="{FF2B5EF4-FFF2-40B4-BE49-F238E27FC236}">
                <a16:creationId xmlns:a16="http://schemas.microsoft.com/office/drawing/2014/main" id="{08F6C22E-BAF4-A5BB-F3D9-6676DBBE1E2C}"/>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14</a:t>
            </a:fld>
            <a:endParaRPr lang="en-US" sz="1100" b="1" dirty="0">
              <a:solidFill>
                <a:srgbClr val="002060"/>
              </a:solidFill>
            </a:endParaRPr>
          </a:p>
        </p:txBody>
      </p:sp>
    </p:spTree>
    <p:extLst>
      <p:ext uri="{BB962C8B-B14F-4D97-AF65-F5344CB8AC3E}">
        <p14:creationId xmlns:p14="http://schemas.microsoft.com/office/powerpoint/2010/main" val="330382579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C7406-D225-38ED-3DFF-5DC01E093ACC}"/>
              </a:ext>
            </a:extLst>
          </p:cNvPr>
          <p:cNvSpPr>
            <a:spLocks noGrp="1"/>
          </p:cNvSpPr>
          <p:nvPr>
            <p:ph type="title"/>
          </p:nvPr>
        </p:nvSpPr>
        <p:spPr>
          <a:xfrm>
            <a:off x="685820" y="2223341"/>
            <a:ext cx="7772360" cy="696817"/>
          </a:xfrm>
        </p:spPr>
        <p:txBody>
          <a:bodyPr vert="horz" lIns="91440" tIns="45720" rIns="91440" bIns="45720" rtlCol="0" anchor="b">
            <a:noAutofit/>
          </a:bodyPr>
          <a:lstStyle/>
          <a:p>
            <a:pPr marL="12700" defTabSz="457200">
              <a:lnSpc>
                <a:spcPct val="90000"/>
              </a:lnSpc>
              <a:spcBef>
                <a:spcPct val="0"/>
              </a:spcBef>
              <a:buSzPct val="80000"/>
            </a:pPr>
            <a:r>
              <a:rPr lang="fr-FR" sz="3600" dirty="0">
                <a:latin typeface="Times New Roman" panose="02020603050405020304" pitchFamily="18" charset="0"/>
                <a:cs typeface="Times New Roman" panose="02020603050405020304" pitchFamily="18" charset="0"/>
              </a:rPr>
              <a:t>Merci pour votre attention </a:t>
            </a:r>
            <a:endParaRPr lang="en-US" sz="3600" dirty="0">
              <a:latin typeface="Times New Roman" panose="02020603050405020304" pitchFamily="18" charset="0"/>
              <a:cs typeface="Times New Roman" panose="02020603050405020304" pitchFamily="18" charset="0"/>
              <a:sym typeface="Montserrat"/>
            </a:endParaRPr>
          </a:p>
        </p:txBody>
      </p:sp>
      <p:sp>
        <p:nvSpPr>
          <p:cNvPr id="3" name="Espace réservé du numéro de diapositive 5">
            <a:extLst>
              <a:ext uri="{FF2B5EF4-FFF2-40B4-BE49-F238E27FC236}">
                <a16:creationId xmlns:a16="http://schemas.microsoft.com/office/drawing/2014/main" id="{08F6C22E-BAF4-A5BB-F3D9-6676DBBE1E2C}"/>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15</a:t>
            </a:fld>
            <a:endParaRPr lang="en-US" sz="1100" b="1" dirty="0">
              <a:solidFill>
                <a:srgbClr val="002060"/>
              </a:solidFill>
            </a:endParaRPr>
          </a:p>
        </p:txBody>
      </p:sp>
    </p:spTree>
    <p:extLst>
      <p:ext uri="{BB962C8B-B14F-4D97-AF65-F5344CB8AC3E}">
        <p14:creationId xmlns:p14="http://schemas.microsoft.com/office/powerpoint/2010/main" val="24202662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07999" y="457200"/>
            <a:ext cx="5344161" cy="685969"/>
          </a:xfrm>
        </p:spPr>
        <p:txBody>
          <a:bodyPr spcFirstLastPara="1" vert="horz" lIns="91440" tIns="45720" rIns="91440" bIns="45720" rtlCol="0" anchor="t" anchorCtr="0">
            <a:normAutofit/>
          </a:bodyPr>
          <a:lstStyle/>
          <a:p>
            <a:pPr lvl="0" defTabSz="457200">
              <a:spcBef>
                <a:spcPct val="0"/>
              </a:spcBef>
            </a:pPr>
            <a:r>
              <a:rPr lang="en-US" sz="3200" dirty="0">
                <a:solidFill>
                  <a:schemeClr val="accent2">
                    <a:lumMod val="50000"/>
                  </a:schemeClr>
                </a:solidFill>
                <a:latin typeface="Times New Roman" panose="02020603050405020304" pitchFamily="18" charset="0"/>
                <a:cs typeface="Times New Roman" panose="02020603050405020304" pitchFamily="18" charset="0"/>
              </a:rPr>
              <a:t>Plan</a:t>
            </a:r>
            <a:endParaRPr 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0" name="Google Shape;80;p14"/>
          <p:cNvSpPr txBox="1">
            <a:spLocks noGrp="1"/>
          </p:cNvSpPr>
          <p:nvPr>
            <p:ph type="body" idx="1"/>
          </p:nvPr>
        </p:nvSpPr>
        <p:spPr>
          <a:xfrm>
            <a:off x="507999" y="1438347"/>
            <a:ext cx="7212239" cy="2382441"/>
          </a:xfrm>
        </p:spPr>
        <p:txBody>
          <a:bodyPr spcFirstLastPara="1" vert="horz" lIns="91440" tIns="45720" rIns="91440" bIns="45720" rtlCol="0" anchorCtr="0">
            <a:normAutofit/>
          </a:bodyPr>
          <a:lstStyle/>
          <a:p>
            <a:pPr defTabSz="457200">
              <a:lnSpc>
                <a:spcPct val="200000"/>
              </a:lnSpc>
              <a:spcBef>
                <a:spcPts val="1000"/>
              </a:spcBef>
              <a:buSzPct val="80000"/>
              <a:buFont typeface="Wingdings 3" charset="2"/>
              <a:buChar char=""/>
            </a:pPr>
            <a:r>
              <a:rPr lang="fr-FR" sz="1400" dirty="0">
                <a:solidFill>
                  <a:srgbClr val="002060"/>
                </a:solidFill>
                <a:latin typeface="Times New Roman" panose="02020603050405020304" pitchFamily="18" charset="0"/>
                <a:cs typeface="Times New Roman" panose="02020603050405020304" pitchFamily="18" charset="0"/>
                <a:sym typeface="Montserrat"/>
              </a:rPr>
              <a:t> Qu'est-ce qu’un Data Lakehouse ?</a:t>
            </a:r>
          </a:p>
          <a:p>
            <a:pPr defTabSz="457200">
              <a:lnSpc>
                <a:spcPct val="200000"/>
              </a:lnSpc>
              <a:spcBef>
                <a:spcPts val="1000"/>
              </a:spcBef>
              <a:buSzPct val="80000"/>
              <a:buFont typeface="Wingdings 3" charset="2"/>
              <a:buChar char=""/>
            </a:pPr>
            <a:r>
              <a:rPr lang="fr-FR" sz="1400" dirty="0">
                <a:solidFill>
                  <a:srgbClr val="002060"/>
                </a:solidFill>
                <a:latin typeface="Times New Roman" panose="02020603050405020304" pitchFamily="18" charset="0"/>
                <a:cs typeface="Times New Roman" panose="02020603050405020304" pitchFamily="18" charset="0"/>
                <a:sym typeface="Montserrat"/>
              </a:rPr>
              <a:t>Avantages de l’architecture Data Lakehouse pour la BI.</a:t>
            </a:r>
          </a:p>
          <a:p>
            <a:pPr lvl="0" defTabSz="457200">
              <a:lnSpc>
                <a:spcPct val="150000"/>
              </a:lnSpc>
              <a:spcBef>
                <a:spcPts val="1000"/>
              </a:spcBef>
              <a:buSzPct val="80000"/>
              <a:buFont typeface="Wingdings 3" charset="2"/>
              <a:buChar char=""/>
            </a:pPr>
            <a:r>
              <a:rPr lang="fr-FR" sz="1400" dirty="0">
                <a:solidFill>
                  <a:srgbClr val="002060"/>
                </a:solidFill>
                <a:latin typeface="Times New Roman" panose="02020603050405020304" pitchFamily="18" charset="0"/>
                <a:cs typeface="Times New Roman" panose="02020603050405020304" pitchFamily="18" charset="0"/>
              </a:rPr>
              <a:t>Processus de Transformation des Données dans une Architecture Data Lakehouse.</a:t>
            </a:r>
          </a:p>
          <a:p>
            <a:pPr lvl="0" defTabSz="457200">
              <a:lnSpc>
                <a:spcPct val="150000"/>
              </a:lnSpc>
              <a:spcBef>
                <a:spcPts val="1000"/>
              </a:spcBef>
              <a:buSzPct val="80000"/>
              <a:buFont typeface="Wingdings 3" charset="2"/>
              <a:buChar char=""/>
            </a:pPr>
            <a:r>
              <a:rPr lang="fr-FR" sz="1400" dirty="0">
                <a:solidFill>
                  <a:srgbClr val="002060"/>
                </a:solidFill>
                <a:latin typeface="Times New Roman" panose="02020603050405020304" pitchFamily="18" charset="0"/>
                <a:cs typeface="Times New Roman" panose="02020603050405020304" pitchFamily="18" charset="0"/>
              </a:rPr>
              <a:t>Cas pratique .</a:t>
            </a:r>
          </a:p>
          <a:p>
            <a:pPr lvl="0" defTabSz="457200">
              <a:lnSpc>
                <a:spcPct val="90000"/>
              </a:lnSpc>
              <a:spcBef>
                <a:spcPts val="1000"/>
              </a:spcBef>
              <a:buSzPct val="80000"/>
              <a:buFont typeface="Wingdings 3" charset="2"/>
              <a:buChar char=""/>
            </a:pPr>
            <a:endParaRPr lang="en-US" sz="900" dirty="0">
              <a:sym typeface="Montserrat"/>
            </a:endParaRPr>
          </a:p>
          <a:p>
            <a:pPr lvl="0" defTabSz="457200">
              <a:lnSpc>
                <a:spcPct val="90000"/>
              </a:lnSpc>
              <a:spcBef>
                <a:spcPts val="1000"/>
              </a:spcBef>
              <a:buSzPct val="80000"/>
              <a:buFont typeface="Wingdings 3" charset="2"/>
              <a:buChar char=""/>
            </a:pPr>
            <a:endParaRPr lang="en-US" sz="900" dirty="0">
              <a:sym typeface="Montserrat"/>
            </a:endParaRPr>
          </a:p>
          <a:p>
            <a:pPr lvl="0" defTabSz="457200">
              <a:lnSpc>
                <a:spcPct val="90000"/>
              </a:lnSpc>
              <a:spcBef>
                <a:spcPts val="1000"/>
              </a:spcBef>
              <a:buSzPct val="80000"/>
              <a:buFont typeface="Wingdings 3" charset="2"/>
              <a:buChar char=""/>
            </a:pPr>
            <a:endParaRPr lang="en-US" sz="900" dirty="0">
              <a:sym typeface="Montserrat"/>
            </a:endParaRPr>
          </a:p>
          <a:p>
            <a:pPr lvl="0" defTabSz="457200">
              <a:lnSpc>
                <a:spcPct val="90000"/>
              </a:lnSpc>
              <a:spcBef>
                <a:spcPts val="1000"/>
              </a:spcBef>
              <a:buSzPct val="80000"/>
              <a:buFont typeface="Wingdings 3" charset="2"/>
              <a:buChar char=""/>
            </a:pPr>
            <a:endParaRPr lang="en-US" sz="900" dirty="0">
              <a:sym typeface="Montserrat"/>
            </a:endParaRPr>
          </a:p>
          <a:p>
            <a:pPr lvl="0" defTabSz="457200">
              <a:lnSpc>
                <a:spcPct val="90000"/>
              </a:lnSpc>
              <a:spcBef>
                <a:spcPts val="1000"/>
              </a:spcBef>
              <a:buSzPct val="80000"/>
              <a:buFont typeface="Wingdings 3" charset="2"/>
              <a:buChar char=""/>
            </a:pPr>
            <a:endParaRPr lang="en-US" sz="900" dirty="0">
              <a:sym typeface="Montserrat"/>
            </a:endParaRPr>
          </a:p>
          <a:p>
            <a:pPr lvl="0" defTabSz="457200">
              <a:lnSpc>
                <a:spcPct val="90000"/>
              </a:lnSpc>
              <a:spcBef>
                <a:spcPts val="1000"/>
              </a:spcBef>
              <a:buSzPct val="80000"/>
              <a:buFont typeface="Wingdings 3" charset="2"/>
              <a:buChar char=""/>
            </a:pPr>
            <a:endParaRPr lang="en-US" sz="900" dirty="0">
              <a:sym typeface="Montserrat"/>
            </a:endParaRPr>
          </a:p>
          <a:p>
            <a:pPr lvl="0" defTabSz="457200">
              <a:lnSpc>
                <a:spcPct val="90000"/>
              </a:lnSpc>
              <a:spcBef>
                <a:spcPts val="1000"/>
              </a:spcBef>
              <a:buSzPct val="80000"/>
              <a:buFont typeface="Wingdings 3" charset="2"/>
              <a:buChar char=""/>
            </a:pPr>
            <a:endParaRPr lang="en-US" sz="900" dirty="0">
              <a:sym typeface="Montserrat"/>
            </a:endParaRPr>
          </a:p>
          <a:p>
            <a:pPr lvl="0" defTabSz="457200">
              <a:lnSpc>
                <a:spcPct val="90000"/>
              </a:lnSpc>
              <a:spcBef>
                <a:spcPts val="1000"/>
              </a:spcBef>
              <a:buSzPct val="80000"/>
              <a:buFont typeface="Wingdings 3" charset="2"/>
              <a:buChar char=""/>
            </a:pPr>
            <a:endParaRPr lang="en-US" sz="900" dirty="0">
              <a:sym typeface="Montserrat"/>
            </a:endParaRPr>
          </a:p>
        </p:txBody>
      </p:sp>
      <p:sp>
        <p:nvSpPr>
          <p:cNvPr id="81" name="Google Shape;81;p14"/>
          <p:cNvSpPr txBox="1">
            <a:spLocks noGrp="1"/>
          </p:cNvSpPr>
          <p:nvPr>
            <p:ph type="sldNum" idx="12"/>
          </p:nvPr>
        </p:nvSpPr>
        <p:spPr>
          <a:xfrm>
            <a:off x="6442997" y="4531021"/>
            <a:ext cx="512504" cy="273844"/>
          </a:xfrm>
        </p:spPr>
        <p:txBody>
          <a:bodyPr spcFirstLastPara="1" vert="horz" lIns="91440" tIns="45720" rIns="91440" bIns="45720" rtlCol="0" anchor="ctr" anchorCtr="0">
            <a:normAutofit/>
          </a:bodyPr>
          <a:lstStyle/>
          <a:p>
            <a:pPr lvl="0">
              <a:lnSpc>
                <a:spcPct val="90000"/>
              </a:lnSpc>
              <a:spcAft>
                <a:spcPts val="600"/>
              </a:spcAft>
            </a:pPr>
            <a:fld id="{00000000-1234-1234-1234-123412341234}" type="slidenum">
              <a:rPr lang="en-US" sz="700">
                <a:solidFill>
                  <a:srgbClr val="FFFFFF"/>
                </a:solidFill>
                <a:sym typeface="Open Sans"/>
              </a:rPr>
              <a:pPr lvl="0">
                <a:lnSpc>
                  <a:spcPct val="90000"/>
                </a:lnSpc>
                <a:spcAft>
                  <a:spcPts val="600"/>
                </a:spcAft>
              </a:pPr>
              <a:t>2</a:t>
            </a:fld>
            <a:endParaRPr lang="en-US" sz="700">
              <a:solidFill>
                <a:srgbClr val="FFFFFF"/>
              </a:solidFill>
              <a:sym typeface="Open Sans"/>
            </a:endParaRPr>
          </a:p>
        </p:txBody>
      </p:sp>
      <p:sp>
        <p:nvSpPr>
          <p:cNvPr id="3" name="Espace réservé du numéro de diapositive 5">
            <a:extLst>
              <a:ext uri="{FF2B5EF4-FFF2-40B4-BE49-F238E27FC236}">
                <a16:creationId xmlns:a16="http://schemas.microsoft.com/office/drawing/2014/main" id="{10233B39-0570-6847-B44C-AB3A380AA772}"/>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chemeClr val="tx1"/>
                </a:solidFill>
              </a:rPr>
              <a:pPr/>
              <a:t>2</a:t>
            </a:fld>
            <a:endParaRPr lang="en-US" sz="1100" b="1" dirty="0">
              <a:solidFill>
                <a:schemeClr val="tx1"/>
              </a:solidFill>
            </a:endParaRPr>
          </a:p>
        </p:txBody>
      </p:sp>
    </p:spTree>
    <p:extLst>
      <p:ext uri="{BB962C8B-B14F-4D97-AF65-F5344CB8AC3E}">
        <p14:creationId xmlns:p14="http://schemas.microsoft.com/office/powerpoint/2010/main" val="158940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11" name="Espace réservé du numéro de diapositive 5">
            <a:extLst>
              <a:ext uri="{FF2B5EF4-FFF2-40B4-BE49-F238E27FC236}">
                <a16:creationId xmlns:a16="http://schemas.microsoft.com/office/drawing/2014/main" id="{BFB5AC9D-7C98-0849-07E1-372BE1B436D8}"/>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3</a:t>
            </a:fld>
            <a:endParaRPr lang="en-US" sz="1100" b="1" dirty="0">
              <a:solidFill>
                <a:srgbClr val="002060"/>
              </a:solidFill>
            </a:endParaRPr>
          </a:p>
        </p:txBody>
      </p:sp>
      <p:sp>
        <p:nvSpPr>
          <p:cNvPr id="27" name="Titre 1">
            <a:extLst>
              <a:ext uri="{FF2B5EF4-FFF2-40B4-BE49-F238E27FC236}">
                <a16:creationId xmlns:a16="http://schemas.microsoft.com/office/drawing/2014/main" id="{0AFD8CAB-887B-555A-8CF8-8330364A36D7}"/>
              </a:ext>
            </a:extLst>
          </p:cNvPr>
          <p:cNvSpPr txBox="1">
            <a:spLocks/>
          </p:cNvSpPr>
          <p:nvPr/>
        </p:nvSpPr>
        <p:spPr>
          <a:xfrm>
            <a:off x="585031" y="1518011"/>
            <a:ext cx="8738181" cy="1234727"/>
          </a:xfrm>
          <a:prstGeom prst="rect">
            <a:avLst/>
          </a:prstGeom>
        </p:spPr>
        <p:txBody>
          <a:bodyPr spcFirstLastPara="1" vert="horz" wrap="square" lIns="91440" tIns="45720" rIns="91440" bIns="45720" rtlCol="0" anchor="b" anchorCtr="0">
            <a:normAutofit/>
          </a:bodyPr>
          <a:lstStyle>
            <a:lvl1pPr lvl="0" algn="l" defTabSz="342900" rtl="0" eaLnBrk="1" latinLnBrk="0" hangingPunct="1">
              <a:spcBef>
                <a:spcPts val="0"/>
              </a:spcBef>
              <a:spcAft>
                <a:spcPts val="0"/>
              </a:spcAft>
              <a:buSzPts val="3600"/>
              <a:buNone/>
              <a:defRPr sz="2700" kern="1200">
                <a:solidFill>
                  <a:schemeClr val="accent1"/>
                </a:solidFill>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marL="12700" defTabSz="457200">
              <a:lnSpc>
                <a:spcPct val="90000"/>
              </a:lnSpc>
              <a:spcBef>
                <a:spcPct val="0"/>
              </a:spcBef>
              <a:buSzPct val="80000"/>
            </a:pPr>
            <a:r>
              <a:rPr lang="fr-FR" sz="3600" dirty="0">
                <a:latin typeface="Times New Roman" panose="02020603050405020304" pitchFamily="18" charset="0"/>
                <a:cs typeface="Times New Roman" panose="02020603050405020304" pitchFamily="18" charset="0"/>
                <a:sym typeface="Montserrat"/>
              </a:rPr>
              <a:t>Qu'est-ce</a:t>
            </a:r>
            <a:r>
              <a:rPr lang="en-US" sz="3600" dirty="0">
                <a:latin typeface="Times New Roman" panose="02020603050405020304" pitchFamily="18" charset="0"/>
                <a:cs typeface="Times New Roman" panose="02020603050405020304" pitchFamily="18" charset="0"/>
                <a:sym typeface="Montserrat"/>
              </a:rPr>
              <a:t> </a:t>
            </a:r>
            <a:r>
              <a:rPr lang="fr-FR" sz="3600" dirty="0">
                <a:latin typeface="Times New Roman" panose="02020603050405020304" pitchFamily="18" charset="0"/>
                <a:cs typeface="Times New Roman" panose="02020603050405020304" pitchFamily="18" charset="0"/>
                <a:sym typeface="Montserrat"/>
              </a:rPr>
              <a:t>qu’un</a:t>
            </a:r>
            <a:r>
              <a:rPr lang="en-US" sz="3600" dirty="0">
                <a:latin typeface="Times New Roman" panose="02020603050405020304" pitchFamily="18" charset="0"/>
                <a:cs typeface="Times New Roman" panose="02020603050405020304" pitchFamily="18" charset="0"/>
                <a:sym typeface="Montserrat"/>
              </a:rPr>
              <a:t> Data Lakehouse ?</a:t>
            </a:r>
          </a:p>
        </p:txBody>
      </p:sp>
    </p:spTree>
    <p:extLst>
      <p:ext uri="{BB962C8B-B14F-4D97-AF65-F5344CB8AC3E}">
        <p14:creationId xmlns:p14="http://schemas.microsoft.com/office/powerpoint/2010/main" val="36085255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7"/>
                                        </p:tgtEl>
                                        <p:attrNameLst>
                                          <p:attrName>style.visibility</p:attrName>
                                        </p:attrNameLst>
                                      </p:cBhvr>
                                      <p:to>
                                        <p:strVal val="visible"/>
                                      </p:to>
                                    </p:set>
                                    <p:animEffect transition="in" filter="fade">
                                      <p:cBhvr>
                                        <p:cTn id="7" dur="7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231467" y="553019"/>
            <a:ext cx="6966167" cy="4037462"/>
          </a:xfrm>
        </p:spPr>
        <p:txBody>
          <a:bodyPr>
            <a:noAutofit/>
          </a:bodyPr>
          <a:lstStyle/>
          <a:p>
            <a:pPr marL="114300" indent="0" algn="just">
              <a:lnSpc>
                <a:spcPct val="150000"/>
              </a:lnSpc>
              <a:buNone/>
            </a:pPr>
            <a:r>
              <a:rPr lang="fr-FR" sz="1400" b="0" i="0" u="none" strike="noStrike" dirty="0">
                <a:solidFill>
                  <a:srgbClr val="002060"/>
                </a:solidFill>
                <a:effectLst/>
                <a:latin typeface="Times New Roman" panose="02020603050405020304" pitchFamily="18" charset="0"/>
                <a:cs typeface="Times New Roman" panose="02020603050405020304" pitchFamily="18" charset="0"/>
              </a:rPr>
              <a:t> Imaginez que vous travaillez pour une entreprise qui collecte des données de ventes (structurées) et des avis clients sur les réseaux sociaux (non structurées). Vous avez :</a:t>
            </a:r>
          </a:p>
          <a:p>
            <a:pPr marL="285750" indent="-285750" algn="just">
              <a:lnSpc>
                <a:spcPct val="150000"/>
              </a:lnSpc>
              <a:buFont typeface="Arial" panose="020B0604020202020204" pitchFamily="34" charset="0"/>
              <a:buChar char="•"/>
            </a:pPr>
            <a:r>
              <a:rPr lang="fr-FR" sz="1400" b="1" i="0" u="none" strike="noStrike" dirty="0">
                <a:solidFill>
                  <a:srgbClr val="002060"/>
                </a:solidFill>
                <a:effectLst/>
                <a:latin typeface="Times New Roman" panose="02020603050405020304" pitchFamily="18" charset="0"/>
                <a:cs typeface="Times New Roman" panose="02020603050405020304" pitchFamily="18" charset="0"/>
              </a:rPr>
              <a:t>Un Data Warehouse</a:t>
            </a:r>
            <a:r>
              <a:rPr lang="fr-FR" sz="1400" b="0" i="0" u="none" strike="noStrike" dirty="0">
                <a:solidFill>
                  <a:srgbClr val="002060"/>
                </a:solidFill>
                <a:effectLst/>
                <a:latin typeface="Times New Roman" panose="02020603050405020304" pitchFamily="18" charset="0"/>
                <a:cs typeface="Times New Roman" panose="02020603050405020304" pitchFamily="18" charset="0"/>
              </a:rPr>
              <a:t> pour les ventes, parfait pour les rapports, mais qui ne supporte pas bien les données non structurées.</a:t>
            </a:r>
          </a:p>
          <a:p>
            <a:pPr marL="285750" indent="-285750" algn="just">
              <a:lnSpc>
                <a:spcPct val="150000"/>
              </a:lnSpc>
              <a:buFont typeface="Arial" panose="020B0604020202020204" pitchFamily="34" charset="0"/>
              <a:buChar char="•"/>
            </a:pPr>
            <a:r>
              <a:rPr lang="fr-FR" sz="1400" b="1" i="0" u="none" strike="noStrike" dirty="0">
                <a:solidFill>
                  <a:srgbClr val="002060"/>
                </a:solidFill>
                <a:effectLst/>
                <a:latin typeface="Times New Roman" panose="02020603050405020304" pitchFamily="18" charset="0"/>
                <a:cs typeface="Times New Roman" panose="02020603050405020304" pitchFamily="18" charset="0"/>
              </a:rPr>
              <a:t>Un Data Lake</a:t>
            </a:r>
            <a:r>
              <a:rPr lang="fr-FR" sz="1400" b="0" i="0" u="none" strike="noStrike" dirty="0">
                <a:solidFill>
                  <a:srgbClr val="002060"/>
                </a:solidFill>
                <a:effectLst/>
                <a:latin typeface="Times New Roman" panose="02020603050405020304" pitchFamily="18" charset="0"/>
                <a:cs typeface="Times New Roman" panose="02020603050405020304" pitchFamily="18" charset="0"/>
              </a:rPr>
              <a:t> pour les avis clients, mais difficile à interroger rapidement.</a:t>
            </a:r>
            <a:br>
              <a:rPr lang="fr-FR" sz="1400" b="0" i="0" u="none" strike="noStrike" dirty="0">
                <a:solidFill>
                  <a:srgbClr val="002060"/>
                </a:solidFill>
                <a:effectLst/>
                <a:latin typeface="Times New Roman" panose="02020603050405020304" pitchFamily="18" charset="0"/>
                <a:cs typeface="Times New Roman" panose="02020603050405020304" pitchFamily="18" charset="0"/>
              </a:rPr>
            </a:br>
            <a:r>
              <a:rPr lang="fr-FR" sz="1400" b="0" i="0" u="none" strike="noStrike" dirty="0">
                <a:solidFill>
                  <a:srgbClr val="002060"/>
                </a:solidFill>
                <a:effectLst/>
                <a:latin typeface="Times New Roman" panose="02020603050405020304" pitchFamily="18" charset="0"/>
                <a:cs typeface="Times New Roman" panose="02020603050405020304" pitchFamily="18" charset="0"/>
              </a:rPr>
              <a:t>  Les équipes veulent combiner les ventes et les avis clients pour comprendre l'impact des avis sur les ventes, mais les deux systèmes ne s’intègrent pas bien, les analyses sont lentes et la maintenance coûte cher.</a:t>
            </a:r>
          </a:p>
          <a:p>
            <a:pPr marL="114300" indent="0" algn="just">
              <a:lnSpc>
                <a:spcPct val="150000"/>
              </a:lnSpc>
              <a:buNone/>
            </a:pPr>
            <a:br>
              <a:rPr lang="fr-FR" sz="1400" b="0" i="0" u="none" strike="noStrike" dirty="0">
                <a:solidFill>
                  <a:srgbClr val="002060"/>
                </a:solidFill>
                <a:effectLst/>
                <a:latin typeface="Times New Roman" panose="02020603050405020304" pitchFamily="18" charset="0"/>
                <a:cs typeface="Times New Roman" panose="02020603050405020304" pitchFamily="18" charset="0"/>
              </a:rPr>
            </a:br>
            <a:r>
              <a:rPr lang="fr-FR" sz="1400" b="0" i="0" u="none" strike="noStrike" dirty="0">
                <a:solidFill>
                  <a:srgbClr val="002060"/>
                </a:solidFill>
                <a:effectLst/>
                <a:latin typeface="Times New Roman" panose="02020603050405020304" pitchFamily="18" charset="0"/>
                <a:cs typeface="Times New Roman" panose="02020603050405020304" pitchFamily="18" charset="0"/>
              </a:rPr>
              <a:t>  Quelle solution imaginez-vous pour :</a:t>
            </a:r>
          </a:p>
          <a:p>
            <a:pPr marL="285750" indent="-285750" algn="just">
              <a:lnSpc>
                <a:spcPct val="150000"/>
              </a:lnSpc>
              <a:buFont typeface="Arial" panose="020B0604020202020204" pitchFamily="34" charset="0"/>
              <a:buChar char="•"/>
            </a:pPr>
            <a:r>
              <a:rPr lang="fr-FR" sz="1400" b="0" i="0" u="none" strike="noStrike" dirty="0">
                <a:solidFill>
                  <a:srgbClr val="002060"/>
                </a:solidFill>
                <a:effectLst/>
                <a:latin typeface="Times New Roman" panose="02020603050405020304" pitchFamily="18" charset="0"/>
                <a:cs typeface="Times New Roman" panose="02020603050405020304" pitchFamily="18" charset="0"/>
              </a:rPr>
              <a:t>Centraliser tous les types de données ?</a:t>
            </a:r>
          </a:p>
          <a:p>
            <a:pPr marL="285750" indent="-285750" algn="just">
              <a:lnSpc>
                <a:spcPct val="150000"/>
              </a:lnSpc>
              <a:buFont typeface="Arial" panose="020B0604020202020204" pitchFamily="34" charset="0"/>
              <a:buChar char="•"/>
            </a:pPr>
            <a:r>
              <a:rPr lang="fr-FR" sz="1400" b="0" i="0" u="none" strike="noStrike" dirty="0">
                <a:solidFill>
                  <a:srgbClr val="002060"/>
                </a:solidFill>
                <a:effectLst/>
                <a:latin typeface="Times New Roman" panose="02020603050405020304" pitchFamily="18" charset="0"/>
                <a:cs typeface="Times New Roman" panose="02020603050405020304" pitchFamily="18" charset="0"/>
              </a:rPr>
              <a:t>Accélérer les analyses sans coût supplémentaire ?</a:t>
            </a:r>
            <a:endParaRPr lang="fr-CA" sz="1400" dirty="0">
              <a:solidFill>
                <a:srgbClr val="002060"/>
              </a:solidFill>
              <a:latin typeface="Times New Roman" panose="02020603050405020304" pitchFamily="18" charset="0"/>
              <a:cs typeface="Times New Roman" panose="02020603050405020304" pitchFamily="18" charset="0"/>
            </a:endParaRPr>
          </a:p>
        </p:txBody>
      </p:sp>
      <p:sp>
        <p:nvSpPr>
          <p:cNvPr id="5" name="Espace réservé du numéro de diapositive 5">
            <a:extLst>
              <a:ext uri="{FF2B5EF4-FFF2-40B4-BE49-F238E27FC236}">
                <a16:creationId xmlns:a16="http://schemas.microsoft.com/office/drawing/2014/main" id="{834A6DF8-A7F9-B201-E4A9-181BD49ECE5D}"/>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4</a:t>
            </a:fld>
            <a:endParaRPr lang="en-US" sz="1100" b="1" dirty="0">
              <a:solidFill>
                <a:srgbClr val="002060"/>
              </a:solidFill>
            </a:endParaRPr>
          </a:p>
        </p:txBody>
      </p:sp>
    </p:spTree>
    <p:extLst>
      <p:ext uri="{BB962C8B-B14F-4D97-AF65-F5344CB8AC3E}">
        <p14:creationId xmlns:p14="http://schemas.microsoft.com/office/powerpoint/2010/main" val="316439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538235" y="177524"/>
            <a:ext cx="5755351" cy="815742"/>
          </a:xfrm>
        </p:spPr>
        <p:txBody>
          <a:bodyPr vert="horz" lIns="91440" tIns="45720" rIns="91440" bIns="45720" rtlCol="0" anchor="b">
            <a:normAutofit fontScale="90000"/>
          </a:bodyPr>
          <a:lstStyle/>
          <a:p>
            <a:pPr defTabSz="457200">
              <a:lnSpc>
                <a:spcPct val="90000"/>
              </a:lnSpc>
              <a:spcBef>
                <a:spcPct val="0"/>
              </a:spcBef>
            </a:pPr>
            <a:r>
              <a:rPr lang="fr-FR" sz="3600" dirty="0">
                <a:solidFill>
                  <a:schemeClr val="accent2">
                    <a:lumMod val="50000"/>
                  </a:schemeClr>
                </a:solidFill>
                <a:latin typeface="Times New Roman" panose="02020603050405020304" pitchFamily="18" charset="0"/>
                <a:cs typeface="Times New Roman" panose="02020603050405020304" pitchFamily="18" charset="0"/>
              </a:rPr>
              <a:t>L’architecture</a:t>
            </a:r>
            <a:r>
              <a:rPr lang="en-US" sz="3600" dirty="0">
                <a:solidFill>
                  <a:schemeClr val="accent2">
                    <a:lumMod val="50000"/>
                  </a:schemeClr>
                </a:solidFill>
                <a:latin typeface="Times New Roman" panose="02020603050405020304" pitchFamily="18" charset="0"/>
                <a:cs typeface="Times New Roman" panose="02020603050405020304" pitchFamily="18" charset="0"/>
              </a:rPr>
              <a:t> Data Lakehouse </a:t>
            </a:r>
          </a:p>
        </p:txBody>
      </p:sp>
      <p:pic>
        <p:nvPicPr>
          <p:cNvPr id="8" name="Image 7" descr="Une image contenant texte, capture d’écran, diagramme, conception&#10;&#10;Description générée automatiquement">
            <a:extLst>
              <a:ext uri="{FF2B5EF4-FFF2-40B4-BE49-F238E27FC236}">
                <a16:creationId xmlns:a16="http://schemas.microsoft.com/office/drawing/2014/main" id="{9F0F5580-060A-2335-DBDE-A12568244929}"/>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400000"/>
                    </a14:imgEffect>
                  </a14:imgLayer>
                </a14:imgProps>
              </a:ext>
            </a:extLst>
          </a:blip>
          <a:stretch>
            <a:fillRect/>
          </a:stretch>
        </p:blipFill>
        <p:spPr>
          <a:xfrm>
            <a:off x="538235" y="993266"/>
            <a:ext cx="6166114" cy="3343048"/>
          </a:xfrm>
          <a:prstGeom prst="rect">
            <a:avLst/>
          </a:prstGeom>
        </p:spPr>
      </p:pic>
      <p:sp>
        <p:nvSpPr>
          <p:cNvPr id="9" name="Espace réservé du numéro de diapositive 5">
            <a:extLst>
              <a:ext uri="{FF2B5EF4-FFF2-40B4-BE49-F238E27FC236}">
                <a16:creationId xmlns:a16="http://schemas.microsoft.com/office/drawing/2014/main" id="{82C6BE33-2C3E-A536-F556-1FDF66226CFB}"/>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5</a:t>
            </a:fld>
            <a:endParaRPr lang="en-US" sz="1100" b="1" dirty="0">
              <a:solidFill>
                <a:srgbClr val="002060"/>
              </a:solidFill>
            </a:endParaRPr>
          </a:p>
        </p:txBody>
      </p:sp>
    </p:spTree>
    <p:extLst>
      <p:ext uri="{BB962C8B-B14F-4D97-AF65-F5344CB8AC3E}">
        <p14:creationId xmlns:p14="http://schemas.microsoft.com/office/powerpoint/2010/main" val="334561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Une image contenant texte, capture d’écran, Police, diagramme&#10;&#10;Description générée automatiquement">
            <a:extLst>
              <a:ext uri="{FF2B5EF4-FFF2-40B4-BE49-F238E27FC236}">
                <a16:creationId xmlns:a16="http://schemas.microsoft.com/office/drawing/2014/main" id="{3FB112E1-0811-3E76-74EE-E385336DE220}"/>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416741" y="935449"/>
            <a:ext cx="2413545" cy="3812400"/>
          </a:xfrm>
          <a:prstGeom prst="rect">
            <a:avLst/>
          </a:prstGeom>
        </p:spPr>
      </p:pic>
      <p:sp>
        <p:nvSpPr>
          <p:cNvPr id="3" name="Espace réservé du texte 2"/>
          <p:cNvSpPr>
            <a:spLocks noGrp="1"/>
          </p:cNvSpPr>
          <p:nvPr>
            <p:ph type="body" idx="1"/>
          </p:nvPr>
        </p:nvSpPr>
        <p:spPr>
          <a:xfrm>
            <a:off x="3065156" y="2160036"/>
            <a:ext cx="4350078" cy="1363225"/>
          </a:xfrm>
        </p:spPr>
        <p:txBody>
          <a:bodyPr vert="horz" lIns="91440" tIns="45720" rIns="91440" bIns="45720" rtlCol="0">
            <a:normAutofit/>
          </a:bodyPr>
          <a:lstStyle/>
          <a:p>
            <a:pPr marL="114300" indent="0" algn="just" defTabSz="457200">
              <a:spcBef>
                <a:spcPts val="1000"/>
              </a:spcBef>
              <a:buSzPct val="80000"/>
              <a:buNone/>
            </a:pPr>
            <a:r>
              <a:rPr lang="fr-FR" sz="1400" dirty="0">
                <a:solidFill>
                  <a:srgbClr val="002060"/>
                </a:solidFill>
                <a:latin typeface="Times New Roman" panose="02020603050405020304" pitchFamily="18" charset="0"/>
                <a:cs typeface="Times New Roman" panose="02020603050405020304" pitchFamily="18" charset="0"/>
              </a:rPr>
              <a:t>Un data </a:t>
            </a:r>
            <a:r>
              <a:rPr lang="fr-FR" sz="1400" dirty="0" err="1">
                <a:solidFill>
                  <a:srgbClr val="002060"/>
                </a:solidFill>
                <a:latin typeface="Times New Roman" panose="02020603050405020304" pitchFamily="18" charset="0"/>
                <a:cs typeface="Times New Roman" panose="02020603050405020304" pitchFamily="18" charset="0"/>
              </a:rPr>
              <a:t>lakehouse</a:t>
            </a:r>
            <a:r>
              <a:rPr lang="fr-FR" sz="1400" dirty="0">
                <a:solidFill>
                  <a:srgbClr val="002060"/>
                </a:solidFill>
                <a:latin typeface="Times New Roman" panose="02020603050405020304" pitchFamily="18" charset="0"/>
                <a:cs typeface="Times New Roman" panose="02020603050405020304" pitchFamily="18" charset="0"/>
              </a:rPr>
              <a:t> est une architecture hybride qui combine les avantages des data </a:t>
            </a:r>
            <a:r>
              <a:rPr lang="fr-FR" sz="1400" dirty="0" err="1">
                <a:solidFill>
                  <a:srgbClr val="002060"/>
                </a:solidFill>
                <a:latin typeface="Times New Roman" panose="02020603050405020304" pitchFamily="18" charset="0"/>
                <a:cs typeface="Times New Roman" panose="02020603050405020304" pitchFamily="18" charset="0"/>
              </a:rPr>
              <a:t>lakes</a:t>
            </a:r>
            <a:r>
              <a:rPr lang="fr-FR" sz="1400" dirty="0">
                <a:solidFill>
                  <a:srgbClr val="002060"/>
                </a:solidFill>
                <a:latin typeface="Times New Roman" panose="02020603050405020304" pitchFamily="18" charset="0"/>
                <a:cs typeface="Times New Roman" panose="02020603050405020304" pitchFamily="18" charset="0"/>
              </a:rPr>
              <a:t> et des data </a:t>
            </a:r>
            <a:r>
              <a:rPr lang="fr-FR" sz="1400" dirty="0" err="1">
                <a:solidFill>
                  <a:srgbClr val="002060"/>
                </a:solidFill>
                <a:latin typeface="Times New Roman" panose="02020603050405020304" pitchFamily="18" charset="0"/>
                <a:cs typeface="Times New Roman" panose="02020603050405020304" pitchFamily="18" charset="0"/>
              </a:rPr>
              <a:t>warehouses</a:t>
            </a:r>
            <a:r>
              <a:rPr lang="fr-FR" sz="1400" dirty="0">
                <a:solidFill>
                  <a:srgbClr val="002060"/>
                </a:solidFill>
                <a:latin typeface="Times New Roman" panose="02020603050405020304" pitchFamily="18" charset="0"/>
                <a:cs typeface="Times New Roman" panose="02020603050405020304" pitchFamily="18" charset="0"/>
              </a:rPr>
              <a:t> pour offrir une plateforme unifiée pour le stockage et l'analyse des données.</a:t>
            </a:r>
          </a:p>
          <a:p>
            <a:pPr defTabSz="457200">
              <a:spcBef>
                <a:spcPts val="1000"/>
              </a:spcBef>
              <a:buSzPct val="80000"/>
              <a:buFont typeface="Wingdings 3" charset="2"/>
              <a:buChar char=""/>
            </a:pPr>
            <a:endParaRPr lang="en-US" dirty="0"/>
          </a:p>
          <a:p>
            <a:pPr marL="114300" indent="0" defTabSz="457200">
              <a:spcBef>
                <a:spcPts val="1000"/>
              </a:spcBef>
              <a:buSzPct val="80000"/>
              <a:buFont typeface="Wingdings 3" charset="2"/>
              <a:buChar char=""/>
            </a:pPr>
            <a:endParaRPr lang="en-US" dirty="0"/>
          </a:p>
        </p:txBody>
      </p:sp>
      <p:sp>
        <p:nvSpPr>
          <p:cNvPr id="7" name="Espace réservé du numéro de diapositive 5">
            <a:extLst>
              <a:ext uri="{FF2B5EF4-FFF2-40B4-BE49-F238E27FC236}">
                <a16:creationId xmlns:a16="http://schemas.microsoft.com/office/drawing/2014/main" id="{07E5E222-C4A4-045A-2511-1E5C5EC9E071}"/>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6</a:t>
            </a:fld>
            <a:endParaRPr lang="en-US" sz="1100" b="1" dirty="0">
              <a:solidFill>
                <a:srgbClr val="002060"/>
              </a:solidFill>
            </a:endParaRPr>
          </a:p>
        </p:txBody>
      </p:sp>
      <p:sp>
        <p:nvSpPr>
          <p:cNvPr id="10" name="Titre 1">
            <a:extLst>
              <a:ext uri="{FF2B5EF4-FFF2-40B4-BE49-F238E27FC236}">
                <a16:creationId xmlns:a16="http://schemas.microsoft.com/office/drawing/2014/main" id="{FADD1374-7F03-850B-4213-E1C6535315F0}"/>
              </a:ext>
            </a:extLst>
          </p:cNvPr>
          <p:cNvSpPr txBox="1">
            <a:spLocks/>
          </p:cNvSpPr>
          <p:nvPr/>
        </p:nvSpPr>
        <p:spPr>
          <a:xfrm>
            <a:off x="558365" y="119707"/>
            <a:ext cx="5755351" cy="815742"/>
          </a:xfrm>
          <a:prstGeom prst="rect">
            <a:avLst/>
          </a:prstGeom>
        </p:spPr>
        <p:txBody>
          <a:bodyPr spcFirstLastPara="1" vert="horz" wrap="square" lIns="91440" tIns="45720" rIns="91440" bIns="45720" rtlCol="0" anchor="b" anchorCtr="0">
            <a:normAutofit fontScale="97500"/>
          </a:bodyPr>
          <a:lstStyle>
            <a:lvl1pPr lvl="0" algn="l" defTabSz="342900" rtl="0" eaLnBrk="1" latinLnBrk="0" hangingPunct="1">
              <a:spcBef>
                <a:spcPts val="0"/>
              </a:spcBef>
              <a:spcAft>
                <a:spcPts val="0"/>
              </a:spcAft>
              <a:buSzPts val="3600"/>
              <a:buNone/>
              <a:defRPr sz="2700" kern="1200">
                <a:solidFill>
                  <a:schemeClr val="accent1"/>
                </a:solidFill>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defTabSz="457200">
              <a:lnSpc>
                <a:spcPct val="90000"/>
              </a:lnSpc>
              <a:spcBef>
                <a:spcPct val="0"/>
              </a:spcBef>
            </a:pPr>
            <a:r>
              <a:rPr lang="fr-FR" sz="3200" dirty="0">
                <a:solidFill>
                  <a:schemeClr val="accent2">
                    <a:lumMod val="50000"/>
                  </a:schemeClr>
                </a:solidFill>
                <a:latin typeface="Times New Roman" panose="02020603050405020304" pitchFamily="18" charset="0"/>
                <a:cs typeface="Times New Roman" panose="02020603050405020304" pitchFamily="18" charset="0"/>
              </a:rPr>
              <a:t>L’architecture</a:t>
            </a:r>
            <a:r>
              <a:rPr lang="en-US" sz="3200" dirty="0">
                <a:solidFill>
                  <a:schemeClr val="accent2">
                    <a:lumMod val="50000"/>
                  </a:schemeClr>
                </a:solidFill>
                <a:latin typeface="Times New Roman" panose="02020603050405020304" pitchFamily="18" charset="0"/>
                <a:cs typeface="Times New Roman" panose="02020603050405020304" pitchFamily="18" charset="0"/>
              </a:rPr>
              <a:t> Data Lakehouse </a:t>
            </a:r>
          </a:p>
        </p:txBody>
      </p:sp>
    </p:spTree>
    <p:extLst>
      <p:ext uri="{BB962C8B-B14F-4D97-AF65-F5344CB8AC3E}">
        <p14:creationId xmlns:p14="http://schemas.microsoft.com/office/powerpoint/2010/main" val="320142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C7406-D225-38ED-3DFF-5DC01E093ACC}"/>
              </a:ext>
            </a:extLst>
          </p:cNvPr>
          <p:cNvSpPr>
            <a:spLocks noGrp="1"/>
          </p:cNvSpPr>
          <p:nvPr>
            <p:ph type="title"/>
          </p:nvPr>
        </p:nvSpPr>
        <p:spPr>
          <a:xfrm>
            <a:off x="706162" y="1954386"/>
            <a:ext cx="7217071" cy="1234727"/>
          </a:xfrm>
        </p:spPr>
        <p:txBody>
          <a:bodyPr vert="horz" lIns="91440" tIns="45720" rIns="91440" bIns="45720" rtlCol="0" anchor="b">
            <a:noAutofit/>
          </a:bodyPr>
          <a:lstStyle/>
          <a:p>
            <a:pPr marL="12700" defTabSz="457200">
              <a:lnSpc>
                <a:spcPct val="90000"/>
              </a:lnSpc>
              <a:spcBef>
                <a:spcPct val="0"/>
              </a:spcBef>
              <a:buSzPct val="80000"/>
            </a:pPr>
            <a:r>
              <a:rPr lang="fr-FR" sz="3600" dirty="0">
                <a:latin typeface="Times New Roman" panose="02020603050405020304" pitchFamily="18" charset="0"/>
                <a:cs typeface="Times New Roman" panose="02020603050405020304" pitchFamily="18" charset="0"/>
              </a:rPr>
              <a:t>Avantages de l'Architecture Data Lakehouse pour la BI.</a:t>
            </a:r>
            <a:endParaRPr lang="en-US" sz="3600" dirty="0">
              <a:latin typeface="Times New Roman" panose="02020603050405020304" pitchFamily="18" charset="0"/>
              <a:cs typeface="Times New Roman" panose="02020603050405020304" pitchFamily="18" charset="0"/>
              <a:sym typeface="Montserrat"/>
            </a:endParaRPr>
          </a:p>
        </p:txBody>
      </p:sp>
      <p:sp>
        <p:nvSpPr>
          <p:cNvPr id="3" name="Espace réservé du numéro de diapositive 5">
            <a:extLst>
              <a:ext uri="{FF2B5EF4-FFF2-40B4-BE49-F238E27FC236}">
                <a16:creationId xmlns:a16="http://schemas.microsoft.com/office/drawing/2014/main" id="{C142D484-1105-D558-A2E6-D57010F28592}"/>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7</a:t>
            </a:fld>
            <a:endParaRPr lang="en-US" sz="1100" b="1" dirty="0">
              <a:solidFill>
                <a:srgbClr val="002060"/>
              </a:solidFill>
            </a:endParaRPr>
          </a:p>
        </p:txBody>
      </p:sp>
    </p:spTree>
    <p:extLst>
      <p:ext uri="{BB962C8B-B14F-4D97-AF65-F5344CB8AC3E}">
        <p14:creationId xmlns:p14="http://schemas.microsoft.com/office/powerpoint/2010/main" val="22839987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Diagramme 5">
            <a:extLst>
              <a:ext uri="{FF2B5EF4-FFF2-40B4-BE49-F238E27FC236}">
                <a16:creationId xmlns:a16="http://schemas.microsoft.com/office/drawing/2014/main" id="{00B55C6B-5603-D9D9-AA65-5D25D2FBCC2E}"/>
              </a:ext>
            </a:extLst>
          </p:cNvPr>
          <p:cNvGraphicFramePr/>
          <p:nvPr>
            <p:extLst>
              <p:ext uri="{D42A27DB-BD31-4B8C-83A1-F6EECF244321}">
                <p14:modId xmlns:p14="http://schemas.microsoft.com/office/powerpoint/2010/main" val="13341756"/>
              </p:ext>
            </p:extLst>
          </p:nvPr>
        </p:nvGraphicFramePr>
        <p:xfrm>
          <a:off x="610220" y="1128522"/>
          <a:ext cx="6022809" cy="38952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Espace réservé du numéro de diapositive 5">
            <a:extLst>
              <a:ext uri="{FF2B5EF4-FFF2-40B4-BE49-F238E27FC236}">
                <a16:creationId xmlns:a16="http://schemas.microsoft.com/office/drawing/2014/main" id="{1FFCFC8D-04DD-9F73-987E-F4FF0FA44CE7}"/>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8</a:t>
            </a:fld>
            <a:endParaRPr lang="en-US" sz="1100" b="1" dirty="0">
              <a:solidFill>
                <a:srgbClr val="002060"/>
              </a:solidFill>
            </a:endParaRPr>
          </a:p>
        </p:txBody>
      </p:sp>
      <p:sp>
        <p:nvSpPr>
          <p:cNvPr id="3" name="Titre 1">
            <a:extLst>
              <a:ext uri="{FF2B5EF4-FFF2-40B4-BE49-F238E27FC236}">
                <a16:creationId xmlns:a16="http://schemas.microsoft.com/office/drawing/2014/main" id="{000C5187-8C82-427B-88AF-8B51C7308A7D}"/>
              </a:ext>
            </a:extLst>
          </p:cNvPr>
          <p:cNvSpPr txBox="1">
            <a:spLocks/>
          </p:cNvSpPr>
          <p:nvPr/>
        </p:nvSpPr>
        <p:spPr>
          <a:xfrm>
            <a:off x="610220" y="119707"/>
            <a:ext cx="5755351" cy="815742"/>
          </a:xfrm>
          <a:prstGeom prst="rect">
            <a:avLst/>
          </a:prstGeom>
        </p:spPr>
        <p:txBody>
          <a:bodyPr spcFirstLastPara="1" vert="horz" wrap="square" lIns="91440" tIns="45720" rIns="91440" bIns="45720" rtlCol="0" anchor="b" anchorCtr="0">
            <a:normAutofit fontScale="90000"/>
          </a:bodyPr>
          <a:lstStyle>
            <a:lvl1pPr lvl="0" algn="l" defTabSz="342900" rtl="0" eaLnBrk="1" latinLnBrk="0" hangingPunct="1">
              <a:spcBef>
                <a:spcPts val="0"/>
              </a:spcBef>
              <a:spcAft>
                <a:spcPts val="0"/>
              </a:spcAft>
              <a:buSzPts val="3600"/>
              <a:buNone/>
              <a:defRPr sz="2700" kern="1200">
                <a:solidFill>
                  <a:schemeClr val="accent1"/>
                </a:solidFill>
                <a:latin typeface="+mj-lt"/>
                <a:ea typeface="+mj-ea"/>
                <a:cs typeface="+mj-cs"/>
              </a:defRPr>
            </a:lvl1pPr>
            <a:lvl2pPr lvl="1" eaLnBrk="1" hangingPunct="1">
              <a:spcBef>
                <a:spcPts val="0"/>
              </a:spcBef>
              <a:spcAft>
                <a:spcPts val="0"/>
              </a:spcAft>
              <a:buSzPts val="3600"/>
              <a:buNone/>
              <a:defRPr>
                <a:solidFill>
                  <a:schemeClr val="tx2"/>
                </a:solidFill>
              </a:defRPr>
            </a:lvl2pPr>
            <a:lvl3pPr lvl="2" eaLnBrk="1" hangingPunct="1">
              <a:spcBef>
                <a:spcPts val="0"/>
              </a:spcBef>
              <a:spcAft>
                <a:spcPts val="0"/>
              </a:spcAft>
              <a:buSzPts val="3600"/>
              <a:buNone/>
              <a:defRPr>
                <a:solidFill>
                  <a:schemeClr val="tx2"/>
                </a:solidFill>
              </a:defRPr>
            </a:lvl3pPr>
            <a:lvl4pPr lvl="3" eaLnBrk="1" hangingPunct="1">
              <a:spcBef>
                <a:spcPts val="0"/>
              </a:spcBef>
              <a:spcAft>
                <a:spcPts val="0"/>
              </a:spcAft>
              <a:buSzPts val="3600"/>
              <a:buNone/>
              <a:defRPr>
                <a:solidFill>
                  <a:schemeClr val="tx2"/>
                </a:solidFill>
              </a:defRPr>
            </a:lvl4pPr>
            <a:lvl5pPr lvl="4" eaLnBrk="1" hangingPunct="1">
              <a:spcBef>
                <a:spcPts val="0"/>
              </a:spcBef>
              <a:spcAft>
                <a:spcPts val="0"/>
              </a:spcAft>
              <a:buSzPts val="3600"/>
              <a:buNone/>
              <a:defRPr>
                <a:solidFill>
                  <a:schemeClr val="tx2"/>
                </a:solidFill>
              </a:defRPr>
            </a:lvl5pPr>
            <a:lvl6pPr lvl="5" eaLnBrk="1" hangingPunct="1">
              <a:spcBef>
                <a:spcPts val="0"/>
              </a:spcBef>
              <a:spcAft>
                <a:spcPts val="0"/>
              </a:spcAft>
              <a:buSzPts val="3600"/>
              <a:buNone/>
              <a:defRPr>
                <a:solidFill>
                  <a:schemeClr val="tx2"/>
                </a:solidFill>
              </a:defRPr>
            </a:lvl6pPr>
            <a:lvl7pPr lvl="6" eaLnBrk="1" hangingPunct="1">
              <a:spcBef>
                <a:spcPts val="0"/>
              </a:spcBef>
              <a:spcAft>
                <a:spcPts val="0"/>
              </a:spcAft>
              <a:buSzPts val="3600"/>
              <a:buNone/>
              <a:defRPr>
                <a:solidFill>
                  <a:schemeClr val="tx2"/>
                </a:solidFill>
              </a:defRPr>
            </a:lvl7pPr>
            <a:lvl8pPr lvl="7" eaLnBrk="1" hangingPunct="1">
              <a:spcBef>
                <a:spcPts val="0"/>
              </a:spcBef>
              <a:spcAft>
                <a:spcPts val="0"/>
              </a:spcAft>
              <a:buSzPts val="3600"/>
              <a:buNone/>
              <a:defRPr>
                <a:solidFill>
                  <a:schemeClr val="tx2"/>
                </a:solidFill>
              </a:defRPr>
            </a:lvl8pPr>
            <a:lvl9pPr lvl="8" eaLnBrk="1" hangingPunct="1">
              <a:spcBef>
                <a:spcPts val="0"/>
              </a:spcBef>
              <a:spcAft>
                <a:spcPts val="0"/>
              </a:spcAft>
              <a:buSzPts val="3600"/>
              <a:buNone/>
              <a:defRPr>
                <a:solidFill>
                  <a:schemeClr val="tx2"/>
                </a:solidFill>
              </a:defRPr>
            </a:lvl9pPr>
          </a:lstStyle>
          <a:p>
            <a:pPr defTabSz="457200">
              <a:lnSpc>
                <a:spcPct val="90000"/>
              </a:lnSpc>
              <a:spcBef>
                <a:spcPct val="0"/>
              </a:spcBef>
            </a:pPr>
            <a:r>
              <a:rPr lang="fr-FR" sz="3600" dirty="0">
                <a:solidFill>
                  <a:schemeClr val="accent2">
                    <a:lumMod val="50000"/>
                  </a:schemeClr>
                </a:solidFill>
                <a:latin typeface="Times New Roman" panose="02020603050405020304" pitchFamily="18" charset="0"/>
                <a:cs typeface="Times New Roman" panose="02020603050405020304" pitchFamily="18" charset="0"/>
              </a:rPr>
              <a:t>Avantages de l’architecture DLH</a:t>
            </a:r>
            <a:endParaRPr 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19426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C7406-D225-38ED-3DFF-5DC01E093ACC}"/>
              </a:ext>
            </a:extLst>
          </p:cNvPr>
          <p:cNvSpPr>
            <a:spLocks noGrp="1"/>
          </p:cNvSpPr>
          <p:nvPr>
            <p:ph type="title"/>
          </p:nvPr>
        </p:nvSpPr>
        <p:spPr>
          <a:xfrm>
            <a:off x="685820" y="1743009"/>
            <a:ext cx="7772360" cy="1657481"/>
          </a:xfrm>
        </p:spPr>
        <p:txBody>
          <a:bodyPr vert="horz" lIns="91440" tIns="45720" rIns="91440" bIns="45720" rtlCol="0" anchor="b">
            <a:noAutofit/>
          </a:bodyPr>
          <a:lstStyle/>
          <a:p>
            <a:pPr marL="12700" defTabSz="457200">
              <a:lnSpc>
                <a:spcPct val="90000"/>
              </a:lnSpc>
              <a:spcBef>
                <a:spcPct val="0"/>
              </a:spcBef>
              <a:buSzPct val="80000"/>
            </a:pPr>
            <a:r>
              <a:rPr lang="fr-FR" sz="3600" dirty="0">
                <a:latin typeface="Times New Roman" panose="02020603050405020304" pitchFamily="18" charset="0"/>
                <a:cs typeface="Times New Roman" panose="02020603050405020304" pitchFamily="18" charset="0"/>
              </a:rPr>
              <a:t>Processus de Transformation des Données dans une Architecture Data Lakehouse</a:t>
            </a:r>
            <a:endParaRPr lang="en-US" sz="3600" dirty="0">
              <a:latin typeface="Times New Roman" panose="02020603050405020304" pitchFamily="18" charset="0"/>
              <a:cs typeface="Times New Roman" panose="02020603050405020304" pitchFamily="18" charset="0"/>
              <a:sym typeface="Montserrat"/>
            </a:endParaRPr>
          </a:p>
        </p:txBody>
      </p:sp>
      <p:sp>
        <p:nvSpPr>
          <p:cNvPr id="3" name="Espace réservé du numéro de diapositive 5">
            <a:extLst>
              <a:ext uri="{FF2B5EF4-FFF2-40B4-BE49-F238E27FC236}">
                <a16:creationId xmlns:a16="http://schemas.microsoft.com/office/drawing/2014/main" id="{08F6C22E-BAF4-A5BB-F3D9-6676DBBE1E2C}"/>
              </a:ext>
            </a:extLst>
          </p:cNvPr>
          <p:cNvSpPr txBox="1">
            <a:spLocks/>
          </p:cNvSpPr>
          <p:nvPr/>
        </p:nvSpPr>
        <p:spPr>
          <a:xfrm>
            <a:off x="7415234" y="4622302"/>
            <a:ext cx="1312025" cy="365125"/>
          </a:xfrm>
          <a:prstGeom prst="rect">
            <a:avLst/>
          </a:prstGeom>
        </p:spPr>
        <p:txBody>
          <a:bodyPr spcFirstLastPara="1" vert="horz" wrap="square" lIns="91425" tIns="91425" rIns="91425" bIns="91425" rtlCol="0" anchor="ctr" anchorCtr="0">
            <a:normAutofit/>
          </a:bodyPr>
          <a:lstStyle>
            <a:defPPr>
              <a:defRPr lang="en-US"/>
            </a:defPPr>
            <a:lvl1pPr marL="0" lvl="0" algn="r" defTabSz="457200" rtl="0" eaLnBrk="1" latinLnBrk="0" hangingPunct="1">
              <a:buNone/>
              <a:defRPr sz="675" kern="1200">
                <a:solidFill>
                  <a:schemeClr val="accent1"/>
                </a:solidFill>
                <a:latin typeface="+mn-lt"/>
                <a:ea typeface="+mn-ea"/>
                <a:cs typeface="+mn-cs"/>
              </a:defRPr>
            </a:lvl1pPr>
            <a:lvl2pPr marL="457200" lvl="1" algn="l" defTabSz="457200" rtl="0" eaLnBrk="1" latinLnBrk="0" hangingPunct="1">
              <a:buNone/>
              <a:defRPr sz="1800" kern="1200">
                <a:solidFill>
                  <a:schemeClr val="tx1"/>
                </a:solidFill>
                <a:latin typeface="+mn-lt"/>
                <a:ea typeface="+mn-ea"/>
                <a:cs typeface="+mn-cs"/>
              </a:defRPr>
            </a:lvl2pPr>
            <a:lvl3pPr marL="914400" lvl="2" algn="l" defTabSz="457200" rtl="0" eaLnBrk="1" latinLnBrk="0" hangingPunct="1">
              <a:buNone/>
              <a:defRPr sz="1800" kern="1200">
                <a:solidFill>
                  <a:schemeClr val="tx1"/>
                </a:solidFill>
                <a:latin typeface="+mn-lt"/>
                <a:ea typeface="+mn-ea"/>
                <a:cs typeface="+mn-cs"/>
              </a:defRPr>
            </a:lvl3pPr>
            <a:lvl4pPr marL="1371600" lvl="3" algn="l" defTabSz="457200" rtl="0" eaLnBrk="1" latinLnBrk="0" hangingPunct="1">
              <a:buNone/>
              <a:defRPr sz="1800" kern="1200">
                <a:solidFill>
                  <a:schemeClr val="tx1"/>
                </a:solidFill>
                <a:latin typeface="+mn-lt"/>
                <a:ea typeface="+mn-ea"/>
                <a:cs typeface="+mn-cs"/>
              </a:defRPr>
            </a:lvl4pPr>
            <a:lvl5pPr marL="1828800" lvl="4" algn="l" defTabSz="457200" rtl="0" eaLnBrk="1" latinLnBrk="0" hangingPunct="1">
              <a:buNone/>
              <a:defRPr sz="1800" kern="1200">
                <a:solidFill>
                  <a:schemeClr val="tx1"/>
                </a:solidFill>
                <a:latin typeface="+mn-lt"/>
                <a:ea typeface="+mn-ea"/>
                <a:cs typeface="+mn-cs"/>
              </a:defRPr>
            </a:lvl5pPr>
            <a:lvl6pPr marL="2286000" lvl="5" algn="l" defTabSz="457200" rtl="0" eaLnBrk="1" latinLnBrk="0" hangingPunct="1">
              <a:buNone/>
              <a:defRPr sz="1800" kern="1200">
                <a:solidFill>
                  <a:schemeClr val="tx1"/>
                </a:solidFill>
                <a:latin typeface="+mn-lt"/>
                <a:ea typeface="+mn-ea"/>
                <a:cs typeface="+mn-cs"/>
              </a:defRPr>
            </a:lvl6pPr>
            <a:lvl7pPr marL="2743200" lvl="6" algn="l" defTabSz="457200" rtl="0" eaLnBrk="1" latinLnBrk="0" hangingPunct="1">
              <a:buNone/>
              <a:defRPr sz="1800" kern="1200">
                <a:solidFill>
                  <a:schemeClr val="tx1"/>
                </a:solidFill>
                <a:latin typeface="+mn-lt"/>
                <a:ea typeface="+mn-ea"/>
                <a:cs typeface="+mn-cs"/>
              </a:defRPr>
            </a:lvl7pPr>
            <a:lvl8pPr marL="3200400" lvl="7" algn="l" defTabSz="457200" rtl="0" eaLnBrk="1" latinLnBrk="0" hangingPunct="1">
              <a:buNone/>
              <a:defRPr sz="1800" kern="1200">
                <a:solidFill>
                  <a:schemeClr val="tx1"/>
                </a:solidFill>
                <a:latin typeface="+mn-lt"/>
                <a:ea typeface="+mn-ea"/>
                <a:cs typeface="+mn-cs"/>
              </a:defRPr>
            </a:lvl8pPr>
            <a:lvl9pPr marL="3657600" lvl="8" algn="l" defTabSz="457200" rtl="0" eaLnBrk="1" latinLnBrk="0" hangingPunct="1">
              <a:buNone/>
              <a:defRPr sz="1800" kern="1200">
                <a:solidFill>
                  <a:schemeClr val="tx1"/>
                </a:solidFill>
                <a:latin typeface="+mn-lt"/>
                <a:ea typeface="+mn-ea"/>
                <a:cs typeface="+mn-cs"/>
              </a:defRPr>
            </a:lvl9pPr>
          </a:lstStyle>
          <a:p>
            <a:fld id="{D57F1E4F-1CFF-5643-939E-217C01CDF565}" type="slidenum">
              <a:rPr lang="en-US" sz="1100" b="1" smtClean="0">
                <a:solidFill>
                  <a:srgbClr val="002060"/>
                </a:solidFill>
              </a:rPr>
              <a:pPr/>
              <a:t>9</a:t>
            </a:fld>
            <a:endParaRPr lang="en-US" sz="1100" b="1" dirty="0">
              <a:solidFill>
                <a:srgbClr val="002060"/>
              </a:solidFill>
            </a:endParaRPr>
          </a:p>
        </p:txBody>
      </p:sp>
    </p:spTree>
    <p:extLst>
      <p:ext uri="{BB962C8B-B14F-4D97-AF65-F5344CB8AC3E}">
        <p14:creationId xmlns:p14="http://schemas.microsoft.com/office/powerpoint/2010/main" val="38311208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 dockstate="right" visibility="0" width="525"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7576FE9-533B-4C86-933E-1DB350DD4C77}">
  <we:reference id="wa200005566" version="3.0.0.2" store="fr-FR"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1C1B473-3ACB-4A8E-AF5C-7A8C8F247CD6}">
  <we:reference id="wa200005669" version="2.0.0.0" store="fr-FR"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8240</TotalTime>
  <Words>1396</Words>
  <Application>Microsoft Office PowerPoint</Application>
  <PresentationFormat>Affichage à l'écran (16:9)</PresentationFormat>
  <Paragraphs>147</Paragraphs>
  <Slides>15</Slides>
  <Notes>9</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Open Sans</vt:lpstr>
      <vt:lpstr>Wingdings</vt:lpstr>
      <vt:lpstr>Times New Roman</vt:lpstr>
      <vt:lpstr>-webkit-standard</vt:lpstr>
      <vt:lpstr>Wingdings 3</vt:lpstr>
      <vt:lpstr>Trebuchet MS</vt:lpstr>
      <vt:lpstr>Arial</vt:lpstr>
      <vt:lpstr>Montserrat</vt:lpstr>
      <vt:lpstr>Facette</vt:lpstr>
      <vt:lpstr>Découverte de l’architecture Data Lakehouse Avec Microsoft Azure </vt:lpstr>
      <vt:lpstr>Plan</vt:lpstr>
      <vt:lpstr>Présentation PowerPoint</vt:lpstr>
      <vt:lpstr>Présentation PowerPoint</vt:lpstr>
      <vt:lpstr>L’architecture Data Lakehouse </vt:lpstr>
      <vt:lpstr>Présentation PowerPoint</vt:lpstr>
      <vt:lpstr>Avantages de l'Architecture Data Lakehouse pour la BI.</vt:lpstr>
      <vt:lpstr>Présentation PowerPoint</vt:lpstr>
      <vt:lpstr>Processus de Transformation des Données dans une Architecture Data Lakehouse</vt:lpstr>
      <vt:lpstr>Présentation PowerPoint</vt:lpstr>
      <vt:lpstr>Cas pratique</vt:lpstr>
      <vt:lpstr>Présentation PowerPoint</vt:lpstr>
      <vt:lpstr>Présentation PowerPoint</vt:lpstr>
      <vt:lpstr>Questions</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Découverte Data Lakhouse Avec Microsoft Azure</dc:title>
  <dc:creator>ADM</dc:creator>
  <cp:lastModifiedBy>El Mehdi El Makoul</cp:lastModifiedBy>
  <cp:revision>42</cp:revision>
  <dcterms:modified xsi:type="dcterms:W3CDTF">2024-11-26T20:04:57Z</dcterms:modified>
</cp:coreProperties>
</file>