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74" r:id="rId2"/>
    <p:sldId id="257" r:id="rId3"/>
    <p:sldId id="273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80" r:id="rId15"/>
    <p:sldId id="272" r:id="rId16"/>
    <p:sldId id="281" r:id="rId17"/>
    <p:sldId id="282" r:id="rId18"/>
    <p:sldId id="278" r:id="rId19"/>
    <p:sldId id="270" r:id="rId20"/>
    <p:sldId id="271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A4853-AA36-40F8-BB6D-A67F0931A83F}" v="39" dt="2022-02-21T08:55:46.758"/>
    <p1510:client id="{C3793935-1F37-49FC-BB69-9C59AD68ECF0}" v="313" dt="2022-02-21T19:04:46.425"/>
    <p1510:client id="{E6470613-FE5D-4C4C-BDDA-4F3E21DC04E5}" v="3305" dt="2022-02-20T21:27:05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5712C-C7F7-47A0-B6AD-AFFA7616B03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B4B1D91-8B65-487A-8282-DC4F746604B6}">
      <dgm:prSet/>
      <dgm:spPr/>
      <dgm:t>
        <a:bodyPr/>
        <a:lstStyle/>
        <a:p>
          <a:r>
            <a:rPr lang="en-US"/>
            <a:t>Color histograms</a:t>
          </a:r>
        </a:p>
      </dgm:t>
    </dgm:pt>
    <dgm:pt modelId="{21899602-72E4-41EC-A1C8-4A69769A4D2A}" type="parTrans" cxnId="{7E74F2AB-668C-43C5-ADF8-68DE63361BB9}">
      <dgm:prSet/>
      <dgm:spPr/>
      <dgm:t>
        <a:bodyPr/>
        <a:lstStyle/>
        <a:p>
          <a:endParaRPr lang="en-US"/>
        </a:p>
      </dgm:t>
    </dgm:pt>
    <dgm:pt modelId="{611B7CD2-ED6D-40B6-973E-35C17E256EFF}" type="sibTrans" cxnId="{7E74F2AB-668C-43C5-ADF8-68DE63361BB9}">
      <dgm:prSet/>
      <dgm:spPr/>
      <dgm:t>
        <a:bodyPr/>
        <a:lstStyle/>
        <a:p>
          <a:endParaRPr lang="en-US"/>
        </a:p>
      </dgm:t>
    </dgm:pt>
    <dgm:pt modelId="{250A8954-EC1D-410B-848B-2E1D379890F8}">
      <dgm:prSet/>
      <dgm:spPr/>
      <dgm:t>
        <a:bodyPr/>
        <a:lstStyle/>
        <a:p>
          <a:r>
            <a:rPr lang="en-US"/>
            <a:t>SIFT + Visual Bag of Words</a:t>
          </a:r>
        </a:p>
      </dgm:t>
    </dgm:pt>
    <dgm:pt modelId="{03C8E1E6-A912-4DA4-98CE-9408E5663AA6}" type="parTrans" cxnId="{DE257454-86A0-4182-84D2-DF5576E60397}">
      <dgm:prSet/>
      <dgm:spPr/>
      <dgm:t>
        <a:bodyPr/>
        <a:lstStyle/>
        <a:p>
          <a:endParaRPr lang="en-US"/>
        </a:p>
      </dgm:t>
    </dgm:pt>
    <dgm:pt modelId="{AEBFF215-F6EE-4C6C-9956-026298633A85}" type="sibTrans" cxnId="{DE257454-86A0-4182-84D2-DF5576E60397}">
      <dgm:prSet/>
      <dgm:spPr/>
      <dgm:t>
        <a:bodyPr/>
        <a:lstStyle/>
        <a:p>
          <a:endParaRPr lang="en-US"/>
        </a:p>
      </dgm:t>
    </dgm:pt>
    <dgm:pt modelId="{FEAFBA2E-B233-4CD7-B831-C6CE2F61A8D6}">
      <dgm:prSet/>
      <dgm:spPr/>
      <dgm:t>
        <a:bodyPr/>
        <a:lstStyle/>
        <a:p>
          <a:r>
            <a:rPr lang="en-US"/>
            <a:t>CNN</a:t>
          </a:r>
        </a:p>
      </dgm:t>
    </dgm:pt>
    <dgm:pt modelId="{9137ED58-07F9-4DAA-965F-3E61DC67B936}" type="parTrans" cxnId="{15724030-5D56-4CF7-8506-D70302E8AE87}">
      <dgm:prSet/>
      <dgm:spPr/>
      <dgm:t>
        <a:bodyPr/>
        <a:lstStyle/>
        <a:p>
          <a:endParaRPr lang="en-US"/>
        </a:p>
      </dgm:t>
    </dgm:pt>
    <dgm:pt modelId="{7313145C-D4E8-4B9C-9DA7-183735748242}" type="sibTrans" cxnId="{15724030-5D56-4CF7-8506-D70302E8AE87}">
      <dgm:prSet/>
      <dgm:spPr/>
      <dgm:t>
        <a:bodyPr/>
        <a:lstStyle/>
        <a:p>
          <a:endParaRPr lang="en-US"/>
        </a:p>
      </dgm:t>
    </dgm:pt>
    <dgm:pt modelId="{E7636F64-4877-46F4-BD2A-A4899D085D25}" type="pres">
      <dgm:prSet presAssocID="{5F45712C-C7F7-47A0-B6AD-AFFA7616B03E}" presName="linear" presStyleCnt="0">
        <dgm:presLayoutVars>
          <dgm:dir/>
          <dgm:animLvl val="lvl"/>
          <dgm:resizeHandles val="exact"/>
        </dgm:presLayoutVars>
      </dgm:prSet>
      <dgm:spPr/>
    </dgm:pt>
    <dgm:pt modelId="{6AEB22FA-B627-4C1A-82C7-B6AEE9EC49A6}" type="pres">
      <dgm:prSet presAssocID="{CB4B1D91-8B65-487A-8282-DC4F746604B6}" presName="parentLin" presStyleCnt="0"/>
      <dgm:spPr/>
    </dgm:pt>
    <dgm:pt modelId="{B18A303C-9E5F-425C-8437-41F4EA94E30F}" type="pres">
      <dgm:prSet presAssocID="{CB4B1D91-8B65-487A-8282-DC4F746604B6}" presName="parentLeftMargin" presStyleLbl="node1" presStyleIdx="0" presStyleCnt="3"/>
      <dgm:spPr/>
    </dgm:pt>
    <dgm:pt modelId="{238303EC-4034-4D14-A674-EF50726DEC95}" type="pres">
      <dgm:prSet presAssocID="{CB4B1D91-8B65-487A-8282-DC4F746604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8A5FBF-0054-495F-9FEE-1FF513127EDA}" type="pres">
      <dgm:prSet presAssocID="{CB4B1D91-8B65-487A-8282-DC4F746604B6}" presName="negativeSpace" presStyleCnt="0"/>
      <dgm:spPr/>
    </dgm:pt>
    <dgm:pt modelId="{CD437B20-F248-4E1C-A81D-D9CCA727A230}" type="pres">
      <dgm:prSet presAssocID="{CB4B1D91-8B65-487A-8282-DC4F746604B6}" presName="childText" presStyleLbl="conFgAcc1" presStyleIdx="0" presStyleCnt="3">
        <dgm:presLayoutVars>
          <dgm:bulletEnabled val="1"/>
        </dgm:presLayoutVars>
      </dgm:prSet>
      <dgm:spPr/>
    </dgm:pt>
    <dgm:pt modelId="{E7402A74-FB31-498A-BDA5-61E2D5A596A2}" type="pres">
      <dgm:prSet presAssocID="{611B7CD2-ED6D-40B6-973E-35C17E256EFF}" presName="spaceBetweenRectangles" presStyleCnt="0"/>
      <dgm:spPr/>
    </dgm:pt>
    <dgm:pt modelId="{C8577CB0-9E89-4875-931B-E38CE0BE27BE}" type="pres">
      <dgm:prSet presAssocID="{250A8954-EC1D-410B-848B-2E1D379890F8}" presName="parentLin" presStyleCnt="0"/>
      <dgm:spPr/>
    </dgm:pt>
    <dgm:pt modelId="{0BEC1BF0-F481-40D0-94FC-C3624A539BFB}" type="pres">
      <dgm:prSet presAssocID="{250A8954-EC1D-410B-848B-2E1D379890F8}" presName="parentLeftMargin" presStyleLbl="node1" presStyleIdx="0" presStyleCnt="3"/>
      <dgm:spPr/>
    </dgm:pt>
    <dgm:pt modelId="{DDA7E514-848E-4028-8BDC-80B2EF7F7876}" type="pres">
      <dgm:prSet presAssocID="{250A8954-EC1D-410B-848B-2E1D379890F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943913-25E6-4DEB-B4CA-5C0E4B15A742}" type="pres">
      <dgm:prSet presAssocID="{250A8954-EC1D-410B-848B-2E1D379890F8}" presName="negativeSpace" presStyleCnt="0"/>
      <dgm:spPr/>
    </dgm:pt>
    <dgm:pt modelId="{E0012BE5-E066-40BC-8252-E4D6A13EAC9A}" type="pres">
      <dgm:prSet presAssocID="{250A8954-EC1D-410B-848B-2E1D379890F8}" presName="childText" presStyleLbl="conFgAcc1" presStyleIdx="1" presStyleCnt="3">
        <dgm:presLayoutVars>
          <dgm:bulletEnabled val="1"/>
        </dgm:presLayoutVars>
      </dgm:prSet>
      <dgm:spPr/>
    </dgm:pt>
    <dgm:pt modelId="{CEA3225F-474C-4E23-9DE4-0E813E350C96}" type="pres">
      <dgm:prSet presAssocID="{AEBFF215-F6EE-4C6C-9956-026298633A85}" presName="spaceBetweenRectangles" presStyleCnt="0"/>
      <dgm:spPr/>
    </dgm:pt>
    <dgm:pt modelId="{3181BA33-114F-4AE4-B4EA-5AF3E659C531}" type="pres">
      <dgm:prSet presAssocID="{FEAFBA2E-B233-4CD7-B831-C6CE2F61A8D6}" presName="parentLin" presStyleCnt="0"/>
      <dgm:spPr/>
    </dgm:pt>
    <dgm:pt modelId="{EDC5AACA-4847-4AAC-957F-9109FB80DCCD}" type="pres">
      <dgm:prSet presAssocID="{FEAFBA2E-B233-4CD7-B831-C6CE2F61A8D6}" presName="parentLeftMargin" presStyleLbl="node1" presStyleIdx="1" presStyleCnt="3"/>
      <dgm:spPr/>
    </dgm:pt>
    <dgm:pt modelId="{63C1F5D4-E100-4BD1-9836-65CCF0309A56}" type="pres">
      <dgm:prSet presAssocID="{FEAFBA2E-B233-4CD7-B831-C6CE2F61A8D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596536-5972-470E-AF1D-F91C7A9FA709}" type="pres">
      <dgm:prSet presAssocID="{FEAFBA2E-B233-4CD7-B831-C6CE2F61A8D6}" presName="negativeSpace" presStyleCnt="0"/>
      <dgm:spPr/>
    </dgm:pt>
    <dgm:pt modelId="{B8AAD838-E7FE-4287-A17F-C5D57E027553}" type="pres">
      <dgm:prSet presAssocID="{FEAFBA2E-B233-4CD7-B831-C6CE2F61A8D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207D00-DBFC-481D-9E19-4C02DDCAA1B6}" type="presOf" srcId="{5F45712C-C7F7-47A0-B6AD-AFFA7616B03E}" destId="{E7636F64-4877-46F4-BD2A-A4899D085D25}" srcOrd="0" destOrd="0" presId="urn:microsoft.com/office/officeart/2005/8/layout/list1"/>
    <dgm:cxn modelId="{15724030-5D56-4CF7-8506-D70302E8AE87}" srcId="{5F45712C-C7F7-47A0-B6AD-AFFA7616B03E}" destId="{FEAFBA2E-B233-4CD7-B831-C6CE2F61A8D6}" srcOrd="2" destOrd="0" parTransId="{9137ED58-07F9-4DAA-965F-3E61DC67B936}" sibTransId="{7313145C-D4E8-4B9C-9DA7-183735748242}"/>
    <dgm:cxn modelId="{D5E1555B-E1ED-4738-AE42-554C786E1C77}" type="presOf" srcId="{FEAFBA2E-B233-4CD7-B831-C6CE2F61A8D6}" destId="{63C1F5D4-E100-4BD1-9836-65CCF0309A56}" srcOrd="1" destOrd="0" presId="urn:microsoft.com/office/officeart/2005/8/layout/list1"/>
    <dgm:cxn modelId="{CDD4746C-AE4D-4BC9-AFDB-994D3DE59E78}" type="presOf" srcId="{250A8954-EC1D-410B-848B-2E1D379890F8}" destId="{DDA7E514-848E-4028-8BDC-80B2EF7F7876}" srcOrd="1" destOrd="0" presId="urn:microsoft.com/office/officeart/2005/8/layout/list1"/>
    <dgm:cxn modelId="{DE257454-86A0-4182-84D2-DF5576E60397}" srcId="{5F45712C-C7F7-47A0-B6AD-AFFA7616B03E}" destId="{250A8954-EC1D-410B-848B-2E1D379890F8}" srcOrd="1" destOrd="0" parTransId="{03C8E1E6-A912-4DA4-98CE-9408E5663AA6}" sibTransId="{AEBFF215-F6EE-4C6C-9956-026298633A85}"/>
    <dgm:cxn modelId="{34702776-F6FC-4D8D-865A-9F71D7C76F67}" type="presOf" srcId="{CB4B1D91-8B65-487A-8282-DC4F746604B6}" destId="{238303EC-4034-4D14-A674-EF50726DEC95}" srcOrd="1" destOrd="0" presId="urn:microsoft.com/office/officeart/2005/8/layout/list1"/>
    <dgm:cxn modelId="{25AFEBA6-A2EE-4ABC-8120-0B201B0902BA}" type="presOf" srcId="{250A8954-EC1D-410B-848B-2E1D379890F8}" destId="{0BEC1BF0-F481-40D0-94FC-C3624A539BFB}" srcOrd="0" destOrd="0" presId="urn:microsoft.com/office/officeart/2005/8/layout/list1"/>
    <dgm:cxn modelId="{7E74F2AB-668C-43C5-ADF8-68DE63361BB9}" srcId="{5F45712C-C7F7-47A0-B6AD-AFFA7616B03E}" destId="{CB4B1D91-8B65-487A-8282-DC4F746604B6}" srcOrd="0" destOrd="0" parTransId="{21899602-72E4-41EC-A1C8-4A69769A4D2A}" sibTransId="{611B7CD2-ED6D-40B6-973E-35C17E256EFF}"/>
    <dgm:cxn modelId="{306B7DB6-2B24-4D13-85F4-E4B2AEAF8E9E}" type="presOf" srcId="{CB4B1D91-8B65-487A-8282-DC4F746604B6}" destId="{B18A303C-9E5F-425C-8437-41F4EA94E30F}" srcOrd="0" destOrd="0" presId="urn:microsoft.com/office/officeart/2005/8/layout/list1"/>
    <dgm:cxn modelId="{7C8067CC-03BE-4E69-A159-13CEBA63994C}" type="presOf" srcId="{FEAFBA2E-B233-4CD7-B831-C6CE2F61A8D6}" destId="{EDC5AACA-4847-4AAC-957F-9109FB80DCCD}" srcOrd="0" destOrd="0" presId="urn:microsoft.com/office/officeart/2005/8/layout/list1"/>
    <dgm:cxn modelId="{8173ED8A-4963-43DE-901A-20D082C2C183}" type="presParOf" srcId="{E7636F64-4877-46F4-BD2A-A4899D085D25}" destId="{6AEB22FA-B627-4C1A-82C7-B6AEE9EC49A6}" srcOrd="0" destOrd="0" presId="urn:microsoft.com/office/officeart/2005/8/layout/list1"/>
    <dgm:cxn modelId="{83279944-975A-4187-89CA-C4075E5312C6}" type="presParOf" srcId="{6AEB22FA-B627-4C1A-82C7-B6AEE9EC49A6}" destId="{B18A303C-9E5F-425C-8437-41F4EA94E30F}" srcOrd="0" destOrd="0" presId="urn:microsoft.com/office/officeart/2005/8/layout/list1"/>
    <dgm:cxn modelId="{F1C1876A-24ED-46A6-9581-1821ACA8523F}" type="presParOf" srcId="{6AEB22FA-B627-4C1A-82C7-B6AEE9EC49A6}" destId="{238303EC-4034-4D14-A674-EF50726DEC95}" srcOrd="1" destOrd="0" presId="urn:microsoft.com/office/officeart/2005/8/layout/list1"/>
    <dgm:cxn modelId="{E0496496-A6B2-49E6-B43B-ECCF162ADF79}" type="presParOf" srcId="{E7636F64-4877-46F4-BD2A-A4899D085D25}" destId="{578A5FBF-0054-495F-9FEE-1FF513127EDA}" srcOrd="1" destOrd="0" presId="urn:microsoft.com/office/officeart/2005/8/layout/list1"/>
    <dgm:cxn modelId="{B2545BC5-E7FD-485A-803D-CB7B7ECF1349}" type="presParOf" srcId="{E7636F64-4877-46F4-BD2A-A4899D085D25}" destId="{CD437B20-F248-4E1C-A81D-D9CCA727A230}" srcOrd="2" destOrd="0" presId="urn:microsoft.com/office/officeart/2005/8/layout/list1"/>
    <dgm:cxn modelId="{4420E55C-6B02-4D54-B63F-611472B1EC6C}" type="presParOf" srcId="{E7636F64-4877-46F4-BD2A-A4899D085D25}" destId="{E7402A74-FB31-498A-BDA5-61E2D5A596A2}" srcOrd="3" destOrd="0" presId="urn:microsoft.com/office/officeart/2005/8/layout/list1"/>
    <dgm:cxn modelId="{4D779E17-07B6-4075-BAE9-CE7618A9C7BA}" type="presParOf" srcId="{E7636F64-4877-46F4-BD2A-A4899D085D25}" destId="{C8577CB0-9E89-4875-931B-E38CE0BE27BE}" srcOrd="4" destOrd="0" presId="urn:microsoft.com/office/officeart/2005/8/layout/list1"/>
    <dgm:cxn modelId="{8EBBD145-4F75-49B2-9F46-E3C5F1DB8678}" type="presParOf" srcId="{C8577CB0-9E89-4875-931B-E38CE0BE27BE}" destId="{0BEC1BF0-F481-40D0-94FC-C3624A539BFB}" srcOrd="0" destOrd="0" presId="urn:microsoft.com/office/officeart/2005/8/layout/list1"/>
    <dgm:cxn modelId="{4AA466A9-449B-4465-80A0-CC0F2FE4D481}" type="presParOf" srcId="{C8577CB0-9E89-4875-931B-E38CE0BE27BE}" destId="{DDA7E514-848E-4028-8BDC-80B2EF7F7876}" srcOrd="1" destOrd="0" presId="urn:microsoft.com/office/officeart/2005/8/layout/list1"/>
    <dgm:cxn modelId="{82EA9AEB-A355-407A-AA63-4D7B8A399864}" type="presParOf" srcId="{E7636F64-4877-46F4-BD2A-A4899D085D25}" destId="{67943913-25E6-4DEB-B4CA-5C0E4B15A742}" srcOrd="5" destOrd="0" presId="urn:microsoft.com/office/officeart/2005/8/layout/list1"/>
    <dgm:cxn modelId="{95969029-71D6-4B46-8F63-2D82A8C1210D}" type="presParOf" srcId="{E7636F64-4877-46F4-BD2A-A4899D085D25}" destId="{E0012BE5-E066-40BC-8252-E4D6A13EAC9A}" srcOrd="6" destOrd="0" presId="urn:microsoft.com/office/officeart/2005/8/layout/list1"/>
    <dgm:cxn modelId="{36BB2247-FD2E-4B75-BF98-625DAF64CA90}" type="presParOf" srcId="{E7636F64-4877-46F4-BD2A-A4899D085D25}" destId="{CEA3225F-474C-4E23-9DE4-0E813E350C96}" srcOrd="7" destOrd="0" presId="urn:microsoft.com/office/officeart/2005/8/layout/list1"/>
    <dgm:cxn modelId="{E4288A0E-6F30-45A3-AA4A-B3A7526586C6}" type="presParOf" srcId="{E7636F64-4877-46F4-BD2A-A4899D085D25}" destId="{3181BA33-114F-4AE4-B4EA-5AF3E659C531}" srcOrd="8" destOrd="0" presId="urn:microsoft.com/office/officeart/2005/8/layout/list1"/>
    <dgm:cxn modelId="{3E42A650-8877-450C-81D3-E708DECAB36A}" type="presParOf" srcId="{3181BA33-114F-4AE4-B4EA-5AF3E659C531}" destId="{EDC5AACA-4847-4AAC-957F-9109FB80DCCD}" srcOrd="0" destOrd="0" presId="urn:microsoft.com/office/officeart/2005/8/layout/list1"/>
    <dgm:cxn modelId="{CD5C6F77-C6FA-4E60-A58D-5E08F0CAAA15}" type="presParOf" srcId="{3181BA33-114F-4AE4-B4EA-5AF3E659C531}" destId="{63C1F5D4-E100-4BD1-9836-65CCF0309A56}" srcOrd="1" destOrd="0" presId="urn:microsoft.com/office/officeart/2005/8/layout/list1"/>
    <dgm:cxn modelId="{9B048E63-8ECB-4386-A576-3BAC278CFB1A}" type="presParOf" srcId="{E7636F64-4877-46F4-BD2A-A4899D085D25}" destId="{82596536-5972-470E-AF1D-F91C7A9FA709}" srcOrd="9" destOrd="0" presId="urn:microsoft.com/office/officeart/2005/8/layout/list1"/>
    <dgm:cxn modelId="{601C1CE5-1EE7-4827-A3F2-263DF8D57135}" type="presParOf" srcId="{E7636F64-4877-46F4-BD2A-A4899D085D25}" destId="{B8AAD838-E7FE-4287-A17F-C5D57E0275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37B20-F248-4E1C-A81D-D9CCA727A230}">
      <dsp:nvSpPr>
        <dsp:cNvPr id="0" name=""/>
        <dsp:cNvSpPr/>
      </dsp:nvSpPr>
      <dsp:spPr>
        <a:xfrm>
          <a:off x="0" y="1515919"/>
          <a:ext cx="630372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303EC-4034-4D14-A674-EF50726DEC95}">
      <dsp:nvSpPr>
        <dsp:cNvPr id="0" name=""/>
        <dsp:cNvSpPr/>
      </dsp:nvSpPr>
      <dsp:spPr>
        <a:xfrm>
          <a:off x="315186" y="1146919"/>
          <a:ext cx="441261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Color histograms</a:t>
          </a:r>
        </a:p>
      </dsp:txBody>
      <dsp:txXfrm>
        <a:off x="351212" y="1182945"/>
        <a:ext cx="4340558" cy="665948"/>
      </dsp:txXfrm>
    </dsp:sp>
    <dsp:sp modelId="{E0012BE5-E066-40BC-8252-E4D6A13EAC9A}">
      <dsp:nvSpPr>
        <dsp:cNvPr id="0" name=""/>
        <dsp:cNvSpPr/>
      </dsp:nvSpPr>
      <dsp:spPr>
        <a:xfrm>
          <a:off x="0" y="2649919"/>
          <a:ext cx="630372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7E514-848E-4028-8BDC-80B2EF7F7876}">
      <dsp:nvSpPr>
        <dsp:cNvPr id="0" name=""/>
        <dsp:cNvSpPr/>
      </dsp:nvSpPr>
      <dsp:spPr>
        <a:xfrm>
          <a:off x="315186" y="2280919"/>
          <a:ext cx="441261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SIFT + Visual Bag of Words</a:t>
          </a:r>
        </a:p>
      </dsp:txBody>
      <dsp:txXfrm>
        <a:off x="351212" y="2316945"/>
        <a:ext cx="4340558" cy="665948"/>
      </dsp:txXfrm>
    </dsp:sp>
    <dsp:sp modelId="{B8AAD838-E7FE-4287-A17F-C5D57E027553}">
      <dsp:nvSpPr>
        <dsp:cNvPr id="0" name=""/>
        <dsp:cNvSpPr/>
      </dsp:nvSpPr>
      <dsp:spPr>
        <a:xfrm>
          <a:off x="0" y="3783919"/>
          <a:ext cx="630372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1F5D4-E100-4BD1-9836-65CCF0309A56}">
      <dsp:nvSpPr>
        <dsp:cNvPr id="0" name=""/>
        <dsp:cNvSpPr/>
      </dsp:nvSpPr>
      <dsp:spPr>
        <a:xfrm>
          <a:off x="315186" y="3414919"/>
          <a:ext cx="441261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86" tIns="0" rIns="166786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</a:t>
          </a:r>
        </a:p>
      </dsp:txBody>
      <dsp:txXfrm>
        <a:off x="351212" y="3450945"/>
        <a:ext cx="434055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8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79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78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9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46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9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60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0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0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2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755E-D859-405C-8F5D-2A226AA2E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Exercise 3.2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 Image classification</a:t>
            </a:r>
            <a:br>
              <a:rPr lang="en-US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35950-74E2-43F3-9C04-9897ADDA6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Mehdin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Masinovic</a:t>
            </a:r>
            <a:r>
              <a:rPr lang="en-US">
                <a:ea typeface="+mn-lt"/>
                <a:cs typeface="+mn-lt"/>
              </a:rPr>
              <a:t> (Student ID: 11713301)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Fardokhtsadat</a:t>
            </a:r>
            <a:r>
              <a:rPr lang="en-US">
                <a:ea typeface="+mn-lt"/>
                <a:cs typeface="+mn-lt"/>
              </a:rPr>
              <a:t> Mohammadi (Student ID: 01655989)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Waldemar </a:t>
            </a:r>
            <a:r>
              <a:rPr lang="en-US" err="1">
                <a:ea typeface="+mn-lt"/>
                <a:cs typeface="+mn-lt"/>
              </a:rPr>
              <a:t>Schewzow</a:t>
            </a:r>
            <a:r>
              <a:rPr lang="en-US">
                <a:ea typeface="+mn-lt"/>
                <a:cs typeface="+mn-lt"/>
              </a:rPr>
              <a:t> (Student ID: 12102485)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SIFT</a:t>
            </a:r>
            <a:r>
              <a:rPr lang="en-US" sz="2800">
                <a:cs typeface="Aharoni"/>
              </a:rPr>
              <a:t> – Fashion MNIST – MLP </a:t>
            </a:r>
            <a:r>
              <a:rPr lang="en-US" sz="2800">
                <a:ea typeface="+mj-lt"/>
                <a:cs typeface="+mj-lt"/>
              </a:rPr>
              <a:t> –</a:t>
            </a:r>
            <a:r>
              <a:rPr lang="en-US" sz="2800">
                <a:cs typeface="Aharoni"/>
              </a:rPr>
              <a:t> </a:t>
            </a:r>
            <a:r>
              <a:rPr lang="en-US" sz="2800">
                <a:ea typeface="+mj-lt"/>
                <a:cs typeface="+mj-lt"/>
              </a:rPr>
              <a:t>Activation </a:t>
            </a:r>
            <a:r>
              <a:rPr lang="en-US" sz="2800" err="1">
                <a:ea typeface="+mj-lt"/>
                <a:cs typeface="+mj-lt"/>
              </a:rPr>
              <a:t>Relu</a:t>
            </a:r>
            <a:r>
              <a:rPr lang="en-US" sz="2800">
                <a:ea typeface="+mj-lt"/>
                <a:cs typeface="+mj-lt"/>
              </a:rPr>
              <a:t>  – Learning Constant – 1 Layer with 100 Neurons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F1C63E-DD1A-4B0F-8563-89A12E66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055" y="1748518"/>
            <a:ext cx="5654323" cy="423711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B848E5-95DE-48E2-A0B0-C4523F8B2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70533"/>
              </p:ext>
            </p:extLst>
          </p:nvPr>
        </p:nvGraphicFramePr>
        <p:xfrm>
          <a:off x="6547757" y="1494518"/>
          <a:ext cx="4645476" cy="4871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369">
                  <a:extLst>
                    <a:ext uri="{9D8B030D-6E8A-4147-A177-3AD203B41FA5}">
                      <a16:colId xmlns:a16="http://schemas.microsoft.com/office/drawing/2014/main" val="3457048301"/>
                    </a:ext>
                  </a:extLst>
                </a:gridCol>
                <a:gridCol w="1161369">
                  <a:extLst>
                    <a:ext uri="{9D8B030D-6E8A-4147-A177-3AD203B41FA5}">
                      <a16:colId xmlns:a16="http://schemas.microsoft.com/office/drawing/2014/main" val="560581769"/>
                    </a:ext>
                  </a:extLst>
                </a:gridCol>
                <a:gridCol w="1161369">
                  <a:extLst>
                    <a:ext uri="{9D8B030D-6E8A-4147-A177-3AD203B41FA5}">
                      <a16:colId xmlns:a16="http://schemas.microsoft.com/office/drawing/2014/main" val="2643317358"/>
                    </a:ext>
                  </a:extLst>
                </a:gridCol>
                <a:gridCol w="1161369">
                  <a:extLst>
                    <a:ext uri="{9D8B030D-6E8A-4147-A177-3AD203B41FA5}">
                      <a16:colId xmlns:a16="http://schemas.microsoft.com/office/drawing/2014/main" val="1408447975"/>
                    </a:ext>
                  </a:extLst>
                </a:gridCol>
              </a:tblGrid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​Class Name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2860210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T-shirt/top​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0.62</a:t>
                      </a:r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36033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Trouser​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9916280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Pullover​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0.53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1077580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Dress​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8586722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Coat​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915283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Sandal​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0.77</a:t>
                      </a:r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412804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Shirt​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0.39</a:t>
                      </a:r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256015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Sneaker​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0.81</a:t>
                      </a:r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7834937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Bag​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0.71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9066061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Ankle boot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7838899"/>
                  </a:ext>
                </a:extLst>
              </a:tr>
              <a:tr h="405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Accuracy​</a:t>
                      </a:r>
                      <a:endParaRPr lang="en-US"/>
                    </a:p>
                  </a:txBody>
                  <a:tcPr marL="9524" marR="9524" marT="9524" marB="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25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62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ea typeface="+mj-lt"/>
                <a:cs typeface="+mj-lt"/>
              </a:rPr>
              <a:t>SIFT</a:t>
            </a:r>
            <a:r>
              <a:rPr lang="en-US" sz="2800">
                <a:cs typeface="Aharoni"/>
              </a:rPr>
              <a:t> – Fashion MNIST – Random Forest </a:t>
            </a:r>
            <a:r>
              <a:rPr lang="en-US" sz="2800">
                <a:ea typeface="+mj-lt"/>
                <a:cs typeface="+mj-lt"/>
              </a:rPr>
              <a:t>– Max Depth 20 –Nr of Estimators 100</a:t>
            </a:r>
            <a:endParaRPr lang="en-US" sz="2800">
              <a:cs typeface="Aharoni"/>
            </a:endParaRP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BD1D4A-16C3-406D-969F-CB1368DD0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93" y="1853879"/>
            <a:ext cx="5146323" cy="3859742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05FEE5-9B8C-45B3-95F6-4385108F2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6492"/>
              </p:ext>
            </p:extLst>
          </p:nvPr>
        </p:nvGraphicFramePr>
        <p:xfrm>
          <a:off x="5427460" y="1489746"/>
          <a:ext cx="5884732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1183">
                  <a:extLst>
                    <a:ext uri="{9D8B030D-6E8A-4147-A177-3AD203B41FA5}">
                      <a16:colId xmlns:a16="http://schemas.microsoft.com/office/drawing/2014/main" val="4151330091"/>
                    </a:ext>
                  </a:extLst>
                </a:gridCol>
                <a:gridCol w="1471183">
                  <a:extLst>
                    <a:ext uri="{9D8B030D-6E8A-4147-A177-3AD203B41FA5}">
                      <a16:colId xmlns:a16="http://schemas.microsoft.com/office/drawing/2014/main" val="4203360431"/>
                    </a:ext>
                  </a:extLst>
                </a:gridCol>
                <a:gridCol w="1471183">
                  <a:extLst>
                    <a:ext uri="{9D8B030D-6E8A-4147-A177-3AD203B41FA5}">
                      <a16:colId xmlns:a16="http://schemas.microsoft.com/office/drawing/2014/main" val="424871029"/>
                    </a:ext>
                  </a:extLst>
                </a:gridCol>
                <a:gridCol w="1471183">
                  <a:extLst>
                    <a:ext uri="{9D8B030D-6E8A-4147-A177-3AD203B41FA5}">
                      <a16:colId xmlns:a16="http://schemas.microsoft.com/office/drawing/2014/main" val="259226499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​Class Name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F1-score</a:t>
                      </a:r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8840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T-shirt/top​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4124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Trouser​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0.90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93833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Pullover​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0.46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62812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Dress​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25918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Coat​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0.50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67598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Sandal​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0.80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0.72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0450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Shirt​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0.29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1309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Sneaker​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54848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Bag​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0.69</a:t>
                      </a:r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45522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Ankle boot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0404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Accuracy​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975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14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SIFT</a:t>
            </a:r>
            <a:r>
              <a:rPr lang="en-US">
                <a:cs typeface="Aharoni"/>
              </a:rPr>
              <a:t> – </a:t>
            </a:r>
            <a:r>
              <a:rPr lang="en-US">
                <a:ea typeface="+mj-lt"/>
                <a:cs typeface="+mj-lt"/>
              </a:rPr>
              <a:t>Labelled Faced in The Wild</a:t>
            </a:r>
            <a:endParaRPr lang="en-US">
              <a:cs typeface="Aharon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62C9B-5F75-44E3-9C67-B66BC8F8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6467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Similar results to the color histogram approach: </a:t>
            </a:r>
          </a:p>
          <a:p>
            <a:pPr lvl="1"/>
            <a:r>
              <a:rPr lang="en-US"/>
              <a:t>Most models predict majority class only</a:t>
            </a:r>
          </a:p>
          <a:p>
            <a:pPr lvl="1"/>
            <a:r>
              <a:rPr lang="en-US"/>
              <a:t>Naïve Bayes offers best classification results</a:t>
            </a:r>
          </a:p>
        </p:txBody>
      </p:sp>
    </p:spTree>
    <p:extLst>
      <p:ext uri="{BB962C8B-B14F-4D97-AF65-F5344CB8AC3E}">
        <p14:creationId xmlns:p14="http://schemas.microsoft.com/office/powerpoint/2010/main" val="127349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AA9-5029-462F-B954-0EF284D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cs typeface="Aharoni"/>
              </a:rPr>
              <a:t>Time and Performance for Feature Extraction</a:t>
            </a:r>
            <a:endParaRPr lang="en-US" sz="3600"/>
          </a:p>
        </p:txBody>
      </p:sp>
      <p:pic>
        <p:nvPicPr>
          <p:cNvPr id="3" name="Picture 3" descr="Chart, bar chart, treemap chart&#10;&#10;Description automatically generated">
            <a:extLst>
              <a:ext uri="{FF2B5EF4-FFF2-40B4-BE49-F238E27FC236}">
                <a16:creationId xmlns:a16="http://schemas.microsoft.com/office/drawing/2014/main" id="{24E43185-BBAD-406B-9D3F-E4DC9865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201" y="1335338"/>
            <a:ext cx="8181748" cy="5149699"/>
          </a:xfrm>
        </p:spPr>
      </p:pic>
    </p:spTree>
    <p:extLst>
      <p:ext uri="{BB962C8B-B14F-4D97-AF65-F5344CB8AC3E}">
        <p14:creationId xmlns:p14="http://schemas.microsoft.com/office/powerpoint/2010/main" val="65602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AA9-5029-462F-B954-0EF284D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Time and Performance for Model Training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B65E55D-9E4C-4102-9A44-9E6CD33F0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489" y="1405689"/>
            <a:ext cx="7756357" cy="5181600"/>
          </a:xfrm>
        </p:spPr>
      </p:pic>
    </p:spTree>
    <p:extLst>
      <p:ext uri="{BB962C8B-B14F-4D97-AF65-F5344CB8AC3E}">
        <p14:creationId xmlns:p14="http://schemas.microsoft.com/office/powerpoint/2010/main" val="3916921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1E75-C6BA-4E48-A004-A2A9BD2E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08" y="1153572"/>
            <a:ext cx="3337903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CNN Architectures</a:t>
            </a:r>
            <a:endParaRPr lang="en-US">
              <a:solidFill>
                <a:schemeClr val="bg1"/>
              </a:solidFill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B2FC-9CDA-4BB7-9A27-AC6CD8FB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200" b="1">
              <a:latin typeface="Arial"/>
              <a:cs typeface="Arial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5EC03-B601-422E-8EE9-6820BB9B2327}"/>
              </a:ext>
            </a:extLst>
          </p:cNvPr>
          <p:cNvSpPr txBox="1"/>
          <p:nvPr/>
        </p:nvSpPr>
        <p:spPr>
          <a:xfrm>
            <a:off x="4774842" y="2412449"/>
            <a:ext cx="48172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600" err="1">
                <a:latin typeface="Arial"/>
                <a:ea typeface="+mn-lt"/>
                <a:cs typeface="+mn-lt"/>
              </a:rPr>
              <a:t>MiniVGGNet</a:t>
            </a:r>
            <a:endParaRPr lang="en-US" sz="360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600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err="1">
                <a:latin typeface="Arial"/>
                <a:ea typeface="+mn-lt"/>
                <a:cs typeface="+mn-lt"/>
              </a:rPr>
              <a:t>MiniGoogLeNet</a:t>
            </a:r>
            <a:endParaRPr lang="en-US" sz="3600">
              <a:latin typeface="Arial"/>
              <a:cs typeface="Arial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1AD-1607-46FC-910C-B855E191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Setup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110AADC-BFD3-43F7-8A11-81015929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" y="1642590"/>
            <a:ext cx="10465419" cy="269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2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1AD-1607-46FC-910C-B855E191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Setup</a:t>
            </a:r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110AADC-BFD3-43F7-8A11-81015929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" y="1642590"/>
            <a:ext cx="10465419" cy="2690015"/>
          </a:xfrm>
          <a:prstGeom prst="rect">
            <a:avLst/>
          </a:prstGeo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3788CE35-9EAB-4103-8443-158ECF59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22" y="1642590"/>
            <a:ext cx="10456126" cy="2690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24177-59C1-4183-83EB-827769BD2D9E}"/>
              </a:ext>
            </a:extLst>
          </p:cNvPr>
          <p:cNvSpPr txBox="1"/>
          <p:nvPr/>
        </p:nvSpPr>
        <p:spPr>
          <a:xfrm>
            <a:off x="2343150" y="63627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(Precision)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FD17F-460D-4804-8B23-E37C6FBE296A}"/>
              </a:ext>
            </a:extLst>
          </p:cNvPr>
          <p:cNvSpPr txBox="1"/>
          <p:nvPr/>
        </p:nvSpPr>
        <p:spPr>
          <a:xfrm>
            <a:off x="4314825" y="63627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(F1)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ACCFFB90-C0BD-40A6-AED4-73BD35E40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95324"/>
            <a:ext cx="4000500" cy="6680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E50636-05C8-40DD-B459-D7E4DCC7EF77}"/>
              </a:ext>
            </a:extLst>
          </p:cNvPr>
          <p:cNvSpPr txBox="1"/>
          <p:nvPr/>
        </p:nvSpPr>
        <p:spPr>
          <a:xfrm>
            <a:off x="3257550" y="6362700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(Recall)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BC35E-DE1C-49E8-9E9D-D321147F057B}"/>
              </a:ext>
            </a:extLst>
          </p:cNvPr>
          <p:cNvCxnSpPr/>
          <p:nvPr/>
        </p:nvCxnSpPr>
        <p:spPr>
          <a:xfrm>
            <a:off x="1581150" y="3838575"/>
            <a:ext cx="153352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5">
            <a:extLst>
              <a:ext uri="{FF2B5EF4-FFF2-40B4-BE49-F238E27FC236}">
                <a16:creationId xmlns:a16="http://schemas.microsoft.com/office/drawing/2014/main" id="{E12805E0-84FF-4674-B48F-BFC0F4761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95324"/>
            <a:ext cx="4000500" cy="668003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4BB2D14-E862-4D00-AE8D-416363CA0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809499"/>
            <a:ext cx="4000500" cy="66800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77B36F-8092-4A08-A583-1CFFA193C2F7}"/>
              </a:ext>
            </a:extLst>
          </p:cNvPr>
          <p:cNvCxnSpPr/>
          <p:nvPr/>
        </p:nvCxnSpPr>
        <p:spPr>
          <a:xfrm flipH="1">
            <a:off x="6877050" y="4200525"/>
            <a:ext cx="1095375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57477C-3286-40D2-A770-1C3B2DC98B27}"/>
              </a:ext>
            </a:extLst>
          </p:cNvPr>
          <p:cNvSpPr txBox="1"/>
          <p:nvPr/>
        </p:nvSpPr>
        <p:spPr>
          <a:xfrm>
            <a:off x="6096000" y="5438775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(Precision)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01DD4-E8D0-4D89-968F-CDFB0038DEEB}"/>
              </a:ext>
            </a:extLst>
          </p:cNvPr>
          <p:cNvSpPr txBox="1"/>
          <p:nvPr/>
        </p:nvSpPr>
        <p:spPr>
          <a:xfrm>
            <a:off x="8039100" y="5438775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(F1)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29E35-4BB7-4CDE-8FE0-3F9FBF952BC4}"/>
              </a:ext>
            </a:extLst>
          </p:cNvPr>
          <p:cNvSpPr txBox="1"/>
          <p:nvPr/>
        </p:nvSpPr>
        <p:spPr>
          <a:xfrm>
            <a:off x="7058025" y="5438775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(Recall)</a:t>
            </a:r>
          </a:p>
        </p:txBody>
      </p:sp>
      <p:pic>
        <p:nvPicPr>
          <p:cNvPr id="22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A54625-7FB9-4F80-B2E3-E0B70A223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695324"/>
            <a:ext cx="4000500" cy="668003"/>
          </a:xfrm>
          <a:prstGeom prst="rect">
            <a:avLst/>
          </a:prstGeom>
        </p:spPr>
      </p:pic>
      <p:pic>
        <p:nvPicPr>
          <p:cNvPr id="23" name="Picture 2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1D29D76-E2F5-4C65-ACFA-383B311AA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3325" y="5828674"/>
            <a:ext cx="4000500" cy="6680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4158B4-9306-4809-9B36-E5ACA4ED1CFC}"/>
              </a:ext>
            </a:extLst>
          </p:cNvPr>
          <p:cNvSpPr txBox="1"/>
          <p:nvPr/>
        </p:nvSpPr>
        <p:spPr>
          <a:xfrm>
            <a:off x="9153524" y="6467474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(Precision)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DDFDE0-82BD-4593-9D0D-6BF380D913AE}"/>
              </a:ext>
            </a:extLst>
          </p:cNvPr>
          <p:cNvSpPr txBox="1"/>
          <p:nvPr/>
        </p:nvSpPr>
        <p:spPr>
          <a:xfrm>
            <a:off x="11096624" y="6467474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(F1)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7A8729-A3E3-4A4C-9E55-41E6F5979CC2}"/>
              </a:ext>
            </a:extLst>
          </p:cNvPr>
          <p:cNvSpPr txBox="1"/>
          <p:nvPr/>
        </p:nvSpPr>
        <p:spPr>
          <a:xfrm>
            <a:off x="10115550" y="6467474"/>
            <a:ext cx="274320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/>
              <a:t>(Recall)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6C9FCC-5E54-4781-BCA2-7EC61129AAC6}"/>
              </a:ext>
            </a:extLst>
          </p:cNvPr>
          <p:cNvCxnSpPr/>
          <p:nvPr/>
        </p:nvCxnSpPr>
        <p:spPr>
          <a:xfrm flipH="1">
            <a:off x="9725025" y="4238625"/>
            <a:ext cx="876300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AA9-5029-462F-B954-0EF284DF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haroni"/>
              </a:rPr>
              <a:t>Augmentation and learning curves</a:t>
            </a: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6233ED2-4143-4ED7-BDE0-08D433CBF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90" y="1930853"/>
            <a:ext cx="4820948" cy="3516842"/>
          </a:xfr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F0CA741-EEBB-404E-A745-36BB6C4AB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1" y="1943093"/>
            <a:ext cx="4826000" cy="3508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FD386-CA5E-4B72-BE66-F0CC6B755FC3}"/>
              </a:ext>
            </a:extLst>
          </p:cNvPr>
          <p:cNvSpPr txBox="1"/>
          <p:nvPr/>
        </p:nvSpPr>
        <p:spPr>
          <a:xfrm>
            <a:off x="2619829" y="54501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0" i="0" kern="1200">
                <a:solidFill>
                  <a:schemeClr val="tx1"/>
                </a:solidFill>
                <a:latin typeface="Liberation Sans"/>
                <a:ea typeface="Noto Sans CJK SC"/>
                <a:cs typeface="Lohit Devanagari"/>
              </a:rPr>
              <a:t>Without augmentation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4761F-6F58-4E30-88A6-40AF07B03EE1}"/>
              </a:ext>
            </a:extLst>
          </p:cNvPr>
          <p:cNvSpPr txBox="1"/>
          <p:nvPr/>
        </p:nvSpPr>
        <p:spPr>
          <a:xfrm>
            <a:off x="7987846" y="544784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With augmentation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8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CNN</a:t>
            </a:r>
            <a:r>
              <a:rPr lang="en-US">
                <a:cs typeface="Aharoni"/>
              </a:rPr>
              <a:t> – </a:t>
            </a:r>
            <a:r>
              <a:rPr lang="en-US">
                <a:ea typeface="+mj-lt"/>
                <a:cs typeface="+mj-lt"/>
              </a:rPr>
              <a:t>Fashion</a:t>
            </a:r>
            <a:r>
              <a:rPr lang="en-US">
                <a:cs typeface="Aharoni"/>
              </a:rPr>
              <a:t> MNIST - </a:t>
            </a:r>
            <a:r>
              <a:rPr lang="en-US" err="1">
                <a:ea typeface="+mj-lt"/>
                <a:cs typeface="+mj-lt"/>
              </a:rPr>
              <a:t>MiniVGGNet</a:t>
            </a:r>
            <a:endParaRPr lang="en-US" err="1">
              <a:cs typeface="Aharoni"/>
            </a:endParaRPr>
          </a:p>
        </p:txBody>
      </p:sp>
      <p:pic>
        <p:nvPicPr>
          <p:cNvPr id="3" name="Picture 3" descr="A picture containing text, keyboard, different&#10;&#10;Description automatically generated">
            <a:extLst>
              <a:ext uri="{FF2B5EF4-FFF2-40B4-BE49-F238E27FC236}">
                <a16:creationId xmlns:a16="http://schemas.microsoft.com/office/drawing/2014/main" id="{144D1894-B662-4918-B281-1E6855C77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16" y="2054661"/>
            <a:ext cx="4141941" cy="42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6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C580-D2A2-4308-8E23-F984D2D8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description</a:t>
            </a:r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FBB06A0D-8728-48A7-B784-69A16A2CC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65288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440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ea typeface="+mj-lt"/>
                <a:cs typeface="+mj-lt"/>
              </a:rPr>
              <a:t>CNN</a:t>
            </a:r>
            <a:r>
              <a:rPr lang="en-US" sz="3200">
                <a:cs typeface="Aharoni"/>
              </a:rPr>
              <a:t> – </a:t>
            </a:r>
            <a:r>
              <a:rPr lang="en-US" sz="3200">
                <a:ea typeface="+mj-lt"/>
                <a:cs typeface="+mj-lt"/>
              </a:rPr>
              <a:t>Labelled Faced in The Wild</a:t>
            </a:r>
            <a:r>
              <a:rPr lang="en-US" sz="3200">
                <a:cs typeface="Aharoni"/>
              </a:rPr>
              <a:t> - </a:t>
            </a:r>
            <a:r>
              <a:rPr lang="en-US" sz="3200" err="1">
                <a:ea typeface="+mj-lt"/>
                <a:cs typeface="+mj-lt"/>
              </a:rPr>
              <a:t>MiniGoogLeNet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7ECCE20-64DE-4D17-BB78-4928E3A7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034" y="1508079"/>
            <a:ext cx="5141712" cy="5090839"/>
          </a:xfrm>
        </p:spPr>
      </p:pic>
    </p:spTree>
    <p:extLst>
      <p:ext uri="{BB962C8B-B14F-4D97-AF65-F5344CB8AC3E}">
        <p14:creationId xmlns:p14="http://schemas.microsoft.com/office/powerpoint/2010/main" val="164116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D11B5-2583-4D7E-83C4-C044D76B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279-0478-40C6-9948-E1194A0D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667" y="1119633"/>
            <a:ext cx="6624968" cy="5081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Color histograms:</a:t>
            </a:r>
            <a:endParaRPr lang="en-US" sz="2400" b="1"/>
          </a:p>
          <a:p>
            <a:r>
              <a:rPr lang="en-US" sz="1800">
                <a:ea typeface="+mn-lt"/>
                <a:cs typeface="+mn-lt"/>
              </a:rPr>
              <a:t>Very fast runtime</a:t>
            </a:r>
          </a:p>
          <a:p>
            <a:r>
              <a:rPr lang="en-US" sz="1800">
                <a:ea typeface="+mn-lt"/>
                <a:cs typeface="+mn-lt"/>
              </a:rPr>
              <a:t>Simple implementation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Considering simplicity, very good results</a:t>
            </a:r>
            <a:endParaRPr lang="en-US" sz="1800"/>
          </a:p>
          <a:p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SIFT + </a:t>
            </a:r>
            <a:r>
              <a:rPr lang="en-US" sz="2400" b="1" err="1">
                <a:ea typeface="+mn-lt"/>
                <a:cs typeface="+mn-lt"/>
              </a:rPr>
              <a:t>BoVW</a:t>
            </a:r>
            <a:r>
              <a:rPr lang="en-US" sz="2400" b="1">
                <a:ea typeface="+mn-lt"/>
                <a:cs typeface="+mn-lt"/>
              </a:rPr>
              <a:t>:</a:t>
            </a:r>
            <a:endParaRPr lang="en-US" sz="2400" b="1"/>
          </a:p>
          <a:p>
            <a:r>
              <a:rPr lang="en-US" sz="1800">
                <a:ea typeface="+mn-lt"/>
                <a:cs typeface="+mn-lt"/>
              </a:rPr>
              <a:t>More computation, but can be parallelized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Features can be controlled using Bag of Visual Words in K-means clustering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Implementation is more difficult, requires deeper understanding &amp; knowledge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Superior results compared to color histograms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10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D11B5-2583-4D7E-83C4-C044D76B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3279-0478-40C6-9948-E1194A0D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667" y="1119633"/>
            <a:ext cx="6624968" cy="5081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err="1">
                <a:latin typeface="Arial"/>
                <a:ea typeface="+mn-lt"/>
                <a:cs typeface="Arial"/>
              </a:rPr>
              <a:t>MiniVGGNet</a:t>
            </a: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More lightweight model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Outperformed with Fashion MNIST dataset</a:t>
            </a:r>
            <a:endParaRPr lang="en-US"/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400" err="1">
                <a:latin typeface="Arial"/>
                <a:cs typeface="Arial"/>
              </a:rPr>
              <a:t>MiniGoogLeNet</a:t>
            </a:r>
            <a:endParaRPr lang="en-US" sz="2000" err="1"/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More heavyweight model</a:t>
            </a:r>
            <a:endParaRPr lang="en-US" sz="1800">
              <a:latin typeface="Avenir Next LT Pro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Outperformed with LFW people dataset</a:t>
            </a:r>
            <a:endParaRPr lang="en-US" sz="1800"/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Required minimum image size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544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A630E-92B2-41F5-8825-BFCE8FF1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Challenges and Limitations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6A82F-E21F-4386-9163-6A218BFB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Arial"/>
                <a:ea typeface="+mn-lt"/>
                <a:cs typeface="+mn-lt"/>
              </a:rPr>
              <a:t>Traditional:</a:t>
            </a:r>
            <a:endParaRPr lang="en-US" sz="2200" b="1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SIFT approach often was not able to retrieve valuable information from image -&gt; exception handling needed to loosen thresholds</a:t>
            </a:r>
            <a:endParaRPr lang="en-US" sz="2200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MLP would not converge for smaller number of iterations (up to ~200), was set to 1000.</a:t>
            </a:r>
            <a:endParaRPr lang="en-US" sz="2200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Computation of SVM took the longest among all methods</a:t>
            </a:r>
            <a:endParaRPr lang="en-US" sz="2200">
              <a:latin typeface="Arial"/>
            </a:endParaRPr>
          </a:p>
          <a:p>
            <a:endParaRPr lang="en-US" sz="220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latin typeface="Arial"/>
                <a:ea typeface="+mn-lt"/>
                <a:cs typeface="+mn-lt"/>
              </a:rPr>
              <a:t>Deep learning:</a:t>
            </a:r>
            <a:endParaRPr lang="en-US" sz="2200" b="1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Resource limitations</a:t>
            </a:r>
            <a:endParaRPr lang="en-US" sz="2200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To get good results, long training was necessary</a:t>
            </a:r>
            <a:endParaRPr lang="en-US" sz="2200">
              <a:latin typeface="Arial"/>
              <a:cs typeface="Arial"/>
            </a:endParaRPr>
          </a:p>
          <a:p>
            <a:r>
              <a:rPr lang="en-US" sz="2200">
                <a:latin typeface="Arial"/>
                <a:ea typeface="+mn-lt"/>
                <a:cs typeface="+mn-lt"/>
              </a:rPr>
              <a:t>Difficulties setting seed for </a:t>
            </a:r>
            <a:r>
              <a:rPr lang="en-US" sz="2200" err="1">
                <a:latin typeface="Arial"/>
                <a:ea typeface="+mn-lt"/>
                <a:cs typeface="+mn-lt"/>
              </a:rPr>
              <a:t>Keras</a:t>
            </a:r>
            <a:endParaRPr lang="en-US" sz="2200" err="1">
              <a:latin typeface="Avenir Next LT Pro"/>
            </a:endParaRPr>
          </a:p>
          <a:p>
            <a:endParaRPr lang="en-US" sz="22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58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7DD84-9CEC-4643-83A7-07411D6B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Datasets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20D75-9F98-4376-B897-60ECD4B6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Fashion MNIST: </a:t>
            </a:r>
            <a:endParaRPr lang="en-US" b="1"/>
          </a:p>
          <a:p>
            <a:r>
              <a:rPr lang="en-US" sz="2400">
                <a:ea typeface="+mn-lt"/>
                <a:cs typeface="+mn-lt"/>
              </a:rPr>
              <a:t>Provided by Zalando as grey images (60000 train, 10000 test)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To replace old handwritten-digits dataset, more difficult to extract features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10 classes: shoes, pants, skirts, ...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Labelled faces in the wild:</a:t>
            </a:r>
          </a:p>
          <a:p>
            <a:r>
              <a:rPr lang="en-US" sz="2400">
                <a:ea typeface="+mn-lt"/>
                <a:cs typeface="+mn-lt"/>
              </a:rPr>
              <a:t>Provided by scikit-learn (3024 rows)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Only people used that have at least 20 images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Used to recognize different people, every person is one class (42 classes)</a:t>
            </a:r>
            <a:endParaRPr lang="en-US" sz="2400"/>
          </a:p>
          <a:p>
            <a:endParaRPr lang="en-US" sz="2400"/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64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2BEB0-60D8-4FC4-8FE8-7860A23C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Color Histograms</a:t>
            </a:r>
            <a:endParaRPr lang="en-US">
              <a:cs typeface="Aharon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35A93-E48C-4372-900F-1BE356924631}"/>
              </a:ext>
            </a:extLst>
          </p:cNvPr>
          <p:cNvSpPr txBox="1"/>
          <p:nvPr/>
        </p:nvSpPr>
        <p:spPr>
          <a:xfrm>
            <a:off x="5181467" y="1591347"/>
            <a:ext cx="6479825" cy="41239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latin typeface="Arial"/>
                <a:cs typeface="Arial"/>
              </a:rPr>
              <a:t>Idea: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For every image, use brightness in pixels to compute histogram (0-255)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Grey images have one channel (0=black, 255=white), whereas colorful images have three (red, green, and blue)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Split data into training and test sets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latin typeface="Arial"/>
              <a:cs typeface="Arial"/>
            </a:endParaRP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Arial"/>
                <a:cs typeface="Arial"/>
              </a:rPr>
              <a:t>Train models, apply on the test set, and measure and compare performance of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6121-2B2D-4A4C-AC20-E869CBF9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cs typeface="Aharoni"/>
              </a:rPr>
              <a:t>Color Histogram – Fashion MNIST – MLP </a:t>
            </a:r>
            <a:r>
              <a:rPr lang="en-US" sz="2800">
                <a:ea typeface="+mj-lt"/>
                <a:cs typeface="+mj-lt"/>
              </a:rPr>
              <a:t>– Activation </a:t>
            </a:r>
            <a:r>
              <a:rPr lang="en-US" sz="2800" err="1">
                <a:ea typeface="+mj-lt"/>
                <a:cs typeface="+mj-lt"/>
              </a:rPr>
              <a:t>Relu</a:t>
            </a:r>
            <a:r>
              <a:rPr lang="en-US" sz="2800">
                <a:ea typeface="+mj-lt"/>
                <a:cs typeface="+mj-lt"/>
              </a:rPr>
              <a:t> – Learning Constant – 3 Layers with 50, 100 and 50 Neurons</a:t>
            </a:r>
            <a:endParaRPr lang="en-US" sz="2800">
              <a:cs typeface="Aharoni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C04BD86-AA4E-4C60-8BFF-C8B94AA8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763" y="1980427"/>
            <a:ext cx="5146323" cy="3859742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BD3A8-CE0D-40AA-80F5-08D0F0DA4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55152"/>
              </p:ext>
            </p:extLst>
          </p:nvPr>
        </p:nvGraphicFramePr>
        <p:xfrm>
          <a:off x="5686640" y="1841691"/>
          <a:ext cx="5562600" cy="4343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90327002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3898342818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559509257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78212567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​Class 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Precision​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Recall​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F1-score​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3633378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T-shirt/top​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0.50​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0.453​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0.47​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597668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Trouser​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0.73​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0.799​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0.76​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41493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Pullover​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0.44​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0.361​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0.40​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255053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Dress​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0.46​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0.395​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0.42​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156114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Coat​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0.39​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0.571​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0.46​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899859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Sandal​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0.84​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0.754​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0.80​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9693771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Shirt​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0.27​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0.239​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0.25​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52992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Sneaker​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0.67​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0.725​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0.70​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5888056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Bag​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0.47​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0.376​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0.42​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053775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Ankle boot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0.56​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0.673​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0.61​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501824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Accuracy​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0.53​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0.5346​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0.53​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1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9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CDC-5B1E-42D8-B39A-7C684F9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Color Histogram – Fashion MNIST – Random Forest – Max Depth 20 – Nr of Estimators 100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339938-31B7-49BC-A675-577908F27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209" y="1909132"/>
            <a:ext cx="5146323" cy="3859742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D56563-DFCA-4081-AE79-E092024A6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08972"/>
              </p:ext>
            </p:extLst>
          </p:nvPr>
        </p:nvGraphicFramePr>
        <p:xfrm>
          <a:off x="5549972" y="1830232"/>
          <a:ext cx="5721348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0337">
                  <a:extLst>
                    <a:ext uri="{9D8B030D-6E8A-4147-A177-3AD203B41FA5}">
                      <a16:colId xmlns:a16="http://schemas.microsoft.com/office/drawing/2014/main" val="2052852519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3006751913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3001289695"/>
                    </a:ext>
                  </a:extLst>
                </a:gridCol>
                <a:gridCol w="1430337">
                  <a:extLst>
                    <a:ext uri="{9D8B030D-6E8A-4147-A177-3AD203B41FA5}">
                      <a16:colId xmlns:a16="http://schemas.microsoft.com/office/drawing/2014/main" val="5798506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​Class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Precision​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Recall​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F1-score​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49087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T-shirt/top​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0.48​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0.53​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0.50​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00436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Trouser​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0.74​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0.81​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0.78​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108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Pullover​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0.45​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0.43​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0.44​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9093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Dress​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0.48​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0.31​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0.37​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6011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Coat​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0.45​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0.51​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0.48​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283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Sandal​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0.76​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0.77​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0.76​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1931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Shirt​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0.32​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0.30​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0.31​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132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Sneaker​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0.62​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0.75​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0.69​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81961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Bag​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0.50​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0.30​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0.37​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42043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Ankle boot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0.50​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0.64​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0.56​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180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Accuracy​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0.54​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0.54​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>
                          <a:effectLst/>
                        </a:rPr>
                        <a:t>0.5366​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044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8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E5DF-8AD4-4DA4-B222-694625B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Color Histogram – Labelled Faced in The Wild – MLP –Activation </a:t>
            </a:r>
            <a:r>
              <a:rPr lang="en-US" sz="2800" err="1">
                <a:ea typeface="+mj-lt"/>
                <a:cs typeface="+mj-lt"/>
              </a:rPr>
              <a:t>Relu</a:t>
            </a:r>
            <a:r>
              <a:rPr lang="en-US" sz="2800">
                <a:ea typeface="+mj-lt"/>
                <a:cs typeface="+mj-lt"/>
              </a:rPr>
              <a:t> – Learning Constant – 1 Layer with 100 Neurons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965F7FA-6BBC-498B-97B8-0E0233EB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526653"/>
              </p:ext>
            </p:extLst>
          </p:nvPr>
        </p:nvGraphicFramePr>
        <p:xfrm>
          <a:off x="5345458" y="2601112"/>
          <a:ext cx="6126795" cy="18792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359">
                  <a:extLst>
                    <a:ext uri="{9D8B030D-6E8A-4147-A177-3AD203B41FA5}">
                      <a16:colId xmlns:a16="http://schemas.microsoft.com/office/drawing/2014/main" val="356408126"/>
                    </a:ext>
                  </a:extLst>
                </a:gridCol>
                <a:gridCol w="1225359">
                  <a:extLst>
                    <a:ext uri="{9D8B030D-6E8A-4147-A177-3AD203B41FA5}">
                      <a16:colId xmlns:a16="http://schemas.microsoft.com/office/drawing/2014/main" val="3566583845"/>
                    </a:ext>
                  </a:extLst>
                </a:gridCol>
                <a:gridCol w="1225359">
                  <a:extLst>
                    <a:ext uri="{9D8B030D-6E8A-4147-A177-3AD203B41FA5}">
                      <a16:colId xmlns:a16="http://schemas.microsoft.com/office/drawing/2014/main" val="340931267"/>
                    </a:ext>
                  </a:extLst>
                </a:gridCol>
                <a:gridCol w="1225359">
                  <a:extLst>
                    <a:ext uri="{9D8B030D-6E8A-4147-A177-3AD203B41FA5}">
                      <a16:colId xmlns:a16="http://schemas.microsoft.com/office/drawing/2014/main" val="3632247371"/>
                    </a:ext>
                  </a:extLst>
                </a:gridCol>
                <a:gridCol w="1225359">
                  <a:extLst>
                    <a:ext uri="{9D8B030D-6E8A-4147-A177-3AD203B41FA5}">
                      <a16:colId xmlns:a16="http://schemas.microsoft.com/office/drawing/2014/main" val="4115524925"/>
                    </a:ext>
                  </a:extLst>
                </a:gridCol>
              </a:tblGrid>
              <a:tr h="375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Class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f1-score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support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935711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Colin Powell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85.0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4907919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George W. Bush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152.0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166117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Jack Straw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12.0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617652"/>
                  </a:ext>
                </a:extLst>
              </a:tr>
              <a:tr h="3758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accuracy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4997539"/>
                  </a:ext>
                </a:extLst>
              </a:tr>
            </a:tbl>
          </a:graphicData>
        </a:graphic>
      </p:graphicFrame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D75C8785-40C7-42E8-8809-C8EF2DDF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58" y="1939908"/>
            <a:ext cx="4654120" cy="34729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4A77C-A8DD-4B1E-BE38-532366AE6DD9}"/>
              </a:ext>
            </a:extLst>
          </p:cNvPr>
          <p:cNvSpPr txBox="1"/>
          <p:nvPr/>
        </p:nvSpPr>
        <p:spPr>
          <a:xfrm>
            <a:off x="5348514" y="4826000"/>
            <a:ext cx="38462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George W. Bush: 530</a:t>
            </a:r>
          </a:p>
          <a:p>
            <a:r>
              <a:rPr lang="en-US"/>
              <a:t>Colin Powell: 236</a:t>
            </a:r>
          </a:p>
          <a:p>
            <a:r>
              <a:rPr lang="en-US"/>
              <a:t>Jack Straw: 28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0CD23-85B5-4C0F-A427-0EF7CF0A67D5}"/>
              </a:ext>
            </a:extLst>
          </p:cNvPr>
          <p:cNvSpPr/>
          <p:nvPr/>
        </p:nvSpPr>
        <p:spPr>
          <a:xfrm>
            <a:off x="1995714" y="2231571"/>
            <a:ext cx="254002" cy="3106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0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E5DF-8AD4-4DA4-B222-694625BA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29" y="118382"/>
            <a:ext cx="10692063" cy="1325563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Color Histogram – Labelled Faced in The Wild – Naive Bayes with Default Parameters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95853925-0F98-457C-9F99-9A3D952B4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42" y="1660897"/>
            <a:ext cx="4486520" cy="3356614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407A0-0F7C-4906-AB37-4F0FC0135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23"/>
              </p:ext>
            </p:extLst>
          </p:nvPr>
        </p:nvGraphicFramePr>
        <p:xfrm>
          <a:off x="4136571" y="1449518"/>
          <a:ext cx="7590961" cy="52112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6919">
                  <a:extLst>
                    <a:ext uri="{9D8B030D-6E8A-4147-A177-3AD203B41FA5}">
                      <a16:colId xmlns:a16="http://schemas.microsoft.com/office/drawing/2014/main" val="1146193042"/>
                    </a:ext>
                  </a:extLst>
                </a:gridCol>
                <a:gridCol w="2118014">
                  <a:extLst>
                    <a:ext uri="{9D8B030D-6E8A-4147-A177-3AD203B41FA5}">
                      <a16:colId xmlns:a16="http://schemas.microsoft.com/office/drawing/2014/main" val="1477310550"/>
                    </a:ext>
                  </a:extLst>
                </a:gridCol>
                <a:gridCol w="2118014">
                  <a:extLst>
                    <a:ext uri="{9D8B030D-6E8A-4147-A177-3AD203B41FA5}">
                      <a16:colId xmlns:a16="http://schemas.microsoft.com/office/drawing/2014/main" val="2477977623"/>
                    </a:ext>
                  </a:extLst>
                </a:gridCol>
                <a:gridCol w="2118014">
                  <a:extLst>
                    <a:ext uri="{9D8B030D-6E8A-4147-A177-3AD203B41FA5}">
                      <a16:colId xmlns:a16="http://schemas.microsoft.com/office/drawing/2014/main" val="4216936524"/>
                    </a:ext>
                  </a:extLst>
                </a:gridCol>
              </a:tblGrid>
              <a:tr h="1925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Class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F1-score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245806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1248227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282584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5209420"/>
                  </a:ext>
                </a:extLst>
              </a:tr>
              <a:tr h="2062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642858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9999220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226237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581983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300118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9472140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6749131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284055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757391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8663848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5901618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6278923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3912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7038500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715945"/>
                  </a:ext>
                </a:extLst>
              </a:tr>
              <a:tr h="194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924546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260466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9176140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0960097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3014002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4382979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476022"/>
                  </a:ext>
                </a:extLst>
              </a:tr>
              <a:tr h="178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8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10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21E75-C6BA-4E48-A004-A2A9BD2E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SIFT and BOVW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6B2FC-9CDA-4BB7-9A27-AC6CD8FB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Arial"/>
                <a:cs typeface="Arial"/>
              </a:rPr>
              <a:t>Idea:</a:t>
            </a:r>
          </a:p>
          <a:p>
            <a:pPr marL="457200" indent="-457200"/>
            <a:r>
              <a:rPr lang="en-US" sz="2400">
                <a:latin typeface="Arial"/>
                <a:ea typeface="+mn-lt"/>
                <a:cs typeface="+mn-lt"/>
              </a:rPr>
              <a:t>Transform pixel information into descriptors</a:t>
            </a:r>
          </a:p>
          <a:p>
            <a:pPr marL="457200" indent="-457200"/>
            <a:r>
              <a:rPr lang="en-US" sz="2400">
                <a:latin typeface="Arial"/>
                <a:ea typeface="+mn-lt"/>
                <a:cs typeface="+mn-lt"/>
              </a:rPr>
              <a:t>Descriptors offer a numerical representation of the image, which is invariant to the rotation, size, or angle of the image</a:t>
            </a:r>
          </a:p>
          <a:p>
            <a:pPr marL="457200" indent="-457200"/>
            <a:r>
              <a:rPr lang="en-US" sz="2400">
                <a:latin typeface="Arial"/>
                <a:cs typeface="Arial"/>
              </a:rPr>
              <a:t>Descriptors are clustered into similar features using K-means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2498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ShapesVTI</vt:lpstr>
      <vt:lpstr>Exercise 3.2  Image classification Group 1</vt:lpstr>
      <vt:lpstr>Task description</vt:lpstr>
      <vt:lpstr>Datasets</vt:lpstr>
      <vt:lpstr>Color Histograms</vt:lpstr>
      <vt:lpstr>Color Histogram – Fashion MNIST – MLP – Activation Relu – Learning Constant – 3 Layers with 50, 100 and 50 Neurons</vt:lpstr>
      <vt:lpstr>Color Histogram – Fashion MNIST – Random Forest – Max Depth 20 – Nr of Estimators 100</vt:lpstr>
      <vt:lpstr>Color Histogram – Labelled Faced in The Wild – MLP –Activation Relu – Learning Constant – 1 Layer with 100 Neurons</vt:lpstr>
      <vt:lpstr>Color Histogram – Labelled Faced in The Wild – Naive Bayes with Default Parameters</vt:lpstr>
      <vt:lpstr>SIFT and BOVW</vt:lpstr>
      <vt:lpstr>SIFT – Fashion MNIST – MLP  – Activation Relu  – Learning Constant – 1 Layer with 100 Neurons</vt:lpstr>
      <vt:lpstr>SIFT – Fashion MNIST – Random Forest – Max Depth 20 –Nr of Estimators 100</vt:lpstr>
      <vt:lpstr>SIFT – Labelled Faced in The Wild</vt:lpstr>
      <vt:lpstr>Time and Performance for Feature Extraction</vt:lpstr>
      <vt:lpstr>Time and Performance for Model Training</vt:lpstr>
      <vt:lpstr>CNN Architectures</vt:lpstr>
      <vt:lpstr>Setup</vt:lpstr>
      <vt:lpstr>Setup</vt:lpstr>
      <vt:lpstr>Augmentation and learning curves</vt:lpstr>
      <vt:lpstr>CNN – Fashion MNIST - MiniVGGNet</vt:lpstr>
      <vt:lpstr>CNN – Labelled Faced in The Wild - MiniGoogLeNet</vt:lpstr>
      <vt:lpstr>Conclusion</vt:lpstr>
      <vt:lpstr>Conclusion</vt:lpstr>
      <vt:lpstr>Challenges and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2022-02-20T16:34:57Z</dcterms:created>
  <dcterms:modified xsi:type="dcterms:W3CDTF">2022-02-21T19:45:48Z</dcterms:modified>
</cp:coreProperties>
</file>