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20" r:id="rId5"/>
    <p:sldMasterId id="2147483779" r:id="rId6"/>
  </p:sldMasterIdLst>
  <p:notesMasterIdLst>
    <p:notesMasterId r:id="rId31"/>
  </p:notesMasterIdLst>
  <p:sldIdLst>
    <p:sldId id="257" r:id="rId7"/>
    <p:sldId id="256" r:id="rId8"/>
    <p:sldId id="258" r:id="rId9"/>
    <p:sldId id="260" r:id="rId10"/>
    <p:sldId id="261"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284" r:id="rId28"/>
    <p:sldId id="285" r:id="rId29"/>
    <p:sldId id="287"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4EB"/>
    <a:srgbClr val="FFFAF0"/>
    <a:srgbClr val="425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7AEAD-3C50-4C9F-B800-1AC8F3B3415E}" v="123" dt="2025-06-23T18:32:50.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5659" autoAdjust="0"/>
  </p:normalViewPr>
  <p:slideViewPr>
    <p:cSldViewPr snapToGrid="0">
      <p:cViewPr varScale="1">
        <p:scale>
          <a:sx n="84" d="100"/>
          <a:sy n="84" d="100"/>
        </p:scale>
        <p:origin x="162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803BE-B038-4D33-952F-C85A05B687CD}" type="doc">
      <dgm:prSet loTypeId="urn:microsoft.com/office/officeart/2005/8/layout/chevron2" loCatId="list" qsTypeId="urn:microsoft.com/office/officeart/2005/8/quickstyle/simple1" qsCatId="simple" csTypeId="urn:microsoft.com/office/officeart/2005/8/colors/accent4_2" csCatId="accent4" phldr="1"/>
      <dgm:spPr/>
      <dgm:t>
        <a:bodyPr/>
        <a:lstStyle/>
        <a:p>
          <a:endParaRPr lang="fr-FR"/>
        </a:p>
      </dgm:t>
    </dgm:pt>
    <dgm:pt modelId="{99A207FB-D11C-4179-89A1-65BDA77137C7}">
      <dgm:prSet phldrT="[Text]"/>
      <dgm:spPr/>
      <dgm:t>
        <a:bodyPr/>
        <a:lstStyle/>
        <a:p>
          <a:r>
            <a:rPr lang="fr-FR" noProof="0" dirty="0"/>
            <a:t> </a:t>
          </a:r>
        </a:p>
      </dgm:t>
    </dgm:pt>
    <dgm:pt modelId="{31AD6A2B-85D4-4DCB-81AE-CC3E254ED17F}" type="parTrans" cxnId="{4E3F0055-5778-498E-8E75-785365884CEB}">
      <dgm:prSet/>
      <dgm:spPr/>
      <dgm:t>
        <a:bodyPr/>
        <a:lstStyle/>
        <a:p>
          <a:endParaRPr lang="fr-FR"/>
        </a:p>
      </dgm:t>
    </dgm:pt>
    <dgm:pt modelId="{E900BC08-9432-42F1-B791-8C8E1D1EE2DA}" type="sibTrans" cxnId="{4E3F0055-5778-498E-8E75-785365884CEB}">
      <dgm:prSet/>
      <dgm:spPr/>
      <dgm:t>
        <a:bodyPr/>
        <a:lstStyle/>
        <a:p>
          <a:endParaRPr lang="fr-FR"/>
        </a:p>
      </dgm:t>
    </dgm:pt>
    <dgm:pt modelId="{FD998C56-D910-4120-9A84-6CF64300B043}">
      <dgm:prSet phldrT="[Text]" custT="1"/>
      <dgm:spPr/>
      <dgm:t>
        <a:bodyPr/>
        <a:lstStyle/>
        <a:p>
          <a:r>
            <a:rPr lang="fr-FR" sz="2400" noProof="0" dirty="0"/>
            <a:t>Comprendre ce qu'est un Bounded Context</a:t>
          </a:r>
        </a:p>
      </dgm:t>
    </dgm:pt>
    <dgm:pt modelId="{788A6F45-8544-4278-945E-AE718623548F}" type="parTrans" cxnId="{94D8961A-26EC-47FF-BD19-35F078B42E88}">
      <dgm:prSet/>
      <dgm:spPr/>
      <dgm:t>
        <a:bodyPr/>
        <a:lstStyle/>
        <a:p>
          <a:endParaRPr lang="fr-FR"/>
        </a:p>
      </dgm:t>
    </dgm:pt>
    <dgm:pt modelId="{796C2FFD-FA1B-4CAB-AB1B-50C329C46353}" type="sibTrans" cxnId="{94D8961A-26EC-47FF-BD19-35F078B42E88}">
      <dgm:prSet/>
      <dgm:spPr/>
      <dgm:t>
        <a:bodyPr/>
        <a:lstStyle/>
        <a:p>
          <a:endParaRPr lang="fr-FR"/>
        </a:p>
      </dgm:t>
    </dgm:pt>
    <dgm:pt modelId="{67D70622-F024-440B-B7A5-7106F11E5BB2}">
      <dgm:prSet phldrT="[Text]"/>
      <dgm:spPr/>
      <dgm:t>
        <a:bodyPr/>
        <a:lstStyle/>
        <a:p>
          <a:r>
            <a:rPr lang="fr-FR" noProof="0" dirty="0"/>
            <a:t> </a:t>
          </a:r>
        </a:p>
      </dgm:t>
    </dgm:pt>
    <dgm:pt modelId="{A4C45374-735D-4CCE-8398-D16B6E6FBAAD}" type="parTrans" cxnId="{3FD7224D-7916-4688-8E62-A1BD32F4C137}">
      <dgm:prSet/>
      <dgm:spPr/>
      <dgm:t>
        <a:bodyPr/>
        <a:lstStyle/>
        <a:p>
          <a:endParaRPr lang="fr-FR"/>
        </a:p>
      </dgm:t>
    </dgm:pt>
    <dgm:pt modelId="{435DC79B-77F1-4547-BB5B-E876234C7B02}" type="sibTrans" cxnId="{3FD7224D-7916-4688-8E62-A1BD32F4C137}">
      <dgm:prSet/>
      <dgm:spPr/>
      <dgm:t>
        <a:bodyPr/>
        <a:lstStyle/>
        <a:p>
          <a:endParaRPr lang="fr-FR"/>
        </a:p>
      </dgm:t>
    </dgm:pt>
    <dgm:pt modelId="{3F08AC0E-E728-443D-A284-E79AFD4D6E90}">
      <dgm:prSet phldrT="[Text]" custT="1"/>
      <dgm:spPr/>
      <dgm:t>
        <a:bodyPr/>
        <a:lstStyle/>
        <a:p>
          <a:r>
            <a:rPr lang="fr-FR" sz="2400" noProof="0" dirty="0"/>
            <a:t>Assimiler les principes de la Clean Architecture</a:t>
          </a:r>
        </a:p>
      </dgm:t>
    </dgm:pt>
    <dgm:pt modelId="{4B3896FD-748C-49B7-88D3-788181B931FA}" type="parTrans" cxnId="{6A8543E5-7D6E-42CC-BD1A-9E06C8E30F9C}">
      <dgm:prSet/>
      <dgm:spPr/>
      <dgm:t>
        <a:bodyPr/>
        <a:lstStyle/>
        <a:p>
          <a:endParaRPr lang="fr-FR"/>
        </a:p>
      </dgm:t>
    </dgm:pt>
    <dgm:pt modelId="{C9AED8CE-CCE5-4320-AD2C-879A5AD44273}" type="sibTrans" cxnId="{6A8543E5-7D6E-42CC-BD1A-9E06C8E30F9C}">
      <dgm:prSet/>
      <dgm:spPr/>
      <dgm:t>
        <a:bodyPr/>
        <a:lstStyle/>
        <a:p>
          <a:endParaRPr lang="fr-FR"/>
        </a:p>
      </dgm:t>
    </dgm:pt>
    <dgm:pt modelId="{723D4991-25E9-43A1-9893-7B94258766EC}">
      <dgm:prSet phldrT="[Text]"/>
      <dgm:spPr/>
      <dgm:t>
        <a:bodyPr/>
        <a:lstStyle/>
        <a:p>
          <a:r>
            <a:rPr lang="fr-FR" noProof="0" dirty="0"/>
            <a:t> </a:t>
          </a:r>
        </a:p>
      </dgm:t>
    </dgm:pt>
    <dgm:pt modelId="{4E336183-0A92-4E49-9DFE-DCB335ABB922}" type="parTrans" cxnId="{137D933F-7DD2-41AC-9809-E1A71760D416}">
      <dgm:prSet/>
      <dgm:spPr/>
      <dgm:t>
        <a:bodyPr/>
        <a:lstStyle/>
        <a:p>
          <a:endParaRPr lang="fr-FR"/>
        </a:p>
      </dgm:t>
    </dgm:pt>
    <dgm:pt modelId="{5C7E59F7-8F13-4F8C-A012-028ABFCEA2F0}" type="sibTrans" cxnId="{137D933F-7DD2-41AC-9809-E1A71760D416}">
      <dgm:prSet/>
      <dgm:spPr/>
      <dgm:t>
        <a:bodyPr/>
        <a:lstStyle/>
        <a:p>
          <a:endParaRPr lang="fr-FR"/>
        </a:p>
      </dgm:t>
    </dgm:pt>
    <dgm:pt modelId="{FCDC2ABD-4804-41BF-9BF5-0DD06D498C0B}">
      <dgm:prSet phldrT="[Text]" custT="1"/>
      <dgm:spPr/>
      <dgm:t>
        <a:bodyPr/>
        <a:lstStyle/>
        <a:p>
          <a:r>
            <a:rPr lang="fr-FR" sz="2400" noProof="0" dirty="0"/>
            <a:t>Appliquer ces concepts à des microservices en .NET</a:t>
          </a:r>
        </a:p>
      </dgm:t>
    </dgm:pt>
    <dgm:pt modelId="{13328B2C-A7B4-4A8E-95C9-A5D071DEBF36}" type="parTrans" cxnId="{4D043AC4-9ECD-4EC3-AC5B-B9371D1DD998}">
      <dgm:prSet/>
      <dgm:spPr/>
      <dgm:t>
        <a:bodyPr/>
        <a:lstStyle/>
        <a:p>
          <a:endParaRPr lang="fr-FR"/>
        </a:p>
      </dgm:t>
    </dgm:pt>
    <dgm:pt modelId="{47F577D9-6A36-4ACA-9A48-ED8A31687C48}" type="sibTrans" cxnId="{4D043AC4-9ECD-4EC3-AC5B-B9371D1DD998}">
      <dgm:prSet/>
      <dgm:spPr/>
      <dgm:t>
        <a:bodyPr/>
        <a:lstStyle/>
        <a:p>
          <a:endParaRPr lang="fr-FR"/>
        </a:p>
      </dgm:t>
    </dgm:pt>
    <dgm:pt modelId="{3D68972C-333F-47C4-AB0E-CA43D116D1E7}" type="pres">
      <dgm:prSet presAssocID="{E5A803BE-B038-4D33-952F-C85A05B687CD}" presName="linearFlow" presStyleCnt="0">
        <dgm:presLayoutVars>
          <dgm:dir/>
          <dgm:animLvl val="lvl"/>
          <dgm:resizeHandles val="exact"/>
        </dgm:presLayoutVars>
      </dgm:prSet>
      <dgm:spPr/>
    </dgm:pt>
    <dgm:pt modelId="{801889EA-4BFC-4BEF-892C-A77BD808B9E4}" type="pres">
      <dgm:prSet presAssocID="{99A207FB-D11C-4179-89A1-65BDA77137C7}" presName="composite" presStyleCnt="0"/>
      <dgm:spPr/>
    </dgm:pt>
    <dgm:pt modelId="{55DF2ADE-E12E-4B2A-86C6-40859F7CAE75}" type="pres">
      <dgm:prSet presAssocID="{99A207FB-D11C-4179-89A1-65BDA77137C7}" presName="parentText" presStyleLbl="alignNode1" presStyleIdx="0" presStyleCnt="3">
        <dgm:presLayoutVars>
          <dgm:chMax val="1"/>
          <dgm:bulletEnabled val="1"/>
        </dgm:presLayoutVars>
      </dgm:prSet>
      <dgm:spPr/>
    </dgm:pt>
    <dgm:pt modelId="{462DA80A-1E5A-4911-BC48-9316CFA13143}" type="pres">
      <dgm:prSet presAssocID="{99A207FB-D11C-4179-89A1-65BDA77137C7}" presName="descendantText" presStyleLbl="alignAcc1" presStyleIdx="0" presStyleCnt="3">
        <dgm:presLayoutVars>
          <dgm:bulletEnabled val="1"/>
        </dgm:presLayoutVars>
      </dgm:prSet>
      <dgm:spPr/>
    </dgm:pt>
    <dgm:pt modelId="{9E87F81D-B950-4F04-9736-390EE903AB6C}" type="pres">
      <dgm:prSet presAssocID="{E900BC08-9432-42F1-B791-8C8E1D1EE2DA}" presName="sp" presStyleCnt="0"/>
      <dgm:spPr/>
    </dgm:pt>
    <dgm:pt modelId="{B8DB12E9-C261-4AAC-A478-905D0493E67F}" type="pres">
      <dgm:prSet presAssocID="{67D70622-F024-440B-B7A5-7106F11E5BB2}" presName="composite" presStyleCnt="0"/>
      <dgm:spPr/>
    </dgm:pt>
    <dgm:pt modelId="{2A649958-4550-4860-A0EC-E8B7C097C0AD}" type="pres">
      <dgm:prSet presAssocID="{67D70622-F024-440B-B7A5-7106F11E5BB2}" presName="parentText" presStyleLbl="alignNode1" presStyleIdx="1" presStyleCnt="3">
        <dgm:presLayoutVars>
          <dgm:chMax val="1"/>
          <dgm:bulletEnabled val="1"/>
        </dgm:presLayoutVars>
      </dgm:prSet>
      <dgm:spPr/>
    </dgm:pt>
    <dgm:pt modelId="{C41B6F06-6744-4249-8B64-131F789714CE}" type="pres">
      <dgm:prSet presAssocID="{67D70622-F024-440B-B7A5-7106F11E5BB2}" presName="descendantText" presStyleLbl="alignAcc1" presStyleIdx="1" presStyleCnt="3">
        <dgm:presLayoutVars>
          <dgm:bulletEnabled val="1"/>
        </dgm:presLayoutVars>
      </dgm:prSet>
      <dgm:spPr/>
    </dgm:pt>
    <dgm:pt modelId="{BAFE77E0-B141-4963-9CC2-0862ADAA639B}" type="pres">
      <dgm:prSet presAssocID="{435DC79B-77F1-4547-BB5B-E876234C7B02}" presName="sp" presStyleCnt="0"/>
      <dgm:spPr/>
    </dgm:pt>
    <dgm:pt modelId="{3BE9BC9F-E7C6-48D8-AA4A-C99C19C4F99C}" type="pres">
      <dgm:prSet presAssocID="{723D4991-25E9-43A1-9893-7B94258766EC}" presName="composite" presStyleCnt="0"/>
      <dgm:spPr/>
    </dgm:pt>
    <dgm:pt modelId="{B33EF621-4CC0-48A9-87BA-8FC6D588F0B3}" type="pres">
      <dgm:prSet presAssocID="{723D4991-25E9-43A1-9893-7B94258766EC}" presName="parentText" presStyleLbl="alignNode1" presStyleIdx="2" presStyleCnt="3">
        <dgm:presLayoutVars>
          <dgm:chMax val="1"/>
          <dgm:bulletEnabled val="1"/>
        </dgm:presLayoutVars>
      </dgm:prSet>
      <dgm:spPr/>
    </dgm:pt>
    <dgm:pt modelId="{2AA3EF2E-F7C7-480E-8472-004009DF14B2}" type="pres">
      <dgm:prSet presAssocID="{723D4991-25E9-43A1-9893-7B94258766EC}" presName="descendantText" presStyleLbl="alignAcc1" presStyleIdx="2" presStyleCnt="3">
        <dgm:presLayoutVars>
          <dgm:bulletEnabled val="1"/>
        </dgm:presLayoutVars>
      </dgm:prSet>
      <dgm:spPr/>
    </dgm:pt>
  </dgm:ptLst>
  <dgm:cxnLst>
    <dgm:cxn modelId="{94D8961A-26EC-47FF-BD19-35F078B42E88}" srcId="{99A207FB-D11C-4179-89A1-65BDA77137C7}" destId="{FD998C56-D910-4120-9A84-6CF64300B043}" srcOrd="0" destOrd="0" parTransId="{788A6F45-8544-4278-945E-AE718623548F}" sibTransId="{796C2FFD-FA1B-4CAB-AB1B-50C329C46353}"/>
    <dgm:cxn modelId="{F8B41623-5CD3-4F3B-9AFD-490EB973FA64}" type="presOf" srcId="{FCDC2ABD-4804-41BF-9BF5-0DD06D498C0B}" destId="{2AA3EF2E-F7C7-480E-8472-004009DF14B2}" srcOrd="0" destOrd="0" presId="urn:microsoft.com/office/officeart/2005/8/layout/chevron2"/>
    <dgm:cxn modelId="{A7D1C13A-D2A2-4B6D-BFED-621B72CF065C}" type="presOf" srcId="{FD998C56-D910-4120-9A84-6CF64300B043}" destId="{462DA80A-1E5A-4911-BC48-9316CFA13143}" srcOrd="0" destOrd="0" presId="urn:microsoft.com/office/officeart/2005/8/layout/chevron2"/>
    <dgm:cxn modelId="{137D933F-7DD2-41AC-9809-E1A71760D416}" srcId="{E5A803BE-B038-4D33-952F-C85A05B687CD}" destId="{723D4991-25E9-43A1-9893-7B94258766EC}" srcOrd="2" destOrd="0" parTransId="{4E336183-0A92-4E49-9DFE-DCB335ABB922}" sibTransId="{5C7E59F7-8F13-4F8C-A012-028ABFCEA2F0}"/>
    <dgm:cxn modelId="{6AF9AB5E-9232-4FA5-9DB4-62FB20FBD44A}" type="presOf" srcId="{E5A803BE-B038-4D33-952F-C85A05B687CD}" destId="{3D68972C-333F-47C4-AB0E-CA43D116D1E7}" srcOrd="0" destOrd="0" presId="urn:microsoft.com/office/officeart/2005/8/layout/chevron2"/>
    <dgm:cxn modelId="{3FD7224D-7916-4688-8E62-A1BD32F4C137}" srcId="{E5A803BE-B038-4D33-952F-C85A05B687CD}" destId="{67D70622-F024-440B-B7A5-7106F11E5BB2}" srcOrd="1" destOrd="0" parTransId="{A4C45374-735D-4CCE-8398-D16B6E6FBAAD}" sibTransId="{435DC79B-77F1-4547-BB5B-E876234C7B02}"/>
    <dgm:cxn modelId="{D1ECB254-B066-46D6-A134-67909B66654B}" type="presOf" srcId="{67D70622-F024-440B-B7A5-7106F11E5BB2}" destId="{2A649958-4550-4860-A0EC-E8B7C097C0AD}" srcOrd="0" destOrd="0" presId="urn:microsoft.com/office/officeart/2005/8/layout/chevron2"/>
    <dgm:cxn modelId="{4E3F0055-5778-498E-8E75-785365884CEB}" srcId="{E5A803BE-B038-4D33-952F-C85A05B687CD}" destId="{99A207FB-D11C-4179-89A1-65BDA77137C7}" srcOrd="0" destOrd="0" parTransId="{31AD6A2B-85D4-4DCB-81AE-CC3E254ED17F}" sibTransId="{E900BC08-9432-42F1-B791-8C8E1D1EE2DA}"/>
    <dgm:cxn modelId="{DAC38B81-EC2E-4862-8E59-A79840A2AEFC}" type="presOf" srcId="{723D4991-25E9-43A1-9893-7B94258766EC}" destId="{B33EF621-4CC0-48A9-87BA-8FC6D588F0B3}" srcOrd="0" destOrd="0" presId="urn:microsoft.com/office/officeart/2005/8/layout/chevron2"/>
    <dgm:cxn modelId="{4D043AC4-9ECD-4EC3-AC5B-B9371D1DD998}" srcId="{723D4991-25E9-43A1-9893-7B94258766EC}" destId="{FCDC2ABD-4804-41BF-9BF5-0DD06D498C0B}" srcOrd="0" destOrd="0" parTransId="{13328B2C-A7B4-4A8E-95C9-A5D071DEBF36}" sibTransId="{47F577D9-6A36-4ACA-9A48-ED8A31687C48}"/>
    <dgm:cxn modelId="{6A8543E5-7D6E-42CC-BD1A-9E06C8E30F9C}" srcId="{67D70622-F024-440B-B7A5-7106F11E5BB2}" destId="{3F08AC0E-E728-443D-A284-E79AFD4D6E90}" srcOrd="0" destOrd="0" parTransId="{4B3896FD-748C-49B7-88D3-788181B931FA}" sibTransId="{C9AED8CE-CCE5-4320-AD2C-879A5AD44273}"/>
    <dgm:cxn modelId="{D2B4A3EB-9B24-4229-9B92-B8D4D21D421C}" type="presOf" srcId="{3F08AC0E-E728-443D-A284-E79AFD4D6E90}" destId="{C41B6F06-6744-4249-8B64-131F789714CE}" srcOrd="0" destOrd="0" presId="urn:microsoft.com/office/officeart/2005/8/layout/chevron2"/>
    <dgm:cxn modelId="{F873BBFB-E4D6-43B5-9BCA-A1A452C9E2E3}" type="presOf" srcId="{99A207FB-D11C-4179-89A1-65BDA77137C7}" destId="{55DF2ADE-E12E-4B2A-86C6-40859F7CAE75}" srcOrd="0" destOrd="0" presId="urn:microsoft.com/office/officeart/2005/8/layout/chevron2"/>
    <dgm:cxn modelId="{D2ADDEB1-4591-42D0-83E1-561C5E6AD9B3}" type="presParOf" srcId="{3D68972C-333F-47C4-AB0E-CA43D116D1E7}" destId="{801889EA-4BFC-4BEF-892C-A77BD808B9E4}" srcOrd="0" destOrd="0" presId="urn:microsoft.com/office/officeart/2005/8/layout/chevron2"/>
    <dgm:cxn modelId="{F954313B-F8E1-4240-9828-DFD292C2901E}" type="presParOf" srcId="{801889EA-4BFC-4BEF-892C-A77BD808B9E4}" destId="{55DF2ADE-E12E-4B2A-86C6-40859F7CAE75}" srcOrd="0" destOrd="0" presId="urn:microsoft.com/office/officeart/2005/8/layout/chevron2"/>
    <dgm:cxn modelId="{6DE3B6C5-D6BC-451B-A0F7-B6BBAD3B79EC}" type="presParOf" srcId="{801889EA-4BFC-4BEF-892C-A77BD808B9E4}" destId="{462DA80A-1E5A-4911-BC48-9316CFA13143}" srcOrd="1" destOrd="0" presId="urn:microsoft.com/office/officeart/2005/8/layout/chevron2"/>
    <dgm:cxn modelId="{C9C308E4-CBA0-40F3-B0A7-A1D67033D9F0}" type="presParOf" srcId="{3D68972C-333F-47C4-AB0E-CA43D116D1E7}" destId="{9E87F81D-B950-4F04-9736-390EE903AB6C}" srcOrd="1" destOrd="0" presId="urn:microsoft.com/office/officeart/2005/8/layout/chevron2"/>
    <dgm:cxn modelId="{4FFB2B5F-12E4-456B-A5DB-85BE9D251698}" type="presParOf" srcId="{3D68972C-333F-47C4-AB0E-CA43D116D1E7}" destId="{B8DB12E9-C261-4AAC-A478-905D0493E67F}" srcOrd="2" destOrd="0" presId="urn:microsoft.com/office/officeart/2005/8/layout/chevron2"/>
    <dgm:cxn modelId="{7390AC91-6E97-49B1-8865-10F4F87ACFCE}" type="presParOf" srcId="{B8DB12E9-C261-4AAC-A478-905D0493E67F}" destId="{2A649958-4550-4860-A0EC-E8B7C097C0AD}" srcOrd="0" destOrd="0" presId="urn:microsoft.com/office/officeart/2005/8/layout/chevron2"/>
    <dgm:cxn modelId="{3951954C-2A54-4759-B15D-0B25BC0DB118}" type="presParOf" srcId="{B8DB12E9-C261-4AAC-A478-905D0493E67F}" destId="{C41B6F06-6744-4249-8B64-131F789714CE}" srcOrd="1" destOrd="0" presId="urn:microsoft.com/office/officeart/2005/8/layout/chevron2"/>
    <dgm:cxn modelId="{7F683C37-E363-4334-8F0F-5BA9667952C0}" type="presParOf" srcId="{3D68972C-333F-47C4-AB0E-CA43D116D1E7}" destId="{BAFE77E0-B141-4963-9CC2-0862ADAA639B}" srcOrd="3" destOrd="0" presId="urn:microsoft.com/office/officeart/2005/8/layout/chevron2"/>
    <dgm:cxn modelId="{80F74F8F-DFD1-4EA7-B98B-7297BB21A55E}" type="presParOf" srcId="{3D68972C-333F-47C4-AB0E-CA43D116D1E7}" destId="{3BE9BC9F-E7C6-48D8-AA4A-C99C19C4F99C}" srcOrd="4" destOrd="0" presId="urn:microsoft.com/office/officeart/2005/8/layout/chevron2"/>
    <dgm:cxn modelId="{5447E79D-98BB-4EE4-83FD-0DF4E33F3F13}" type="presParOf" srcId="{3BE9BC9F-E7C6-48D8-AA4A-C99C19C4F99C}" destId="{B33EF621-4CC0-48A9-87BA-8FC6D588F0B3}" srcOrd="0" destOrd="0" presId="urn:microsoft.com/office/officeart/2005/8/layout/chevron2"/>
    <dgm:cxn modelId="{1B1B4705-8B66-48DD-B4F7-A2E878A2F549}" type="presParOf" srcId="{3BE9BC9F-E7C6-48D8-AA4A-C99C19C4F99C}" destId="{2AA3EF2E-F7C7-480E-8472-004009DF14B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F2ADE-E12E-4B2A-86C6-40859F7CAE75}">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679096"/>
        <a:ext cx="1352020" cy="579438"/>
      </dsp:txXfrm>
    </dsp:sp>
    <dsp:sp modelId="{462DA80A-1E5A-4911-BC48-9316CFA13143}">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Comprendre ce qu'est un Bounded Context</a:t>
          </a:r>
        </a:p>
      </dsp:txBody>
      <dsp:txXfrm rot="-5400000">
        <a:off x="1352020" y="64373"/>
        <a:ext cx="6714693" cy="1132875"/>
      </dsp:txXfrm>
    </dsp:sp>
    <dsp:sp modelId="{2A649958-4550-4860-A0EC-E8B7C097C0AD}">
      <dsp:nvSpPr>
        <dsp:cNvPr id="0" name=""/>
        <dsp:cNvSpPr/>
      </dsp:nvSpPr>
      <dsp:spPr>
        <a:xfrm rot="5400000">
          <a:off x="-289718" y="2033323"/>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2419614"/>
        <a:ext cx="1352020" cy="579438"/>
      </dsp:txXfrm>
    </dsp:sp>
    <dsp:sp modelId="{C41B6F06-6744-4249-8B64-131F789714CE}">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Assimiler les principes de la Clean Architecture</a:t>
          </a:r>
        </a:p>
      </dsp:txBody>
      <dsp:txXfrm rot="-5400000">
        <a:off x="1352020" y="1804891"/>
        <a:ext cx="6714693" cy="1132875"/>
      </dsp:txXfrm>
    </dsp:sp>
    <dsp:sp modelId="{B33EF621-4CC0-48A9-87BA-8FC6D588F0B3}">
      <dsp:nvSpPr>
        <dsp:cNvPr id="0" name=""/>
        <dsp:cNvSpPr/>
      </dsp:nvSpPr>
      <dsp:spPr>
        <a:xfrm rot="5400000">
          <a:off x="-289718" y="3773840"/>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4160131"/>
        <a:ext cx="1352020" cy="579438"/>
      </dsp:txXfrm>
    </dsp:sp>
    <dsp:sp modelId="{2AA3EF2E-F7C7-480E-8472-004009DF14B2}">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Appliquer ces concepts à des microservices en .NET</a:t>
          </a:r>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8D3B-961A-4608-8F61-E610223F8AB3}" type="datetimeFigureOut">
              <a:rPr lang="fr-FR" smtClean="0"/>
              <a:t>27/06/2025</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97D16-5F4D-48A1-BE78-2DA539E12D34}" type="slidenum">
              <a:rPr lang="fr-FR" smtClean="0"/>
              <a:t>‹#›</a:t>
            </a:fld>
            <a:endParaRPr lang="fr-FR" dirty="0"/>
          </a:p>
        </p:txBody>
      </p:sp>
    </p:spTree>
    <p:extLst>
      <p:ext uri="{BB962C8B-B14F-4D97-AF65-F5344CB8AC3E}">
        <p14:creationId xmlns:p14="http://schemas.microsoft.com/office/powerpoint/2010/main" val="313643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Aujourd’hui, on va combiner deux concepts essentiels pour concevoir des microservices robustes : le Bounded Context, qui vient du Domain-Driven Design, et la Clean Architecture, une manière claire de structurer son code. Ces deux approches sont très complémentaires.</a:t>
            </a:r>
          </a:p>
        </p:txBody>
      </p:sp>
      <p:sp>
        <p:nvSpPr>
          <p:cNvPr id="4" name="Slide Number Placeholder 3"/>
          <p:cNvSpPr>
            <a:spLocks noGrp="1"/>
          </p:cNvSpPr>
          <p:nvPr>
            <p:ph type="sldNum" sz="quarter" idx="5"/>
          </p:nvPr>
        </p:nvSpPr>
        <p:spPr/>
        <p:txBody>
          <a:bodyPr/>
          <a:lstStyle/>
          <a:p>
            <a:fld id="{84597D16-5F4D-48A1-BE78-2DA539E12D34}" type="slidenum">
              <a:rPr lang="fr-FR" smtClean="0"/>
              <a:t>5</a:t>
            </a:fld>
            <a:endParaRPr lang="fr-FR" dirty="0"/>
          </a:p>
        </p:txBody>
      </p:sp>
    </p:spTree>
    <p:extLst>
      <p:ext uri="{BB962C8B-B14F-4D97-AF65-F5344CB8AC3E}">
        <p14:creationId xmlns:p14="http://schemas.microsoft.com/office/powerpoint/2010/main" val="281459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23</a:t>
            </a:fld>
            <a:endParaRPr lang="fr-FR" dirty="0"/>
          </a:p>
        </p:txBody>
      </p:sp>
    </p:spTree>
    <p:extLst>
      <p:ext uri="{BB962C8B-B14F-4D97-AF65-F5344CB8AC3E}">
        <p14:creationId xmlns:p14="http://schemas.microsoft.com/office/powerpoint/2010/main" val="305264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DF8AF-4A98-CC19-E810-0075C8A1F5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14748F-96B7-C3C7-7C69-B32A47942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76486A-EF26-B74B-1A13-293ABB6DFB4C}"/>
              </a:ext>
            </a:extLst>
          </p:cNvPr>
          <p:cNvSpPr>
            <a:spLocks noGrp="1"/>
          </p:cNvSpPr>
          <p:nvPr>
            <p:ph type="body" idx="1"/>
          </p:nvPr>
        </p:nvSpPr>
        <p:spPr/>
        <p:txBody>
          <a:bodyPr/>
          <a:lstStyle/>
          <a:p>
            <a:r>
              <a:rPr lang="fr-FR" dirty="0"/>
              <a:t>Le DDD, c’est une manière de construire le logiciel à partir du métier, pas de la technologie. Ce qui compte, c’est que le code reflète la réalité métier, en utilisant son vocabulaire. C’est ce qui rend les projets plus compréhensibles et évolutifs.</a:t>
            </a:r>
          </a:p>
        </p:txBody>
      </p:sp>
      <p:sp>
        <p:nvSpPr>
          <p:cNvPr id="4" name="Slide Number Placeholder 3">
            <a:extLst>
              <a:ext uri="{FF2B5EF4-FFF2-40B4-BE49-F238E27FC236}">
                <a16:creationId xmlns:a16="http://schemas.microsoft.com/office/drawing/2014/main" id="{608BB389-66DF-A469-858F-4FFAE76080B2}"/>
              </a:ext>
            </a:extLst>
          </p:cNvPr>
          <p:cNvSpPr>
            <a:spLocks noGrp="1"/>
          </p:cNvSpPr>
          <p:nvPr>
            <p:ph type="sldNum" sz="quarter" idx="5"/>
          </p:nvPr>
        </p:nvSpPr>
        <p:spPr/>
        <p:txBody>
          <a:bodyPr/>
          <a:lstStyle/>
          <a:p>
            <a:fld id="{84597D16-5F4D-48A1-BE78-2DA539E12D34}" type="slidenum">
              <a:rPr lang="fr-FR" smtClean="0"/>
              <a:t>7</a:t>
            </a:fld>
            <a:endParaRPr lang="fr-FR" dirty="0"/>
          </a:p>
        </p:txBody>
      </p:sp>
    </p:spTree>
    <p:extLst>
      <p:ext uri="{BB962C8B-B14F-4D97-AF65-F5344CB8AC3E}">
        <p14:creationId xmlns:p14="http://schemas.microsoft.com/office/powerpoint/2010/main" val="2840991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72797-6BC3-D32F-5E51-666C061310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F60015-7737-8825-4EAA-C7C0A64C4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1FBACC-8205-652C-E724-E0DCD4A97D3A}"/>
              </a:ext>
            </a:extLst>
          </p:cNvPr>
          <p:cNvSpPr>
            <a:spLocks noGrp="1"/>
          </p:cNvSpPr>
          <p:nvPr>
            <p:ph type="body" idx="1"/>
          </p:nvPr>
        </p:nvSpPr>
        <p:spPr/>
        <p:txBody>
          <a:bodyPr/>
          <a:lstStyle/>
          <a:p>
            <a:r>
              <a:rPr lang="fr-FR" dirty="0"/>
              <a:t>- Un périmètre clair où un modèle métier est valide</a:t>
            </a:r>
          </a:p>
          <a:p>
            <a:r>
              <a:rPr lang="fr-FR" dirty="0"/>
              <a:t>- Chaque service possède </a:t>
            </a:r>
            <a:r>
              <a:rPr lang="fr-FR" b="1" dirty="0"/>
              <a:t>son propre langage</a:t>
            </a:r>
            <a:r>
              <a:rPr lang="fr-FR" dirty="0"/>
              <a:t>, ses propres règles</a:t>
            </a:r>
          </a:p>
          <a:p>
            <a:r>
              <a:rPr lang="fr-FR" dirty="0"/>
              <a:t>- Frontière explicite : sémantique, technique, organisationnelle</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Un Bounded Context, c’est comme une île. À l’intérieur, les termes ont une signification bien définie. En dehors, c’est différent. C’est une façon de limiter les ambiguïtés et de structurer une application complexe par sous-domaines cohérents.</a:t>
            </a:r>
          </a:p>
        </p:txBody>
      </p:sp>
      <p:sp>
        <p:nvSpPr>
          <p:cNvPr id="4" name="Slide Number Placeholder 3">
            <a:extLst>
              <a:ext uri="{FF2B5EF4-FFF2-40B4-BE49-F238E27FC236}">
                <a16:creationId xmlns:a16="http://schemas.microsoft.com/office/drawing/2014/main" id="{30D0BFF2-3CDF-6905-68BE-9228D6EF14A0}"/>
              </a:ext>
            </a:extLst>
          </p:cNvPr>
          <p:cNvSpPr>
            <a:spLocks noGrp="1"/>
          </p:cNvSpPr>
          <p:nvPr>
            <p:ph type="sldNum" sz="quarter" idx="5"/>
          </p:nvPr>
        </p:nvSpPr>
        <p:spPr/>
        <p:txBody>
          <a:bodyPr/>
          <a:lstStyle/>
          <a:p>
            <a:fld id="{84597D16-5F4D-48A1-BE78-2DA539E12D34}" type="slidenum">
              <a:rPr lang="fr-FR" smtClean="0"/>
              <a:t>9</a:t>
            </a:fld>
            <a:endParaRPr lang="fr-FR" dirty="0"/>
          </a:p>
        </p:txBody>
      </p:sp>
    </p:spTree>
    <p:extLst>
      <p:ext uri="{BB962C8B-B14F-4D97-AF65-F5344CB8AC3E}">
        <p14:creationId xmlns:p14="http://schemas.microsoft.com/office/powerpoint/2010/main" val="717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7692F-C722-70DF-4128-B5B47C554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3E53D-24BF-37FF-0CD7-EF66C42B74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778D0-A301-96B2-9931-1D0C631E2D70}"/>
              </a:ext>
            </a:extLst>
          </p:cNvPr>
          <p:cNvSpPr>
            <a:spLocks noGrp="1"/>
          </p:cNvSpPr>
          <p:nvPr>
            <p:ph type="body" idx="1"/>
          </p:nvPr>
        </p:nvSpPr>
        <p:spPr/>
        <p:txBody>
          <a:bodyPr/>
          <a:lstStyle/>
          <a:p>
            <a:r>
              <a:rPr lang="fr-FR" dirty="0"/>
              <a:t>La Clean Architecture part du principe que le cœur de l’application, c’est la logique métier. Tout le reste — base de données, interface, </a:t>
            </a:r>
            <a:r>
              <a:rPr lang="fr-FR" dirty="0" err="1"/>
              <a:t>frameworks</a:t>
            </a:r>
            <a:r>
              <a:rPr lang="fr-FR" dirty="0"/>
              <a:t> — doit pouvoir changer sans casser le noyau métier. On inverse les dépendances.</a:t>
            </a:r>
          </a:p>
        </p:txBody>
      </p:sp>
      <p:sp>
        <p:nvSpPr>
          <p:cNvPr id="4" name="Slide Number Placeholder 3">
            <a:extLst>
              <a:ext uri="{FF2B5EF4-FFF2-40B4-BE49-F238E27FC236}">
                <a16:creationId xmlns:a16="http://schemas.microsoft.com/office/drawing/2014/main" id="{D2688025-ECAF-053E-50D9-27AE871872D6}"/>
              </a:ext>
            </a:extLst>
          </p:cNvPr>
          <p:cNvSpPr>
            <a:spLocks noGrp="1"/>
          </p:cNvSpPr>
          <p:nvPr>
            <p:ph type="sldNum" sz="quarter" idx="5"/>
          </p:nvPr>
        </p:nvSpPr>
        <p:spPr/>
        <p:txBody>
          <a:bodyPr/>
          <a:lstStyle/>
          <a:p>
            <a:fld id="{84597D16-5F4D-48A1-BE78-2DA539E12D34}" type="slidenum">
              <a:rPr lang="fr-FR" smtClean="0"/>
              <a:t>11</a:t>
            </a:fld>
            <a:endParaRPr lang="fr-FR" dirty="0"/>
          </a:p>
        </p:txBody>
      </p:sp>
    </p:spTree>
    <p:extLst>
      <p:ext uri="{BB962C8B-B14F-4D97-AF65-F5344CB8AC3E}">
        <p14:creationId xmlns:p14="http://schemas.microsoft.com/office/powerpoint/2010/main" val="1766276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C5667-8A21-8F17-DA9D-0916FAEE3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856FA8-00C1-0FC2-001E-F217AC8711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4A44E-F6B3-D02E-C0E7-40EBC3FC8A18}"/>
              </a:ext>
            </a:extLst>
          </p:cNvPr>
          <p:cNvSpPr>
            <a:spLocks noGrp="1"/>
          </p:cNvSpPr>
          <p:nvPr>
            <p:ph type="body" idx="1"/>
          </p:nvPr>
        </p:nvSpPr>
        <p:spPr/>
        <p:txBody>
          <a:bodyPr/>
          <a:lstStyle/>
          <a:p>
            <a:r>
              <a:rPr lang="fr-FR" dirty="0"/>
              <a:t>Le diagramme est composé de cercles concentriques représentant les différentes couches du système.</a:t>
            </a:r>
          </a:p>
          <a:p>
            <a:r>
              <a:rPr lang="fr-FR" dirty="0"/>
              <a:t>Plus on se rapproche du centre, plus on trouve des éléments abstraits de haut niveau comme les Entités du Domaine.</a:t>
            </a:r>
          </a:p>
          <a:p>
            <a:r>
              <a:rPr lang="fr-FR" dirty="0"/>
              <a:t>En s’éloignant vers l’extérieur, on rencontre des éléments de bas niveau liés à l’implémentation, comme les services, les bases de données, etc.</a:t>
            </a:r>
          </a:p>
          <a:p>
            <a:r>
              <a:rPr lang="fr-FR" dirty="0"/>
              <a:t>Voyons maintenant ce que contient chacune de ces couches.</a:t>
            </a:r>
          </a:p>
          <a:p>
            <a:r>
              <a:rPr lang="fr-FR" b="1" dirty="0"/>
              <a:t>Couche Domaine</a:t>
            </a:r>
          </a:p>
          <a:p>
            <a:r>
              <a:rPr lang="fr-FR" dirty="0"/>
              <a:t>Au cœur du système se trouve la Couche Domaine. Elle contient les entités métier principales.</a:t>
            </a:r>
          </a:p>
          <a:p>
            <a:r>
              <a:rPr lang="fr-FR" dirty="0"/>
              <a:t>Toutes les autres couches du système dépendent de la Couche Domaine et existent pour la supporter.</a:t>
            </a:r>
          </a:p>
          <a:p>
            <a:r>
              <a:rPr lang="fr-FR" dirty="0"/>
              <a:t>La Couche Domaine, quant à elle, ne dépend d’aucune autre couche.</a:t>
            </a:r>
          </a:p>
          <a:p>
            <a:r>
              <a:rPr lang="fr-FR" b="1" dirty="0"/>
              <a:t>Couche Application</a:t>
            </a:r>
          </a:p>
          <a:p>
            <a:r>
              <a:rPr lang="fr-FR" dirty="0"/>
              <a:t>Voisine de la Couche Domaine, on trouve la Couche Application.</a:t>
            </a:r>
          </a:p>
          <a:p>
            <a:r>
              <a:rPr lang="fr-FR" dirty="0"/>
              <a:t>C’est ici que toute la logique métier est implémentée.</a:t>
            </a:r>
          </a:p>
          <a:p>
            <a:r>
              <a:rPr lang="fr-FR" dirty="0"/>
              <a:t>En fonction des règles et contraintes métier, cette couche contrôle le flux des données vers et depuis les entités du domaine.</a:t>
            </a:r>
          </a:p>
          <a:p>
            <a:r>
              <a:rPr lang="fr-FR" dirty="0"/>
              <a:t>En général, cette couche contient les services, les commandes, les requêtes, les exceptions, les journaux, etc.</a:t>
            </a:r>
          </a:p>
          <a:p>
            <a:r>
              <a:rPr lang="fr-FR" b="1" dirty="0"/>
              <a:t>Couche Infrastructure</a:t>
            </a:r>
          </a:p>
          <a:p>
            <a:r>
              <a:rPr lang="fr-FR" dirty="0"/>
              <a:t>Ensuite, vient la Couche Infrastructure. C’est ici que se trouvent tous les services externes et la logique liée à la base de données.</a:t>
            </a:r>
          </a:p>
          <a:p>
            <a:r>
              <a:rPr lang="fr-FR" dirty="0"/>
              <a:t>Tous les services externes comme l’envoi d’e-mails, le stockage, les files de messages, les appels d’API tiers, etc., sont gérés dans cette couche.</a:t>
            </a:r>
          </a:p>
          <a:p>
            <a:r>
              <a:rPr lang="fr-FR" dirty="0"/>
              <a:t>De plus, il est courant de séparer la logique de base de données dans une couche spécifique appelée Couche de Persistance. C’est là que se trouvent le </a:t>
            </a:r>
            <a:r>
              <a:rPr lang="fr-FR" dirty="0" err="1"/>
              <a:t>DbContext</a:t>
            </a:r>
            <a:r>
              <a:rPr lang="fr-FR" dirty="0"/>
              <a:t>, les migrations, etc.</a:t>
            </a:r>
          </a:p>
          <a:p>
            <a:r>
              <a:rPr lang="fr-FR" b="1" dirty="0"/>
              <a:t>Couche Présentation</a:t>
            </a:r>
          </a:p>
          <a:p>
            <a:r>
              <a:rPr lang="fr-FR" dirty="0"/>
              <a:t>Enfin, la Couche Présentation constitue la porte d’entrée de votre application.</a:t>
            </a:r>
          </a:p>
          <a:p>
            <a:r>
              <a:rPr lang="fr-FR" dirty="0"/>
              <a:t>Cette couche est responsable de la présentation des données à l’utilisateur final de manière compréhensible.</a:t>
            </a:r>
          </a:p>
          <a:p>
            <a:r>
              <a:rPr lang="fr-FR" dirty="0"/>
              <a:t>Vous l’implémenterez probablement sous forme d’un projet Web ou d’une API, contenant des contrôleurs définissant les méthodes d’action ou les points de terminaison de l’API.</a:t>
            </a:r>
          </a:p>
        </p:txBody>
      </p:sp>
      <p:sp>
        <p:nvSpPr>
          <p:cNvPr id="4" name="Slide Number Placeholder 3">
            <a:extLst>
              <a:ext uri="{FF2B5EF4-FFF2-40B4-BE49-F238E27FC236}">
                <a16:creationId xmlns:a16="http://schemas.microsoft.com/office/drawing/2014/main" id="{21D10D95-E5B8-3C42-CDE2-BD504E424223}"/>
              </a:ext>
            </a:extLst>
          </p:cNvPr>
          <p:cNvSpPr>
            <a:spLocks noGrp="1"/>
          </p:cNvSpPr>
          <p:nvPr>
            <p:ph type="sldNum" sz="quarter" idx="5"/>
          </p:nvPr>
        </p:nvSpPr>
        <p:spPr/>
        <p:txBody>
          <a:bodyPr/>
          <a:lstStyle/>
          <a:p>
            <a:fld id="{84597D16-5F4D-48A1-BE78-2DA539E12D34}" type="slidenum">
              <a:rPr lang="fr-FR" smtClean="0"/>
              <a:t>13</a:t>
            </a:fld>
            <a:endParaRPr lang="fr-FR" dirty="0"/>
          </a:p>
        </p:txBody>
      </p:sp>
    </p:spTree>
    <p:extLst>
      <p:ext uri="{BB962C8B-B14F-4D97-AF65-F5344CB8AC3E}">
        <p14:creationId xmlns:p14="http://schemas.microsoft.com/office/powerpoint/2010/main" val="2603311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A8E0-B643-74BF-09A2-A40A58BF31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B085D-BFDE-D3D0-B712-02A5BADD2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D36FF1-EA88-3E29-AE2C-B55E2DAAAF85}"/>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79A0DBC0-9086-3BE2-130A-2894E2129AB6}"/>
              </a:ext>
            </a:extLst>
          </p:cNvPr>
          <p:cNvSpPr>
            <a:spLocks noGrp="1"/>
          </p:cNvSpPr>
          <p:nvPr>
            <p:ph type="sldNum" sz="quarter" idx="5"/>
          </p:nvPr>
        </p:nvSpPr>
        <p:spPr/>
        <p:txBody>
          <a:bodyPr/>
          <a:lstStyle/>
          <a:p>
            <a:fld id="{84597D16-5F4D-48A1-BE78-2DA539E12D34}" type="slidenum">
              <a:rPr lang="fr-FR" smtClean="0"/>
              <a:t>15</a:t>
            </a:fld>
            <a:endParaRPr lang="fr-FR" dirty="0"/>
          </a:p>
        </p:txBody>
      </p:sp>
    </p:spTree>
    <p:extLst>
      <p:ext uri="{BB962C8B-B14F-4D97-AF65-F5344CB8AC3E}">
        <p14:creationId xmlns:p14="http://schemas.microsoft.com/office/powerpoint/2010/main" val="333641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2EB95-6638-861E-42EA-7ABC544C0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CF8D1-B598-1810-9A5E-90A6FA9DF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A9F09-3FB8-3E49-DC96-CA32E0E50940}"/>
              </a:ext>
            </a:extLst>
          </p:cNvPr>
          <p:cNvSpPr>
            <a:spLocks noGrp="1"/>
          </p:cNvSpPr>
          <p:nvPr>
            <p:ph type="body" idx="1"/>
          </p:nvPr>
        </p:nvSpPr>
        <p:spPr/>
        <p:txBody>
          <a:bodyPr/>
          <a:lstStyle/>
          <a:p>
            <a:r>
              <a:rPr lang="fr-FR" dirty="0"/>
              <a:t>Une architecture propre permet de facilement isoler un module et de le transformer plus tard en microservice. On garde la flexibilité de changer d’implémentation sans casser le domaine.</a:t>
            </a:r>
          </a:p>
        </p:txBody>
      </p:sp>
      <p:sp>
        <p:nvSpPr>
          <p:cNvPr id="4" name="Slide Number Placeholder 3">
            <a:extLst>
              <a:ext uri="{FF2B5EF4-FFF2-40B4-BE49-F238E27FC236}">
                <a16:creationId xmlns:a16="http://schemas.microsoft.com/office/drawing/2014/main" id="{96C1B0B8-9C8D-3CC5-F9C5-64107B2F9D76}"/>
              </a:ext>
            </a:extLst>
          </p:cNvPr>
          <p:cNvSpPr>
            <a:spLocks noGrp="1"/>
          </p:cNvSpPr>
          <p:nvPr>
            <p:ph type="sldNum" sz="quarter" idx="5"/>
          </p:nvPr>
        </p:nvSpPr>
        <p:spPr/>
        <p:txBody>
          <a:bodyPr/>
          <a:lstStyle/>
          <a:p>
            <a:fld id="{84597D16-5F4D-48A1-BE78-2DA539E12D34}" type="slidenum">
              <a:rPr lang="fr-FR" smtClean="0"/>
              <a:t>17</a:t>
            </a:fld>
            <a:endParaRPr lang="fr-FR" dirty="0"/>
          </a:p>
        </p:txBody>
      </p:sp>
    </p:spTree>
    <p:extLst>
      <p:ext uri="{BB962C8B-B14F-4D97-AF65-F5344CB8AC3E}">
        <p14:creationId xmlns:p14="http://schemas.microsoft.com/office/powerpoint/2010/main" val="166779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A10C7-5E7C-9AD7-5352-4359F8D23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6E488B-373B-B417-366E-AE538D84E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CE555-C2D7-C05F-481A-B8C5D552A5CF}"/>
              </a:ext>
            </a:extLst>
          </p:cNvPr>
          <p:cNvSpPr>
            <a:spLocks noGrp="1"/>
          </p:cNvSpPr>
          <p:nvPr>
            <p:ph type="body" idx="1"/>
          </p:nvPr>
        </p:nvSpPr>
        <p:spPr/>
        <p:txBody>
          <a:bodyPr/>
          <a:lstStyle/>
          <a:p>
            <a:r>
              <a:rPr lang="fr-FR" dirty="0"/>
              <a:t>🔸 </a:t>
            </a:r>
            <a:r>
              <a:rPr lang="fr-FR" b="1" dirty="0"/>
              <a:t>Entités anémiques (juste des propriétés)</a:t>
            </a:r>
            <a:br>
              <a:rPr lang="fr-FR" dirty="0"/>
            </a:br>
            <a:r>
              <a:rPr lang="fr-FR" dirty="0"/>
              <a:t>→ Pas de logique métier dans les entités, elles se réduisent à de simples </a:t>
            </a:r>
            <a:r>
              <a:rPr lang="fr-FR" dirty="0" err="1"/>
              <a:t>DTOs</a:t>
            </a:r>
            <a:r>
              <a:rPr lang="fr-FR" dirty="0"/>
              <a:t>, ce qui va à l'encontre de la modélisation orientée domaine.</a:t>
            </a:r>
          </a:p>
          <a:p>
            <a:r>
              <a:rPr lang="fr-FR" dirty="0"/>
              <a:t>🔸 </a:t>
            </a:r>
            <a:r>
              <a:rPr lang="fr-FR" b="1" dirty="0"/>
              <a:t>Super Services qui font tout</a:t>
            </a:r>
            <a:br>
              <a:rPr lang="fr-FR" dirty="0"/>
            </a:br>
            <a:r>
              <a:rPr lang="fr-FR" dirty="0"/>
              <a:t>→ Services trop gros, responsables de multiples cas d’usage. Difficiles à tester, maintenir, ou faire évoluer.</a:t>
            </a:r>
          </a:p>
          <a:p>
            <a:r>
              <a:rPr lang="fr-FR" dirty="0"/>
              <a:t>🔸 </a:t>
            </a:r>
            <a:r>
              <a:rPr lang="fr-FR" b="1" dirty="0"/>
              <a:t>Couplage entre domaine et EF </a:t>
            </a:r>
            <a:r>
              <a:rPr lang="fr-FR" b="1" dirty="0" err="1"/>
              <a:t>Core</a:t>
            </a:r>
            <a:br>
              <a:rPr lang="fr-FR" dirty="0"/>
            </a:br>
            <a:r>
              <a:rPr lang="fr-FR" dirty="0"/>
              <a:t>→ Le domaine ne doit pas dépendre des détails techniques (</a:t>
            </a:r>
            <a:r>
              <a:rPr lang="fr-FR" dirty="0" err="1"/>
              <a:t>DbContext</a:t>
            </a:r>
            <a:r>
              <a:rPr lang="fr-FR" dirty="0"/>
              <a:t>, annotations EF…). Cela viole le principe de séparation des responsabilités.</a:t>
            </a:r>
          </a:p>
          <a:p>
            <a:r>
              <a:rPr lang="fr-FR" dirty="0"/>
              <a:t>🔸 </a:t>
            </a:r>
            <a:r>
              <a:rPr lang="fr-FR" b="1" dirty="0"/>
              <a:t>Logique métier dans les </a:t>
            </a:r>
            <a:r>
              <a:rPr lang="fr-FR" b="1" dirty="0" err="1"/>
              <a:t>controllers</a:t>
            </a:r>
            <a:br>
              <a:rPr lang="fr-FR" dirty="0"/>
            </a:br>
            <a:r>
              <a:rPr lang="fr-FR" dirty="0"/>
              <a:t>→ Les </a:t>
            </a:r>
            <a:r>
              <a:rPr lang="fr-FR" dirty="0" err="1"/>
              <a:t>controllers</a:t>
            </a:r>
            <a:r>
              <a:rPr lang="fr-FR" dirty="0"/>
              <a:t> doivent rester fins et orchestrer les appels. Mettre de la logique métier ici rend le code peu réutilisable et difficilement testable.</a:t>
            </a:r>
          </a:p>
        </p:txBody>
      </p:sp>
      <p:sp>
        <p:nvSpPr>
          <p:cNvPr id="4" name="Slide Number Placeholder 3">
            <a:extLst>
              <a:ext uri="{FF2B5EF4-FFF2-40B4-BE49-F238E27FC236}">
                <a16:creationId xmlns:a16="http://schemas.microsoft.com/office/drawing/2014/main" id="{7C640850-1EAC-CB3E-55FE-DA43F6274BF9}"/>
              </a:ext>
            </a:extLst>
          </p:cNvPr>
          <p:cNvSpPr>
            <a:spLocks noGrp="1"/>
          </p:cNvSpPr>
          <p:nvPr>
            <p:ph type="sldNum" sz="quarter" idx="5"/>
          </p:nvPr>
        </p:nvSpPr>
        <p:spPr/>
        <p:txBody>
          <a:bodyPr/>
          <a:lstStyle/>
          <a:p>
            <a:fld id="{84597D16-5F4D-48A1-BE78-2DA539E12D34}" type="slidenum">
              <a:rPr lang="fr-FR" smtClean="0"/>
              <a:t>19</a:t>
            </a:fld>
            <a:endParaRPr lang="fr-FR" dirty="0"/>
          </a:p>
        </p:txBody>
      </p:sp>
    </p:spTree>
    <p:extLst>
      <p:ext uri="{BB962C8B-B14F-4D97-AF65-F5344CB8AC3E}">
        <p14:creationId xmlns:p14="http://schemas.microsoft.com/office/powerpoint/2010/main" val="36990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56C6E-DF15-C833-82AF-20035CE34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315E69-A3D3-E60B-B123-11B38D5A73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60D0C-3A3A-877E-5FA8-BF8B04388870}"/>
              </a:ext>
            </a:extLst>
          </p:cNvPr>
          <p:cNvSpPr>
            <a:spLocks noGrp="1"/>
          </p:cNvSpPr>
          <p:nvPr>
            <p:ph type="body" idx="1"/>
          </p:nvPr>
        </p:nvSpPr>
        <p:spPr/>
        <p:txBody>
          <a:bodyPr/>
          <a:lstStyle/>
          <a:p>
            <a:r>
              <a:rPr lang="fr-FR" dirty="0"/>
              <a:t>🔹 </a:t>
            </a:r>
            <a:r>
              <a:rPr lang="fr-FR" b="1" dirty="0"/>
              <a:t>Utiliser le langage métier dans le code</a:t>
            </a:r>
            <a:br>
              <a:rPr lang="fr-FR" dirty="0"/>
            </a:br>
            <a:r>
              <a:rPr lang="fr-FR" dirty="0"/>
              <a:t>→ Favorise une meilleure compréhension partagée entre développeurs et experts métier (langage </a:t>
            </a:r>
            <a:r>
              <a:rPr lang="fr-FR" b="1" dirty="0"/>
              <a:t>omniprésent</a:t>
            </a:r>
            <a:r>
              <a:rPr lang="fr-FR" dirty="0"/>
              <a:t>).</a:t>
            </a:r>
          </a:p>
          <a:p>
            <a:r>
              <a:rPr lang="fr-FR" dirty="0"/>
              <a:t>🔹 </a:t>
            </a:r>
            <a:r>
              <a:rPr lang="fr-FR" b="1" dirty="0"/>
              <a:t>Services orientés use case</a:t>
            </a:r>
            <a:br>
              <a:rPr lang="fr-FR" dirty="0"/>
            </a:br>
            <a:r>
              <a:rPr lang="fr-FR" dirty="0"/>
              <a:t>→ Un service par cas d’usage métier. Cela limite la complexité et facilite les tests et la maintenance.</a:t>
            </a:r>
          </a:p>
          <a:p>
            <a:r>
              <a:rPr lang="fr-FR" dirty="0"/>
              <a:t>🔹 </a:t>
            </a:r>
            <a:r>
              <a:rPr lang="fr-FR" b="1" dirty="0"/>
              <a:t>Injection de dépendances explicite</a:t>
            </a:r>
            <a:br>
              <a:rPr lang="fr-FR" dirty="0"/>
            </a:br>
            <a:r>
              <a:rPr lang="fr-FR" dirty="0"/>
              <a:t>→ Rend les dépendances visibles, facilite la lecture du code et le test unitaire. Évite les dépendances cachées.</a:t>
            </a:r>
          </a:p>
          <a:p>
            <a:r>
              <a:rPr lang="fr-FR" dirty="0"/>
              <a:t>🔹 </a:t>
            </a:r>
            <a:r>
              <a:rPr lang="fr-FR" b="1" dirty="0"/>
              <a:t>Tests unitaires au niveau du domaine</a:t>
            </a:r>
            <a:br>
              <a:rPr lang="fr-FR" dirty="0"/>
            </a:br>
            <a:r>
              <a:rPr lang="fr-FR" dirty="0"/>
              <a:t>→ Le cœur métier doit être testé indépendamment de l'infrastructure. Permet de garantir la robustesse des règles métier.</a:t>
            </a:r>
          </a:p>
        </p:txBody>
      </p:sp>
      <p:sp>
        <p:nvSpPr>
          <p:cNvPr id="4" name="Slide Number Placeholder 3">
            <a:extLst>
              <a:ext uri="{FF2B5EF4-FFF2-40B4-BE49-F238E27FC236}">
                <a16:creationId xmlns:a16="http://schemas.microsoft.com/office/drawing/2014/main" id="{707A0017-E5BC-818C-4B02-5BE14B1285F7}"/>
              </a:ext>
            </a:extLst>
          </p:cNvPr>
          <p:cNvSpPr>
            <a:spLocks noGrp="1"/>
          </p:cNvSpPr>
          <p:nvPr>
            <p:ph type="sldNum" sz="quarter" idx="5"/>
          </p:nvPr>
        </p:nvSpPr>
        <p:spPr/>
        <p:txBody>
          <a:bodyPr/>
          <a:lstStyle/>
          <a:p>
            <a:fld id="{84597D16-5F4D-48A1-BE78-2DA539E12D34}" type="slidenum">
              <a:rPr lang="fr-FR" smtClean="0"/>
              <a:t>21</a:t>
            </a:fld>
            <a:endParaRPr lang="fr-FR" dirty="0"/>
          </a:p>
        </p:txBody>
      </p:sp>
    </p:spTree>
    <p:extLst>
      <p:ext uri="{BB962C8B-B14F-4D97-AF65-F5344CB8AC3E}">
        <p14:creationId xmlns:p14="http://schemas.microsoft.com/office/powerpoint/2010/main" val="1372373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3.svg"/><Relationship Id="rId4" Type="http://schemas.openxmlformats.org/officeDocument/2006/relationships/image" Target="../media/image12.pn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8.sv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3.svg"/><Relationship Id="rId4" Type="http://schemas.openxmlformats.org/officeDocument/2006/relationships/image" Target="../media/image12.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fld id="{C2E2D4F6-B462-4574-8CB5-8BB8A658B94B}" type="datetime8">
              <a:rPr lang="fr-FR" smtClean="0"/>
              <a:t>27/06/2025 15:40</a:t>
            </a:fld>
            <a:endParaRPr lang="fr-FR"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21525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7469F734-2F64-42C7-B667-04F1CE6D4429}" type="datetime8">
              <a:rPr lang="fr-FR" smtClean="0"/>
              <a:t>27/06/2025 15:40</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66265249"/>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E840C41F-6380-40B5-9340-39C38B9DDDBC}"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1953581"/>
      </p:ext>
    </p:extLst>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DE89F2CA-9963-48E1-B360-823919AECD07}"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688588147"/>
      </p:ext>
    </p:extLst>
  </p:cSld>
  <p:clrMapOvr>
    <a:overrideClrMapping bg1="dk1" tx1="lt1" bg2="dk2" tx2="lt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A6ACE2D-5DB8-4217-80AA-44627B3C13E4}"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20680543"/>
      </p:ext>
    </p:extLst>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F73AEF32-8B88-4737-BA5C-0DDB4C1FAA04}"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717375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803E19AE-0AE6-49EB-A808-49FF48D6AE3A}"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732430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A97AED6F-2DA4-4B7F-8F93-0CA66D6E0E56}"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710753"/>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D76CE8E5-F882-4DEB-9C59-E31F65F1E91B}"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88506345"/>
      </p:ext>
    </p:extLst>
  </p:cSld>
  <p:clrMapOvr>
    <a:overrideClrMapping bg1="dk1" tx1="lt1" bg2="dk2" tx2="lt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D605388A-6B6C-4E6C-ACD6-B6A4415CEB50}"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40505646"/>
      </p:ext>
    </p:extLst>
  </p:cSld>
  <p:clrMapOvr>
    <a:overrideClrMapping bg1="dk1" tx1="lt1" bg2="dk2" tx2="lt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0B7CF3CF-0B4D-4A8D-84B1-1C91E84B9E9B}"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03445611"/>
      </p:ext>
    </p:extLst>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2E198336-9B1A-4F99-BB98-82D036214EAD}"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5695695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64E8C02E-765A-4469-9E61-A16FCE32207A}" type="datetime8">
              <a:rPr lang="fr-FR" smtClean="0"/>
              <a:t>27/06/2025 15:40</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843620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D083EDE5-9E26-4776-A962-4CC35BA98195}"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754638696"/>
      </p:ext>
    </p:extLst>
  </p:cSld>
  <p:clrMapOvr>
    <a:overrideClrMapping bg1="dk1" tx1="lt1" bg2="dk2"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974ACEA6-5731-4A1F-A41C-0E654B5C190E}"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34018723"/>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D2F2CAE9-8C02-46A8-B55D-F42F024B872A}"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635988551"/>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596D101-DF73-4AFE-A1D4-A1CD3DA80389}"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69461262"/>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CE0BECB3-DC7E-42D5-8BD6-0973908E9CD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43079627"/>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8DC5EF02-BA3C-49DD-B63A-4B0E522224A5}"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992655958"/>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2669090485"/>
      </p:ext>
    </p:extLst>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2619160138"/>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pPr>
              <a:lnSpc>
                <a:spcPct val="90000"/>
              </a:lnSpc>
              <a:spcBef>
                <a:spcPct val="0"/>
              </a:spcBef>
            </a:pPr>
            <a:fld id="{40020077-27C3-4297-8798-9882483A62D3}" type="datetime8">
              <a:rPr lang="fr-FR" smtClean="0"/>
              <a:t>27/06/2025 15:40</a:t>
            </a:fld>
            <a:endParaRPr lang="en-US"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9844107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7BAB5054-42C7-4D44-B679-1091B3E62928}" type="datetime8">
              <a:rPr lang="fr-FR" smtClean="0"/>
              <a:t>27/06/2025 15:40</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16878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046E78CA-D05D-47E1-AFE5-E746A04C42EF}" type="datetime8">
              <a:rPr lang="fr-FR" smtClean="0"/>
              <a:t>27/06/2025 15:40</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318926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D9E7BD10-A89D-46C4-A478-20A61B7CC457}"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30356119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68ECC107-A6AF-4346-85F1-0F1F43088705}" type="datetime8">
              <a:rPr lang="fr-FR" smtClean="0"/>
              <a:t>27/06/2025 15:40</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9134593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CED87AC5-4FAB-454C-84BB-728923AD1B6C}" type="datetime8">
              <a:rPr lang="fr-FR" smtClean="0"/>
              <a:t>27/06/2025 15:40</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621195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182AAB7C-DABC-47C0-8B2B-151472FDB4EA}"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6515371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16FAE206-91D5-4A83-BA4F-ACD3C5E66849}"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945966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AF28EDD-739C-4B93-A1E5-30196121D436}"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339133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C17E3580-AF6A-432A-9FB4-DB78A8AB0706}" type="datetime8">
              <a:rPr lang="fr-FR" smtClean="0"/>
              <a:t>27/06/2025 15:40</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54653839"/>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AD1DC3B5-B96E-4944-BE9F-6C01F64E83D3}" type="datetime8">
              <a:rPr lang="fr-FR" smtClean="0"/>
              <a:t>27/06/2025 15:40</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71061214"/>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A3E1EC3B-B6C2-4F67-914B-91ABE7B8F4A7}" type="datetime8">
              <a:rPr lang="fr-FR" smtClean="0"/>
              <a:t>27/06/2025 15:40</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3083823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75A17260-E1F4-424A-B204-6EA15F77A467}" type="datetime8">
              <a:rPr lang="fr-FR" smtClean="0"/>
              <a:t>27/06/2025 15:40</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10689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68F3414F-C3A8-4658-9B7E-F852C7ED7A4A}" type="datetime8">
              <a:rPr lang="fr-FR" smtClean="0"/>
              <a:t>27/06/2025 15:40</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698108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42B8E5E8-EA53-428B-936E-863340BC1BCA}" type="datetime8">
              <a:rPr lang="fr-FR" smtClean="0"/>
              <a:t>27/06/2025 15:40</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413207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CB5DDDC0-8044-4C36-931E-C450EC4C3EA5}" type="datetime8">
              <a:rPr lang="fr-FR" smtClean="0"/>
              <a:t>27/06/2025 15:40</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931359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0BD14C99-E8C1-4264-8D7B-30626A907F45}"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8897238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D05CD098-BFC3-4DB1-931E-862687B5F587}"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0924139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ED66F7E7-FB6D-4B38-9AFA-EC231A2EDBFF}"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485514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4F068B66-70AB-4CE2-A8D7-727BAAE63C10}"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9141056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98EEFA5-CC97-49C2-BD19-3A0AC2745FC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6379234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6DF6C95D-8373-4FD0-BC19-2DFFF614AB00}"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71239655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B35EE98A-3F31-4B71-AFAB-DFBE4117EA74}"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949957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B146675F-E5C0-46FC-B5D4-0E29442D35CF}"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31881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BCF0E6C5-01C9-4127-9EB9-914A1B557A1C}" type="datetime8">
              <a:rPr lang="fr-FR" smtClean="0"/>
              <a:t>27/06/2025 15:40</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858214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3ECA1EC2-29E5-40B6-87F1-0F9DA1B6A504}"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91969668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11386E75-B512-4317-B329-D4B92072A084}"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2983217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4587CA47-456F-43C6-A022-46FCBA5CC874}"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9103563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98BC85E1-DBCD-47F8-B596-7C75E600A35F}"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386195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BF1BC741-6499-43F3-8CE9-A85189E99C26}"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52023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161D1C70-0BD9-48E6-A2E6-A372C3CBA009}"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0789636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A76F0CC9-4AFB-4885-87A4-A776248D0719}"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2596120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30841220-365B-41FD-B5C0-AF7DE56A1D9A}"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4951018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91FC8276-0B5A-46EC-A63A-4288E5C2C6BF}" type="datetime8">
              <a:rPr lang="fr-FR" smtClean="0"/>
              <a:t>27/06/2025 15:40</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704388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117846373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2B7BF388-E0CA-42E6-A191-7D5C105F4931}"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7317759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3986465540"/>
      </p:ext>
    </p:extLst>
  </p:cSld>
  <p:clrMapOvr>
    <a:overrideClrMapping bg1="lt1" tx1="dk1" bg2="lt2" tx2="dk2" accent1="accent1" accent2="accent2" accent3="accent3" accent4="accent4" accent5="accent5" accent6="accent6" hlink="hlink" folHlink="folHlink"/>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95DF8083-D184-4FC3-A8DF-80648CDBDE6E}" type="datetime8">
              <a:rPr lang="fr-FR" smtClean="0"/>
              <a:t>27/06/2025 15:40</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539887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pPr>
              <a:lnSpc>
                <a:spcPct val="90000"/>
              </a:lnSpc>
              <a:spcBef>
                <a:spcPct val="0"/>
              </a:spcBef>
            </a:pPr>
            <a:fld id="{397B9917-7EA6-493A-A5FC-2A83B373C66B}" type="datetime8">
              <a:rPr lang="fr-FR" smtClean="0"/>
              <a:t>27/06/2025 15:40</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932957757"/>
      </p:ext>
    </p:extLst>
  </p:cSld>
  <p:clrMapOvr>
    <a:overrideClrMapping bg1="dk1" tx1="lt1" bg2="dk2" tx2="lt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2CB1C54D-49FD-44E7-A5EB-8EE179CB6847}"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956089577"/>
      </p:ext>
    </p:extLst>
  </p:cSld>
  <p:clrMapOvr>
    <a:overrideClrMapping bg1="dk1" tx1="lt1" bg2="dk2" tx2="lt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6226C1F3-BB47-46F7-B10B-DAFEAA275026}"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868012469"/>
      </p:ext>
    </p:extLst>
  </p:cSld>
  <p:clrMapOvr>
    <a:overrideClrMapping bg1="dk1" tx1="lt1" bg2="dk2" tx2="lt2" accent1="accent1" accent2="accent2" accent3="accent3" accent4="accent4" accent5="accent5" accent6="accent6" hlink="hlink" folHlink="folHlink"/>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D9110D98-46E7-410D-BDB4-0FACC986CED8}" type="datetime8">
              <a:rPr lang="fr-FR" smtClean="0"/>
              <a:t>27/06/2025 15:40</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65929148"/>
      </p:ext>
    </p:extLst>
  </p:cSld>
  <p:clrMapOvr>
    <a:overrideClrMapping bg1="dk1" tx1="lt1" bg2="dk2" tx2="lt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F9C6B147-B1E8-4ABD-BC26-760A119F1FFB}"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21609034"/>
      </p:ext>
    </p:extLst>
  </p:cSld>
  <p:clrMapOvr>
    <a:overrideClrMapping bg1="dk1" tx1="lt1" bg2="dk2" tx2="lt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979A154C-343C-4DC1-BF9F-FC898C83169B}"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97747473"/>
      </p:ext>
    </p:extLst>
  </p:cSld>
  <p:clrMapOvr>
    <a:overrideClrMapping bg1="dk1" tx1="lt1" bg2="dk2" tx2="lt2" accent1="accent1" accent2="accent2" accent3="accent3" accent4="accent4" accent5="accent5" accent6="accent6" hlink="hlink" folHlink="folHlink"/>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478AF8D3-F5C6-48CE-8B95-C09BD854A7CD}"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46754793"/>
      </p:ext>
    </p:extLst>
  </p:cSld>
  <p:clrMapOvr>
    <a:overrideClrMapping bg1="dk1" tx1="lt1" bg2="dk2" tx2="lt2" accent1="accent1" accent2="accent2" accent3="accent3" accent4="accent4" accent5="accent5" accent6="accent6" hlink="hlink" folHlink="folHlink"/>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8A24DB67-B2BA-4E8F-8718-E6D7FAA0B041}"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647509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F975F068-5A90-4EE4-89C2-B64525ABEB69}"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557807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E4207C01-B6E7-427C-8252-CD79E47CD3A7}"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883511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E60E4FD8-5761-4EBF-B7B7-12EF8AAA8996}"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968253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6BBF92CD-2205-48B1-BF67-47AE03D833AC}"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48220326"/>
      </p:ext>
    </p:extLst>
  </p:cSld>
  <p:clrMapOvr>
    <a:overrideClrMapping bg1="dk1" tx1="lt1" bg2="dk2" tx2="lt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DF71ECFD-F98D-4CB2-AB4D-CF7AD029241C}"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98062544"/>
      </p:ext>
    </p:extLst>
  </p:cSld>
  <p:clrMapOvr>
    <a:overrideClrMapping bg1="dk1" tx1="lt1" bg2="dk2" tx2="lt2" accent1="accent1" accent2="accent2" accent3="accent3" accent4="accent4" accent5="accent5" accent6="accent6" hlink="hlink" folHlink="folHlink"/>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5CFA5EDC-B376-47B3-96DC-8C087697A28B}"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5019474"/>
      </p:ext>
    </p:extLst>
  </p:cSld>
  <p:clrMapOvr>
    <a:overrideClrMapping bg1="dk1" tx1="lt1" bg2="dk2" tx2="lt2" accent1="accent1" accent2="accent2" accent3="accent3" accent4="accent4" accent5="accent5" accent6="accent6" hlink="hlink" folHlink="folHlink"/>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A910D9F2-00C1-4D33-A8E9-76B2EB8ABBAC}"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993852356"/>
      </p:ext>
    </p:extLst>
  </p:cSld>
  <p:clrMapOvr>
    <a:overrideClrMapping bg1="dk1" tx1="lt1" bg2="dk2" tx2="lt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AE5E111F-30EF-4276-8C0C-2E2860C56ED6}"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165648012"/>
      </p:ext>
    </p:extLst>
  </p:cSld>
  <p:clrMapOvr>
    <a:overrideClrMapping bg1="dk1" tx1="lt1" bg2="dk2" tx2="lt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4F2BACF9-0F5E-473D-A2FD-38095E1DB9D1}"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92997256"/>
      </p:ext>
    </p:extLst>
  </p:cSld>
  <p:clrMapOvr>
    <a:overrideClrMapping bg1="dk1" tx1="lt1" bg2="dk2" tx2="lt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378B3260-E882-430B-B3EE-08A4350E1299}"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471254705"/>
      </p:ext>
    </p:extLst>
  </p:cSld>
  <p:clrMapOvr>
    <a:overrideClrMapping bg1="dk1" tx1="lt1" bg2="dk2" tx2="lt2" accent1="accent1" accent2="accent2" accent3="accent3" accent4="accent4" accent5="accent5" accent6="accent6" hlink="hlink" folHlink="folHlink"/>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EC0014D-F8EA-4319-BD8C-10457F0B61F1}"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179746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ADCA7500-A2B1-4B98-85E8-AE336C1395E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155542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2BD47EE-DBB9-4190-9E95-DC1DBAD30B56}"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6580830"/>
      </p:ext>
    </p:extLst>
  </p:cSld>
  <p:clrMapOvr>
    <a:overrideClrMapping bg1="dk1" tx1="lt1" bg2="dk2" tx2="lt2" accent1="accent1" accent2="accent2" accent3="accent3" accent4="accent4" accent5="accent5" accent6="accent6" hlink="hlink" folHlink="folHlink"/>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E8F0D6AA-655C-4E02-8611-80E0D329A7AD}"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06298298"/>
      </p:ext>
    </p:extLst>
  </p:cSld>
  <p:clrMapOvr>
    <a:overrideClrMapping bg1="dk1" tx1="lt1" bg2="dk2" tx2="lt2" accent1="accent1" accent2="accent2" accent3="accent3" accent4="accent4" accent5="accent5" accent6="accent6" hlink="hlink" folHlink="folHlink"/>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876F41DD-9B92-40E6-A76F-3A4E7DB276E7}"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10967070"/>
      </p:ext>
    </p:extLst>
  </p:cSld>
  <p:clrMapOvr>
    <a:overrideClrMapping bg1="dk1" tx1="lt1" bg2="dk2" tx2="lt2" accent1="accent1" accent2="accent2" accent3="accent3" accent4="accent4" accent5="accent5" accent6="accent6" hlink="hlink" folHlink="folHlink"/>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288181879"/>
      </p:ext>
    </p:extLst>
  </p:cSld>
  <p:clrMapOvr>
    <a:overrideClrMapping bg1="dk1" tx1="lt1" bg2="dk2" tx2="lt2" accent1="accent1" accent2="accent2" accent3="accent3" accent4="accent4" accent5="accent5" accent6="accent6" hlink="hlink" folHlink="folHlink"/>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157056312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020B7D6-8E39-4684-9B94-C3B3BCD8EAF8}"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203124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10EA04E7-BD3A-49EE-9FB4-2D070A75344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8733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067B4CFE-8BB5-4617-860E-1D6DDECC9D33}" type="datetime8">
              <a:rPr lang="fr-FR" smtClean="0"/>
              <a:t>27/06/2025 15:40</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823991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75229221-E01C-4EFB-B655-A5DE684541DE}"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5156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C729F3B1-D38E-4015-A65B-2251BC8778B2}"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00272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F876474F-931F-40A2-B62D-BE1CA103DFA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15130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F0C3B022-430C-48BB-94F6-1E6B25A61693}"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89995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65712099-10CA-4194-9F7B-6E3C0362B981}"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80824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D2B76E9F-FE7E-434E-B4EE-E1DD033150EC}"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51830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33D9AEC9-4B31-499B-A086-B3DE81B7E124}"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73389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7508D355-BA21-441C-BFD8-C9F018CBC653}"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2014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C5BF1E78-9070-4238-BF27-5E456404BF12}"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598200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0C333A19-9276-44C4-91F8-04672DE54201}"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662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8FEB2337-A91E-4165-B592-7359CC18F1DD}"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10448211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71ACAC72-DFD2-43E1-8D68-2B1F0CD5ECFF}"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65061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556FE02A-5400-4442-8F66-A3369D9EA80F}" type="datetime8">
              <a:rPr lang="fr-FR" smtClean="0"/>
              <a:t>27/06/2025 15:40</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79014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406252435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352657102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4655DEFC-7D69-4E8A-8CCA-038BE01DD727}" type="datetime8">
              <a:rPr lang="fr-FR" smtClean="0"/>
              <a:t>27/06/2025 15:40</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2295394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fld id="{268DC79C-72F1-47C2-AF5A-930565ED2557}" type="datetime8">
              <a:rPr lang="fr-FR" smtClean="0"/>
              <a:t>27/06/2025 15:40</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08849957"/>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418342E2-4AAA-4BA9-A9F7-C79C71949799}"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459923128"/>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A8520E57-B793-42F7-814B-66690BE22E9F}"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410578228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C2D87450-C9EC-4FC2-B517-600FEE7EF14F}" type="datetime8">
              <a:rPr lang="fr-FR" smtClean="0"/>
              <a:t>27/06/2025 15:40</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68669331"/>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F2DF4D80-DCD0-4FED-B423-6A8832EF293A}"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985169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1DADF7BD-E179-4720-9BB8-EE348CB4C934}" type="datetime8">
              <a:rPr lang="fr-FR" smtClean="0"/>
              <a:t>27/06/2025 15:40</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3225650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9929DFE6-6A44-42C5-978D-818BC7E18FE8}"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25521021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592DC94-C1AD-480F-B161-CA9379349FFC}"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72623656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DF411B3E-B06E-42A4-A214-087FBF6B2A97}"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53293401"/>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34801066-D746-4040-8137-B04FDBEB6086}"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945105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A0A4E032-0FE0-4E51-989A-EB09799190DA}" type="datetime8">
              <a:rPr lang="fr-FR" smtClean="0"/>
              <a:t>27/06/2025 15:40</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184769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A5A2A712-79EE-45CB-A684-A369CCDA9FB4}"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9319438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BD14700D-482D-4FE1-A980-FCADFA9A9BD6}"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4265773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1EE0A481-B8DD-44AC-AA41-9EFC7BFFDDF2}"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0151316"/>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9F4330CC-B7FA-41AA-898C-E2B7D3CC4AE1}"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0382608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5E31B93D-00E8-4E42-8652-31770FACDE07}"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4614213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BFAE6876-6B06-4C3B-A883-E3F8D6B337FA}" type="datetime8">
              <a:rPr lang="fr-FR" smtClean="0"/>
              <a:t>27/06/2025 15:40</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919186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079EABDF-7B87-4B19-A4D5-39CE010BBD2C}"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9668841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D7B8E9E-268A-4804-873E-052D5560C3A0}"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45088029"/>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356B731-D5F9-48AF-B391-CB3290B5929D}"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785024609"/>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A7DE1CC6-1C21-44C2-BD01-7444C80CC0D1}"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1834539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6E599368-3BB4-4093-9500-82D7AAC503F8}"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61996566"/>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BF1B6DB6-74CE-41EB-824E-6C15D97A6BF7}"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00312661"/>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639223453"/>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1959503777"/>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8"/>
            <a:ext cx="11360894" cy="440369"/>
          </a:xfrm>
        </p:spPr>
        <p:txBody>
          <a:bodyPr/>
          <a:lstStyle>
            <a:lvl1pPr>
              <a:defRPr sz="2800" b="1"/>
            </a:lvl1p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992777"/>
            <a:ext cx="11360893" cy="4957968"/>
          </a:xfrm>
        </p:spPr>
        <p:txBody>
          <a:bodyPr>
            <a:noAutofit/>
          </a:bodyPr>
          <a:lstStyle>
            <a:lvl1pPr>
              <a:defRPr lang="en-US" sz="1400" b="1" dirty="0"/>
            </a:lvl1pPr>
            <a:lvl2pPr>
              <a:defRPr lang="en-US" sz="1200" b="0" dirty="0"/>
            </a:lvl2pPr>
            <a:lvl3pPr>
              <a:defRPr lang="en-US" sz="1200" dirty="0"/>
            </a:lvl3pPr>
            <a:lvl4pPr>
              <a:defRPr lang="en-US" sz="1200" dirty="0"/>
            </a:lvl4pPr>
            <a:lvl5pPr>
              <a:defRPr lang="en-GB"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59D04410-DA30-4B9B-BFD7-B94A02EE08CF}"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1789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B59D-C5C1-A833-E8CB-42E3337255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6D5D583E-C6D4-4DE0-F5F5-58228FA18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766502AD-4E07-0008-92F1-A09B8F447F39}"/>
              </a:ext>
            </a:extLst>
          </p:cNvPr>
          <p:cNvSpPr>
            <a:spLocks noGrp="1"/>
          </p:cNvSpPr>
          <p:nvPr>
            <p:ph type="dt" sz="half" idx="10"/>
          </p:nvPr>
        </p:nvSpPr>
        <p:spPr/>
        <p:txBody>
          <a:bodyPr/>
          <a:lstStyle/>
          <a:p>
            <a:fld id="{D66B2152-A54E-4DAD-8B4C-07DA1F9D1019}" type="datetime8">
              <a:rPr lang="fr-FR" smtClean="0"/>
              <a:t>27/06/2025 15:40</a:t>
            </a:fld>
            <a:endParaRPr lang="fr-FR" dirty="0"/>
          </a:p>
        </p:txBody>
      </p:sp>
      <p:sp>
        <p:nvSpPr>
          <p:cNvPr id="5" name="Footer Placeholder 4">
            <a:extLst>
              <a:ext uri="{FF2B5EF4-FFF2-40B4-BE49-F238E27FC236}">
                <a16:creationId xmlns:a16="http://schemas.microsoft.com/office/drawing/2014/main" id="{40D6A7C5-7A12-7070-9A33-F7F307C90CD0}"/>
              </a:ext>
            </a:extLst>
          </p:cNvPr>
          <p:cNvSpPr>
            <a:spLocks noGrp="1"/>
          </p:cNvSpPr>
          <p:nvPr>
            <p:ph type="ftr" sz="quarter" idx="11"/>
          </p:nvPr>
        </p:nvSpPr>
        <p:spPr/>
        <p:txBody>
          <a:bodyPr/>
          <a:lstStyle/>
          <a:p>
            <a:r>
              <a:rPr lang="fr-FR" dirty="0"/>
              <a:t>Architectures Micro-Services</a:t>
            </a:r>
          </a:p>
        </p:txBody>
      </p:sp>
      <p:sp>
        <p:nvSpPr>
          <p:cNvPr id="6" name="Slide Number Placeholder 5">
            <a:extLst>
              <a:ext uri="{FF2B5EF4-FFF2-40B4-BE49-F238E27FC236}">
                <a16:creationId xmlns:a16="http://schemas.microsoft.com/office/drawing/2014/main" id="{F804F980-96BD-2F65-CA07-52BFE51EA2B3}"/>
              </a:ext>
            </a:extLst>
          </p:cNvPr>
          <p:cNvSpPr>
            <a:spLocks noGrp="1"/>
          </p:cNvSpPr>
          <p:nvPr>
            <p:ph type="sldNum" sz="quarter" idx="12"/>
          </p:nvPr>
        </p:nvSpPr>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255393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A7FDCF0F-022F-43D9-BA3C-45CF948E0867}"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258809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pPr>
              <a:lnSpc>
                <a:spcPct val="90000"/>
              </a:lnSpc>
              <a:spcBef>
                <a:spcPct val="0"/>
              </a:spcBef>
            </a:pPr>
            <a:fld id="{9D68F184-ADAA-49F8-8038-6F9DA95E6DF9}" type="datetime8">
              <a:rPr lang="fr-FR" smtClean="0"/>
              <a:t>27/06/2025 15:40</a:t>
            </a:fld>
            <a:endParaRPr lang="en-US"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1864117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834CD93C-E96C-418D-BBE2-8737364B02CE}" type="datetime8">
              <a:rPr lang="fr-FR" smtClean="0"/>
              <a:t>27/06/2025 15:40</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500273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3446669B-EA46-4094-AA27-1D7C9BEC7F19}"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6059057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7CB99F57-2C8D-416D-A2E1-8ECD032FE3AD}" type="datetime8">
              <a:rPr lang="fr-FR" smtClean="0"/>
              <a:t>27/06/2025 15:40</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8169434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3511723E-56BF-4BA9-8DCA-1BF325A31F50}" type="datetime8">
              <a:rPr lang="fr-FR" smtClean="0"/>
              <a:t>27/06/2025 15:40</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222938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DAAC1E1D-B651-4561-B926-4DE578E0FE5D}"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1492868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8"/>
            <a:ext cx="11360894" cy="440369"/>
          </a:xfrm>
        </p:spPr>
        <p:txBody>
          <a:bodyPr/>
          <a:lstStyle>
            <a:lvl1pPr>
              <a:defRPr sz="2800" b="1"/>
            </a:lvl1p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992777"/>
            <a:ext cx="11360893" cy="4957968"/>
          </a:xfrm>
        </p:spPr>
        <p:txBody>
          <a:bodyPr>
            <a:noAutofit/>
          </a:bodyPr>
          <a:lstStyle>
            <a:lvl1pPr>
              <a:defRPr lang="en-US" sz="1400" b="1" dirty="0"/>
            </a:lvl1pPr>
            <a:lvl2pPr>
              <a:defRPr lang="en-US" sz="1200" b="0" dirty="0"/>
            </a:lvl2pPr>
            <a:lvl3pPr>
              <a:defRPr lang="en-US" sz="1200" dirty="0"/>
            </a:lvl3pPr>
            <a:lvl4pPr>
              <a:defRPr lang="en-US" sz="1200" dirty="0"/>
            </a:lvl4pPr>
            <a:lvl5pPr>
              <a:defRPr lang="en-GB"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20D472DC-23AE-4CB7-B2D4-B3E67CA13858}"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188796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672FB573-28FA-45F8-8E9D-A778A18230F8}"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173852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7DBEC770-98B7-4A46-B251-F8EA7A5A72F0}"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750756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52D35AE5-C680-4D7D-A3DA-A90E9AAA0CAB}" type="datetime8">
              <a:rPr lang="fr-FR" smtClean="0"/>
              <a:t>27/06/2025 15:40</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67897683"/>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4F51A53A-F03A-4989-A06F-BB811ACAB54A}"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813216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1CCE3D2C-2F87-41F2-B958-7D5A6494A85F}" type="datetime8">
              <a:rPr lang="fr-FR" smtClean="0"/>
              <a:t>27/06/2025 15:40</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30112172"/>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F29D36C5-B68F-4C4D-9BE1-69543C945D9A}" type="datetime8">
              <a:rPr lang="fr-FR" smtClean="0"/>
              <a:t>27/06/2025 15:40</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2352447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DDAE7BEC-817B-401C-81E3-237978ABDBFA}" type="datetime8">
              <a:rPr lang="fr-FR" smtClean="0"/>
              <a:t>27/06/2025 15:40</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497313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D8FF696E-1C0B-4E5A-9ADC-D03923C8C87A}" type="datetime8">
              <a:rPr lang="fr-FR" smtClean="0"/>
              <a:t>27/06/2025 15:40</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53546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356BCC45-0F91-49D1-9E8F-253F953EA3DD}" type="datetime8">
              <a:rPr lang="fr-FR" smtClean="0"/>
              <a:t>27/06/2025 15:40</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8063972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6AF68DC1-CED1-428C-803A-BCBB9086FFE8}"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734340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BC5B89C5-AAEE-4266-903C-F4029B44CBCF}"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934652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3CB1082-20FD-4FD2-8A41-FB5276C07851}"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46930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FEB37B8A-7B49-4DAF-ABB4-577BB021CF02}"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60748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73227D0-0CA7-4A4B-A77B-9F78690A979F}"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1017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E07ADF4D-5A96-405D-8EA6-9D823B3CB0BF}" type="datetime8">
              <a:rPr lang="fr-FR" smtClean="0"/>
              <a:t>27/06/2025 15:40</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994045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39B1B7C-A7C4-4ABF-B39A-A9FDDD7F853A}"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20030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3029CC2E-E1D8-4CDC-94F1-90BA2ECC7897}"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44758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88CEF56E-923D-4FC5-B150-474F3C98D2DB}"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931214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952A6817-90B5-4C3A-925A-D66B069A87AC}"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8705373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B77C875F-6590-4F29-817E-6DED3C693F66}"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342793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E781CB38-D68C-4F53-9F67-B3CBEFE855BA}"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939324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B360CF8D-182F-4E6E-9D01-E2E88E43CB06}" type="datetime8">
              <a:rPr lang="fr-FR" smtClean="0"/>
              <a:t>27/06/2025 15:40</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459877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80C3BD90-A10A-4809-BC82-40DC6E7EAF98}" type="datetime8">
              <a:rPr lang="fr-FR" smtClean="0"/>
              <a:t>27/06/2025 15:40</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965809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E0327B39-9EC2-4F38-AE60-CB34DF4387DB}"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317627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ABF4ACA6-1AD6-480A-9ADB-D8EBCF4FFFAE}" type="datetime8">
              <a:rPr lang="fr-FR" smtClean="0"/>
              <a:t>27/06/2025 15:40</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7064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60B6D6B8-2234-41A4-9311-38DDCA55912D}" type="datetime8">
              <a:rPr lang="fr-FR" smtClean="0"/>
              <a:t>27/06/2025 15:40</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071510122"/>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EC2397AF-4CDE-4A0D-B352-76C768E85C8B}"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30617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79E29AB7-1B3E-492C-B09A-50EB6F521803}" type="datetime8">
              <a:rPr lang="fr-FR" smtClean="0"/>
              <a:t>27/06/2025 15:40</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4548254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260322706"/>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1175852479"/>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2C7FBAF5-7D7C-431B-B9B4-74B5E38A0BBD}" type="datetime8">
              <a:rPr lang="fr-FR" smtClean="0"/>
              <a:t>27/06/2025 15:40</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4879331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pPr>
              <a:lnSpc>
                <a:spcPct val="90000"/>
              </a:lnSpc>
              <a:spcBef>
                <a:spcPct val="0"/>
              </a:spcBef>
            </a:pPr>
            <a:fld id="{AE99C86F-8FB8-4BCC-AC26-63E265484712}" type="datetime8">
              <a:rPr lang="fr-FR" smtClean="0"/>
              <a:t>27/06/2025 15:40</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36011758"/>
      </p:ext>
    </p:extLst>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AE981324-16E8-4648-A9E2-132F5126AD12}"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1720969413"/>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661E5622-3783-49B0-8F4F-F0299F181744}" type="datetime8">
              <a:rPr lang="fr-FR" smtClean="0"/>
              <a:t>27/06/2025 15:40</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4075160784"/>
      </p:ext>
    </p:extLst>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56BEAC45-4B43-4E57-9595-FA74B4C1F797}" type="datetime8">
              <a:rPr lang="fr-FR" smtClean="0"/>
              <a:t>27/06/2025 15:40</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13466441"/>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65A6F1CD-19C3-45DA-B86D-3E080E0A2FCD}" type="datetime8">
              <a:rPr lang="fr-FR" smtClean="0"/>
              <a:t>27/06/2025 15:40</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821795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50" Type="http://schemas.openxmlformats.org/officeDocument/2006/relationships/slideLayout" Target="../slideLayouts/slideLayout109.xml"/><Relationship Id="rId55" Type="http://schemas.openxmlformats.org/officeDocument/2006/relationships/slideLayout" Target="../slideLayouts/slideLayout114.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3" Type="http://schemas.openxmlformats.org/officeDocument/2006/relationships/slideLayout" Target="../slideLayouts/slideLayout112.xml"/><Relationship Id="rId58" Type="http://schemas.openxmlformats.org/officeDocument/2006/relationships/slideLayout" Target="../slideLayouts/slideLayout117.xml"/><Relationship Id="rId5" Type="http://schemas.openxmlformats.org/officeDocument/2006/relationships/slideLayout" Target="../slideLayouts/slideLayout64.xml"/><Relationship Id="rId61" Type="http://schemas.openxmlformats.org/officeDocument/2006/relationships/image" Target="../media/image2.svg"/><Relationship Id="rId19" Type="http://schemas.openxmlformats.org/officeDocument/2006/relationships/slideLayout" Target="../slideLayouts/slideLayout7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56" Type="http://schemas.openxmlformats.org/officeDocument/2006/relationships/slideLayout" Target="../slideLayouts/slideLayout115.xml"/><Relationship Id="rId8" Type="http://schemas.openxmlformats.org/officeDocument/2006/relationships/slideLayout" Target="../slideLayouts/slideLayout67.xml"/><Relationship Id="rId51" Type="http://schemas.openxmlformats.org/officeDocument/2006/relationships/slideLayout" Target="../slideLayouts/slideLayout110.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59" Type="http://schemas.openxmlformats.org/officeDocument/2006/relationships/theme" Target="../theme/theme2.xml"/><Relationship Id="rId20" Type="http://schemas.openxmlformats.org/officeDocument/2006/relationships/slideLayout" Target="../slideLayouts/slideLayout79.xml"/><Relationship Id="rId41" Type="http://schemas.openxmlformats.org/officeDocument/2006/relationships/slideLayout" Target="../slideLayouts/slideLayout100.xml"/><Relationship Id="rId54" Type="http://schemas.openxmlformats.org/officeDocument/2006/relationships/slideLayout" Target="../slideLayouts/slideLayout113.xml"/><Relationship Id="rId62" Type="http://schemas.openxmlformats.org/officeDocument/2006/relationships/image" Target="../media/image3.svg"/><Relationship Id="rId1" Type="http://schemas.openxmlformats.org/officeDocument/2006/relationships/slideLayout" Target="../slideLayouts/slideLayout60.xml"/><Relationship Id="rId6" Type="http://schemas.openxmlformats.org/officeDocument/2006/relationships/slideLayout" Target="../slideLayouts/slideLayout65.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slideLayout" Target="../slideLayouts/slideLayout108.xml"/><Relationship Id="rId57" Type="http://schemas.openxmlformats.org/officeDocument/2006/relationships/slideLayout" Target="../slideLayouts/slideLayout116.xml"/><Relationship Id="rId10" Type="http://schemas.openxmlformats.org/officeDocument/2006/relationships/slideLayout" Target="../slideLayouts/slideLayout69.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52" Type="http://schemas.openxmlformats.org/officeDocument/2006/relationships/slideLayout" Target="../slideLayouts/slideLayout111.xml"/><Relationship Id="rId60" Type="http://schemas.openxmlformats.org/officeDocument/2006/relationships/image" Target="../media/image1.png"/><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theme" Target="../theme/theme3.xml"/><Relationship Id="rId5" Type="http://schemas.openxmlformats.org/officeDocument/2006/relationships/slideLayout" Target="../slideLayouts/slideLayout122.xml"/><Relationship Id="rId61" Type="http://schemas.openxmlformats.org/officeDocument/2006/relationships/image" Target="../media/image3.svg"/><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image" Target="../media/image1.png"/><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image" Target="../media/image2.svg"/><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76A6DB49-A263-4F69-A3A6-406C59B59CD5}" type="datetime8">
              <a:rPr lang="fr-FR" smtClean="0"/>
              <a:t>27/06/2025 15:40</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D45383A3-69D5-4E2F-A1AB-69ED5D96D69B}" type="slidenum">
              <a:rPr lang="fr-FR" smtClean="0"/>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61">
            <a:extLst>
              <a:ext uri="{96DAC541-7B7A-43D3-8B79-37D633B846F1}">
                <asvg:svgBlip xmlns:asvg="http://schemas.microsoft.com/office/drawing/2016/SVG/main" r:embed="rId63"/>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1836190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F3721477-15B6-4503-89D0-7004D6F94EA7}" type="datetime8">
              <a:rPr lang="fr-FR" smtClean="0"/>
              <a:t>27/06/2025 15:40</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C560CD57-A0BE-4480-8136-EA13F02193C3}" type="slidenum">
              <a:rPr lang="fr-FR" smtClean="0"/>
              <a:pPr/>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60">
            <a:extLst>
              <a:ext uri="{96DAC541-7B7A-43D3-8B79-37D633B846F1}">
                <asvg:svgBlip xmlns:asvg="http://schemas.microsoft.com/office/drawing/2016/SVG/main" r:embed="rId62"/>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28151312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21BD79AF-6C39-41C3-9425-BA47979483F9}" type="datetime8">
              <a:rPr lang="fr-FR" smtClean="0"/>
              <a:t>27/06/2025 15:40</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C560CD57-A0BE-4480-8136-EA13F02193C3}" type="slidenum">
              <a:rPr lang="fr-FR" smtClean="0"/>
              <a:pPr/>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59">
            <a:extLst>
              <a:ext uri="{96DAC541-7B7A-43D3-8B79-37D633B846F1}">
                <asvg:svgBlip xmlns:asvg="http://schemas.microsoft.com/office/drawing/2016/SVG/main" r:embed="rId61"/>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18595100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3" r:id="rId34"/>
    <p:sldLayoutId id="2147483814" r:id="rId35"/>
    <p:sldLayoutId id="2147483815" r:id="rId36"/>
    <p:sldLayoutId id="2147483816" r:id="rId37"/>
    <p:sldLayoutId id="2147483817" r:id="rId38"/>
    <p:sldLayoutId id="2147483818" r:id="rId39"/>
    <p:sldLayoutId id="2147483819" r:id="rId40"/>
    <p:sldLayoutId id="2147483820" r:id="rId41"/>
    <p:sldLayoutId id="2147483821" r:id="rId42"/>
    <p:sldLayoutId id="2147483822" r:id="rId43"/>
    <p:sldLayoutId id="2147483823" r:id="rId44"/>
    <p:sldLayoutId id="2147483824" r:id="rId45"/>
    <p:sldLayoutId id="2147483825" r:id="rId46"/>
    <p:sldLayoutId id="2147483826" r:id="rId47"/>
    <p:sldLayoutId id="2147483827" r:id="rId48"/>
    <p:sldLayoutId id="2147483828" r:id="rId49"/>
    <p:sldLayoutId id="2147483829" r:id="rId50"/>
    <p:sldLayoutId id="2147483830" r:id="rId51"/>
    <p:sldLayoutId id="2147483831" r:id="rId52"/>
    <p:sldLayoutId id="2147483832" r:id="rId53"/>
    <p:sldLayoutId id="2147483833" r:id="rId54"/>
    <p:sldLayoutId id="2147483834" r:id="rId55"/>
    <p:sldLayoutId id="2147483835" r:id="rId56"/>
    <p:sldLayoutId id="2147483836" r:id="rId57"/>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8.sv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3BFC-12B6-47C2-70C6-BE32BA9B6B53}"/>
              </a:ext>
            </a:extLst>
          </p:cNvPr>
          <p:cNvSpPr>
            <a:spLocks noGrp="1"/>
          </p:cNvSpPr>
          <p:nvPr>
            <p:ph type="title"/>
          </p:nvPr>
        </p:nvSpPr>
        <p:spPr>
          <a:xfrm>
            <a:off x="444930" y="4285005"/>
            <a:ext cx="11376026" cy="1606802"/>
          </a:xfrm>
        </p:spPr>
        <p:txBody>
          <a:bodyPr/>
          <a:lstStyle/>
          <a:p>
            <a:pPr>
              <a:lnSpc>
                <a:spcPct val="150000"/>
              </a:lnSpc>
            </a:pPr>
            <a:r>
              <a:rPr lang="fr-FR" noProof="0" dirty="0"/>
              <a:t>Architectures Micro-Services:</a:t>
            </a:r>
            <a:br>
              <a:rPr lang="fr-FR" noProof="0" dirty="0"/>
            </a:br>
            <a:r>
              <a:rPr lang="fr-FR" sz="3200" noProof="0" dirty="0"/>
              <a:t>Bounded Context &amp; Clean Architecture</a:t>
            </a:r>
            <a:endParaRPr lang="fr-FR" noProof="0" dirty="0"/>
          </a:p>
        </p:txBody>
      </p:sp>
      <p:pic>
        <p:nvPicPr>
          <p:cNvPr id="1026" name="Picture 2" descr="Microservice Generic gradient fill icon | Freepik">
            <a:extLst>
              <a:ext uri="{FF2B5EF4-FFF2-40B4-BE49-F238E27FC236}">
                <a16:creationId xmlns:a16="http://schemas.microsoft.com/office/drawing/2014/main" id="{6FB51DDB-B590-1836-0EDD-8EE8727C0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516" y="752135"/>
            <a:ext cx="3329667" cy="33296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CECA83-3B08-6952-2875-40CEEB73078E}"/>
              </a:ext>
            </a:extLst>
          </p:cNvPr>
          <p:cNvSpPr txBox="1"/>
          <p:nvPr/>
        </p:nvSpPr>
        <p:spPr>
          <a:xfrm>
            <a:off x="9271430" y="5893532"/>
            <a:ext cx="2467988" cy="646331"/>
          </a:xfrm>
          <a:prstGeom prst="rect">
            <a:avLst/>
          </a:prstGeom>
          <a:noFill/>
        </p:spPr>
        <p:txBody>
          <a:bodyPr wrap="square" rtlCol="0">
            <a:spAutoFit/>
          </a:bodyPr>
          <a:lstStyle/>
          <a:p>
            <a:pPr algn="ctr"/>
            <a:r>
              <a:rPr lang="fr-FR" noProof="0" dirty="0"/>
              <a:t>Présenté par :</a:t>
            </a:r>
          </a:p>
          <a:p>
            <a:pPr algn="ctr"/>
            <a:r>
              <a:rPr lang="fr-FR" b="1" noProof="0" dirty="0"/>
              <a:t>Mehdi ARMACHI</a:t>
            </a:r>
          </a:p>
        </p:txBody>
      </p:sp>
    </p:spTree>
    <p:extLst>
      <p:ext uri="{BB962C8B-B14F-4D97-AF65-F5344CB8AC3E}">
        <p14:creationId xmlns:p14="http://schemas.microsoft.com/office/powerpoint/2010/main" val="149278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47259-0B50-A6DD-4D1B-EB3341EC9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F3566-0512-7B80-FAB4-72C50CC84572}"/>
              </a:ext>
            </a:extLst>
          </p:cNvPr>
          <p:cNvSpPr>
            <a:spLocks noGrp="1"/>
          </p:cNvSpPr>
          <p:nvPr>
            <p:ph type="ctrTitle"/>
          </p:nvPr>
        </p:nvSpPr>
        <p:spPr/>
        <p:txBody>
          <a:bodyPr/>
          <a:lstStyle/>
          <a:p>
            <a:r>
              <a:rPr lang="fr-FR" noProof="0" dirty="0"/>
              <a:t>4. </a:t>
            </a:r>
            <a:r>
              <a:rPr lang="fr-FR" dirty="0"/>
              <a:t>Clean Architecture : principes de base</a:t>
            </a:r>
            <a:endParaRPr lang="fr-FR" noProof="0" dirty="0"/>
          </a:p>
        </p:txBody>
      </p:sp>
      <p:sp>
        <p:nvSpPr>
          <p:cNvPr id="3" name="Date Placeholder 2">
            <a:extLst>
              <a:ext uri="{FF2B5EF4-FFF2-40B4-BE49-F238E27FC236}">
                <a16:creationId xmlns:a16="http://schemas.microsoft.com/office/drawing/2014/main" id="{8D2E9C87-95CF-CA93-3ED9-F400127B7525}"/>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9ACB27CB-71D7-59CE-1FAA-7F5118739289}"/>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02B16D82-8C38-2C95-5FC1-82931FEB4C46}"/>
              </a:ext>
            </a:extLst>
          </p:cNvPr>
          <p:cNvSpPr>
            <a:spLocks noGrp="1"/>
          </p:cNvSpPr>
          <p:nvPr>
            <p:ph type="sldNum" sz="quarter" idx="12"/>
          </p:nvPr>
        </p:nvSpPr>
        <p:spPr/>
        <p:txBody>
          <a:bodyPr/>
          <a:lstStyle/>
          <a:p>
            <a:fld id="{D45383A3-69D5-4E2F-A1AB-69ED5D96D69B}" type="slidenum">
              <a:rPr lang="fr-FR" noProof="0" smtClean="0"/>
              <a:t>10</a:t>
            </a:fld>
            <a:endParaRPr lang="fr-FR" noProof="0" dirty="0"/>
          </a:p>
        </p:txBody>
      </p:sp>
    </p:spTree>
    <p:extLst>
      <p:ext uri="{BB962C8B-B14F-4D97-AF65-F5344CB8AC3E}">
        <p14:creationId xmlns:p14="http://schemas.microsoft.com/office/powerpoint/2010/main" val="143907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CCD57-F9F7-89A2-2867-F1E42684753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BE409E7-6695-ECC7-A3AF-23F3D799D511}"/>
              </a:ext>
            </a:extLst>
          </p:cNvPr>
          <p:cNvSpPr>
            <a:spLocks noGrp="1"/>
          </p:cNvSpPr>
          <p:nvPr>
            <p:ph type="body" sz="quarter" idx="13"/>
          </p:nvPr>
        </p:nvSpPr>
        <p:spPr/>
        <p:txBody>
          <a:bodyPr/>
          <a:lstStyle/>
          <a:p>
            <a:r>
              <a:rPr lang="fr-FR" noProof="0" dirty="0"/>
              <a:t>4. </a:t>
            </a:r>
            <a:r>
              <a:rPr lang="fr-FR" dirty="0"/>
              <a:t>Clean Architecture : principes de base</a:t>
            </a:r>
            <a:endParaRPr lang="fr-FR" noProof="0" dirty="0"/>
          </a:p>
        </p:txBody>
      </p:sp>
      <p:sp>
        <p:nvSpPr>
          <p:cNvPr id="4" name="Date Placeholder 3">
            <a:extLst>
              <a:ext uri="{FF2B5EF4-FFF2-40B4-BE49-F238E27FC236}">
                <a16:creationId xmlns:a16="http://schemas.microsoft.com/office/drawing/2014/main" id="{C563E1D3-F4A4-D58D-6671-81E39FA2647A}"/>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AD23DD0C-214F-5128-7F71-CDABF9A3D36C}"/>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8793B5A-EDDD-AB9A-EB95-8B6902E72A6C}"/>
              </a:ext>
            </a:extLst>
          </p:cNvPr>
          <p:cNvSpPr>
            <a:spLocks noGrp="1"/>
          </p:cNvSpPr>
          <p:nvPr>
            <p:ph type="sldNum" sz="quarter" idx="12"/>
          </p:nvPr>
        </p:nvSpPr>
        <p:spPr/>
        <p:txBody>
          <a:bodyPr/>
          <a:lstStyle/>
          <a:p>
            <a:fld id="{D45383A3-69D5-4E2F-A1AB-69ED5D96D69B}" type="slidenum">
              <a:rPr lang="fr-FR" noProof="0" smtClean="0"/>
              <a:t>11</a:t>
            </a:fld>
            <a:endParaRPr lang="fr-FR" noProof="0" dirty="0"/>
          </a:p>
        </p:txBody>
      </p:sp>
      <p:sp>
        <p:nvSpPr>
          <p:cNvPr id="3" name="TextBox 2">
            <a:extLst>
              <a:ext uri="{FF2B5EF4-FFF2-40B4-BE49-F238E27FC236}">
                <a16:creationId xmlns:a16="http://schemas.microsoft.com/office/drawing/2014/main" id="{580F11D3-7A83-8B3D-821F-82157F839E2F}"/>
              </a:ext>
            </a:extLst>
          </p:cNvPr>
          <p:cNvSpPr txBox="1"/>
          <p:nvPr/>
        </p:nvSpPr>
        <p:spPr>
          <a:xfrm>
            <a:off x="674370" y="1394460"/>
            <a:ext cx="2892138" cy="461665"/>
          </a:xfrm>
          <a:prstGeom prst="rect">
            <a:avLst/>
          </a:prstGeom>
          <a:noFill/>
        </p:spPr>
        <p:txBody>
          <a:bodyPr wrap="none" rtlCol="0">
            <a:spAutoFit/>
          </a:bodyPr>
          <a:lstStyle/>
          <a:p>
            <a:r>
              <a:rPr lang="fr-FR" sz="2400" b="1" dirty="0"/>
              <a:t>Clean Architecture</a:t>
            </a:r>
          </a:p>
        </p:txBody>
      </p:sp>
      <p:sp>
        <p:nvSpPr>
          <p:cNvPr id="7" name="TextBox 6">
            <a:extLst>
              <a:ext uri="{FF2B5EF4-FFF2-40B4-BE49-F238E27FC236}">
                <a16:creationId xmlns:a16="http://schemas.microsoft.com/office/drawing/2014/main" id="{0DA5DB89-E399-D57B-BF59-BDDA41092F93}"/>
              </a:ext>
            </a:extLst>
          </p:cNvPr>
          <p:cNvSpPr txBox="1"/>
          <p:nvPr/>
        </p:nvSpPr>
        <p:spPr>
          <a:xfrm>
            <a:off x="674370" y="2601575"/>
            <a:ext cx="4686300" cy="1754326"/>
          </a:xfrm>
          <a:prstGeom prst="rect">
            <a:avLst/>
          </a:prstGeom>
          <a:noFill/>
        </p:spPr>
        <p:txBody>
          <a:bodyPr wrap="square" rtlCol="0">
            <a:spAutoFit/>
          </a:bodyPr>
          <a:lstStyle/>
          <a:p>
            <a:pPr marL="285750" indent="-285750">
              <a:buFont typeface="Arial" panose="020B0604020202020204" pitchFamily="34" charset="0"/>
              <a:buChar char="•"/>
            </a:pPr>
            <a:r>
              <a:rPr lang="fr-FR" dirty="0"/>
              <a:t>Couches concentriques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domaine métier au centre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Les dépendances vont de l’extérieur vers l’intérieur</a:t>
            </a:r>
          </a:p>
        </p:txBody>
      </p:sp>
      <p:pic>
        <p:nvPicPr>
          <p:cNvPr id="2050" name="Picture 2" descr="Clean Architecture And The Benefits Of Structured Software Design">
            <a:extLst>
              <a:ext uri="{FF2B5EF4-FFF2-40B4-BE49-F238E27FC236}">
                <a16:creationId xmlns:a16="http://schemas.microsoft.com/office/drawing/2014/main" id="{6C67F1B1-D7E7-9565-AF1B-079124385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973" y="585629"/>
            <a:ext cx="9383042" cy="527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1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39263-DDDB-D720-1E74-15F52CD61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9BA4B-2961-24FD-E765-5F65F757B87C}"/>
              </a:ext>
            </a:extLst>
          </p:cNvPr>
          <p:cNvSpPr>
            <a:spLocks noGrp="1"/>
          </p:cNvSpPr>
          <p:nvPr>
            <p:ph type="ctrTitle"/>
          </p:nvPr>
        </p:nvSpPr>
        <p:spPr/>
        <p:txBody>
          <a:bodyPr/>
          <a:lstStyle/>
          <a:p>
            <a:r>
              <a:rPr lang="fr-FR" noProof="0" dirty="0"/>
              <a:t>5. </a:t>
            </a:r>
            <a:r>
              <a:rPr lang="fr-FR" dirty="0"/>
              <a:t>Règles de dépendance</a:t>
            </a:r>
            <a:endParaRPr lang="fr-FR" noProof="0" dirty="0"/>
          </a:p>
        </p:txBody>
      </p:sp>
      <p:sp>
        <p:nvSpPr>
          <p:cNvPr id="3" name="Date Placeholder 2">
            <a:extLst>
              <a:ext uri="{FF2B5EF4-FFF2-40B4-BE49-F238E27FC236}">
                <a16:creationId xmlns:a16="http://schemas.microsoft.com/office/drawing/2014/main" id="{A61BE971-49DD-6100-C242-D8656944B574}"/>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7B1ED2CC-74E6-C90A-EB9B-CA0C63A10F17}"/>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64103E16-146E-DA35-C9D1-8889361206A9}"/>
              </a:ext>
            </a:extLst>
          </p:cNvPr>
          <p:cNvSpPr>
            <a:spLocks noGrp="1"/>
          </p:cNvSpPr>
          <p:nvPr>
            <p:ph type="sldNum" sz="quarter" idx="12"/>
          </p:nvPr>
        </p:nvSpPr>
        <p:spPr/>
        <p:txBody>
          <a:bodyPr/>
          <a:lstStyle/>
          <a:p>
            <a:fld id="{D45383A3-69D5-4E2F-A1AB-69ED5D96D69B}" type="slidenum">
              <a:rPr lang="fr-FR" noProof="0" smtClean="0"/>
              <a:t>12</a:t>
            </a:fld>
            <a:endParaRPr lang="fr-FR" noProof="0" dirty="0"/>
          </a:p>
        </p:txBody>
      </p:sp>
    </p:spTree>
    <p:extLst>
      <p:ext uri="{BB962C8B-B14F-4D97-AF65-F5344CB8AC3E}">
        <p14:creationId xmlns:p14="http://schemas.microsoft.com/office/powerpoint/2010/main" val="245350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62771-01B1-FBD3-97F2-682F2DBE6F6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DE20EE-7184-284D-1B8E-F41E9E8E762A}"/>
              </a:ext>
            </a:extLst>
          </p:cNvPr>
          <p:cNvSpPr>
            <a:spLocks noGrp="1"/>
          </p:cNvSpPr>
          <p:nvPr>
            <p:ph type="body" sz="quarter" idx="13"/>
          </p:nvPr>
        </p:nvSpPr>
        <p:spPr/>
        <p:txBody>
          <a:bodyPr/>
          <a:lstStyle/>
          <a:p>
            <a:r>
              <a:rPr lang="fr-FR" noProof="0" dirty="0"/>
              <a:t>5. </a:t>
            </a:r>
            <a:r>
              <a:rPr lang="fr-FR" dirty="0"/>
              <a:t>Règles de dépendance</a:t>
            </a:r>
            <a:endParaRPr lang="fr-FR" noProof="0" dirty="0"/>
          </a:p>
        </p:txBody>
      </p:sp>
      <p:sp>
        <p:nvSpPr>
          <p:cNvPr id="4" name="Date Placeholder 3">
            <a:extLst>
              <a:ext uri="{FF2B5EF4-FFF2-40B4-BE49-F238E27FC236}">
                <a16:creationId xmlns:a16="http://schemas.microsoft.com/office/drawing/2014/main" id="{34AA9604-8094-E7DB-E2F2-2DDB8A5B6A11}"/>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E434E235-7426-AEE0-472D-70B42CA2DEC8}"/>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02654A68-3E72-7027-A9E7-9F347D2140C3}"/>
              </a:ext>
            </a:extLst>
          </p:cNvPr>
          <p:cNvSpPr>
            <a:spLocks noGrp="1"/>
          </p:cNvSpPr>
          <p:nvPr>
            <p:ph type="sldNum" sz="quarter" idx="12"/>
          </p:nvPr>
        </p:nvSpPr>
        <p:spPr/>
        <p:txBody>
          <a:bodyPr/>
          <a:lstStyle/>
          <a:p>
            <a:fld id="{D45383A3-69D5-4E2F-A1AB-69ED5D96D69B}" type="slidenum">
              <a:rPr lang="fr-FR" noProof="0" smtClean="0"/>
              <a:t>13</a:t>
            </a:fld>
            <a:endParaRPr lang="fr-FR" noProof="0" dirty="0"/>
          </a:p>
        </p:txBody>
      </p:sp>
      <p:sp>
        <p:nvSpPr>
          <p:cNvPr id="8" name="TextBox 7">
            <a:extLst>
              <a:ext uri="{FF2B5EF4-FFF2-40B4-BE49-F238E27FC236}">
                <a16:creationId xmlns:a16="http://schemas.microsoft.com/office/drawing/2014/main" id="{BF152B93-F390-056B-2118-1D687896B315}"/>
              </a:ext>
            </a:extLst>
          </p:cNvPr>
          <p:cNvSpPr txBox="1"/>
          <p:nvPr/>
        </p:nvSpPr>
        <p:spPr>
          <a:xfrm>
            <a:off x="1036638" y="1485899"/>
            <a:ext cx="2509020" cy="461665"/>
          </a:xfrm>
          <a:prstGeom prst="rect">
            <a:avLst/>
          </a:prstGeom>
          <a:noFill/>
        </p:spPr>
        <p:txBody>
          <a:bodyPr wrap="none" rtlCol="0">
            <a:spAutoFit/>
          </a:bodyPr>
          <a:lstStyle/>
          <a:p>
            <a:r>
              <a:rPr lang="fr-FR" sz="2400" b="1" dirty="0"/>
              <a:t>Règle principale</a:t>
            </a:r>
          </a:p>
        </p:txBody>
      </p:sp>
      <p:sp>
        <p:nvSpPr>
          <p:cNvPr id="11" name="TextBox 10">
            <a:extLst>
              <a:ext uri="{FF2B5EF4-FFF2-40B4-BE49-F238E27FC236}">
                <a16:creationId xmlns:a16="http://schemas.microsoft.com/office/drawing/2014/main" id="{E775B607-FA63-C2E7-8037-D296A83F6034}"/>
              </a:ext>
            </a:extLst>
          </p:cNvPr>
          <p:cNvSpPr txBox="1"/>
          <p:nvPr/>
        </p:nvSpPr>
        <p:spPr>
          <a:xfrm>
            <a:off x="407988" y="2457450"/>
            <a:ext cx="4469130" cy="1477328"/>
          </a:xfrm>
          <a:prstGeom prst="rect">
            <a:avLst/>
          </a:prstGeom>
          <a:noFill/>
        </p:spPr>
        <p:txBody>
          <a:bodyPr wrap="square" rtlCol="0">
            <a:spAutoFit/>
          </a:bodyPr>
          <a:lstStyle/>
          <a:p>
            <a:pPr marL="285750" indent="-285750">
              <a:buFont typeface="Arial" panose="020B0604020202020204" pitchFamily="34" charset="0"/>
              <a:buChar char="•"/>
            </a:pPr>
            <a:r>
              <a:rPr lang="fr-FR" dirty="0"/>
              <a:t>Les dépendances pointent vers le domaine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L’infrastructure dépend du métier, jamais l’inverse!</a:t>
            </a:r>
          </a:p>
        </p:txBody>
      </p:sp>
      <p:pic>
        <p:nvPicPr>
          <p:cNvPr id="13" name="Graphic 12" descr="Warning with solid fill">
            <a:extLst>
              <a:ext uri="{FF2B5EF4-FFF2-40B4-BE49-F238E27FC236}">
                <a16:creationId xmlns:a16="http://schemas.microsoft.com/office/drawing/2014/main" id="{31487380-A85B-EC6E-9243-52A6B5492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288" y="1453842"/>
            <a:ext cx="461665" cy="461665"/>
          </a:xfrm>
          <a:prstGeom prst="rect">
            <a:avLst/>
          </a:prstGeom>
        </p:spPr>
      </p:pic>
      <p:sp>
        <p:nvSpPr>
          <p:cNvPr id="14" name="TextBox 13">
            <a:extLst>
              <a:ext uri="{FF2B5EF4-FFF2-40B4-BE49-F238E27FC236}">
                <a16:creationId xmlns:a16="http://schemas.microsoft.com/office/drawing/2014/main" id="{15484F54-0437-4841-62E4-A34D7043CC13}"/>
              </a:ext>
            </a:extLst>
          </p:cNvPr>
          <p:cNvSpPr txBox="1"/>
          <p:nvPr/>
        </p:nvSpPr>
        <p:spPr>
          <a:xfrm>
            <a:off x="6972666" y="1497328"/>
            <a:ext cx="4551246" cy="461665"/>
          </a:xfrm>
          <a:prstGeom prst="rect">
            <a:avLst/>
          </a:prstGeom>
          <a:noFill/>
        </p:spPr>
        <p:txBody>
          <a:bodyPr wrap="none" rtlCol="0">
            <a:spAutoFit/>
          </a:bodyPr>
          <a:lstStyle/>
          <a:p>
            <a:r>
              <a:rPr lang="fr-FR" sz="2400" dirty="0"/>
              <a:t>Inversion de dépendance via :</a:t>
            </a:r>
            <a:endParaRPr lang="fr-FR" sz="2400" b="1" dirty="0"/>
          </a:p>
        </p:txBody>
      </p:sp>
      <p:sp>
        <p:nvSpPr>
          <p:cNvPr id="15" name="TextBox 14">
            <a:extLst>
              <a:ext uri="{FF2B5EF4-FFF2-40B4-BE49-F238E27FC236}">
                <a16:creationId xmlns:a16="http://schemas.microsoft.com/office/drawing/2014/main" id="{3C3E8AEB-B3CD-520D-FFDB-1D05FBA6C9AF}"/>
              </a:ext>
            </a:extLst>
          </p:cNvPr>
          <p:cNvSpPr txBox="1"/>
          <p:nvPr/>
        </p:nvSpPr>
        <p:spPr>
          <a:xfrm>
            <a:off x="6972666" y="2340433"/>
            <a:ext cx="4469130" cy="1477328"/>
          </a:xfrm>
          <a:prstGeom prst="rect">
            <a:avLst/>
          </a:prstGeom>
          <a:noFill/>
        </p:spPr>
        <p:txBody>
          <a:bodyPr wrap="square" rtlCol="0">
            <a:spAutoFit/>
          </a:bodyPr>
          <a:lstStyle/>
          <a:p>
            <a:pPr marL="285750" indent="-285750" algn="r" rtl="1">
              <a:buFont typeface="Arial" panose="020B0604020202020204" pitchFamily="34" charset="0"/>
              <a:buChar char="•"/>
            </a:pPr>
            <a:r>
              <a:rPr lang="fr-FR" dirty="0"/>
              <a:t>Interfaces</a:t>
            </a:r>
          </a:p>
          <a:p>
            <a:pPr marL="285750" indent="-285750" algn="r" rtl="1">
              <a:buFont typeface="Arial" panose="020B0604020202020204" pitchFamily="34" charset="0"/>
              <a:buChar char="•"/>
            </a:pPr>
            <a:endParaRPr lang="fr-FR" dirty="0"/>
          </a:p>
          <a:p>
            <a:pPr marL="285750" indent="-285750" algn="r" rtl="1">
              <a:buFont typeface="Arial" panose="020B0604020202020204" pitchFamily="34" charset="0"/>
              <a:buChar char="•"/>
            </a:pPr>
            <a:r>
              <a:rPr lang="fr-FR" dirty="0"/>
              <a:t>Injection de dépendances</a:t>
            </a:r>
          </a:p>
          <a:p>
            <a:pPr marL="285750" indent="-285750" algn="r" rtl="1">
              <a:buFont typeface="Arial" panose="020B0604020202020204" pitchFamily="34" charset="0"/>
              <a:buChar char="•"/>
            </a:pPr>
            <a:endParaRPr lang="fr-FR" dirty="0"/>
          </a:p>
          <a:p>
            <a:pPr marL="285750" indent="-285750" algn="r" rtl="1">
              <a:buFont typeface="Arial" panose="020B0604020202020204" pitchFamily="34" charset="0"/>
              <a:buChar char="•"/>
            </a:pPr>
            <a:r>
              <a:rPr lang="fr-FR" dirty="0"/>
              <a:t>MediatR, abstractions</a:t>
            </a:r>
          </a:p>
        </p:txBody>
      </p:sp>
      <p:pic>
        <p:nvPicPr>
          <p:cNvPr id="18" name="Graphic 17" descr="Lightbulb with solid fill">
            <a:extLst>
              <a:ext uri="{FF2B5EF4-FFF2-40B4-BE49-F238E27FC236}">
                <a16:creationId xmlns:a16="http://schemas.microsoft.com/office/drawing/2014/main" id="{C2436CAB-6AFD-C964-C057-772CBA07F7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1166" y="1430981"/>
            <a:ext cx="571500" cy="571500"/>
          </a:xfrm>
          <a:prstGeom prst="rect">
            <a:avLst/>
          </a:prstGeom>
        </p:spPr>
      </p:pic>
      <p:pic>
        <p:nvPicPr>
          <p:cNvPr id="3075" name="Picture 3" descr="Understanding Clean Architecture | Beginners Guide | Level Up Coding">
            <a:extLst>
              <a:ext uri="{FF2B5EF4-FFF2-40B4-BE49-F238E27FC236}">
                <a16:creationId xmlns:a16="http://schemas.microsoft.com/office/drawing/2014/main" id="{29BE003B-CADC-7573-37BE-3956FF08C3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3492" y="2544424"/>
            <a:ext cx="3375348" cy="341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8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F2D01-46FF-E735-BE72-A90B7481F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E3975-5D59-A314-7A2B-27BBBFA6A995}"/>
              </a:ext>
            </a:extLst>
          </p:cNvPr>
          <p:cNvSpPr>
            <a:spLocks noGrp="1"/>
          </p:cNvSpPr>
          <p:nvPr>
            <p:ph type="ctrTitle"/>
          </p:nvPr>
        </p:nvSpPr>
        <p:spPr/>
        <p:txBody>
          <a:bodyPr/>
          <a:lstStyle/>
          <a:p>
            <a:r>
              <a:rPr lang="fr-FR" noProof="0" dirty="0"/>
              <a:t>6. </a:t>
            </a:r>
            <a:r>
              <a:rPr lang="fr-FR" b="1" dirty="0"/>
              <a:t>Exemple concret en .NET</a:t>
            </a:r>
            <a:endParaRPr lang="fr-FR" noProof="0" dirty="0"/>
          </a:p>
        </p:txBody>
      </p:sp>
      <p:sp>
        <p:nvSpPr>
          <p:cNvPr id="3" name="Date Placeholder 2">
            <a:extLst>
              <a:ext uri="{FF2B5EF4-FFF2-40B4-BE49-F238E27FC236}">
                <a16:creationId xmlns:a16="http://schemas.microsoft.com/office/drawing/2014/main" id="{D6117AC0-DBBD-5E8F-1B71-0AFB2336B1A8}"/>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303CAF3B-D0B3-CF31-1AD1-64228F9CA3C1}"/>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D59EE58D-C021-0023-B2D6-E45188794121}"/>
              </a:ext>
            </a:extLst>
          </p:cNvPr>
          <p:cNvSpPr>
            <a:spLocks noGrp="1"/>
          </p:cNvSpPr>
          <p:nvPr>
            <p:ph type="sldNum" sz="quarter" idx="12"/>
          </p:nvPr>
        </p:nvSpPr>
        <p:spPr/>
        <p:txBody>
          <a:bodyPr/>
          <a:lstStyle/>
          <a:p>
            <a:fld id="{D45383A3-69D5-4E2F-A1AB-69ED5D96D69B}" type="slidenum">
              <a:rPr lang="fr-FR" noProof="0" smtClean="0"/>
              <a:t>14</a:t>
            </a:fld>
            <a:endParaRPr lang="fr-FR" noProof="0" dirty="0"/>
          </a:p>
        </p:txBody>
      </p:sp>
    </p:spTree>
    <p:extLst>
      <p:ext uri="{BB962C8B-B14F-4D97-AF65-F5344CB8AC3E}">
        <p14:creationId xmlns:p14="http://schemas.microsoft.com/office/powerpoint/2010/main" val="273620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FB2FB-015C-4755-397D-1C09D7C4841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9B17648-1877-21E6-E367-76F300AEB893}"/>
              </a:ext>
            </a:extLst>
          </p:cNvPr>
          <p:cNvSpPr>
            <a:spLocks noGrp="1"/>
          </p:cNvSpPr>
          <p:nvPr>
            <p:ph type="body" sz="quarter" idx="13"/>
          </p:nvPr>
        </p:nvSpPr>
        <p:spPr/>
        <p:txBody>
          <a:bodyPr/>
          <a:lstStyle/>
          <a:p>
            <a:r>
              <a:rPr lang="fr-FR" dirty="0"/>
              <a:t>6</a:t>
            </a:r>
            <a:r>
              <a:rPr lang="fr-FR" noProof="0" dirty="0"/>
              <a:t>. Exemple concret en .NET</a:t>
            </a:r>
          </a:p>
        </p:txBody>
      </p:sp>
      <p:sp>
        <p:nvSpPr>
          <p:cNvPr id="4" name="Date Placeholder 3">
            <a:extLst>
              <a:ext uri="{FF2B5EF4-FFF2-40B4-BE49-F238E27FC236}">
                <a16:creationId xmlns:a16="http://schemas.microsoft.com/office/drawing/2014/main" id="{0587273B-F90E-320C-3BDB-E926018BC631}"/>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6DA12C9C-179B-0724-7209-EF02255DED4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0DAD8173-C517-816A-8598-F8272F79C6B9}"/>
              </a:ext>
            </a:extLst>
          </p:cNvPr>
          <p:cNvSpPr>
            <a:spLocks noGrp="1"/>
          </p:cNvSpPr>
          <p:nvPr>
            <p:ph type="sldNum" sz="quarter" idx="12"/>
          </p:nvPr>
        </p:nvSpPr>
        <p:spPr/>
        <p:txBody>
          <a:bodyPr/>
          <a:lstStyle/>
          <a:p>
            <a:fld id="{D45383A3-69D5-4E2F-A1AB-69ED5D96D69B}" type="slidenum">
              <a:rPr lang="fr-FR" noProof="0" smtClean="0"/>
              <a:t>15</a:t>
            </a:fld>
            <a:endParaRPr lang="fr-FR" noProof="0" dirty="0"/>
          </a:p>
        </p:txBody>
      </p:sp>
      <p:pic>
        <p:nvPicPr>
          <p:cNvPr id="7" name="Graphic 6">
            <a:extLst>
              <a:ext uri="{FF2B5EF4-FFF2-40B4-BE49-F238E27FC236}">
                <a16:creationId xmlns:a16="http://schemas.microsoft.com/office/drawing/2014/main" id="{2573BB44-788D-1902-F995-4B06E86CF5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5364" y="1543051"/>
            <a:ext cx="6561272" cy="3771900"/>
          </a:xfrm>
          <a:prstGeom prst="rect">
            <a:avLst/>
          </a:prstGeom>
        </p:spPr>
      </p:pic>
    </p:spTree>
    <p:extLst>
      <p:ext uri="{BB962C8B-B14F-4D97-AF65-F5344CB8AC3E}">
        <p14:creationId xmlns:p14="http://schemas.microsoft.com/office/powerpoint/2010/main" val="4067650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953A0-325F-8285-A67F-6E9B32DDD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119AF-0B5B-04FD-9584-39B9DE6A30D5}"/>
              </a:ext>
            </a:extLst>
          </p:cNvPr>
          <p:cNvSpPr>
            <a:spLocks noGrp="1"/>
          </p:cNvSpPr>
          <p:nvPr>
            <p:ph type="ctrTitle"/>
          </p:nvPr>
        </p:nvSpPr>
        <p:spPr/>
        <p:txBody>
          <a:bodyPr/>
          <a:lstStyle/>
          <a:p>
            <a:r>
              <a:rPr lang="fr-FR" noProof="0" dirty="0"/>
              <a:t>7. </a:t>
            </a:r>
            <a:r>
              <a:rPr lang="fr-FR" dirty="0"/>
              <a:t>Avantages dans les microservices</a:t>
            </a:r>
            <a:endParaRPr lang="fr-FR" noProof="0" dirty="0"/>
          </a:p>
        </p:txBody>
      </p:sp>
      <p:sp>
        <p:nvSpPr>
          <p:cNvPr id="3" name="Date Placeholder 2">
            <a:extLst>
              <a:ext uri="{FF2B5EF4-FFF2-40B4-BE49-F238E27FC236}">
                <a16:creationId xmlns:a16="http://schemas.microsoft.com/office/drawing/2014/main" id="{6B654D09-B621-1928-2781-49A9B7096308}"/>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56AEE89A-4835-685A-D1A4-63F343795217}"/>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30F26AF5-2C35-B4C1-B2A0-8B68ECDD3409}"/>
              </a:ext>
            </a:extLst>
          </p:cNvPr>
          <p:cNvSpPr>
            <a:spLocks noGrp="1"/>
          </p:cNvSpPr>
          <p:nvPr>
            <p:ph type="sldNum" sz="quarter" idx="12"/>
          </p:nvPr>
        </p:nvSpPr>
        <p:spPr/>
        <p:txBody>
          <a:bodyPr/>
          <a:lstStyle/>
          <a:p>
            <a:fld id="{D45383A3-69D5-4E2F-A1AB-69ED5D96D69B}" type="slidenum">
              <a:rPr lang="fr-FR" noProof="0" smtClean="0"/>
              <a:t>16</a:t>
            </a:fld>
            <a:endParaRPr lang="fr-FR" noProof="0" dirty="0"/>
          </a:p>
        </p:txBody>
      </p:sp>
    </p:spTree>
    <p:extLst>
      <p:ext uri="{BB962C8B-B14F-4D97-AF65-F5344CB8AC3E}">
        <p14:creationId xmlns:p14="http://schemas.microsoft.com/office/powerpoint/2010/main" val="227499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C8DD-AAA9-B845-48A1-9BC568E68BE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E3519A-F79C-FE70-C15B-18F09F73BF2B}"/>
              </a:ext>
            </a:extLst>
          </p:cNvPr>
          <p:cNvSpPr>
            <a:spLocks noGrp="1"/>
          </p:cNvSpPr>
          <p:nvPr>
            <p:ph type="body" sz="quarter" idx="13"/>
          </p:nvPr>
        </p:nvSpPr>
        <p:spPr/>
        <p:txBody>
          <a:bodyPr/>
          <a:lstStyle/>
          <a:p>
            <a:r>
              <a:rPr lang="fr-FR" dirty="0"/>
              <a:t>7. Avantages dans les microservices</a:t>
            </a:r>
            <a:endParaRPr lang="fr-FR" noProof="0" dirty="0"/>
          </a:p>
        </p:txBody>
      </p:sp>
      <p:sp>
        <p:nvSpPr>
          <p:cNvPr id="4" name="Date Placeholder 3">
            <a:extLst>
              <a:ext uri="{FF2B5EF4-FFF2-40B4-BE49-F238E27FC236}">
                <a16:creationId xmlns:a16="http://schemas.microsoft.com/office/drawing/2014/main" id="{680D6DF8-39E3-8F0A-EA5E-6F65DF650316}"/>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012F58D3-293D-7582-CBE6-26D1C983C285}"/>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52044C90-D0E9-535D-BFED-E0C899590F56}"/>
              </a:ext>
            </a:extLst>
          </p:cNvPr>
          <p:cNvSpPr>
            <a:spLocks noGrp="1"/>
          </p:cNvSpPr>
          <p:nvPr>
            <p:ph type="sldNum" sz="quarter" idx="12"/>
          </p:nvPr>
        </p:nvSpPr>
        <p:spPr/>
        <p:txBody>
          <a:bodyPr/>
          <a:lstStyle/>
          <a:p>
            <a:fld id="{D45383A3-69D5-4E2F-A1AB-69ED5D96D69B}" type="slidenum">
              <a:rPr lang="fr-FR" noProof="0" smtClean="0"/>
              <a:t>17</a:t>
            </a:fld>
            <a:endParaRPr lang="fr-FR" noProof="0" dirty="0"/>
          </a:p>
        </p:txBody>
      </p:sp>
      <p:sp>
        <p:nvSpPr>
          <p:cNvPr id="3" name="TextBox 2">
            <a:extLst>
              <a:ext uri="{FF2B5EF4-FFF2-40B4-BE49-F238E27FC236}">
                <a16:creationId xmlns:a16="http://schemas.microsoft.com/office/drawing/2014/main" id="{D341D2E6-57E9-D8E8-1EA0-79881BD00173}"/>
              </a:ext>
            </a:extLst>
          </p:cNvPr>
          <p:cNvSpPr txBox="1"/>
          <p:nvPr/>
        </p:nvSpPr>
        <p:spPr>
          <a:xfrm>
            <a:off x="628650" y="1280160"/>
            <a:ext cx="4511171" cy="461665"/>
          </a:xfrm>
          <a:prstGeom prst="rect">
            <a:avLst/>
          </a:prstGeom>
          <a:noFill/>
        </p:spPr>
        <p:txBody>
          <a:bodyPr wrap="none" rtlCol="0">
            <a:spAutoFit/>
          </a:bodyPr>
          <a:lstStyle/>
          <a:p>
            <a:r>
              <a:rPr lang="fr-FR" sz="2400" b="1" dirty="0"/>
              <a:t>Pourquoi Clean Architecture ?</a:t>
            </a:r>
          </a:p>
        </p:txBody>
      </p:sp>
      <p:sp>
        <p:nvSpPr>
          <p:cNvPr id="8" name="TextBox 7">
            <a:extLst>
              <a:ext uri="{FF2B5EF4-FFF2-40B4-BE49-F238E27FC236}">
                <a16:creationId xmlns:a16="http://schemas.microsoft.com/office/drawing/2014/main" id="{A722F9EE-EA46-370F-F8A6-B47AD10D96AF}"/>
              </a:ext>
            </a:extLst>
          </p:cNvPr>
          <p:cNvSpPr txBox="1"/>
          <p:nvPr/>
        </p:nvSpPr>
        <p:spPr>
          <a:xfrm>
            <a:off x="937260" y="2217420"/>
            <a:ext cx="7749540" cy="22177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dirty="0"/>
              <a:t>Clarifie les responsabilités</a:t>
            </a:r>
          </a:p>
          <a:p>
            <a:pPr marL="285750" indent="-285750">
              <a:lnSpc>
                <a:spcPct val="200000"/>
              </a:lnSpc>
              <a:buFont typeface="Arial" panose="020B0604020202020204" pitchFamily="34" charset="0"/>
              <a:buChar char="•"/>
            </a:pPr>
            <a:r>
              <a:rPr lang="fr-FR" dirty="0"/>
              <a:t>Facilite les tests unitaires</a:t>
            </a:r>
          </a:p>
          <a:p>
            <a:pPr marL="285750" indent="-285750">
              <a:lnSpc>
                <a:spcPct val="200000"/>
              </a:lnSpc>
              <a:buFont typeface="Arial" panose="020B0604020202020204" pitchFamily="34" charset="0"/>
              <a:buChar char="•"/>
            </a:pPr>
            <a:r>
              <a:rPr lang="fr-FR" dirty="0"/>
              <a:t>Limite le couplage entre modules</a:t>
            </a:r>
          </a:p>
          <a:p>
            <a:pPr marL="285750" indent="-285750">
              <a:lnSpc>
                <a:spcPct val="200000"/>
              </a:lnSpc>
              <a:buFont typeface="Arial" panose="020B0604020202020204" pitchFamily="34" charset="0"/>
              <a:buChar char="•"/>
            </a:pPr>
            <a:r>
              <a:rPr lang="fr-FR" dirty="0"/>
              <a:t>Prépare à l'extraction en microservice</a:t>
            </a:r>
          </a:p>
        </p:txBody>
      </p:sp>
    </p:spTree>
    <p:extLst>
      <p:ext uri="{BB962C8B-B14F-4D97-AF65-F5344CB8AC3E}">
        <p14:creationId xmlns:p14="http://schemas.microsoft.com/office/powerpoint/2010/main" val="44049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77691-7193-EF2F-1E33-BD6BEF2E2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1D6F4-C82D-45C0-4F75-043B992114FD}"/>
              </a:ext>
            </a:extLst>
          </p:cNvPr>
          <p:cNvSpPr>
            <a:spLocks noGrp="1"/>
          </p:cNvSpPr>
          <p:nvPr>
            <p:ph type="ctrTitle"/>
          </p:nvPr>
        </p:nvSpPr>
        <p:spPr/>
        <p:txBody>
          <a:bodyPr/>
          <a:lstStyle/>
          <a:p>
            <a:r>
              <a:rPr lang="fr-FR" noProof="0" dirty="0"/>
              <a:t>8. Anti-patterns fréquents</a:t>
            </a:r>
          </a:p>
        </p:txBody>
      </p:sp>
      <p:sp>
        <p:nvSpPr>
          <p:cNvPr id="3" name="Date Placeholder 2">
            <a:extLst>
              <a:ext uri="{FF2B5EF4-FFF2-40B4-BE49-F238E27FC236}">
                <a16:creationId xmlns:a16="http://schemas.microsoft.com/office/drawing/2014/main" id="{EE800FAA-D772-C51A-CAAD-49A9148CF08B}"/>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CB6697F5-4F0E-3C8B-20D4-36B9033D6FB8}"/>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56F739FA-AC19-7379-F361-7BB1F818B540}"/>
              </a:ext>
            </a:extLst>
          </p:cNvPr>
          <p:cNvSpPr>
            <a:spLocks noGrp="1"/>
          </p:cNvSpPr>
          <p:nvPr>
            <p:ph type="sldNum" sz="quarter" idx="12"/>
          </p:nvPr>
        </p:nvSpPr>
        <p:spPr/>
        <p:txBody>
          <a:bodyPr/>
          <a:lstStyle/>
          <a:p>
            <a:fld id="{D45383A3-69D5-4E2F-A1AB-69ED5D96D69B}" type="slidenum">
              <a:rPr lang="fr-FR" noProof="0" smtClean="0"/>
              <a:t>18</a:t>
            </a:fld>
            <a:endParaRPr lang="fr-FR" noProof="0" dirty="0"/>
          </a:p>
        </p:txBody>
      </p:sp>
    </p:spTree>
    <p:extLst>
      <p:ext uri="{BB962C8B-B14F-4D97-AF65-F5344CB8AC3E}">
        <p14:creationId xmlns:p14="http://schemas.microsoft.com/office/powerpoint/2010/main" val="230863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E06D6-B013-F233-81D9-E30A0854306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E1BB4A9-FFC5-03AC-5B41-0260CCA00FD6}"/>
              </a:ext>
            </a:extLst>
          </p:cNvPr>
          <p:cNvSpPr>
            <a:spLocks noGrp="1"/>
          </p:cNvSpPr>
          <p:nvPr>
            <p:ph type="body" sz="quarter" idx="13"/>
          </p:nvPr>
        </p:nvSpPr>
        <p:spPr/>
        <p:txBody>
          <a:bodyPr/>
          <a:lstStyle/>
          <a:p>
            <a:r>
              <a:rPr lang="fr-FR" dirty="0"/>
              <a:t>8. Anti-patterns fréquents</a:t>
            </a:r>
            <a:endParaRPr lang="fr-FR" noProof="0" dirty="0"/>
          </a:p>
        </p:txBody>
      </p:sp>
      <p:sp>
        <p:nvSpPr>
          <p:cNvPr id="4" name="Date Placeholder 3">
            <a:extLst>
              <a:ext uri="{FF2B5EF4-FFF2-40B4-BE49-F238E27FC236}">
                <a16:creationId xmlns:a16="http://schemas.microsoft.com/office/drawing/2014/main" id="{B7007107-CAD5-AA13-D8BD-205C35AF4E05}"/>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F9EB8A09-A3AC-65E6-7496-858AD43FBC48}"/>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ED313D19-7449-2AAB-E207-2449F3E85E1D}"/>
              </a:ext>
            </a:extLst>
          </p:cNvPr>
          <p:cNvSpPr>
            <a:spLocks noGrp="1"/>
          </p:cNvSpPr>
          <p:nvPr>
            <p:ph type="sldNum" sz="quarter" idx="12"/>
          </p:nvPr>
        </p:nvSpPr>
        <p:spPr/>
        <p:txBody>
          <a:bodyPr/>
          <a:lstStyle/>
          <a:p>
            <a:fld id="{D45383A3-69D5-4E2F-A1AB-69ED5D96D69B}" type="slidenum">
              <a:rPr lang="fr-FR" noProof="0" smtClean="0"/>
              <a:t>19</a:t>
            </a:fld>
            <a:endParaRPr lang="fr-FR" noProof="0" dirty="0"/>
          </a:p>
        </p:txBody>
      </p:sp>
      <p:sp>
        <p:nvSpPr>
          <p:cNvPr id="3" name="TextBox 2">
            <a:extLst>
              <a:ext uri="{FF2B5EF4-FFF2-40B4-BE49-F238E27FC236}">
                <a16:creationId xmlns:a16="http://schemas.microsoft.com/office/drawing/2014/main" id="{C1707E5C-F05B-26B3-646E-7D6157BC27AE}"/>
              </a:ext>
            </a:extLst>
          </p:cNvPr>
          <p:cNvSpPr txBox="1"/>
          <p:nvPr/>
        </p:nvSpPr>
        <p:spPr>
          <a:xfrm>
            <a:off x="1394460" y="1257300"/>
            <a:ext cx="1305165" cy="461665"/>
          </a:xfrm>
          <a:prstGeom prst="rect">
            <a:avLst/>
          </a:prstGeom>
          <a:noFill/>
        </p:spPr>
        <p:txBody>
          <a:bodyPr wrap="none" rtlCol="0">
            <a:spAutoFit/>
          </a:bodyPr>
          <a:lstStyle/>
          <a:p>
            <a:r>
              <a:rPr lang="fr-FR" sz="2400" b="1" dirty="0"/>
              <a:t>A éviter</a:t>
            </a:r>
          </a:p>
        </p:txBody>
      </p:sp>
      <p:sp>
        <p:nvSpPr>
          <p:cNvPr id="8" name="TextBox 7">
            <a:extLst>
              <a:ext uri="{FF2B5EF4-FFF2-40B4-BE49-F238E27FC236}">
                <a16:creationId xmlns:a16="http://schemas.microsoft.com/office/drawing/2014/main" id="{22A01D09-3AAC-6B3F-ECB6-7A8BFA0924B6}"/>
              </a:ext>
            </a:extLst>
          </p:cNvPr>
          <p:cNvSpPr txBox="1"/>
          <p:nvPr/>
        </p:nvSpPr>
        <p:spPr>
          <a:xfrm>
            <a:off x="937260" y="2217420"/>
            <a:ext cx="7749540" cy="22177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dirty="0"/>
              <a:t>Entités anémiques (juste des propriétés)</a:t>
            </a:r>
          </a:p>
          <a:p>
            <a:pPr marL="285750" indent="-285750">
              <a:lnSpc>
                <a:spcPct val="200000"/>
              </a:lnSpc>
              <a:buFont typeface="Arial" panose="020B0604020202020204" pitchFamily="34" charset="0"/>
              <a:buChar char="•"/>
            </a:pPr>
            <a:r>
              <a:rPr lang="fr-FR" dirty="0"/>
              <a:t>Super Services qui font tout</a:t>
            </a:r>
          </a:p>
          <a:p>
            <a:pPr marL="285750" indent="-285750">
              <a:lnSpc>
                <a:spcPct val="200000"/>
              </a:lnSpc>
              <a:buFont typeface="Arial" panose="020B0604020202020204" pitchFamily="34" charset="0"/>
              <a:buChar char="•"/>
            </a:pPr>
            <a:r>
              <a:rPr lang="fr-FR" dirty="0"/>
              <a:t>Couplage entre domaine et EF </a:t>
            </a:r>
            <a:r>
              <a:rPr lang="fr-FR" dirty="0" err="1"/>
              <a:t>Core</a:t>
            </a:r>
            <a:endParaRPr lang="fr-FR" dirty="0"/>
          </a:p>
          <a:p>
            <a:pPr marL="285750" indent="-285750">
              <a:lnSpc>
                <a:spcPct val="200000"/>
              </a:lnSpc>
              <a:buFont typeface="Arial" panose="020B0604020202020204" pitchFamily="34" charset="0"/>
              <a:buChar char="•"/>
            </a:pPr>
            <a:r>
              <a:rPr lang="fr-FR" dirty="0"/>
              <a:t>Logique métier dans les </a:t>
            </a:r>
            <a:r>
              <a:rPr lang="fr-FR" dirty="0" err="1"/>
              <a:t>controllers</a:t>
            </a:r>
            <a:endParaRPr lang="fr-FR" dirty="0"/>
          </a:p>
        </p:txBody>
      </p:sp>
      <p:pic>
        <p:nvPicPr>
          <p:cNvPr id="7" name="Graphic 6" descr="Warning with solid fill">
            <a:extLst>
              <a:ext uri="{FF2B5EF4-FFF2-40B4-BE49-F238E27FC236}">
                <a16:creationId xmlns:a16="http://schemas.microsoft.com/office/drawing/2014/main" id="{970EE624-41F9-76A4-8378-CC68B99496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635" y="1238905"/>
            <a:ext cx="461665" cy="461665"/>
          </a:xfrm>
          <a:prstGeom prst="rect">
            <a:avLst/>
          </a:prstGeom>
        </p:spPr>
      </p:pic>
    </p:spTree>
    <p:extLst>
      <p:ext uri="{BB962C8B-B14F-4D97-AF65-F5344CB8AC3E}">
        <p14:creationId xmlns:p14="http://schemas.microsoft.com/office/powerpoint/2010/main" val="41747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3FECA1-4237-9C10-D21C-BFA1BC425795}"/>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5D7D357-9FC8-28F2-7630-A61670E1BA6A}"/>
              </a:ext>
            </a:extLst>
          </p:cNvPr>
          <p:cNvSpPr>
            <a:spLocks noGrp="1"/>
          </p:cNvSpPr>
          <p:nvPr>
            <p:ph type="sldNum" sz="quarter" idx="12"/>
          </p:nvPr>
        </p:nvSpPr>
        <p:spPr/>
        <p:txBody>
          <a:bodyPr/>
          <a:lstStyle/>
          <a:p>
            <a:fld id="{D45383A3-69D5-4E2F-A1AB-69ED5D96D69B}" type="slidenum">
              <a:rPr lang="fr-FR" noProof="0" smtClean="0"/>
              <a:t>2</a:t>
            </a:fld>
            <a:endParaRPr lang="fr-FR" noProof="0" dirty="0"/>
          </a:p>
        </p:txBody>
      </p:sp>
      <p:sp>
        <p:nvSpPr>
          <p:cNvPr id="6" name="Date Placeholder 5">
            <a:extLst>
              <a:ext uri="{FF2B5EF4-FFF2-40B4-BE49-F238E27FC236}">
                <a16:creationId xmlns:a16="http://schemas.microsoft.com/office/drawing/2014/main" id="{3EFBB02C-0B64-DDD7-31C9-EF50E99EA92E}"/>
              </a:ext>
            </a:extLst>
          </p:cNvPr>
          <p:cNvSpPr>
            <a:spLocks noGrp="1"/>
          </p:cNvSpPr>
          <p:nvPr>
            <p:ph type="dt" sz="half" idx="10"/>
          </p:nvPr>
        </p:nvSpPr>
        <p:spPr/>
        <p:txBody>
          <a:bodyPr/>
          <a:lstStyle/>
          <a:p>
            <a:fld id="{B77DE086-5CD5-416A-805A-07F92192D58A}" type="datetime8">
              <a:rPr lang="fr-FR" noProof="0" smtClean="0"/>
              <a:t>27/06/2025 15:40</a:t>
            </a:fld>
            <a:endParaRPr lang="fr-FR" noProof="0" dirty="0"/>
          </a:p>
        </p:txBody>
      </p:sp>
      <p:sp>
        <p:nvSpPr>
          <p:cNvPr id="7" name="TextBox 6">
            <a:extLst>
              <a:ext uri="{FF2B5EF4-FFF2-40B4-BE49-F238E27FC236}">
                <a16:creationId xmlns:a16="http://schemas.microsoft.com/office/drawing/2014/main" id="{6F34208E-CD67-83E3-6B71-5E67EE2BAF76}"/>
              </a:ext>
            </a:extLst>
          </p:cNvPr>
          <p:cNvSpPr txBox="1"/>
          <p:nvPr/>
        </p:nvSpPr>
        <p:spPr>
          <a:xfrm>
            <a:off x="354564" y="307910"/>
            <a:ext cx="2739853" cy="646331"/>
          </a:xfrm>
          <a:prstGeom prst="rect">
            <a:avLst/>
          </a:prstGeom>
          <a:noFill/>
        </p:spPr>
        <p:txBody>
          <a:bodyPr wrap="none" rtlCol="0">
            <a:spAutoFit/>
          </a:bodyPr>
          <a:lstStyle/>
          <a:p>
            <a:r>
              <a:rPr lang="fr-FR" sz="3600" b="1" noProof="0" dirty="0"/>
              <a:t>Programme</a:t>
            </a:r>
          </a:p>
        </p:txBody>
      </p:sp>
      <p:sp>
        <p:nvSpPr>
          <p:cNvPr id="8" name="TextBox 7">
            <a:extLst>
              <a:ext uri="{FF2B5EF4-FFF2-40B4-BE49-F238E27FC236}">
                <a16:creationId xmlns:a16="http://schemas.microsoft.com/office/drawing/2014/main" id="{CB1E37D9-BE08-D4EE-CA95-D4A7FA7364A5}"/>
              </a:ext>
            </a:extLst>
          </p:cNvPr>
          <p:cNvSpPr txBox="1"/>
          <p:nvPr/>
        </p:nvSpPr>
        <p:spPr>
          <a:xfrm>
            <a:off x="1423624" y="1805273"/>
            <a:ext cx="8625251" cy="3325719"/>
          </a:xfrm>
          <a:prstGeom prst="rect">
            <a:avLst/>
          </a:prstGeom>
          <a:noFill/>
        </p:spPr>
        <p:txBody>
          <a:bodyPr wrap="square" rtlCol="0">
            <a:spAutoFit/>
          </a:bodyPr>
          <a:lstStyle/>
          <a:p>
            <a:pPr marL="342900" indent="-342900">
              <a:lnSpc>
                <a:spcPct val="200000"/>
              </a:lnSpc>
              <a:buFont typeface="+mj-lt"/>
              <a:buAutoNum type="arabicPeriod"/>
            </a:pPr>
            <a:r>
              <a:rPr lang="fr-FR" dirty="0"/>
              <a:t>Objectifs de la session</a:t>
            </a:r>
          </a:p>
          <a:p>
            <a:pPr marL="342900" indent="-342900">
              <a:lnSpc>
                <a:spcPct val="200000"/>
              </a:lnSpc>
              <a:buFont typeface="+mj-lt"/>
              <a:buAutoNum type="arabicPeriod"/>
            </a:pPr>
            <a:r>
              <a:rPr lang="fr-FR" dirty="0"/>
              <a:t>Introduction à Domain-Driven Design (DDD)</a:t>
            </a:r>
          </a:p>
          <a:p>
            <a:pPr marL="342900" indent="-342900">
              <a:lnSpc>
                <a:spcPct val="200000"/>
              </a:lnSpc>
              <a:buFont typeface="+mj-lt"/>
              <a:buAutoNum type="arabicPeriod"/>
            </a:pPr>
            <a:r>
              <a:rPr lang="fr-FR" dirty="0"/>
              <a:t>Définition de Bounded Context</a:t>
            </a:r>
          </a:p>
          <a:p>
            <a:pPr marL="342900" indent="-342900">
              <a:lnSpc>
                <a:spcPct val="200000"/>
              </a:lnSpc>
              <a:buFont typeface="+mj-lt"/>
              <a:buAutoNum type="arabicPeriod"/>
            </a:pPr>
            <a:r>
              <a:rPr lang="fr-FR" dirty="0"/>
              <a:t>Clean Architecture : principes de base (couches, dépendances)</a:t>
            </a:r>
          </a:p>
          <a:p>
            <a:pPr marL="342900" indent="-342900">
              <a:lnSpc>
                <a:spcPct val="200000"/>
              </a:lnSpc>
              <a:buFont typeface="+mj-lt"/>
              <a:buAutoNum type="arabicPeriod"/>
            </a:pPr>
            <a:r>
              <a:rPr lang="fr-FR" dirty="0"/>
              <a:t>Règles de dépendance (flux de contrôle et de données)</a:t>
            </a:r>
          </a:p>
          <a:p>
            <a:pPr marL="342900" indent="-342900">
              <a:lnSpc>
                <a:spcPct val="200000"/>
              </a:lnSpc>
              <a:buFont typeface="+mj-lt"/>
              <a:buAutoNum type="arabicPeriod"/>
            </a:pPr>
            <a:endParaRPr lang="fr-FR" dirty="0"/>
          </a:p>
        </p:txBody>
      </p:sp>
    </p:spTree>
    <p:extLst>
      <p:ext uri="{BB962C8B-B14F-4D97-AF65-F5344CB8AC3E}">
        <p14:creationId xmlns:p14="http://schemas.microsoft.com/office/powerpoint/2010/main" val="2148520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2E948-36BB-2DD8-767D-35CE17260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FACC30-D8F5-EBEF-B892-E0F542B54222}"/>
              </a:ext>
            </a:extLst>
          </p:cNvPr>
          <p:cNvSpPr>
            <a:spLocks noGrp="1"/>
          </p:cNvSpPr>
          <p:nvPr>
            <p:ph type="ctrTitle"/>
          </p:nvPr>
        </p:nvSpPr>
        <p:spPr/>
        <p:txBody>
          <a:bodyPr/>
          <a:lstStyle/>
          <a:p>
            <a:r>
              <a:rPr lang="fr-FR" noProof="0" dirty="0"/>
              <a:t>9. </a:t>
            </a:r>
            <a:r>
              <a:rPr lang="fr-FR" dirty="0"/>
              <a:t>Bonnes pratiques</a:t>
            </a:r>
            <a:endParaRPr lang="fr-FR" noProof="0" dirty="0"/>
          </a:p>
        </p:txBody>
      </p:sp>
      <p:sp>
        <p:nvSpPr>
          <p:cNvPr id="3" name="Date Placeholder 2">
            <a:extLst>
              <a:ext uri="{FF2B5EF4-FFF2-40B4-BE49-F238E27FC236}">
                <a16:creationId xmlns:a16="http://schemas.microsoft.com/office/drawing/2014/main" id="{1F0FE170-A5D5-0855-6F51-90FC6EDDB573}"/>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CF4F40DE-E04D-5EE9-6F37-F4D89D67FBC0}"/>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5F568D13-1552-7868-CC99-B46A22C9BFBA}"/>
              </a:ext>
            </a:extLst>
          </p:cNvPr>
          <p:cNvSpPr>
            <a:spLocks noGrp="1"/>
          </p:cNvSpPr>
          <p:nvPr>
            <p:ph type="sldNum" sz="quarter" idx="12"/>
          </p:nvPr>
        </p:nvSpPr>
        <p:spPr/>
        <p:txBody>
          <a:bodyPr/>
          <a:lstStyle/>
          <a:p>
            <a:fld id="{D45383A3-69D5-4E2F-A1AB-69ED5D96D69B}" type="slidenum">
              <a:rPr lang="fr-FR" noProof="0" smtClean="0"/>
              <a:t>20</a:t>
            </a:fld>
            <a:endParaRPr lang="fr-FR" noProof="0" dirty="0"/>
          </a:p>
        </p:txBody>
      </p:sp>
    </p:spTree>
    <p:extLst>
      <p:ext uri="{BB962C8B-B14F-4D97-AF65-F5344CB8AC3E}">
        <p14:creationId xmlns:p14="http://schemas.microsoft.com/office/powerpoint/2010/main" val="384771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305B3-629E-BACF-B919-58DAD87222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2D9A48E-2FF8-C4B9-62E8-18E7C585BD6C}"/>
              </a:ext>
            </a:extLst>
          </p:cNvPr>
          <p:cNvSpPr>
            <a:spLocks noGrp="1"/>
          </p:cNvSpPr>
          <p:nvPr>
            <p:ph type="body" sz="quarter" idx="13"/>
          </p:nvPr>
        </p:nvSpPr>
        <p:spPr/>
        <p:txBody>
          <a:bodyPr/>
          <a:lstStyle/>
          <a:p>
            <a:r>
              <a:rPr lang="fr-FR" dirty="0"/>
              <a:t>9. Bonnes pratiques</a:t>
            </a:r>
            <a:endParaRPr lang="fr-FR" noProof="0" dirty="0"/>
          </a:p>
        </p:txBody>
      </p:sp>
      <p:sp>
        <p:nvSpPr>
          <p:cNvPr id="4" name="Date Placeholder 3">
            <a:extLst>
              <a:ext uri="{FF2B5EF4-FFF2-40B4-BE49-F238E27FC236}">
                <a16:creationId xmlns:a16="http://schemas.microsoft.com/office/drawing/2014/main" id="{FB53DA8C-FE3F-1DCB-531C-F6F25E11638E}"/>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29EE5328-072B-059B-6CC7-1F54F1A186A9}"/>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6D6525AC-C933-10FD-DDB2-1206A81B7127}"/>
              </a:ext>
            </a:extLst>
          </p:cNvPr>
          <p:cNvSpPr>
            <a:spLocks noGrp="1"/>
          </p:cNvSpPr>
          <p:nvPr>
            <p:ph type="sldNum" sz="quarter" idx="12"/>
          </p:nvPr>
        </p:nvSpPr>
        <p:spPr/>
        <p:txBody>
          <a:bodyPr/>
          <a:lstStyle/>
          <a:p>
            <a:fld id="{D45383A3-69D5-4E2F-A1AB-69ED5D96D69B}" type="slidenum">
              <a:rPr lang="fr-FR" noProof="0" smtClean="0"/>
              <a:t>21</a:t>
            </a:fld>
            <a:endParaRPr lang="fr-FR" noProof="0" dirty="0"/>
          </a:p>
        </p:txBody>
      </p:sp>
      <p:sp>
        <p:nvSpPr>
          <p:cNvPr id="3" name="TextBox 2">
            <a:extLst>
              <a:ext uri="{FF2B5EF4-FFF2-40B4-BE49-F238E27FC236}">
                <a16:creationId xmlns:a16="http://schemas.microsoft.com/office/drawing/2014/main" id="{0AAC6161-3A24-967E-154B-05E263985CC5}"/>
              </a:ext>
            </a:extLst>
          </p:cNvPr>
          <p:cNvSpPr txBox="1"/>
          <p:nvPr/>
        </p:nvSpPr>
        <p:spPr>
          <a:xfrm>
            <a:off x="834390" y="1257300"/>
            <a:ext cx="2924820" cy="461665"/>
          </a:xfrm>
          <a:prstGeom prst="rect">
            <a:avLst/>
          </a:prstGeom>
          <a:noFill/>
        </p:spPr>
        <p:txBody>
          <a:bodyPr wrap="square" rtlCol="0">
            <a:spAutoFit/>
          </a:bodyPr>
          <a:lstStyle/>
          <a:p>
            <a:r>
              <a:rPr lang="fr-FR" sz="2400" dirty="0"/>
              <a:t>🛠️ À appliquer</a:t>
            </a:r>
            <a:endParaRPr lang="fr-FR" sz="2400" b="1" dirty="0"/>
          </a:p>
        </p:txBody>
      </p:sp>
      <p:sp>
        <p:nvSpPr>
          <p:cNvPr id="8" name="TextBox 7">
            <a:extLst>
              <a:ext uri="{FF2B5EF4-FFF2-40B4-BE49-F238E27FC236}">
                <a16:creationId xmlns:a16="http://schemas.microsoft.com/office/drawing/2014/main" id="{A4FA4ADF-B1A6-2E47-9C5C-85E0492F7944}"/>
              </a:ext>
            </a:extLst>
          </p:cNvPr>
          <p:cNvSpPr txBox="1"/>
          <p:nvPr/>
        </p:nvSpPr>
        <p:spPr>
          <a:xfrm>
            <a:off x="937260" y="2217420"/>
            <a:ext cx="7749540" cy="22177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dirty="0"/>
              <a:t>Utiliser le langage métier dans le code</a:t>
            </a:r>
          </a:p>
          <a:p>
            <a:pPr marL="285750" indent="-285750">
              <a:lnSpc>
                <a:spcPct val="200000"/>
              </a:lnSpc>
              <a:buFont typeface="Arial" panose="020B0604020202020204" pitchFamily="34" charset="0"/>
              <a:buChar char="•"/>
            </a:pPr>
            <a:r>
              <a:rPr lang="fr-FR" dirty="0"/>
              <a:t>Services orientés use case</a:t>
            </a:r>
          </a:p>
          <a:p>
            <a:pPr marL="285750" indent="-285750">
              <a:lnSpc>
                <a:spcPct val="200000"/>
              </a:lnSpc>
              <a:buFont typeface="Arial" panose="020B0604020202020204" pitchFamily="34" charset="0"/>
              <a:buChar char="•"/>
            </a:pPr>
            <a:r>
              <a:rPr lang="fr-FR" dirty="0"/>
              <a:t>Injection de dépendances explicite</a:t>
            </a:r>
          </a:p>
          <a:p>
            <a:pPr marL="285750" indent="-285750">
              <a:lnSpc>
                <a:spcPct val="200000"/>
              </a:lnSpc>
              <a:buFont typeface="Arial" panose="020B0604020202020204" pitchFamily="34" charset="0"/>
              <a:buChar char="•"/>
            </a:pPr>
            <a:r>
              <a:rPr lang="fr-FR" dirty="0"/>
              <a:t>Tests unitaires au niveau du domaine</a:t>
            </a:r>
          </a:p>
        </p:txBody>
      </p:sp>
    </p:spTree>
    <p:extLst>
      <p:ext uri="{BB962C8B-B14F-4D97-AF65-F5344CB8AC3E}">
        <p14:creationId xmlns:p14="http://schemas.microsoft.com/office/powerpoint/2010/main" val="300919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752E-F7DF-A8E5-9BAB-D6445742A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0D096-3F2C-D795-56EB-3325E4037154}"/>
              </a:ext>
            </a:extLst>
          </p:cNvPr>
          <p:cNvSpPr>
            <a:spLocks noGrp="1"/>
          </p:cNvSpPr>
          <p:nvPr>
            <p:ph type="ctrTitle"/>
          </p:nvPr>
        </p:nvSpPr>
        <p:spPr/>
        <p:txBody>
          <a:bodyPr/>
          <a:lstStyle/>
          <a:p>
            <a:r>
              <a:rPr lang="fr-FR" noProof="0" dirty="0"/>
              <a:t>10. </a:t>
            </a:r>
            <a:r>
              <a:rPr lang="fr-FR" dirty="0"/>
              <a:t>Résumé + Questions</a:t>
            </a:r>
            <a:endParaRPr lang="fr-FR" noProof="0" dirty="0"/>
          </a:p>
        </p:txBody>
      </p:sp>
      <p:sp>
        <p:nvSpPr>
          <p:cNvPr id="3" name="Date Placeholder 2">
            <a:extLst>
              <a:ext uri="{FF2B5EF4-FFF2-40B4-BE49-F238E27FC236}">
                <a16:creationId xmlns:a16="http://schemas.microsoft.com/office/drawing/2014/main" id="{9968BA75-2769-8499-2923-BC8D62B85F2A}"/>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2A02A9F2-1E9C-537E-331E-3EA161934132}"/>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BE1F5974-2119-DF54-F144-D323AB29DCE3}"/>
              </a:ext>
            </a:extLst>
          </p:cNvPr>
          <p:cNvSpPr>
            <a:spLocks noGrp="1"/>
          </p:cNvSpPr>
          <p:nvPr>
            <p:ph type="sldNum" sz="quarter" idx="12"/>
          </p:nvPr>
        </p:nvSpPr>
        <p:spPr/>
        <p:txBody>
          <a:bodyPr/>
          <a:lstStyle/>
          <a:p>
            <a:fld id="{D45383A3-69D5-4E2F-A1AB-69ED5D96D69B}" type="slidenum">
              <a:rPr lang="fr-FR" noProof="0" smtClean="0"/>
              <a:t>22</a:t>
            </a:fld>
            <a:endParaRPr lang="fr-FR" noProof="0" dirty="0"/>
          </a:p>
        </p:txBody>
      </p:sp>
    </p:spTree>
    <p:extLst>
      <p:ext uri="{BB962C8B-B14F-4D97-AF65-F5344CB8AC3E}">
        <p14:creationId xmlns:p14="http://schemas.microsoft.com/office/powerpoint/2010/main" val="21488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10. </a:t>
            </a:r>
            <a:r>
              <a:rPr lang="fr-FR" dirty="0"/>
              <a:t>Résumé + Questions</a:t>
            </a:r>
            <a:endParaRPr lang="fr-FR" noProof="0" dirty="0"/>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23</a:t>
            </a:fld>
            <a:endParaRPr lang="fr-FR" noProof="0" dirty="0"/>
          </a:p>
        </p:txBody>
      </p:sp>
      <p:pic>
        <p:nvPicPr>
          <p:cNvPr id="7" name="Graphic 6">
            <a:extLst>
              <a:ext uri="{FF2B5EF4-FFF2-40B4-BE49-F238E27FC236}">
                <a16:creationId xmlns:a16="http://schemas.microsoft.com/office/drawing/2014/main" id="{43136243-B86A-C343-78FD-E4FC2BD657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5141" y="1266679"/>
            <a:ext cx="6141720" cy="4324644"/>
          </a:xfrm>
          <a:prstGeom prst="rect">
            <a:avLst/>
          </a:prstGeom>
        </p:spPr>
      </p:pic>
    </p:spTree>
    <p:extLst>
      <p:ext uri="{BB962C8B-B14F-4D97-AF65-F5344CB8AC3E}">
        <p14:creationId xmlns:p14="http://schemas.microsoft.com/office/powerpoint/2010/main" val="98722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22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CD98-1A93-F37B-0447-0303B038264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E7661B-2940-A4FE-771E-D2DC8BCC2FDC}"/>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45754D4-1830-2E27-BE99-1A5D71B4066D}"/>
              </a:ext>
            </a:extLst>
          </p:cNvPr>
          <p:cNvSpPr>
            <a:spLocks noGrp="1"/>
          </p:cNvSpPr>
          <p:nvPr>
            <p:ph type="sldNum" sz="quarter" idx="12"/>
          </p:nvPr>
        </p:nvSpPr>
        <p:spPr/>
        <p:txBody>
          <a:bodyPr/>
          <a:lstStyle/>
          <a:p>
            <a:fld id="{D45383A3-69D5-4E2F-A1AB-69ED5D96D69B}" type="slidenum">
              <a:rPr lang="fr-FR" noProof="0" smtClean="0"/>
              <a:t>3</a:t>
            </a:fld>
            <a:endParaRPr lang="fr-FR" noProof="0" dirty="0"/>
          </a:p>
        </p:txBody>
      </p:sp>
      <p:sp>
        <p:nvSpPr>
          <p:cNvPr id="6" name="Date Placeholder 5">
            <a:extLst>
              <a:ext uri="{FF2B5EF4-FFF2-40B4-BE49-F238E27FC236}">
                <a16:creationId xmlns:a16="http://schemas.microsoft.com/office/drawing/2014/main" id="{9780BF7D-3DCB-8FA1-CF9B-1530034562D8}"/>
              </a:ext>
            </a:extLst>
          </p:cNvPr>
          <p:cNvSpPr>
            <a:spLocks noGrp="1"/>
          </p:cNvSpPr>
          <p:nvPr>
            <p:ph type="dt" sz="half" idx="10"/>
          </p:nvPr>
        </p:nvSpPr>
        <p:spPr/>
        <p:txBody>
          <a:bodyPr/>
          <a:lstStyle/>
          <a:p>
            <a:fld id="{B77DE086-5CD5-416A-805A-07F92192D58A}" type="datetime8">
              <a:rPr lang="fr-FR" noProof="0" smtClean="0"/>
              <a:t>27/06/2025 15:40</a:t>
            </a:fld>
            <a:endParaRPr lang="fr-FR" noProof="0" dirty="0"/>
          </a:p>
        </p:txBody>
      </p:sp>
      <p:sp>
        <p:nvSpPr>
          <p:cNvPr id="7" name="TextBox 6">
            <a:extLst>
              <a:ext uri="{FF2B5EF4-FFF2-40B4-BE49-F238E27FC236}">
                <a16:creationId xmlns:a16="http://schemas.microsoft.com/office/drawing/2014/main" id="{FFA05B2E-AB56-FA0F-D362-82024D82FBDF}"/>
              </a:ext>
            </a:extLst>
          </p:cNvPr>
          <p:cNvSpPr txBox="1"/>
          <p:nvPr/>
        </p:nvSpPr>
        <p:spPr>
          <a:xfrm>
            <a:off x="354564" y="307910"/>
            <a:ext cx="2739853" cy="646331"/>
          </a:xfrm>
          <a:prstGeom prst="rect">
            <a:avLst/>
          </a:prstGeom>
          <a:noFill/>
        </p:spPr>
        <p:txBody>
          <a:bodyPr wrap="none" rtlCol="0">
            <a:spAutoFit/>
          </a:bodyPr>
          <a:lstStyle/>
          <a:p>
            <a:r>
              <a:rPr lang="fr-FR" sz="3600" b="1" noProof="0" dirty="0"/>
              <a:t>Programme</a:t>
            </a:r>
          </a:p>
        </p:txBody>
      </p:sp>
      <p:sp>
        <p:nvSpPr>
          <p:cNvPr id="8" name="TextBox 7">
            <a:extLst>
              <a:ext uri="{FF2B5EF4-FFF2-40B4-BE49-F238E27FC236}">
                <a16:creationId xmlns:a16="http://schemas.microsoft.com/office/drawing/2014/main" id="{B290FE21-6940-20CD-D1B7-60D9B00427BE}"/>
              </a:ext>
            </a:extLst>
          </p:cNvPr>
          <p:cNvSpPr txBox="1"/>
          <p:nvPr/>
        </p:nvSpPr>
        <p:spPr>
          <a:xfrm>
            <a:off x="1410165" y="1795748"/>
            <a:ext cx="7901351" cy="2771721"/>
          </a:xfrm>
          <a:prstGeom prst="rect">
            <a:avLst/>
          </a:prstGeom>
          <a:noFill/>
        </p:spPr>
        <p:txBody>
          <a:bodyPr wrap="square" rtlCol="0">
            <a:spAutoFit/>
          </a:bodyPr>
          <a:lstStyle/>
          <a:p>
            <a:pPr marL="342900" indent="-342900">
              <a:lnSpc>
                <a:spcPct val="200000"/>
              </a:lnSpc>
              <a:buFont typeface="+mj-lt"/>
              <a:buAutoNum type="arabicPeriod" startAt="6"/>
            </a:pPr>
            <a:r>
              <a:rPr lang="fr-FR" dirty="0"/>
              <a:t>Exemple concret en .NET (structure de solution)</a:t>
            </a:r>
          </a:p>
          <a:p>
            <a:pPr marL="342900" indent="-342900">
              <a:lnSpc>
                <a:spcPct val="200000"/>
              </a:lnSpc>
              <a:buFont typeface="+mj-lt"/>
              <a:buAutoNum type="arabicPeriod" startAt="6"/>
            </a:pPr>
            <a:r>
              <a:rPr lang="fr-FR" dirty="0"/>
              <a:t>Avantages de Clean Architecture dans les microservices</a:t>
            </a:r>
          </a:p>
          <a:p>
            <a:pPr marL="342900" indent="-342900">
              <a:lnSpc>
                <a:spcPct val="200000"/>
              </a:lnSpc>
              <a:buFont typeface="+mj-lt"/>
              <a:buAutoNum type="arabicPeriod" startAt="6"/>
            </a:pPr>
            <a:r>
              <a:rPr lang="fr-FR" dirty="0"/>
              <a:t>Anti-patterns fréquents à éviter</a:t>
            </a:r>
          </a:p>
          <a:p>
            <a:pPr marL="342900" indent="-342900">
              <a:lnSpc>
                <a:spcPct val="200000"/>
              </a:lnSpc>
              <a:buFont typeface="+mj-lt"/>
              <a:buAutoNum type="arabicPeriod" startAt="6"/>
            </a:pPr>
            <a:r>
              <a:rPr lang="fr-FR" dirty="0"/>
              <a:t>Bonnes pratiques (</a:t>
            </a:r>
            <a:r>
              <a:rPr lang="fr-FR" dirty="0" err="1"/>
              <a:t>naming</a:t>
            </a:r>
            <a:r>
              <a:rPr lang="fr-FR" dirty="0"/>
              <a:t>, tests, injection de dépendance)</a:t>
            </a:r>
          </a:p>
          <a:p>
            <a:pPr marL="342900" indent="-342900">
              <a:lnSpc>
                <a:spcPct val="200000"/>
              </a:lnSpc>
              <a:buFont typeface="+mj-lt"/>
              <a:buAutoNum type="arabicPeriod" startAt="6"/>
            </a:pPr>
            <a:r>
              <a:rPr lang="fr-FR" dirty="0"/>
              <a:t>Résumé + Questions</a:t>
            </a:r>
          </a:p>
        </p:txBody>
      </p:sp>
    </p:spTree>
    <p:extLst>
      <p:ext uri="{BB962C8B-B14F-4D97-AF65-F5344CB8AC3E}">
        <p14:creationId xmlns:p14="http://schemas.microsoft.com/office/powerpoint/2010/main" val="2914653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2F85-23E1-0887-E6E7-81DF7AA53901}"/>
              </a:ext>
            </a:extLst>
          </p:cNvPr>
          <p:cNvSpPr>
            <a:spLocks noGrp="1"/>
          </p:cNvSpPr>
          <p:nvPr>
            <p:ph type="ctrTitle"/>
          </p:nvPr>
        </p:nvSpPr>
        <p:spPr/>
        <p:txBody>
          <a:bodyPr/>
          <a:lstStyle/>
          <a:p>
            <a:r>
              <a:rPr lang="fr-FR" noProof="0" dirty="0"/>
              <a:t>1. Objectifs de la session</a:t>
            </a:r>
            <a:br>
              <a:rPr lang="fr-FR" noProof="0" dirty="0"/>
            </a:br>
            <a:endParaRPr lang="fr-FR" noProof="0" dirty="0"/>
          </a:p>
        </p:txBody>
      </p:sp>
      <p:sp>
        <p:nvSpPr>
          <p:cNvPr id="3" name="Date Placeholder 2">
            <a:extLst>
              <a:ext uri="{FF2B5EF4-FFF2-40B4-BE49-F238E27FC236}">
                <a16:creationId xmlns:a16="http://schemas.microsoft.com/office/drawing/2014/main" id="{B0599C61-70EA-2E26-E2CB-1B7771CA2C7A}"/>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CAFFC15C-90FD-C2B2-CDCA-C2CFA5222836}"/>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084EEB73-611D-801A-FBE8-194240F43DF5}"/>
              </a:ext>
            </a:extLst>
          </p:cNvPr>
          <p:cNvSpPr>
            <a:spLocks noGrp="1"/>
          </p:cNvSpPr>
          <p:nvPr>
            <p:ph type="sldNum" sz="quarter" idx="12"/>
          </p:nvPr>
        </p:nvSpPr>
        <p:spPr/>
        <p:txBody>
          <a:bodyPr/>
          <a:lstStyle/>
          <a:p>
            <a:fld id="{D45383A3-69D5-4E2F-A1AB-69ED5D96D69B}" type="slidenum">
              <a:rPr lang="fr-FR" noProof="0" smtClean="0"/>
              <a:t>4</a:t>
            </a:fld>
            <a:endParaRPr lang="fr-FR" noProof="0" dirty="0"/>
          </a:p>
        </p:txBody>
      </p:sp>
    </p:spTree>
    <p:extLst>
      <p:ext uri="{BB962C8B-B14F-4D97-AF65-F5344CB8AC3E}">
        <p14:creationId xmlns:p14="http://schemas.microsoft.com/office/powerpoint/2010/main" val="148494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B68BDF-6EA1-BC4E-BBC1-42CE1AFE296D}"/>
              </a:ext>
            </a:extLst>
          </p:cNvPr>
          <p:cNvSpPr>
            <a:spLocks noGrp="1"/>
          </p:cNvSpPr>
          <p:nvPr>
            <p:ph type="body" sz="quarter" idx="13"/>
          </p:nvPr>
        </p:nvSpPr>
        <p:spPr/>
        <p:txBody>
          <a:bodyPr/>
          <a:lstStyle/>
          <a:p>
            <a:r>
              <a:rPr lang="fr-FR" noProof="0" dirty="0"/>
              <a:t>1. Objectifs de la session</a:t>
            </a:r>
          </a:p>
        </p:txBody>
      </p:sp>
      <p:sp>
        <p:nvSpPr>
          <p:cNvPr id="4" name="Date Placeholder 3">
            <a:extLst>
              <a:ext uri="{FF2B5EF4-FFF2-40B4-BE49-F238E27FC236}">
                <a16:creationId xmlns:a16="http://schemas.microsoft.com/office/drawing/2014/main" id="{6D68512D-FD9A-A8F1-75C0-E6F40F97E494}"/>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AB665D02-9E67-132D-3F10-EECB87BB9A71}"/>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0733A38F-91DA-4C64-B4AE-69FA78990656}"/>
              </a:ext>
            </a:extLst>
          </p:cNvPr>
          <p:cNvSpPr>
            <a:spLocks noGrp="1"/>
          </p:cNvSpPr>
          <p:nvPr>
            <p:ph type="sldNum" sz="quarter" idx="12"/>
          </p:nvPr>
        </p:nvSpPr>
        <p:spPr/>
        <p:txBody>
          <a:bodyPr/>
          <a:lstStyle/>
          <a:p>
            <a:fld id="{D45383A3-69D5-4E2F-A1AB-69ED5D96D69B}" type="slidenum">
              <a:rPr lang="fr-FR" noProof="0" smtClean="0"/>
              <a:t>5</a:t>
            </a:fld>
            <a:endParaRPr lang="fr-FR" noProof="0" dirty="0"/>
          </a:p>
        </p:txBody>
      </p:sp>
      <p:graphicFrame>
        <p:nvGraphicFramePr>
          <p:cNvPr id="11" name="Diagram 10">
            <a:extLst>
              <a:ext uri="{FF2B5EF4-FFF2-40B4-BE49-F238E27FC236}">
                <a16:creationId xmlns:a16="http://schemas.microsoft.com/office/drawing/2014/main" id="{8108C922-3704-16C5-B20C-EB8E3015AA6A}"/>
              </a:ext>
            </a:extLst>
          </p:cNvPr>
          <p:cNvGraphicFramePr/>
          <p:nvPr>
            <p:extLst>
              <p:ext uri="{D42A27DB-BD31-4B8C-83A1-F6EECF244321}">
                <p14:modId xmlns:p14="http://schemas.microsoft.com/office/powerpoint/2010/main" val="81122731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1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CFBEA-FF6F-F2C5-C723-12CD90010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FCEB0-B584-4FC8-51B3-9AD881EB1385}"/>
              </a:ext>
            </a:extLst>
          </p:cNvPr>
          <p:cNvSpPr>
            <a:spLocks noGrp="1"/>
          </p:cNvSpPr>
          <p:nvPr>
            <p:ph type="ctrTitle"/>
          </p:nvPr>
        </p:nvSpPr>
        <p:spPr/>
        <p:txBody>
          <a:bodyPr/>
          <a:lstStyle/>
          <a:p>
            <a:r>
              <a:rPr lang="fr-FR" noProof="0" dirty="0"/>
              <a:t>2. </a:t>
            </a:r>
            <a:r>
              <a:rPr lang="fr-FR" dirty="0"/>
              <a:t>Introduction à Domain-Driven Design (DDD)</a:t>
            </a:r>
            <a:br>
              <a:rPr lang="fr-FR" noProof="0" dirty="0"/>
            </a:br>
            <a:endParaRPr lang="fr-FR" noProof="0" dirty="0"/>
          </a:p>
        </p:txBody>
      </p:sp>
      <p:sp>
        <p:nvSpPr>
          <p:cNvPr id="3" name="Date Placeholder 2">
            <a:extLst>
              <a:ext uri="{FF2B5EF4-FFF2-40B4-BE49-F238E27FC236}">
                <a16:creationId xmlns:a16="http://schemas.microsoft.com/office/drawing/2014/main" id="{34B23E85-9349-BCF4-93E5-A353CE27A987}"/>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A60F682A-95C8-315A-E6FD-2D4CF442BE7A}"/>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ECD6D12F-4C28-DA33-9F39-CB2A6B5D2136}"/>
              </a:ext>
            </a:extLst>
          </p:cNvPr>
          <p:cNvSpPr>
            <a:spLocks noGrp="1"/>
          </p:cNvSpPr>
          <p:nvPr>
            <p:ph type="sldNum" sz="quarter" idx="12"/>
          </p:nvPr>
        </p:nvSpPr>
        <p:spPr/>
        <p:txBody>
          <a:bodyPr/>
          <a:lstStyle/>
          <a:p>
            <a:fld id="{D45383A3-69D5-4E2F-A1AB-69ED5D96D69B}" type="slidenum">
              <a:rPr lang="fr-FR" noProof="0" smtClean="0"/>
              <a:t>6</a:t>
            </a:fld>
            <a:endParaRPr lang="fr-FR" noProof="0" dirty="0"/>
          </a:p>
        </p:txBody>
      </p:sp>
    </p:spTree>
    <p:extLst>
      <p:ext uri="{BB962C8B-B14F-4D97-AF65-F5344CB8AC3E}">
        <p14:creationId xmlns:p14="http://schemas.microsoft.com/office/powerpoint/2010/main" val="103917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03780-CE08-325B-1C79-C0C15E9808B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6BFFAB-8FFC-B56B-9619-65E886025153}"/>
              </a:ext>
            </a:extLst>
          </p:cNvPr>
          <p:cNvSpPr>
            <a:spLocks noGrp="1"/>
          </p:cNvSpPr>
          <p:nvPr>
            <p:ph type="body" sz="quarter" idx="13"/>
          </p:nvPr>
        </p:nvSpPr>
        <p:spPr/>
        <p:txBody>
          <a:bodyPr/>
          <a:lstStyle/>
          <a:p>
            <a:r>
              <a:rPr lang="fr-FR" noProof="0" dirty="0"/>
              <a:t>2. </a:t>
            </a:r>
            <a:r>
              <a:rPr lang="fr-FR" dirty="0"/>
              <a:t>Introduction à Domain-Driven Design (DDD)</a:t>
            </a:r>
            <a:endParaRPr lang="fr-FR" noProof="0" dirty="0"/>
          </a:p>
        </p:txBody>
      </p:sp>
      <p:sp>
        <p:nvSpPr>
          <p:cNvPr id="4" name="Date Placeholder 3">
            <a:extLst>
              <a:ext uri="{FF2B5EF4-FFF2-40B4-BE49-F238E27FC236}">
                <a16:creationId xmlns:a16="http://schemas.microsoft.com/office/drawing/2014/main" id="{7736BE04-6913-4E5E-BA74-F8769D7291F4}"/>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300825CE-A880-A797-DE2F-B175B9AFAC47}"/>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134B4024-4C28-D61F-D525-A12BD04C7B42}"/>
              </a:ext>
            </a:extLst>
          </p:cNvPr>
          <p:cNvSpPr>
            <a:spLocks noGrp="1"/>
          </p:cNvSpPr>
          <p:nvPr>
            <p:ph type="sldNum" sz="quarter" idx="12"/>
          </p:nvPr>
        </p:nvSpPr>
        <p:spPr/>
        <p:txBody>
          <a:bodyPr/>
          <a:lstStyle/>
          <a:p>
            <a:fld id="{D45383A3-69D5-4E2F-A1AB-69ED5D96D69B}" type="slidenum">
              <a:rPr lang="fr-FR" noProof="0" smtClean="0"/>
              <a:t>7</a:t>
            </a:fld>
            <a:endParaRPr lang="fr-FR" noProof="0" dirty="0"/>
          </a:p>
        </p:txBody>
      </p:sp>
      <p:sp>
        <p:nvSpPr>
          <p:cNvPr id="3" name="TextBox 2">
            <a:extLst>
              <a:ext uri="{FF2B5EF4-FFF2-40B4-BE49-F238E27FC236}">
                <a16:creationId xmlns:a16="http://schemas.microsoft.com/office/drawing/2014/main" id="{D1D1E17D-99D0-FAE2-D80F-7CB7F5C54894}"/>
              </a:ext>
            </a:extLst>
          </p:cNvPr>
          <p:cNvSpPr txBox="1"/>
          <p:nvPr/>
        </p:nvSpPr>
        <p:spPr>
          <a:xfrm>
            <a:off x="1000125" y="1219200"/>
            <a:ext cx="3738524" cy="400110"/>
          </a:xfrm>
          <a:prstGeom prst="rect">
            <a:avLst/>
          </a:prstGeom>
          <a:noFill/>
        </p:spPr>
        <p:txBody>
          <a:bodyPr wrap="none" rtlCol="0">
            <a:spAutoFit/>
          </a:bodyPr>
          <a:lstStyle/>
          <a:p>
            <a:r>
              <a:rPr lang="fr-FR" sz="2000" b="1" dirty="0"/>
              <a:t>Domain-Driven Design (DDD)</a:t>
            </a:r>
          </a:p>
        </p:txBody>
      </p:sp>
      <p:sp>
        <p:nvSpPr>
          <p:cNvPr id="7" name="TextBox 6">
            <a:extLst>
              <a:ext uri="{FF2B5EF4-FFF2-40B4-BE49-F238E27FC236}">
                <a16:creationId xmlns:a16="http://schemas.microsoft.com/office/drawing/2014/main" id="{4702AF05-F4AD-F9E3-F43B-192AB2BC3B5A}"/>
              </a:ext>
            </a:extLst>
          </p:cNvPr>
          <p:cNvSpPr txBox="1"/>
          <p:nvPr/>
        </p:nvSpPr>
        <p:spPr>
          <a:xfrm>
            <a:off x="2428875" y="2525563"/>
            <a:ext cx="6553200" cy="1754326"/>
          </a:xfrm>
          <a:prstGeom prst="rect">
            <a:avLst/>
          </a:prstGeom>
          <a:noFill/>
        </p:spPr>
        <p:txBody>
          <a:bodyPr wrap="square" rtlCol="0">
            <a:spAutoFit/>
          </a:bodyPr>
          <a:lstStyle/>
          <a:p>
            <a:pPr marL="285750" indent="-285750">
              <a:buFont typeface="Arial" panose="020B0604020202020204" pitchFamily="34" charset="0"/>
              <a:buChar char="•"/>
            </a:pPr>
            <a:r>
              <a:rPr lang="fr-FR" dirty="0"/>
              <a:t>Approche centrée sur le domaine métier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Collaboration étroite entre experts métier et développeurs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Organisation du code autour du langage omniprésent</a:t>
            </a:r>
          </a:p>
        </p:txBody>
      </p:sp>
    </p:spTree>
    <p:extLst>
      <p:ext uri="{BB962C8B-B14F-4D97-AF65-F5344CB8AC3E}">
        <p14:creationId xmlns:p14="http://schemas.microsoft.com/office/powerpoint/2010/main" val="306614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1E7B-BE02-A7DA-851C-C3819931B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501F5-8225-C360-0160-2ED9D4C1F736}"/>
              </a:ext>
            </a:extLst>
          </p:cNvPr>
          <p:cNvSpPr>
            <a:spLocks noGrp="1"/>
          </p:cNvSpPr>
          <p:nvPr>
            <p:ph type="ctrTitle"/>
          </p:nvPr>
        </p:nvSpPr>
        <p:spPr/>
        <p:txBody>
          <a:bodyPr/>
          <a:lstStyle/>
          <a:p>
            <a:r>
              <a:rPr lang="fr-FR" noProof="0" dirty="0"/>
              <a:t>3. </a:t>
            </a:r>
            <a:r>
              <a:rPr lang="fr-FR" dirty="0"/>
              <a:t>Définition de Bounded Context</a:t>
            </a:r>
            <a:endParaRPr lang="fr-FR" noProof="0" dirty="0"/>
          </a:p>
        </p:txBody>
      </p:sp>
      <p:sp>
        <p:nvSpPr>
          <p:cNvPr id="3" name="Date Placeholder 2">
            <a:extLst>
              <a:ext uri="{FF2B5EF4-FFF2-40B4-BE49-F238E27FC236}">
                <a16:creationId xmlns:a16="http://schemas.microsoft.com/office/drawing/2014/main" id="{E5FBFFA3-A17E-F4C5-9E3B-01A0C26DC4E7}"/>
              </a:ext>
            </a:extLst>
          </p:cNvPr>
          <p:cNvSpPr>
            <a:spLocks noGrp="1"/>
          </p:cNvSpPr>
          <p:nvPr>
            <p:ph type="dt" sz="half" idx="10"/>
          </p:nvPr>
        </p:nvSpPr>
        <p:spPr/>
        <p:txBody>
          <a:bodyPr/>
          <a:lstStyle/>
          <a:p>
            <a:fld id="{067B4CFE-8BB5-4617-860E-1D6DDECC9D33}" type="datetime8">
              <a:rPr lang="fr-FR" noProof="0" smtClean="0"/>
              <a:t>27/06/2025 15:40</a:t>
            </a:fld>
            <a:endParaRPr lang="fr-FR" noProof="0" dirty="0"/>
          </a:p>
        </p:txBody>
      </p:sp>
      <p:sp>
        <p:nvSpPr>
          <p:cNvPr id="4" name="Footer Placeholder 3">
            <a:extLst>
              <a:ext uri="{FF2B5EF4-FFF2-40B4-BE49-F238E27FC236}">
                <a16:creationId xmlns:a16="http://schemas.microsoft.com/office/drawing/2014/main" id="{7CD917CF-7AD1-AA17-6CFD-7E15D4DBA2B5}"/>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7DB6E0FA-D3E8-81D5-B178-82DE3412BCAB}"/>
              </a:ext>
            </a:extLst>
          </p:cNvPr>
          <p:cNvSpPr>
            <a:spLocks noGrp="1"/>
          </p:cNvSpPr>
          <p:nvPr>
            <p:ph type="sldNum" sz="quarter" idx="12"/>
          </p:nvPr>
        </p:nvSpPr>
        <p:spPr/>
        <p:txBody>
          <a:bodyPr/>
          <a:lstStyle/>
          <a:p>
            <a:fld id="{D45383A3-69D5-4E2F-A1AB-69ED5D96D69B}" type="slidenum">
              <a:rPr lang="fr-FR" noProof="0" smtClean="0"/>
              <a:t>8</a:t>
            </a:fld>
            <a:endParaRPr lang="fr-FR" noProof="0" dirty="0"/>
          </a:p>
        </p:txBody>
      </p:sp>
    </p:spTree>
    <p:extLst>
      <p:ext uri="{BB962C8B-B14F-4D97-AF65-F5344CB8AC3E}">
        <p14:creationId xmlns:p14="http://schemas.microsoft.com/office/powerpoint/2010/main" val="334287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E4C8B-6ED7-136D-4C80-7DFFB5B5954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766AEEF-AB87-3FE4-C55B-85A8BC180078}"/>
              </a:ext>
            </a:extLst>
          </p:cNvPr>
          <p:cNvSpPr>
            <a:spLocks noGrp="1"/>
          </p:cNvSpPr>
          <p:nvPr>
            <p:ph type="body" sz="quarter" idx="13"/>
          </p:nvPr>
        </p:nvSpPr>
        <p:spPr/>
        <p:txBody>
          <a:bodyPr/>
          <a:lstStyle/>
          <a:p>
            <a:r>
              <a:rPr lang="fr-FR" noProof="0" dirty="0"/>
              <a:t>3. </a:t>
            </a:r>
            <a:r>
              <a:rPr lang="fr-FR" dirty="0"/>
              <a:t>Définition de Bounded Context</a:t>
            </a:r>
            <a:endParaRPr lang="fr-FR" noProof="0" dirty="0"/>
          </a:p>
        </p:txBody>
      </p:sp>
      <p:sp>
        <p:nvSpPr>
          <p:cNvPr id="4" name="Date Placeholder 3">
            <a:extLst>
              <a:ext uri="{FF2B5EF4-FFF2-40B4-BE49-F238E27FC236}">
                <a16:creationId xmlns:a16="http://schemas.microsoft.com/office/drawing/2014/main" id="{0E418E17-DDF2-1C12-FB09-6F5927A53C49}"/>
              </a:ext>
            </a:extLst>
          </p:cNvPr>
          <p:cNvSpPr>
            <a:spLocks noGrp="1"/>
          </p:cNvSpPr>
          <p:nvPr>
            <p:ph type="dt" sz="half" idx="10"/>
          </p:nvPr>
        </p:nvSpPr>
        <p:spPr/>
        <p:txBody>
          <a:bodyPr/>
          <a:lstStyle/>
          <a:p>
            <a:fld id="{1DADF7BD-E179-4720-9BB8-EE348CB4C934}" type="datetime8">
              <a:rPr lang="fr-FR" noProof="0" smtClean="0"/>
              <a:t>27/06/2025 15:40</a:t>
            </a:fld>
            <a:endParaRPr lang="fr-FR" noProof="0" dirty="0"/>
          </a:p>
        </p:txBody>
      </p:sp>
      <p:sp>
        <p:nvSpPr>
          <p:cNvPr id="5" name="Footer Placeholder 4">
            <a:extLst>
              <a:ext uri="{FF2B5EF4-FFF2-40B4-BE49-F238E27FC236}">
                <a16:creationId xmlns:a16="http://schemas.microsoft.com/office/drawing/2014/main" id="{23A6EFE9-7388-90D8-23D7-9FB5746A92A0}"/>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C4DC8E94-43F9-4EE6-7808-481933D127A7}"/>
              </a:ext>
            </a:extLst>
          </p:cNvPr>
          <p:cNvSpPr>
            <a:spLocks noGrp="1"/>
          </p:cNvSpPr>
          <p:nvPr>
            <p:ph type="sldNum" sz="quarter" idx="12"/>
          </p:nvPr>
        </p:nvSpPr>
        <p:spPr/>
        <p:txBody>
          <a:bodyPr/>
          <a:lstStyle/>
          <a:p>
            <a:fld id="{D45383A3-69D5-4E2F-A1AB-69ED5D96D69B}" type="slidenum">
              <a:rPr lang="fr-FR" noProof="0" smtClean="0"/>
              <a:t>9</a:t>
            </a:fld>
            <a:endParaRPr lang="fr-FR" noProof="0" dirty="0"/>
          </a:p>
        </p:txBody>
      </p:sp>
      <p:pic>
        <p:nvPicPr>
          <p:cNvPr id="1026" name="Picture 2" descr="Bounded Context">
            <a:extLst>
              <a:ext uri="{FF2B5EF4-FFF2-40B4-BE49-F238E27FC236}">
                <a16:creationId xmlns:a16="http://schemas.microsoft.com/office/drawing/2014/main" id="{886C0F1F-E4B5-69D4-4E7A-501FE68EF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152525"/>
            <a:ext cx="735330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502615"/>
      </p:ext>
    </p:extLst>
  </p:cSld>
  <p:clrMapOvr>
    <a:masterClrMapping/>
  </p:clrMapOvr>
</p:sld>
</file>

<file path=ppt/theme/theme1.xml><?xml version="1.0" encoding="utf-8"?>
<a:theme xmlns:a="http://schemas.openxmlformats.org/drawingml/2006/main" name="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I 2025" id="{659DDBA4-D238-4078-9D6F-9C9FE92CF043}" vid="{F4264617-F7E7-4DB9-8EEA-CD2EC9390A61}"/>
    </a:ext>
  </a:extLst>
</a:theme>
</file>

<file path=ppt/theme/theme2.xml><?xml version="1.0" encoding="utf-8"?>
<a:theme xmlns:a="http://schemas.openxmlformats.org/drawingml/2006/main" name="1_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I 2025 new chart" id="{04B12EE4-8B5A-43FF-BCA2-0710ADF40230}" vid="{E4F9DA36-C953-4288-987E-16D3B674A4F8}"/>
    </a:ext>
  </a:extLst>
</a:theme>
</file>

<file path=ppt/theme/theme3.xml><?xml version="1.0" encoding="utf-8"?>
<a:theme xmlns:a="http://schemas.openxmlformats.org/drawingml/2006/main" name="2_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5_SQLI_PowerPoint_Example_C2 RESTRICTED" id="{836F1F5D-01ED-4676-B80E-8D19DA6897E2}" vid="{3E164D49-FF04-444C-9A64-504A03157B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B45DE2D0A0C84C9A9B598B2CCD4824" ma:contentTypeVersion="10" ma:contentTypeDescription="Crée un document." ma:contentTypeScope="" ma:versionID="ee3b017a787aa01bec80425e3709507b">
  <xsd:schema xmlns:xsd="http://www.w3.org/2001/XMLSchema" xmlns:xs="http://www.w3.org/2001/XMLSchema" xmlns:p="http://schemas.microsoft.com/office/2006/metadata/properties" xmlns:ns3="a85ff7e5-55fa-4535-8e40-f4a8599e24fc" targetNamespace="http://schemas.microsoft.com/office/2006/metadata/properties" ma:root="true" ma:fieldsID="3e487cc59492a1202c37fb3618986ebe" ns3:_="">
    <xsd:import namespace="a85ff7e5-55fa-4535-8e40-f4a8599e24fc"/>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ff7e5-55fa-4535-8e40-f4a8599e24f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85ff7e5-55fa-4535-8e40-f4a8599e24fc" xsi:nil="true"/>
  </documentManagement>
</p:properties>
</file>

<file path=customXml/itemProps1.xml><?xml version="1.0" encoding="utf-8"?>
<ds:datastoreItem xmlns:ds="http://schemas.openxmlformats.org/officeDocument/2006/customXml" ds:itemID="{00B5936B-2747-4B54-A642-104A5EE3B0A9}">
  <ds:schemaRefs>
    <ds:schemaRef ds:uri="http://schemas.microsoft.com/sharepoint/v3/contenttype/forms"/>
  </ds:schemaRefs>
</ds:datastoreItem>
</file>

<file path=customXml/itemProps2.xml><?xml version="1.0" encoding="utf-8"?>
<ds:datastoreItem xmlns:ds="http://schemas.openxmlformats.org/officeDocument/2006/customXml" ds:itemID="{8CC44252-8041-42B3-BDD1-892815EA12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ff7e5-55fa-4535-8e40-f4a8599e24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0124B4-9861-4C30-ABB0-AFA0DE5C0808}">
  <ds:schemaRefs>
    <ds:schemaRef ds:uri="http://purl.org/dc/elements/1.1/"/>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a85ff7e5-55fa-4535-8e40-f4a8599e24fc"/>
    <ds:schemaRef ds:uri="http://purl.org/dc/terms/"/>
  </ds:schemaRefs>
</ds:datastoreItem>
</file>

<file path=docProps/app.xml><?xml version="1.0" encoding="utf-8"?>
<Properties xmlns="http://schemas.openxmlformats.org/officeDocument/2006/extended-properties" xmlns:vt="http://schemas.openxmlformats.org/officeDocument/2006/docPropsVTypes">
  <Template>SQLI 2025</Template>
  <TotalTime>267</TotalTime>
  <Words>1291</Words>
  <Application>Microsoft Office PowerPoint</Application>
  <PresentationFormat>Widescreen</PresentationFormat>
  <Paragraphs>192</Paragraphs>
  <Slides>24</Slides>
  <Notes>10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24</vt:i4>
      </vt:variant>
    </vt:vector>
  </HeadingPairs>
  <TitlesOfParts>
    <vt:vector size="32" baseType="lpstr">
      <vt:lpstr>Aptos</vt:lpstr>
      <vt:lpstr>Arial</vt:lpstr>
      <vt:lpstr>TWK Everett</vt:lpstr>
      <vt:lpstr>TWK Everett Light</vt:lpstr>
      <vt:lpstr>TWK Everett Medium</vt:lpstr>
      <vt:lpstr>SQLI 2025</vt:lpstr>
      <vt:lpstr>1_SQLI 2025</vt:lpstr>
      <vt:lpstr>2_SQLI 2025</vt:lpstr>
      <vt:lpstr>Architectures Micro-Services: Bounded Context &amp; Clean Architecture</vt:lpstr>
      <vt:lpstr>PowerPoint Presentation</vt:lpstr>
      <vt:lpstr>PowerPoint Presentation</vt:lpstr>
      <vt:lpstr>1. Objectifs de la session </vt:lpstr>
      <vt:lpstr>PowerPoint Presentation</vt:lpstr>
      <vt:lpstr>2. Introduction à Domain-Driven Design (DDD) </vt:lpstr>
      <vt:lpstr>PowerPoint Presentation</vt:lpstr>
      <vt:lpstr>3. Définition de Bounded Context</vt:lpstr>
      <vt:lpstr>PowerPoint Presentation</vt:lpstr>
      <vt:lpstr>4. Clean Architecture : principes de base</vt:lpstr>
      <vt:lpstr>PowerPoint Presentation</vt:lpstr>
      <vt:lpstr>5. Règles de dépendance</vt:lpstr>
      <vt:lpstr>PowerPoint Presentation</vt:lpstr>
      <vt:lpstr>6. Exemple concret en .NET</vt:lpstr>
      <vt:lpstr>PowerPoint Presentation</vt:lpstr>
      <vt:lpstr>7. Avantages dans les microservices</vt:lpstr>
      <vt:lpstr>PowerPoint Presentation</vt:lpstr>
      <vt:lpstr>8. Anti-patterns fréquents</vt:lpstr>
      <vt:lpstr>PowerPoint Presentation</vt:lpstr>
      <vt:lpstr>9. Bonnes pratiques</vt:lpstr>
      <vt:lpstr>PowerPoint Presentation</vt:lpstr>
      <vt:lpstr>10. Résumé + Questions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Mehdi Armachi</dc:creator>
  <cp:lastModifiedBy>Mehdi Armachi</cp:lastModifiedBy>
  <cp:revision>6</cp:revision>
  <dcterms:created xsi:type="dcterms:W3CDTF">2025-06-23T13:59:00Z</dcterms:created>
  <dcterms:modified xsi:type="dcterms:W3CDTF">2025-06-27T14:41:04Z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0x010100FFB45DE2D0A0C84C9A9B598B2CCD4824</vt:lpwstr>
  </property>
</Properties>
</file>