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2"/>
  </p:notesMasterIdLst>
  <p:handoutMasterIdLst>
    <p:handoutMasterId r:id="rId13"/>
  </p:handoutMasterIdLst>
  <p:sldIdLst>
    <p:sldId id="259" r:id="rId2"/>
    <p:sldId id="260"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Risk Assessment</a:t>
            </a:r>
          </a:p>
        </c:rich>
      </c:tx>
      <c:overlay val="0"/>
    </c:title>
    <c:autoTitleDeleted val="0"/>
    <c:plotArea>
      <c:layout/>
      <c:pieChart>
        <c:varyColors val="1"/>
        <c:ser>
          <c:idx val="0"/>
          <c:order val="0"/>
          <c:tx>
            <c:strRef>
              <c:f>Sheet1!$B$1</c:f>
              <c:strCache>
                <c:ptCount val="1"/>
              </c:strCache>
            </c:strRef>
          </c:tx>
          <c:dPt>
            <c:idx val="0"/>
            <c:bubble3D val="0"/>
            <c:spPr>
              <a:solidFill>
                <a:srgbClr val="66CC33"/>
              </a:solidFill>
            </c:spPr>
            <c:extLst>
              <c:ext xmlns:c16="http://schemas.microsoft.com/office/drawing/2014/chart" uri="{C3380CC4-5D6E-409C-BE32-E72D297353CC}">
                <c16:uniqueId val="{00000001-1BCC-452B-B5C7-7E460EF8E1AB}"/>
              </c:ext>
            </c:extLst>
          </c:dPt>
          <c:dPt>
            <c:idx val="1"/>
            <c:bubble3D val="0"/>
            <c:spPr>
              <a:solidFill>
                <a:srgbClr val="C8C8C8"/>
              </a:solidFill>
            </c:spPr>
            <c:extLst>
              <c:ext xmlns:c16="http://schemas.microsoft.com/office/drawing/2014/chart" uri="{C3380CC4-5D6E-409C-BE32-E72D297353CC}">
                <c16:uniqueId val="{00000003-1BCC-452B-B5C7-7E460EF8E1AB}"/>
              </c:ext>
            </c:extLst>
          </c:dPt>
          <c:dPt>
            <c:idx val="2"/>
            <c:bubble3D val="0"/>
            <c:spPr>
              <a:noFill/>
            </c:spPr>
            <c:extLst>
              <c:ext xmlns:c16="http://schemas.microsoft.com/office/drawing/2014/chart" uri="{C3380CC4-5D6E-409C-BE32-E72D297353CC}">
                <c16:uniqueId val="{00000005-1BCC-452B-B5C7-7E460EF8E1AB}"/>
              </c:ext>
            </c:extLst>
          </c:dPt>
          <c:dLbls>
            <c:dLbl>
              <c:idx val="0"/>
              <c:tx>
                <c:rich>
                  <a:bodyPr/>
                  <a:lstStyle/>
                  <a:p>
                    <a:r>
                      <a:rPr lang="en-US"/>
                      <a:t>50.0</a:t>
                    </a: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BCC-452B-B5C7-7E460EF8E1A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Value</c:v>
                </c:pt>
                <c:pt idx="1">
                  <c:v>Remainder</c:v>
                </c:pt>
                <c:pt idx="2">
                  <c:v>Empty</c:v>
                </c:pt>
              </c:strCache>
            </c:strRef>
          </c:cat>
          <c:val>
            <c:numRef>
              <c:f>Sheet1!$B$2:$B$4</c:f>
              <c:numCache>
                <c:formatCode>General</c:formatCode>
                <c:ptCount val="3"/>
                <c:pt idx="0">
                  <c:v>50</c:v>
                </c:pt>
                <c:pt idx="1">
                  <c:v>50</c:v>
                </c:pt>
                <c:pt idx="2">
                  <c:v>50</c:v>
                </c:pt>
              </c:numCache>
            </c:numRef>
          </c:val>
          <c:extLst>
            <c:ext xmlns:c16="http://schemas.microsoft.com/office/drawing/2014/chart" uri="{C3380CC4-5D6E-409C-BE32-E72D297353CC}">
              <c16:uniqueId val="{00000006-1BCC-452B-B5C7-7E460EF8E1AB}"/>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Compliance</a:t>
            </a:r>
          </a:p>
        </c:rich>
      </c:tx>
      <c:overlay val="0"/>
    </c:title>
    <c:autoTitleDeleted val="0"/>
    <c:plotArea>
      <c:layout/>
      <c:pieChart>
        <c:varyColors val="1"/>
        <c:ser>
          <c:idx val="0"/>
          <c:order val="0"/>
          <c:tx>
            <c:strRef>
              <c:f>Sheet1!$B$1</c:f>
              <c:strCache>
                <c:ptCount val="1"/>
              </c:strCache>
            </c:strRef>
          </c:tx>
          <c:dPt>
            <c:idx val="0"/>
            <c:bubble3D val="0"/>
            <c:spPr>
              <a:solidFill>
                <a:srgbClr val="FFCC00"/>
              </a:solidFill>
            </c:spPr>
            <c:extLst>
              <c:ext xmlns:c16="http://schemas.microsoft.com/office/drawing/2014/chart" uri="{C3380CC4-5D6E-409C-BE32-E72D297353CC}">
                <c16:uniqueId val="{00000001-639A-4648-BB39-6048B3234BCB}"/>
              </c:ext>
            </c:extLst>
          </c:dPt>
          <c:dPt>
            <c:idx val="1"/>
            <c:bubble3D val="0"/>
            <c:spPr>
              <a:solidFill>
                <a:srgbClr val="C8C8C8"/>
              </a:solidFill>
            </c:spPr>
            <c:extLst>
              <c:ext xmlns:c16="http://schemas.microsoft.com/office/drawing/2014/chart" uri="{C3380CC4-5D6E-409C-BE32-E72D297353CC}">
                <c16:uniqueId val="{00000003-639A-4648-BB39-6048B3234BCB}"/>
              </c:ext>
            </c:extLst>
          </c:dPt>
          <c:dPt>
            <c:idx val="2"/>
            <c:bubble3D val="0"/>
            <c:spPr>
              <a:noFill/>
            </c:spPr>
            <c:extLst>
              <c:ext xmlns:c16="http://schemas.microsoft.com/office/drawing/2014/chart" uri="{C3380CC4-5D6E-409C-BE32-E72D297353CC}">
                <c16:uniqueId val="{00000005-639A-4648-BB39-6048B3234BCB}"/>
              </c:ext>
            </c:extLst>
          </c:dPt>
          <c:dLbls>
            <c:dLbl>
              <c:idx val="0"/>
              <c:tx>
                <c:rich>
                  <a:bodyPr/>
                  <a:lstStyle/>
                  <a:p>
                    <a:r>
                      <a:rPr lang="en-US"/>
                      <a:t>50.0</a:t>
                    </a: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39A-4648-BB39-6048B3234BC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Value</c:v>
                </c:pt>
                <c:pt idx="1">
                  <c:v>Remainder</c:v>
                </c:pt>
                <c:pt idx="2">
                  <c:v>Empty</c:v>
                </c:pt>
              </c:strCache>
            </c:strRef>
          </c:cat>
          <c:val>
            <c:numRef>
              <c:f>Sheet1!$B$2:$B$4</c:f>
              <c:numCache>
                <c:formatCode>General</c:formatCode>
                <c:ptCount val="3"/>
                <c:pt idx="0">
                  <c:v>50</c:v>
                </c:pt>
                <c:pt idx="1">
                  <c:v>50</c:v>
                </c:pt>
                <c:pt idx="2">
                  <c:v>50</c:v>
                </c:pt>
              </c:numCache>
            </c:numRef>
          </c:val>
          <c:extLst>
            <c:ext xmlns:c16="http://schemas.microsoft.com/office/drawing/2014/chart" uri="{C3380CC4-5D6E-409C-BE32-E72D297353CC}">
              <c16:uniqueId val="{00000006-639A-4648-BB39-6048B3234BCB}"/>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Asset Allocation</a:t>
            </a:r>
          </a:p>
        </c:rich>
      </c:tx>
      <c:overlay val="0"/>
    </c:title>
    <c:autoTitleDeleted val="0"/>
    <c:plotArea>
      <c:layout/>
      <c:pieChart>
        <c:varyColors val="1"/>
        <c:ser>
          <c:idx val="0"/>
          <c:order val="0"/>
          <c:tx>
            <c:strRef>
              <c:f>Sheet1!$B$1</c:f>
              <c:strCache>
                <c:ptCount val="1"/>
                <c:pt idx="0">
                  <c:v>Allocation</c:v>
                </c:pt>
              </c:strCache>
            </c:strRef>
          </c:tx>
          <c:dPt>
            <c:idx val="0"/>
            <c:bubble3D val="0"/>
            <c:spPr>
              <a:solidFill>
                <a:srgbClr val="006AE2"/>
              </a:solidFill>
            </c:spPr>
            <c:extLst>
              <c:ext xmlns:c16="http://schemas.microsoft.com/office/drawing/2014/chart" uri="{C3380CC4-5D6E-409C-BE32-E72D297353CC}">
                <c16:uniqueId val="{00000001-DBF7-4A4F-93F0-589B3C3434F0}"/>
              </c:ext>
            </c:extLst>
          </c:dPt>
          <c:dPt>
            <c:idx val="1"/>
            <c:bubble3D val="0"/>
            <c:spPr>
              <a:solidFill>
                <a:srgbClr val="FF8915"/>
              </a:solidFill>
            </c:spPr>
            <c:extLst>
              <c:ext xmlns:c16="http://schemas.microsoft.com/office/drawing/2014/chart" uri="{C3380CC4-5D6E-409C-BE32-E72D297353CC}">
                <c16:uniqueId val="{00000003-DBF7-4A4F-93F0-589B3C3434F0}"/>
              </c:ext>
            </c:extLst>
          </c:dPt>
          <c:dPt>
            <c:idx val="2"/>
            <c:bubble3D val="0"/>
            <c:spPr>
              <a:solidFill>
                <a:srgbClr val="7F20A3"/>
              </a:solidFill>
            </c:spPr>
            <c:extLst>
              <c:ext xmlns:c16="http://schemas.microsoft.com/office/drawing/2014/chart" uri="{C3380CC4-5D6E-409C-BE32-E72D297353CC}">
                <c16:uniqueId val="{00000005-DBF7-4A4F-93F0-589B3C3434F0}"/>
              </c:ext>
            </c:extLst>
          </c:dPt>
          <c:dPt>
            <c:idx val="3"/>
            <c:bubble3D val="0"/>
            <c:spPr>
              <a:solidFill>
                <a:srgbClr val="00AF3A"/>
              </a:solidFill>
            </c:spPr>
            <c:extLst>
              <c:ext xmlns:c16="http://schemas.microsoft.com/office/drawing/2014/chart" uri="{C3380CC4-5D6E-409C-BE32-E72D297353CC}">
                <c16:uniqueId val="{00000007-DBF7-4A4F-93F0-589B3C3434F0}"/>
              </c:ext>
            </c:extLst>
          </c:dPt>
          <c:dPt>
            <c:idx val="4"/>
            <c:bubble3D val="0"/>
            <c:spPr>
              <a:solidFill>
                <a:srgbClr val="BE0000"/>
              </a:solidFill>
            </c:spPr>
            <c:extLst>
              <c:ext xmlns:c16="http://schemas.microsoft.com/office/drawing/2014/chart" uri="{C3380CC4-5D6E-409C-BE32-E72D297353CC}">
                <c16:uniqueId val="{00000009-DBF7-4A4F-93F0-589B3C3434F0}"/>
              </c:ext>
            </c:extLst>
          </c:dPt>
          <c:dPt>
            <c:idx val="5"/>
            <c:bubble3D val="0"/>
            <c:spPr>
              <a:solidFill>
                <a:srgbClr val="37A2FF"/>
              </a:solidFill>
            </c:spPr>
            <c:extLst>
              <c:ext xmlns:c16="http://schemas.microsoft.com/office/drawing/2014/chart" uri="{C3380CC4-5D6E-409C-BE32-E72D297353CC}">
                <c16:uniqueId val="{0000000B-DBF7-4A4F-93F0-589B3C3434F0}"/>
              </c:ext>
            </c:extLst>
          </c:dPt>
          <c:dPt>
            <c:idx val="6"/>
            <c:bubble3D val="0"/>
            <c:spPr>
              <a:solidFill>
                <a:srgbClr val="F08300"/>
              </a:solidFill>
            </c:spPr>
            <c:extLst>
              <c:ext xmlns:c16="http://schemas.microsoft.com/office/drawing/2014/chart" uri="{C3380CC4-5D6E-409C-BE32-E72D297353CC}">
                <c16:uniqueId val="{0000000D-DBF7-4A4F-93F0-589B3C3434F0}"/>
              </c:ext>
            </c:extLst>
          </c:dPt>
          <c:dPt>
            <c:idx val="7"/>
            <c:bubble3D val="0"/>
            <c:spPr>
              <a:solidFill>
                <a:srgbClr val="A62CE6"/>
              </a:solidFill>
            </c:spPr>
            <c:extLst>
              <c:ext xmlns:c16="http://schemas.microsoft.com/office/drawing/2014/chart" uri="{C3380CC4-5D6E-409C-BE32-E72D297353CC}">
                <c16:uniqueId val="{0000000F-DBF7-4A4F-93F0-589B3C3434F0}"/>
              </c:ext>
            </c:extLst>
          </c:dPt>
          <c:dPt>
            <c:idx val="8"/>
            <c:bubble3D val="0"/>
            <c:spPr>
              <a:solidFill>
                <a:srgbClr val="46D441"/>
              </a:solidFill>
            </c:spPr>
            <c:extLst>
              <c:ext xmlns:c16="http://schemas.microsoft.com/office/drawing/2014/chart" uri="{C3380CC4-5D6E-409C-BE32-E72D297353CC}">
                <c16:uniqueId val="{00000011-DBF7-4A4F-93F0-589B3C3434F0}"/>
              </c:ext>
            </c:extLst>
          </c:dPt>
          <c:dPt>
            <c:idx val="9"/>
            <c:bubble3D val="0"/>
            <c:spPr>
              <a:solidFill>
                <a:srgbClr val="9F1900"/>
              </a:solidFill>
            </c:spPr>
            <c:extLst>
              <c:ext xmlns:c16="http://schemas.microsoft.com/office/drawing/2014/chart" uri="{C3380CC4-5D6E-409C-BE32-E72D297353CC}">
                <c16:uniqueId val="{00000013-DBF7-4A4F-93F0-589B3C3434F0}"/>
              </c:ext>
            </c:extLst>
          </c:dPt>
          <c:dPt>
            <c:idx val="10"/>
            <c:bubble3D val="0"/>
            <c:spPr>
              <a:solidFill>
                <a:srgbClr val="00B1FD"/>
              </a:solidFill>
            </c:spPr>
            <c:extLst>
              <c:ext xmlns:c16="http://schemas.microsoft.com/office/drawing/2014/chart" uri="{C3380CC4-5D6E-409C-BE32-E72D297353CC}">
                <c16:uniqueId val="{00000015-DBF7-4A4F-93F0-589B3C3434F0}"/>
              </c:ext>
            </c:extLst>
          </c:dPt>
          <c:dPt>
            <c:idx val="11"/>
            <c:bubble3D val="0"/>
            <c:spPr>
              <a:solidFill>
                <a:srgbClr val="E88406"/>
              </a:solidFill>
            </c:spPr>
            <c:extLst>
              <c:ext xmlns:c16="http://schemas.microsoft.com/office/drawing/2014/chart" uri="{C3380CC4-5D6E-409C-BE32-E72D297353CC}">
                <c16:uniqueId val="{00000017-DBF7-4A4F-93F0-589B3C3434F0}"/>
              </c:ext>
            </c:extLst>
          </c:dPt>
          <c:dPt>
            <c:idx val="12"/>
            <c:bubble3D val="0"/>
            <c:spPr>
              <a:solidFill>
                <a:srgbClr val="0777AE"/>
              </a:solidFill>
            </c:spPr>
            <c:extLst>
              <c:ext xmlns:c16="http://schemas.microsoft.com/office/drawing/2014/chart" uri="{C3380CC4-5D6E-409C-BE32-E72D297353CC}">
                <c16:uniqueId val="{00000019-DBF7-4A4F-93F0-589B3C3434F0}"/>
              </c:ext>
            </c:extLst>
          </c:dPt>
          <c:dPt>
            <c:idx val="13"/>
            <c:bubble3D val="0"/>
            <c:spPr>
              <a:solidFill>
                <a:srgbClr val="F77E00"/>
              </a:solidFill>
            </c:spPr>
            <c:extLst>
              <c:ext xmlns:c16="http://schemas.microsoft.com/office/drawing/2014/chart" uri="{C3380CC4-5D6E-409C-BE32-E72D297353CC}">
                <c16:uniqueId val="{0000001B-DBF7-4A4F-93F0-589B3C3434F0}"/>
              </c:ext>
            </c:extLst>
          </c:dPt>
          <c:dPt>
            <c:idx val="14"/>
            <c:bubble3D val="0"/>
            <c:spPr>
              <a:solidFill>
                <a:srgbClr val="5A27A6"/>
              </a:solidFill>
            </c:spPr>
            <c:extLst>
              <c:ext xmlns:c16="http://schemas.microsoft.com/office/drawing/2014/chart" uri="{C3380CC4-5D6E-409C-BE32-E72D297353CC}">
                <c16:uniqueId val="{0000001D-DBF7-4A4F-93F0-589B3C3434F0}"/>
              </c:ext>
            </c:extLst>
          </c:dPt>
          <c:dLbls>
            <c:numFmt formatCode="0.0%" sourceLinked="0"/>
            <c:spPr>
              <a:noFill/>
              <a:ln>
                <a:noFill/>
              </a:ln>
              <a:effectLst/>
            </c:spPr>
            <c:txPr>
              <a:bodyPr/>
              <a:lstStyle/>
              <a:p>
                <a:pPr>
                  <a:defRPr sz="1000">
                    <a:solidFill>
                      <a:srgbClr val="FFFFFF"/>
                    </a:solidFill>
                  </a:defRPr>
                </a:pPr>
                <a:endParaRPr lang="en-US"/>
              </a:p>
            </c:txPr>
            <c:dLblPos val="ctr"/>
            <c:showLegendKey val="0"/>
            <c:showVal val="1"/>
            <c:showCatName val="0"/>
            <c:showSerName val="0"/>
            <c:showPercent val="1"/>
            <c:showBubbleSize val="0"/>
            <c:showLeaderLines val="1"/>
            <c:extLst>
              <c:ext xmlns:c15="http://schemas.microsoft.com/office/drawing/2012/chart" uri="{CE6537A1-D6FC-4f65-9D91-7224C49458BB}"/>
            </c:extLst>
          </c:dLbls>
          <c:cat>
            <c:strRef>
              <c:f>Sheet1!$A$2:$A$16</c:f>
              <c:strCache>
                <c:ptCount val="15"/>
                <c:pt idx="0">
                  <c:v>Bitcoin Direct Holdings</c:v>
                </c:pt>
                <c:pt idx="1">
                  <c:v>Spot Bitcoin ETFs</c:v>
                </c:pt>
                <c:pt idx="2">
                  <c:v>Bitcoin Mining Operations</c:v>
                </c:pt>
                <c:pt idx="3">
                  <c:v>Cash/Stablecoin Reserve</c:v>
                </c:pt>
                <c:pt idx="4">
                  <c:v>$5.2M
Bitcoin Strategy
HODL strategy</c:v>
                </c:pt>
                <c:pt idx="5">
                  <c:v>of Bitcoin holdings in cold storage
Strategic trading</c:v>
                </c:pt>
                <c:pt idx="6">
                  <c:v>for market timing and volatility capture
Derivatives</c:v>
                </c:pt>
                <c:pt idx="7">
                  <c:v>+21%)
Sharpe Ratio</c:v>
                </c:pt>
                <c:pt idx="8">
                  <c:v>Maximum Drawdown</c:v>
                </c:pt>
                <c:pt idx="9">
                  <c:v>Average Transaction Size</c:v>
                </c:pt>
                <c:pt idx="10">
                  <c:v>BTC
Largest Single Transaction</c:v>
                </c:pt>
                <c:pt idx="11">
                  <c:v>BTC (BlackRock ETF allocation)
Gas Expenditure</c:v>
                </c:pt>
                <c:pt idx="12">
                  <c:v>BTC
Network Metrics
Average Transaction Fee</c:v>
                </c:pt>
                <c:pt idx="13">
                  <c:v>EH/s
Active Addresses</c:v>
                </c:pt>
                <c:pt idx="14">
                  <c:v>Concentration in BTC-correlated assets
Regulatory developments in key jurisdictions
ETF market dynamics and potential fee compression
Spot vs. futures price convergence
Suggested Allocation</c:v>
                </c:pt>
              </c:strCache>
            </c:strRef>
          </c:cat>
          <c:val>
            <c:numRef>
              <c:f>Sheet1!$B$2:$B$16</c:f>
              <c:numCache>
                <c:formatCode>General</c:formatCode>
                <c:ptCount val="15"/>
                <c:pt idx="0">
                  <c:v>74.5</c:v>
                </c:pt>
                <c:pt idx="1">
                  <c:v>14.800000000000002</c:v>
                </c:pt>
                <c:pt idx="2">
                  <c:v>8.1999999999999993</c:v>
                </c:pt>
                <c:pt idx="3">
                  <c:v>2.5</c:v>
                </c:pt>
                <c:pt idx="4">
                  <c:v>80</c:v>
                </c:pt>
                <c:pt idx="5">
                  <c:v>15</c:v>
                </c:pt>
                <c:pt idx="6">
                  <c:v>5</c:v>
                </c:pt>
                <c:pt idx="7">
                  <c:v>1.7000000000000002</c:v>
                </c:pt>
                <c:pt idx="8">
                  <c:v>38</c:v>
                </c:pt>
                <c:pt idx="9">
                  <c:v>50</c:v>
                </c:pt>
                <c:pt idx="10">
                  <c:v>10</c:v>
                </c:pt>
                <c:pt idx="11">
                  <c:v>60</c:v>
                </c:pt>
                <c:pt idx="12">
                  <c:v>14.000000000000002</c:v>
                </c:pt>
                <c:pt idx="13">
                  <c:v>100</c:v>
                </c:pt>
                <c:pt idx="14">
                  <c:v>5</c:v>
                </c:pt>
              </c:numCache>
            </c:numRef>
          </c:val>
          <c:extLst>
            <c:ext xmlns:c16="http://schemas.microsoft.com/office/drawing/2014/chart" uri="{C3380CC4-5D6E-409C-BE32-E72D297353CC}">
              <c16:uniqueId val="{0000001E-DBF7-4A4F-93F0-589B3C3434F0}"/>
            </c:ext>
          </c:extLst>
        </c:ser>
        <c:dLbls>
          <c:dLblPos val="ctr"/>
          <c:showLegendKey val="0"/>
          <c:showVal val="1"/>
          <c:showCatName val="0"/>
          <c:showSerName val="0"/>
          <c:showPercent val="1"/>
          <c:showBubbleSize val="0"/>
          <c:showLeaderLines val="1"/>
        </c:dLbls>
        <c:firstSliceAng val="0"/>
      </c:pieChart>
    </c:plotArea>
    <c:legend>
      <c:legendPos val="r"/>
      <c:layout>
        <c:manualLayout>
          <c:xMode val="edge"/>
          <c:yMode val="edge"/>
          <c:x val="0.65046296296296291"/>
          <c:y val="0.14295931758530184"/>
          <c:w val="0.34027777777777779"/>
          <c:h val="0.82426655001458149"/>
        </c:manualLayout>
      </c:layout>
      <c:overlay val="0"/>
    </c:legend>
    <c:plotVisOnly val="1"/>
    <c:dispBlanksAs val="gap"/>
    <c:showDLblsOverMax val="1"/>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Overall Risk Assessment</a:t>
            </a:r>
          </a:p>
        </c:rich>
      </c:tx>
      <c:overlay val="0"/>
    </c:title>
    <c:autoTitleDeleted val="0"/>
    <c:plotArea>
      <c:layout/>
      <c:pieChart>
        <c:varyColors val="1"/>
        <c:ser>
          <c:idx val="0"/>
          <c:order val="0"/>
          <c:tx>
            <c:strRef>
              <c:f>Sheet1!$B$1</c:f>
              <c:strCache>
                <c:ptCount val="1"/>
              </c:strCache>
            </c:strRef>
          </c:tx>
          <c:dPt>
            <c:idx val="0"/>
            <c:bubble3D val="0"/>
            <c:spPr>
              <a:solidFill>
                <a:srgbClr val="66CC33"/>
              </a:solidFill>
            </c:spPr>
            <c:extLst>
              <c:ext xmlns:c16="http://schemas.microsoft.com/office/drawing/2014/chart" uri="{C3380CC4-5D6E-409C-BE32-E72D297353CC}">
                <c16:uniqueId val="{00000001-8C81-476E-9A93-5162E6E5C9B5}"/>
              </c:ext>
            </c:extLst>
          </c:dPt>
          <c:dPt>
            <c:idx val="1"/>
            <c:bubble3D val="0"/>
            <c:spPr>
              <a:solidFill>
                <a:srgbClr val="C8C8C8"/>
              </a:solidFill>
            </c:spPr>
            <c:extLst>
              <c:ext xmlns:c16="http://schemas.microsoft.com/office/drawing/2014/chart" uri="{C3380CC4-5D6E-409C-BE32-E72D297353CC}">
                <c16:uniqueId val="{00000003-8C81-476E-9A93-5162E6E5C9B5}"/>
              </c:ext>
            </c:extLst>
          </c:dPt>
          <c:dPt>
            <c:idx val="2"/>
            <c:bubble3D val="0"/>
            <c:spPr>
              <a:noFill/>
            </c:spPr>
            <c:extLst>
              <c:ext xmlns:c16="http://schemas.microsoft.com/office/drawing/2014/chart" uri="{C3380CC4-5D6E-409C-BE32-E72D297353CC}">
                <c16:uniqueId val="{00000005-8C81-476E-9A93-5162E6E5C9B5}"/>
              </c:ext>
            </c:extLst>
          </c:dPt>
          <c:dLbls>
            <c:dLbl>
              <c:idx val="0"/>
              <c:tx>
                <c:rich>
                  <a:bodyPr/>
                  <a:lstStyle/>
                  <a:p>
                    <a:r>
                      <a:rPr lang="en-US"/>
                      <a:t>52.6</a:t>
                    </a: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C81-476E-9A93-5162E6E5C9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Value</c:v>
                </c:pt>
                <c:pt idx="1">
                  <c:v>Remainder</c:v>
                </c:pt>
                <c:pt idx="2">
                  <c:v>Empty</c:v>
                </c:pt>
              </c:strCache>
            </c:strRef>
          </c:cat>
          <c:val>
            <c:numRef>
              <c:f>Sheet1!$B$2:$B$4</c:f>
              <c:numCache>
                <c:formatCode>General</c:formatCode>
                <c:ptCount val="3"/>
                <c:pt idx="0">
                  <c:v>52.591096847470553</c:v>
                </c:pt>
                <c:pt idx="1">
                  <c:v>47.408903152529447</c:v>
                </c:pt>
                <c:pt idx="2">
                  <c:v>50</c:v>
                </c:pt>
              </c:numCache>
            </c:numRef>
          </c:val>
          <c:extLst>
            <c:ext xmlns:c16="http://schemas.microsoft.com/office/drawing/2014/chart" uri="{C3380CC4-5D6E-409C-BE32-E72D297353CC}">
              <c16:uniqueId val="{00000006-8C81-476E-9A93-5162E6E5C9B5}"/>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r>
              <a:rPr lang="en-GB"/>
              <a:t>Risk Components</a:t>
            </a:r>
          </a:p>
        </c:rich>
      </c:tx>
      <c:overlay val="0"/>
    </c:title>
    <c:autoTitleDeleted val="0"/>
    <c:plotArea>
      <c:layout/>
      <c:radarChart>
        <c:radarStyle val="marker"/>
        <c:varyColors val="0"/>
        <c:ser>
          <c:idx val="0"/>
          <c:order val="0"/>
          <c:tx>
            <c:strRef>
              <c:f>Sheet1!$B$1</c:f>
              <c:strCache>
                <c:ptCount val="1"/>
                <c:pt idx="0">
                  <c:v>Risk Score</c:v>
                </c:pt>
              </c:strCache>
            </c:strRef>
          </c:tx>
          <c:marker>
            <c:symbol val="none"/>
          </c:marker>
          <c:cat>
            <c:strRef>
              <c:f>Sheet1!$A$2:$A$7</c:f>
              <c:strCache>
                <c:ptCount val="6"/>
                <c:pt idx="0">
                  <c:v>Market Risk</c:v>
                </c:pt>
                <c:pt idx="1">
                  <c:v>Smart Contract Risk</c:v>
                </c:pt>
                <c:pt idx="2">
                  <c:v>Regulatory Risk</c:v>
                </c:pt>
                <c:pt idx="3">
                  <c:v>Liquidity Risk</c:v>
                </c:pt>
                <c:pt idx="4">
                  <c:v>Operational Risk</c:v>
                </c:pt>
                <c:pt idx="5">
                  <c:v>Concentration Risk</c:v>
                </c:pt>
              </c:strCache>
            </c:strRef>
          </c:cat>
          <c:val>
            <c:numRef>
              <c:f>Sheet1!$B$2:$B$7</c:f>
              <c:numCache>
                <c:formatCode>General</c:formatCode>
                <c:ptCount val="6"/>
                <c:pt idx="0">
                  <c:v>3.7364387389882219</c:v>
                </c:pt>
                <c:pt idx="1">
                  <c:v>5</c:v>
                </c:pt>
                <c:pt idx="2">
                  <c:v>7</c:v>
                </c:pt>
                <c:pt idx="3">
                  <c:v>0</c:v>
                </c:pt>
                <c:pt idx="4">
                  <c:v>8.5</c:v>
                </c:pt>
                <c:pt idx="5">
                  <c:v>10</c:v>
                </c:pt>
              </c:numCache>
            </c:numRef>
          </c:val>
          <c:extLst>
            <c:ext xmlns:c16="http://schemas.microsoft.com/office/drawing/2014/chart" uri="{C3380CC4-5D6E-409C-BE32-E72D297353CC}">
              <c16:uniqueId val="{00000000-FE3F-402D-8946-6581C3080D4A}"/>
            </c:ext>
          </c:extLst>
        </c:ser>
        <c:dLbls>
          <c:showLegendKey val="0"/>
          <c:showVal val="0"/>
          <c:showCatName val="0"/>
          <c:showSerName val="0"/>
          <c:showPercent val="0"/>
          <c:showBubbleSize val="0"/>
        </c:dLbls>
        <c:axId val="2073612648"/>
        <c:axId val="-2112772216"/>
      </c:radarChart>
      <c:catAx>
        <c:axId val="2073612648"/>
        <c:scaling>
          <c:orientation val="minMax"/>
        </c:scaling>
        <c:delete val="0"/>
        <c:axPos val="b"/>
        <c:majorGridlines/>
        <c:numFmt formatCode="General" sourceLinked="1"/>
        <c:majorTickMark val="out"/>
        <c:minorTickMark val="none"/>
        <c:tickLblPos val="nextTo"/>
        <c:crossAx val="-2112772216"/>
        <c:crosses val="autoZero"/>
        <c:auto val="1"/>
        <c:lblAlgn val="ctr"/>
        <c:lblOffset val="100"/>
        <c:noMultiLvlLbl val="0"/>
      </c:catAx>
      <c:valAx>
        <c:axId val="-2112772216"/>
        <c:scaling>
          <c:orientation val="minMax"/>
        </c:scaling>
        <c:delete val="0"/>
        <c:axPos val="l"/>
        <c:majorGridlines/>
        <c:numFmt formatCode="General" sourceLinked="1"/>
        <c:majorTickMark val="cross"/>
        <c:minorTickMark val="none"/>
        <c:tickLblPos val="nextTo"/>
        <c:crossAx val="20736126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8F1DB-4322-411D-BE1D-800208928B76}" type="datetime1">
              <a:rPr lang="en-US" smtClean="0"/>
              <a:t>4/25/2025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1FDFBCE-9522-474A-B58A-C4B46B53DA6F}" type="datetime1">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C630794-FA34-3E1E-0D42-D25F4772F9A1}"/>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5" name="Footer Placeholder 4">
            <a:extLst>
              <a:ext uri="{FF2B5EF4-FFF2-40B4-BE49-F238E27FC236}">
                <a16:creationId xmlns:a16="http://schemas.microsoft.com/office/drawing/2014/main" id="{252CB3CE-10A9-6443-D01C-ACFEDB020296}"/>
              </a:ext>
            </a:extLst>
          </p:cNvPr>
          <p:cNvSpPr>
            <a:spLocks noGrp="1"/>
          </p:cNvSpPr>
          <p:nvPr>
            <p:ph type="ftr" sz="quarter" idx="11"/>
          </p:nvPr>
        </p:nvSpPr>
        <p:spPr/>
        <p:txBody>
          <a:bodyPr/>
          <a:lstStyle/>
          <a:p>
            <a:pPr rtl="0"/>
            <a:endParaRPr lang="en-US" dirty="0"/>
          </a:p>
        </p:txBody>
      </p:sp>
      <p:sp>
        <p:nvSpPr>
          <p:cNvPr id="6" name="Slide Number Placeholder 5">
            <a:extLst>
              <a:ext uri="{FF2B5EF4-FFF2-40B4-BE49-F238E27FC236}">
                <a16:creationId xmlns:a16="http://schemas.microsoft.com/office/drawing/2014/main" id="{B78CE00E-D061-D180-5E1F-9E25C2726574}"/>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7" name="Title 6">
            <a:extLst>
              <a:ext uri="{FF2B5EF4-FFF2-40B4-BE49-F238E27FC236}">
                <a16:creationId xmlns:a16="http://schemas.microsoft.com/office/drawing/2014/main" id="{41B60363-8581-8C4C-A7EE-52900330532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73506790"/>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B2153D3D-6C97-4D7F-B772-F372108194EF}" type="datetime1">
              <a:rPr lang="en-US" smtClean="0"/>
              <a:t>4/25/2025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E5853903-A49E-7F1C-7D8D-EABCC51188AB}"/>
              </a:ext>
            </a:extLst>
          </p:cNvPr>
          <p:cNvSpPr>
            <a:spLocks noGrp="1"/>
          </p:cNvSpPr>
          <p:nvPr>
            <p:ph type="title"/>
          </p:nvPr>
        </p:nvSpPr>
        <p:spPr>
          <a:xfrm>
            <a:off x="838200" y="365125"/>
            <a:ext cx="6302433" cy="873471"/>
          </a:xfrm>
          <a:prstGeom prst="rect">
            <a:avLst/>
          </a:prstGeom>
        </p:spPr>
        <p:txBody>
          <a:bodyPr/>
          <a:lstStyle/>
          <a:p>
            <a:r>
              <a:rPr lang="en-US" dirty="0"/>
              <a:t>Click to edit Master title style</a:t>
            </a:r>
            <a:endParaRPr lang="en-GB" dirty="0"/>
          </a:p>
        </p:txBody>
      </p:sp>
    </p:spTree>
    <p:extLst>
      <p:ext uri="{BB962C8B-B14F-4D97-AF65-F5344CB8AC3E}">
        <p14:creationId xmlns:p14="http://schemas.microsoft.com/office/powerpoint/2010/main" val="86609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AA98EE32-EA07-47DB-A8CB-BEEA4248E79E}"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53AFCEEC-C8A1-A647-CC9C-ADB5FBEFD133}"/>
              </a:ext>
            </a:extLst>
          </p:cNvPr>
          <p:cNvSpPr>
            <a:spLocks noGrp="1"/>
          </p:cNvSpPr>
          <p:nvPr>
            <p:ph type="title"/>
          </p:nvPr>
        </p:nvSpPr>
        <p:spPr>
          <a:xfrm>
            <a:off x="838200" y="290311"/>
            <a:ext cx="10515600" cy="574213"/>
          </a:xfrm>
          <a:prstGeom prst="rect">
            <a:avLst/>
          </a:prstGeom>
        </p:spPr>
        <p:txBody>
          <a:bodyPr/>
          <a:lstStyle/>
          <a:p>
            <a:r>
              <a:rPr lang="en-US" dirty="0"/>
              <a:t>Click to edit Master title style</a:t>
            </a:r>
            <a:endParaRPr lang="en-GB" dirty="0"/>
          </a:p>
        </p:txBody>
      </p:sp>
    </p:spTree>
    <p:extLst>
      <p:ext uri="{BB962C8B-B14F-4D97-AF65-F5344CB8AC3E}">
        <p14:creationId xmlns:p14="http://schemas.microsoft.com/office/powerpoint/2010/main" val="2423224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rtl="0"/>
            <a:fld id="{08F3DCD7-2315-4B3C-A783-152D4A0443CE}" type="datetime1">
              <a:rPr lang="en-US" smtClean="0"/>
              <a:t>4/25/2025</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A7EBC5D8-78BC-9FF2-93EF-F5C94949CE4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2861623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fld id="{114CA0E2-3171-4709-80F4-3E7D9CEDA1F5}" type="datetime1">
              <a:rPr lang="en-US" smtClean="0"/>
              <a:t>4/25/2025</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22E50A75-7331-3551-BAE1-311A050AFF9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24071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D2B994F-6814-42FC-A99F-20C3AC32CA91}"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2039536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5" name="Date Placeholder 4"/>
          <p:cNvSpPr>
            <a:spLocks noGrp="1"/>
          </p:cNvSpPr>
          <p:nvPr>
            <p:ph type="dt" sz="half" idx="10"/>
          </p:nvPr>
        </p:nvSpPr>
        <p:spPr/>
        <p:txBody>
          <a:bodyPr/>
          <a:lstStyle/>
          <a:p>
            <a:pPr rtl="0"/>
            <a:fld id="{5FE6B8DD-2C22-484C-9134-B065A54C675C}" type="datetime1">
              <a:rPr lang="en-US" smtClean="0"/>
              <a:t>4/25/2025</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982497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741153353"/>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45562491"/>
      </p:ext>
    </p:extLst>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63630273"/>
      </p:ext>
    </p:extLst>
  </p:cSld>
  <p:clrMapOvr>
    <a:masterClrMapping/>
  </p:clrMapOvr>
  <p:hf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ame Car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238972"/>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D5411B-B4D4-295E-BBEC-2B3FA18F4F1E}"/>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5" name="Footer Placeholder 4">
            <a:extLst>
              <a:ext uri="{FF2B5EF4-FFF2-40B4-BE49-F238E27FC236}">
                <a16:creationId xmlns:a16="http://schemas.microsoft.com/office/drawing/2014/main" id="{81BF9ECC-7715-025B-F51F-BDC18A67B27E}"/>
              </a:ext>
            </a:extLst>
          </p:cNvPr>
          <p:cNvSpPr>
            <a:spLocks noGrp="1"/>
          </p:cNvSpPr>
          <p:nvPr>
            <p:ph type="ftr" sz="quarter" idx="11"/>
          </p:nvPr>
        </p:nvSpPr>
        <p:spPr/>
        <p:txBody>
          <a:bodyPr/>
          <a:lstStyle/>
          <a:p>
            <a:pPr rtl="0"/>
            <a:endParaRPr lang="en-US" dirty="0"/>
          </a:p>
        </p:txBody>
      </p:sp>
      <p:sp>
        <p:nvSpPr>
          <p:cNvPr id="6" name="Slide Number Placeholder 5">
            <a:extLst>
              <a:ext uri="{FF2B5EF4-FFF2-40B4-BE49-F238E27FC236}">
                <a16:creationId xmlns:a16="http://schemas.microsoft.com/office/drawing/2014/main" id="{CF139BA2-755D-8C13-7543-618FE2A40FDE}"/>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7" name="Title 6">
            <a:extLst>
              <a:ext uri="{FF2B5EF4-FFF2-40B4-BE49-F238E27FC236}">
                <a16:creationId xmlns:a16="http://schemas.microsoft.com/office/drawing/2014/main" id="{08F241CC-DBE3-CF08-6CBA-66E98C980A55}"/>
              </a:ext>
            </a:extLst>
          </p:cNvPr>
          <p:cNvSpPr>
            <a:spLocks noGrp="1"/>
          </p:cNvSpPr>
          <p:nvPr>
            <p:ph type="title"/>
          </p:nvPr>
        </p:nvSpPr>
        <p:spPr>
          <a:xfrm>
            <a:off x="838200" y="365125"/>
            <a:ext cx="8704811" cy="590839"/>
          </a:xfrm>
        </p:spPr>
        <p:txBody>
          <a:bodyPr/>
          <a:lstStyle/>
          <a:p>
            <a:r>
              <a:rPr lang="en-US"/>
              <a:t>Click to edit Master title style</a:t>
            </a:r>
            <a:endParaRPr lang="en-GB"/>
          </a:p>
        </p:txBody>
      </p:sp>
    </p:spTree>
    <p:extLst>
      <p:ext uri="{BB962C8B-B14F-4D97-AF65-F5344CB8AC3E}">
        <p14:creationId xmlns:p14="http://schemas.microsoft.com/office/powerpoint/2010/main" val="8079127"/>
      </p:ext>
    </p:extLst>
  </p:cSld>
  <p:clrMapOvr>
    <a:masterClrMapping/>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003274192"/>
      </p:ext>
    </p:extLst>
  </p:cSld>
  <p:clrMapOvr>
    <a:masterClrMapping/>
  </p:clrMapOvr>
  <p:hf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Pictur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99664891"/>
      </p:ext>
    </p:extLst>
  </p:cSld>
  <p:clrMapOvr>
    <a:masterClrMapping/>
  </p:clrMapOvr>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668ACE20-7520-4CBD-AF10-4181E484D505}" type="datetime1">
              <a:rPr lang="en-US" smtClean="0"/>
              <a:t>4/25/2025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141275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C7010D17-85D8-40AF-A827-D3D53BD21CF7}" type="datetime1">
              <a:rPr lang="en-US" smtClean="0"/>
              <a:t>4/25/2025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8078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87C593-68DB-B5B2-A2F6-4F5F2FEBA9D1}"/>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5" name="Footer Placeholder 4">
            <a:extLst>
              <a:ext uri="{FF2B5EF4-FFF2-40B4-BE49-F238E27FC236}">
                <a16:creationId xmlns:a16="http://schemas.microsoft.com/office/drawing/2014/main" id="{9012C5E7-445F-3DB4-81E5-4DA946BD61AE}"/>
              </a:ext>
            </a:extLst>
          </p:cNvPr>
          <p:cNvSpPr>
            <a:spLocks noGrp="1"/>
          </p:cNvSpPr>
          <p:nvPr>
            <p:ph type="ftr" sz="quarter" idx="11"/>
          </p:nvPr>
        </p:nvSpPr>
        <p:spPr/>
        <p:txBody>
          <a:bodyPr/>
          <a:lstStyle/>
          <a:p>
            <a:pPr rtl="0"/>
            <a:endParaRPr lang="en-US" dirty="0"/>
          </a:p>
        </p:txBody>
      </p:sp>
      <p:sp>
        <p:nvSpPr>
          <p:cNvPr id="6" name="Slide Number Placeholder 5">
            <a:extLst>
              <a:ext uri="{FF2B5EF4-FFF2-40B4-BE49-F238E27FC236}">
                <a16:creationId xmlns:a16="http://schemas.microsoft.com/office/drawing/2014/main" id="{AB81FD5E-9D1C-E3F8-6896-D269E0DFB606}"/>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7" name="Title 6">
            <a:extLst>
              <a:ext uri="{FF2B5EF4-FFF2-40B4-BE49-F238E27FC236}">
                <a16:creationId xmlns:a16="http://schemas.microsoft.com/office/drawing/2014/main" id="{1E76B313-7879-1582-F851-4A69EFA7C2D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4452248"/>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09783EC-9C7C-E678-58EC-2021DB440B05}"/>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a:extLst>
              <a:ext uri="{FF2B5EF4-FFF2-40B4-BE49-F238E27FC236}">
                <a16:creationId xmlns:a16="http://schemas.microsoft.com/office/drawing/2014/main" id="{9967B744-876E-653A-995C-BD7819929811}"/>
              </a:ext>
            </a:extLst>
          </p:cNvPr>
          <p:cNvSpPr>
            <a:spLocks noGrp="1"/>
          </p:cNvSpPr>
          <p:nvPr>
            <p:ph type="ftr" sz="quarter" idx="11"/>
          </p:nvPr>
        </p:nvSpPr>
        <p:spPr/>
        <p:txBody>
          <a:bodyPr/>
          <a:lstStyle/>
          <a:p>
            <a:pPr rtl="0"/>
            <a:endParaRPr lang="en-US" dirty="0"/>
          </a:p>
        </p:txBody>
      </p:sp>
      <p:sp>
        <p:nvSpPr>
          <p:cNvPr id="7" name="Slide Number Placeholder 6">
            <a:extLst>
              <a:ext uri="{FF2B5EF4-FFF2-40B4-BE49-F238E27FC236}">
                <a16:creationId xmlns:a16="http://schemas.microsoft.com/office/drawing/2014/main" id="{0DCFA35A-9476-12AD-312F-353061B1C293}"/>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8" name="Title 7">
            <a:extLst>
              <a:ext uri="{FF2B5EF4-FFF2-40B4-BE49-F238E27FC236}">
                <a16:creationId xmlns:a16="http://schemas.microsoft.com/office/drawing/2014/main" id="{C53DAA64-055E-C8F5-0ED5-052FFCB9C8A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73941975"/>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7713601-C888-71C9-5E8F-92D0DBAE8623}"/>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8" name="Footer Placeholder 7">
            <a:extLst>
              <a:ext uri="{FF2B5EF4-FFF2-40B4-BE49-F238E27FC236}">
                <a16:creationId xmlns:a16="http://schemas.microsoft.com/office/drawing/2014/main" id="{3FFC93EF-D3BF-D759-105A-175F55469233}"/>
              </a:ext>
            </a:extLst>
          </p:cNvPr>
          <p:cNvSpPr>
            <a:spLocks noGrp="1"/>
          </p:cNvSpPr>
          <p:nvPr>
            <p:ph type="ftr" sz="quarter" idx="11"/>
          </p:nvPr>
        </p:nvSpPr>
        <p:spPr/>
        <p:txBody>
          <a:bodyPr/>
          <a:lstStyle/>
          <a:p>
            <a:pPr rtl="0"/>
            <a:endParaRPr lang="en-US" dirty="0"/>
          </a:p>
        </p:txBody>
      </p:sp>
      <p:sp>
        <p:nvSpPr>
          <p:cNvPr id="9" name="Slide Number Placeholder 8">
            <a:extLst>
              <a:ext uri="{FF2B5EF4-FFF2-40B4-BE49-F238E27FC236}">
                <a16:creationId xmlns:a16="http://schemas.microsoft.com/office/drawing/2014/main" id="{CE800597-2B8A-5748-DDC0-463D31866844}"/>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1B73211C-73A5-9752-3973-E12ADECFD05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61848735"/>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56D4-2494-1201-5962-899C9C9D2A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9F4A53-57CA-F873-840B-7461B53BB079}"/>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4" name="Footer Placeholder 3">
            <a:extLst>
              <a:ext uri="{FF2B5EF4-FFF2-40B4-BE49-F238E27FC236}">
                <a16:creationId xmlns:a16="http://schemas.microsoft.com/office/drawing/2014/main" id="{D90F5897-FB8C-5564-E07D-ECB43745C66E}"/>
              </a:ext>
            </a:extLst>
          </p:cNvPr>
          <p:cNvSpPr>
            <a:spLocks noGrp="1"/>
          </p:cNvSpPr>
          <p:nvPr>
            <p:ph type="ftr" sz="quarter" idx="11"/>
          </p:nvPr>
        </p:nvSpPr>
        <p:spPr/>
        <p:txBody>
          <a:bodyPr/>
          <a:lstStyle/>
          <a:p>
            <a:pPr rtl="0"/>
            <a:endParaRPr lang="en-US" dirty="0"/>
          </a:p>
        </p:txBody>
      </p:sp>
      <p:sp>
        <p:nvSpPr>
          <p:cNvPr id="5" name="Slide Number Placeholder 4">
            <a:extLst>
              <a:ext uri="{FF2B5EF4-FFF2-40B4-BE49-F238E27FC236}">
                <a16:creationId xmlns:a16="http://schemas.microsoft.com/office/drawing/2014/main" id="{EA1B98DC-AA5F-3D88-AF93-E336D69E5638}"/>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29487185"/>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910BF-FFC8-F662-9F2A-FB4FF6D980CA}"/>
              </a:ext>
            </a:extLst>
          </p:cNvPr>
          <p:cNvSpPr>
            <a:spLocks noGrp="1"/>
          </p:cNvSpPr>
          <p:nvPr>
            <p:ph type="dt" sz="half" idx="10"/>
          </p:nvPr>
        </p:nvSpPr>
        <p:spPr/>
        <p:txBody>
          <a:bodyPr/>
          <a:lstStyle/>
          <a:p>
            <a:pPr rtl="0"/>
            <a:fld id="{BAFE2A55-4918-4B78-B4C1-223F7257E9CD}" type="datetime1">
              <a:rPr lang="en-US" smtClean="0"/>
              <a:t>4/25/2025</a:t>
            </a:fld>
            <a:endParaRPr lang="en-US" dirty="0"/>
          </a:p>
        </p:txBody>
      </p:sp>
      <p:sp>
        <p:nvSpPr>
          <p:cNvPr id="3" name="Footer Placeholder 2">
            <a:extLst>
              <a:ext uri="{FF2B5EF4-FFF2-40B4-BE49-F238E27FC236}">
                <a16:creationId xmlns:a16="http://schemas.microsoft.com/office/drawing/2014/main" id="{35B0C8D0-2284-61FE-FC30-4F88FA5D6F5B}"/>
              </a:ext>
            </a:extLst>
          </p:cNvPr>
          <p:cNvSpPr>
            <a:spLocks noGrp="1"/>
          </p:cNvSpPr>
          <p:nvPr>
            <p:ph type="ftr" sz="quarter" idx="11"/>
          </p:nvPr>
        </p:nvSpPr>
        <p:spPr/>
        <p:txBody>
          <a:bodyPr/>
          <a:lstStyle/>
          <a:p>
            <a:pPr rtl="0"/>
            <a:endParaRPr lang="en-US" dirty="0"/>
          </a:p>
        </p:txBody>
      </p:sp>
      <p:sp>
        <p:nvSpPr>
          <p:cNvPr id="4" name="Slide Number Placeholder 3">
            <a:extLst>
              <a:ext uri="{FF2B5EF4-FFF2-40B4-BE49-F238E27FC236}">
                <a16:creationId xmlns:a16="http://schemas.microsoft.com/office/drawing/2014/main" id="{A11C9ABA-0DAF-482F-0BD9-43EDE5710964}"/>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5" name="Title 4">
            <a:extLst>
              <a:ext uri="{FF2B5EF4-FFF2-40B4-BE49-F238E27FC236}">
                <a16:creationId xmlns:a16="http://schemas.microsoft.com/office/drawing/2014/main" id="{76E123BD-2225-4FE4-0616-9A4718215C1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7716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339B345-27F6-E6AF-E435-A969AEEB2D50}"/>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a:extLst>
              <a:ext uri="{FF2B5EF4-FFF2-40B4-BE49-F238E27FC236}">
                <a16:creationId xmlns:a16="http://schemas.microsoft.com/office/drawing/2014/main" id="{5BA1390F-0C84-8A60-C75E-00E2B1A02982}"/>
              </a:ext>
            </a:extLst>
          </p:cNvPr>
          <p:cNvSpPr>
            <a:spLocks noGrp="1"/>
          </p:cNvSpPr>
          <p:nvPr>
            <p:ph type="ftr" sz="quarter" idx="11"/>
          </p:nvPr>
        </p:nvSpPr>
        <p:spPr/>
        <p:txBody>
          <a:bodyPr/>
          <a:lstStyle/>
          <a:p>
            <a:pPr rtl="0"/>
            <a:endParaRPr lang="en-US" dirty="0"/>
          </a:p>
        </p:txBody>
      </p:sp>
      <p:sp>
        <p:nvSpPr>
          <p:cNvPr id="7" name="Slide Number Placeholder 6">
            <a:extLst>
              <a:ext uri="{FF2B5EF4-FFF2-40B4-BE49-F238E27FC236}">
                <a16:creationId xmlns:a16="http://schemas.microsoft.com/office/drawing/2014/main" id="{8F60A692-85F2-54E1-B3A7-B1D7A510058E}"/>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8" name="Title 7">
            <a:extLst>
              <a:ext uri="{FF2B5EF4-FFF2-40B4-BE49-F238E27FC236}">
                <a16:creationId xmlns:a16="http://schemas.microsoft.com/office/drawing/2014/main" id="{E304A3CC-DB95-B6C0-B8C1-B5409AE7933C}"/>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644491"/>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5EAE40C9-D0BC-431E-94CA-3A0AFB9CF2DC}" type="datetime1">
              <a:rPr lang="en-US" smtClean="0"/>
              <a:t>4/25/2025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A2A948C8-2C4C-3BA7-ED6B-21BB95B191D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4461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A75A9-9879-BC1C-DBCF-69AF59B64C61}"/>
              </a:ext>
            </a:extLst>
          </p:cNvPr>
          <p:cNvSpPr>
            <a:spLocks noGrp="1"/>
          </p:cNvSpPr>
          <p:nvPr>
            <p:ph type="title"/>
          </p:nvPr>
        </p:nvSpPr>
        <p:spPr>
          <a:xfrm>
            <a:off x="838200" y="365126"/>
            <a:ext cx="6851073" cy="55758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4" name="Date Placeholder 3">
            <a:extLst>
              <a:ext uri="{FF2B5EF4-FFF2-40B4-BE49-F238E27FC236}">
                <a16:creationId xmlns:a16="http://schemas.microsoft.com/office/drawing/2014/main" id="{68545C55-090C-5C0E-8EE9-97E079AF7F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01AA8C-C1C6-4293-BB33-7DEFE4232294}" type="datetime1">
              <a:rPr lang="en-US" smtClean="0"/>
              <a:t>4/25/2025</a:t>
            </a:fld>
            <a:endParaRPr lang="en-US" dirty="0"/>
          </a:p>
        </p:txBody>
      </p:sp>
      <p:sp>
        <p:nvSpPr>
          <p:cNvPr id="5" name="Footer Placeholder 4">
            <a:extLst>
              <a:ext uri="{FF2B5EF4-FFF2-40B4-BE49-F238E27FC236}">
                <a16:creationId xmlns:a16="http://schemas.microsoft.com/office/drawing/2014/main" id="{769EA5FB-547A-2BC2-48CB-CAC02EDEF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dirty="0"/>
          </a:p>
        </p:txBody>
      </p:sp>
      <p:sp>
        <p:nvSpPr>
          <p:cNvPr id="6" name="Slide Number Placeholder 5">
            <a:extLst>
              <a:ext uri="{FF2B5EF4-FFF2-40B4-BE49-F238E27FC236}">
                <a16:creationId xmlns:a16="http://schemas.microsoft.com/office/drawing/2014/main" id="{D8CCADFE-8663-3DCC-A2C9-626A0E1E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70109560"/>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36" r:id="rId9"/>
    <p:sldLayoutId id="2147483938" r:id="rId10"/>
    <p:sldLayoutId id="2147483939" r:id="rId11"/>
    <p:sldLayoutId id="2147483940" r:id="rId12"/>
    <p:sldLayoutId id="2147483941" r:id="rId13"/>
    <p:sldLayoutId id="2147483943" r:id="rId14"/>
    <p:sldLayoutId id="2147483944" r:id="rId15"/>
    <p:sldLayoutId id="2147483945" r:id="rId16"/>
    <p:sldLayoutId id="2147483946" r:id="rId17"/>
    <p:sldLayoutId id="2147483947" r:id="rId18"/>
    <p:sldLayoutId id="2147483948" r:id="rId19"/>
    <p:sldLayoutId id="2147483949" r:id="rId20"/>
    <p:sldLayoutId id="2147483950" r:id="rId21"/>
    <p:sldLayoutId id="2147483951" r:id="rId22"/>
    <p:sldLayoutId id="2147483952" r:id="rId2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21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fontScale="90000"/>
          </a:bodyPr>
          <a:lstStyle/>
          <a:p>
            <a:pPr algn="ctr">
              <a:defRPr sz="4400" b="1">
                <a:solidFill>
                  <a:srgbClr val="FFFFFF"/>
                </a:solidFill>
                <a:latin typeface="Segoe UI"/>
              </a:defRPr>
            </a:pPr>
            <a:r>
              <a:t>Bitcoin Momentum Opportunities Fund Due Diligence Report</a:t>
            </a:r>
          </a:p>
        </p:txBody>
      </p:sp>
      <p:sp>
        <p:nvSpPr>
          <p:cNvPr id="3" name="TextBox 2"/>
          <p:cNvSpPr txBox="1"/>
          <p:nvPr/>
        </p:nvSpPr>
        <p:spPr>
          <a:xfrm>
            <a:off x="914400" y="3200400"/>
            <a:ext cx="10360152" cy="914400"/>
          </a:xfrm>
          <a:prstGeom prst="rect">
            <a:avLst/>
          </a:prstGeom>
          <a:noFill/>
        </p:spPr>
        <p:txBody>
          <a:bodyPr wrap="square" anchor="t">
            <a:spAutoFit/>
          </a:bodyPr>
          <a:lstStyle/>
          <a:p>
            <a:pPr algn="ctr">
              <a:defRPr sz="2400">
                <a:solidFill>
                  <a:srgbClr val="FFFFFF"/>
                </a:solidFill>
                <a:latin typeface="Segoe UI"/>
              </a:defRPr>
            </a:pPr>
            <a:r>
              <a:t>Comprehensive Analysis &amp; Risk Assessment</a:t>
            </a:r>
          </a:p>
        </p:txBody>
      </p:sp>
      <p:sp>
        <p:nvSpPr>
          <p:cNvPr id="4" name="TextBox 3"/>
          <p:cNvSpPr txBox="1"/>
          <p:nvPr/>
        </p:nvSpPr>
        <p:spPr>
          <a:xfrm>
            <a:off x="457200" y="6172200"/>
            <a:ext cx="3657600" cy="457200"/>
          </a:xfrm>
          <a:prstGeom prst="rect">
            <a:avLst/>
          </a:prstGeom>
          <a:noFill/>
        </p:spPr>
        <p:txBody>
          <a:bodyPr wrap="square" anchor="t">
            <a:spAutoFit/>
          </a:bodyPr>
          <a:lstStyle/>
          <a:p>
            <a:pPr algn="l">
              <a:defRPr sz="1100">
                <a:solidFill>
                  <a:srgbClr val="FFFFFF"/>
                </a:solidFill>
                <a:latin typeface="Segoe UI"/>
              </a:defRPr>
            </a:pPr>
            <a:r>
              <a:t>April 25,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Conclusion &amp; Overall Assessment</a:t>
            </a:r>
          </a:p>
        </p:txBody>
      </p:sp>
      <p:sp>
        <p:nvSpPr>
          <p:cNvPr id="3" name="TextBox 2"/>
          <p:cNvSpPr txBox="1"/>
          <p:nvPr/>
        </p:nvSpPr>
        <p:spPr>
          <a:xfrm>
            <a:off x="457200" y="1188720"/>
            <a:ext cx="5486400" cy="521208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600" b="1"/>
            </a:pPr>
            <a:r>
              <a:t>Overall Assessment: N/A</a:t>
            </a:r>
          </a:p>
          <a:p>
            <a:pPr>
              <a:spcAft>
                <a:spcPts val="1200"/>
              </a:spcAft>
              <a:defRPr sz="1200"/>
            </a:pPr>
            <a:r>
              <a:t>The Bitcoin Momentum Opportunities Fund presents a medium risk level and partial compliance level. Its most significant strength is its clear and concentrated investment strategy, while its most significant concern is the high portfolio asset concentration. The fund's overall profile raises caution due to significant regulatory gaps and high-risk factors. In conclusion, the Bitcoin Momentum Opportunities Fund requires caution, as its specialized approach and defined risk level are offset by notable concerns regarding asset concentration and incomplete regulatory registrations.</a:t>
            </a:r>
          </a:p>
          <a:p>
            <a:pPr>
              <a:spcAft>
                <a:spcPts val="400"/>
              </a:spcAft>
              <a:defRPr sz="1200"/>
            </a:pPr>
            <a:r>
              <a:rPr b="1">
                <a:solidFill>
                  <a:srgbClr val="FFCC00"/>
                </a:solidFill>
              </a:rPr>
              <a:t>Risk: Medium (50.0)</a:t>
            </a:r>
            <a:r>
              <a:t>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Executive Summary</a:t>
            </a:r>
          </a:p>
        </p:txBody>
      </p:sp>
      <p:sp>
        <p:nvSpPr>
          <p:cNvPr id="3" name="TextBox 2"/>
          <p:cNvSpPr txBox="1"/>
          <p:nvPr/>
        </p:nvSpPr>
        <p:spPr>
          <a:xfrm>
            <a:off x="457200" y="1188720"/>
            <a:ext cx="5486400" cy="1371600"/>
          </a:xfrm>
          <a:prstGeom prst="rect">
            <a:avLst/>
          </a:prstGeom>
          <a:noFill/>
        </p:spPr>
        <p:txBody>
          <a:bodyPr wrap="square" anchor="t">
            <a:spAutoFit/>
          </a:bodyPr>
          <a:lstStyle/>
          <a:p>
            <a:pPr>
              <a:defRPr sz="1200">
                <a:solidFill>
                  <a:srgbClr val="333333"/>
                </a:solidFill>
                <a:latin typeface="Segoe UI"/>
              </a:defRPr>
            </a:pPr>
            <a:endParaRPr/>
          </a:p>
          <a:p>
            <a:pPr>
              <a:defRPr sz="1400" b="1"/>
            </a:pPr>
            <a:r>
              <a:t>Fund: N/A</a:t>
            </a:r>
          </a:p>
          <a:p>
            <a:pPr>
              <a:defRPr sz="1200"/>
            </a:pPr>
            <a:r>
              <a:t>AUM: $0.00M</a:t>
            </a:r>
          </a:p>
          <a:p>
            <a:pPr>
              <a:defRPr sz="1200"/>
            </a:pPr>
            <a:r>
              <a:t>Strategy: N/A</a:t>
            </a:r>
          </a:p>
        </p:txBody>
      </p:sp>
      <p:graphicFrame>
        <p:nvGraphicFramePr>
          <p:cNvPr id="4" name="Chart 3"/>
          <p:cNvGraphicFramePr>
            <a:graphicFrameLocks noGrp="1"/>
          </p:cNvGraphicFramePr>
          <p:nvPr/>
        </p:nvGraphicFramePr>
        <p:xfrm>
          <a:off x="457200" y="2743200"/>
          <a:ext cx="2560320" cy="14630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Grp="1"/>
          </p:cNvGraphicFramePr>
          <p:nvPr/>
        </p:nvGraphicFramePr>
        <p:xfrm>
          <a:off x="3200400" y="2743200"/>
          <a:ext cx="2560320" cy="146304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7200" y="4389120"/>
            <a:ext cx="5486400" cy="201168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400" b="1">
                <a:solidFill>
                  <a:srgbClr val="66CC33"/>
                </a:solidFill>
              </a:defRPr>
            </a:pPr>
            <a:r>
              <a:t>Key Strengths</a:t>
            </a:r>
          </a:p>
          <a:p>
            <a:pPr>
              <a:spcAft>
                <a:spcPts val="300"/>
              </a:spcAft>
              <a:defRPr sz="1100">
                <a:solidFill>
                  <a:srgbClr val="333333"/>
                </a:solidFill>
              </a:defRPr>
            </a:pPr>
            <a:r>
              <a:t>The fund has a clear focus with its top holding percentage being 100%, indicating a concentrated investment strategy.</a:t>
            </a:r>
          </a:p>
          <a:p>
            <a:pPr>
              <a:spcAft>
                <a:spcPts val="300"/>
              </a:spcAft>
              <a:defRPr sz="1100">
                <a:solidFill>
                  <a:srgbClr val="333333"/>
                </a:solidFill>
              </a:defRPr>
            </a:pPr>
            <a:r>
              <a:t>The fund's name, Bitcoin Momentum Opportunities Fund, suggests a specialized approach which could be a strength in terms of focus and expertise.</a:t>
            </a:r>
          </a:p>
          <a:p>
            <a:pPr>
              <a:spcAft>
                <a:spcPts val="300"/>
              </a:spcAft>
              <a:defRPr sz="1100">
                <a:solidFill>
                  <a:srgbClr val="333333"/>
                </a:solidFill>
              </a:defRPr>
            </a:pPr>
            <a:r>
              <a:t>The fund has a defined risk level of Medium, which might indicate a balanced approach to investment, though this is somewhat mitigated by other concerns.</a:t>
            </a:r>
          </a:p>
        </p:txBody>
      </p:sp>
      <p:sp>
        <p:nvSpPr>
          <p:cNvPr id="7" name="TextBox 6"/>
          <p:cNvSpPr txBox="1"/>
          <p:nvPr/>
        </p:nvSpPr>
        <p:spPr>
          <a:xfrm>
            <a:off x="6400800" y="1188720"/>
            <a:ext cx="5334000" cy="320040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400" b="1">
                <a:solidFill>
                  <a:srgbClr val="FF9900"/>
                </a:solidFill>
              </a:defRPr>
            </a:pPr>
            <a:r>
              <a:t>Summary Assessment</a:t>
            </a:r>
          </a:p>
          <a:p>
            <a:pPr>
              <a:defRPr sz="1200"/>
            </a:pPr>
            <a:r>
              <a:t>Executive Summary: </a:t>
            </a:r>
            <a:br/>
            <a:r>
              <a:t>The Bitcoin Momentum Opportunities Fund, with an AUM of 218.7, employs a long-term Bitcoin ecosystem investment strategy with selective exposure to Bitcoin ETFs and derivatives. Our analysis indicates a Medium overall risk level with a score of 52.59. The fund's overall compliance level is Partial, scoring 44.83. Key strengths include the fund's clear focus and specialized approach, as suggested by its name and concentrated investment strategy. However, concerns arise from the high portfolio asset concentration and incomplete regulatory registrations in key jurisdictions, such as Singapore and the US, posing significant risks to the fund's operational viability and reputation.</a:t>
            </a:r>
          </a:p>
        </p:txBody>
      </p:sp>
      <p:sp>
        <p:nvSpPr>
          <p:cNvPr id="8" name="TextBox 7"/>
          <p:cNvSpPr txBox="1"/>
          <p:nvPr/>
        </p:nvSpPr>
        <p:spPr>
          <a:xfrm>
            <a:off x="6400800" y="4572000"/>
            <a:ext cx="5334000" cy="182880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400" b="1">
                <a:solidFill>
                  <a:srgbClr val="FF3300"/>
                </a:solidFill>
              </a:defRPr>
            </a:pPr>
            <a:r>
              <a:t>Key Concerns</a:t>
            </a:r>
          </a:p>
          <a:p>
            <a:pPr>
              <a:spcAft>
                <a:spcPts val="300"/>
              </a:spcAft>
              <a:defRPr sz="1100">
                <a:solidFill>
                  <a:srgbClr val="333333"/>
                </a:solidFill>
              </a:defRPr>
            </a:pPr>
            <a:r>
              <a:t>High portfolio asset concentration is listed as a very high-risk factor, indicating potential vulnerability to market fluctuations of a single asset.</a:t>
            </a:r>
          </a:p>
          <a:p>
            <a:pPr>
              <a:spcAft>
                <a:spcPts val="300"/>
              </a:spcAft>
              <a:defRPr sz="1100">
                <a:solidFill>
                  <a:srgbClr val="333333"/>
                </a:solidFill>
              </a:defRPr>
            </a:pPr>
            <a:r>
              <a:t>The overall compliance score is 44.833333333333336 with a compliance level of Partial, highlighting significant regulatory gaps.</a:t>
            </a:r>
          </a:p>
          <a:p>
            <a:pPr>
              <a:spcAft>
                <a:spcPts val="300"/>
              </a:spcAft>
              <a:defRPr sz="1100">
                <a:solidFill>
                  <a:srgbClr val="333333"/>
                </a:solidFill>
              </a:defRPr>
            </a:pPr>
            <a:r>
              <a:t>Incomplete regulatory registrations in key jurisdictions like Singapore and the US pose a significant risk to the fund's operational viability and reputation.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Fund Overview</a:t>
            </a:r>
          </a:p>
        </p:txBody>
      </p:sp>
      <p:graphicFrame>
        <p:nvGraphicFramePr>
          <p:cNvPr id="3" name="Table 2"/>
          <p:cNvGraphicFramePr>
            <a:graphicFrameLocks noGrp="1"/>
          </p:cNvGraphicFramePr>
          <p:nvPr/>
        </p:nvGraphicFramePr>
        <p:xfrm>
          <a:off x="457200" y="1188720"/>
          <a:ext cx="5029200" cy="422800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87828">
                <a:tc>
                  <a:txBody>
                    <a:bodyPr/>
                    <a:lstStyle/>
                    <a:p>
                      <a:pPr algn="l">
                        <a:defRPr sz="1000" b="1">
                          <a:solidFill>
                            <a:srgbClr val="000000"/>
                          </a:solidFill>
                          <a:latin typeface="Segoe UI"/>
                        </a:defRPr>
                      </a:pPr>
                      <a:r>
                        <a:t>Aum</a:t>
                      </a:r>
                    </a:p>
                  </a:txBody>
                  <a:tcPr>
                    <a:noFill/>
                  </a:tcPr>
                </a:tc>
                <a:tc>
                  <a:txBody>
                    <a:bodyPr/>
                    <a:lstStyle/>
                    <a:p>
                      <a:pPr algn="l">
                        <a:defRPr sz="1000" b="0">
                          <a:solidFill>
                            <a:srgbClr val="000000"/>
                          </a:solidFill>
                          <a:latin typeface="Segoe UI"/>
                        </a:defRPr>
                      </a:pPr>
                      <a:r>
                        <a:t>218.7</a:t>
                      </a:r>
                    </a:p>
                  </a:txBody>
                  <a:tcPr>
                    <a:noFill/>
                  </a:tcPr>
                </a:tc>
                <a:extLst>
                  <a:ext uri="{0D108BD9-81ED-4DB2-BD59-A6C34878D82A}">
                    <a16:rowId xmlns:a16="http://schemas.microsoft.com/office/drawing/2014/main" val="10000"/>
                  </a:ext>
                </a:extLst>
              </a:tr>
              <a:tr h="587828">
                <a:tc>
                  <a:txBody>
                    <a:bodyPr/>
                    <a:lstStyle/>
                    <a:p>
                      <a:pPr algn="l">
                        <a:defRPr sz="1000" b="1">
                          <a:solidFill>
                            <a:srgbClr val="000000"/>
                          </a:solidFill>
                          <a:latin typeface="Segoe UI"/>
                        </a:defRPr>
                      </a:pPr>
                      <a:r>
                        <a:t>Management Fee</a:t>
                      </a:r>
                    </a:p>
                  </a:txBody>
                  <a:tcPr>
                    <a:solidFill>
                      <a:srgbClr val="F5F5FA"/>
                    </a:solidFill>
                  </a:tcPr>
                </a:tc>
                <a:tc>
                  <a:txBody>
                    <a:bodyPr/>
                    <a:lstStyle/>
                    <a:p>
                      <a:pPr algn="l">
                        <a:defRPr sz="1000" b="0">
                          <a:solidFill>
                            <a:srgbClr val="000000"/>
                          </a:solidFill>
                          <a:latin typeface="Segoe UI"/>
                        </a:defRPr>
                      </a:pPr>
                      <a:r>
                        <a:t>2.2</a:t>
                      </a:r>
                    </a:p>
                  </a:txBody>
                  <a:tcPr>
                    <a:solidFill>
                      <a:srgbClr val="F5F5FA"/>
                    </a:solidFill>
                  </a:tcPr>
                </a:tc>
                <a:extLst>
                  <a:ext uri="{0D108BD9-81ED-4DB2-BD59-A6C34878D82A}">
                    <a16:rowId xmlns:a16="http://schemas.microsoft.com/office/drawing/2014/main" val="10001"/>
                  </a:ext>
                </a:extLst>
              </a:tr>
              <a:tr h="587828">
                <a:tc>
                  <a:txBody>
                    <a:bodyPr/>
                    <a:lstStyle/>
                    <a:p>
                      <a:pPr algn="l">
                        <a:defRPr sz="1000" b="1">
                          <a:solidFill>
                            <a:srgbClr val="000000"/>
                          </a:solidFill>
                          <a:latin typeface="Segoe UI"/>
                        </a:defRPr>
                      </a:pPr>
                      <a:r>
                        <a:t>Performance Fee</a:t>
                      </a:r>
                    </a:p>
                  </a:txBody>
                  <a:tcPr>
                    <a:noFill/>
                  </a:tcPr>
                </a:tc>
                <a:tc>
                  <a:txBody>
                    <a:bodyPr/>
                    <a:lstStyle/>
                    <a:p>
                      <a:pPr algn="l">
                        <a:defRPr sz="1000" b="0">
                          <a:solidFill>
                            <a:srgbClr val="000000"/>
                          </a:solidFill>
                          <a:latin typeface="Segoe UI"/>
                        </a:defRPr>
                      </a:pPr>
                      <a:r>
                        <a:t>20.0</a:t>
                      </a:r>
                    </a:p>
                  </a:txBody>
                  <a:tcPr>
                    <a:noFill/>
                  </a:tcPr>
                </a:tc>
                <a:extLst>
                  <a:ext uri="{0D108BD9-81ED-4DB2-BD59-A6C34878D82A}">
                    <a16:rowId xmlns:a16="http://schemas.microsoft.com/office/drawing/2014/main" val="10002"/>
                  </a:ext>
                </a:extLst>
              </a:tr>
              <a:tr h="587828">
                <a:tc>
                  <a:txBody>
                    <a:bodyPr/>
                    <a:lstStyle/>
                    <a:p>
                      <a:pPr algn="l">
                        <a:defRPr sz="1000" b="1">
                          <a:solidFill>
                            <a:srgbClr val="000000"/>
                          </a:solidFill>
                          <a:latin typeface="Segoe UI"/>
                        </a:defRPr>
                      </a:pPr>
                      <a:r>
                        <a:t>Launch Date</a:t>
                      </a:r>
                    </a:p>
                  </a:txBody>
                  <a:tcPr>
                    <a:solidFill>
                      <a:srgbClr val="F5F5FA"/>
                    </a:solidFill>
                  </a:tcPr>
                </a:tc>
                <a:tc>
                  <a:txBody>
                    <a:bodyPr/>
                    <a:lstStyle/>
                    <a:p>
                      <a:pPr algn="l">
                        <a:defRPr sz="1000" b="0">
                          <a:solidFill>
                            <a:srgbClr val="000000"/>
                          </a:solidFill>
                          <a:latin typeface="Segoe UI"/>
                        </a:defRPr>
                      </a:pPr>
                      <a:r>
                        <a:t>January 10, 2024</a:t>
                      </a:r>
                    </a:p>
                  </a:txBody>
                  <a:tcPr>
                    <a:solidFill>
                      <a:srgbClr val="F5F5FA"/>
                    </a:solidFill>
                  </a:tcPr>
                </a:tc>
                <a:extLst>
                  <a:ext uri="{0D108BD9-81ED-4DB2-BD59-A6C34878D82A}">
                    <a16:rowId xmlns:a16="http://schemas.microsoft.com/office/drawing/2014/main" val="10003"/>
                  </a:ext>
                </a:extLst>
              </a:tr>
              <a:tr h="587828">
                <a:tc>
                  <a:txBody>
                    <a:bodyPr/>
                    <a:lstStyle/>
                    <a:p>
                      <a:pPr algn="l">
                        <a:defRPr sz="1000" b="1">
                          <a:solidFill>
                            <a:srgbClr val="000000"/>
                          </a:solidFill>
                          <a:latin typeface="Segoe UI"/>
                        </a:defRPr>
                      </a:pPr>
                      <a:r>
                        <a:t>Min Investment</a:t>
                      </a:r>
                    </a:p>
                  </a:txBody>
                  <a:tcPr>
                    <a:noFill/>
                  </a:tcPr>
                </a:tc>
                <a:tc>
                  <a:txBody>
                    <a:bodyPr/>
                    <a:lstStyle/>
                    <a:p>
                      <a:pPr algn="l">
                        <a:defRPr sz="1000" b="0">
                          <a:solidFill>
                            <a:srgbClr val="000000"/>
                          </a:solidFill>
                          <a:latin typeface="Segoe UI"/>
                        </a:defRPr>
                      </a:pPr>
                      <a:r>
                        <a:t>2 BTC or equivalent ($185,000)</a:t>
                      </a:r>
                    </a:p>
                  </a:txBody>
                  <a:tcPr>
                    <a:noFill/>
                  </a:tcPr>
                </a:tc>
                <a:extLst>
                  <a:ext uri="{0D108BD9-81ED-4DB2-BD59-A6C34878D82A}">
                    <a16:rowId xmlns:a16="http://schemas.microsoft.com/office/drawing/2014/main" val="10004"/>
                  </a:ext>
                </a:extLst>
              </a:tr>
              <a:tr h="587828">
                <a:tc>
                  <a:txBody>
                    <a:bodyPr/>
                    <a:lstStyle/>
                    <a:p>
                      <a:pPr algn="l">
                        <a:defRPr sz="1000" b="1">
                          <a:solidFill>
                            <a:srgbClr val="000000"/>
                          </a:solidFill>
                          <a:latin typeface="Segoe UI"/>
                        </a:defRPr>
                      </a:pPr>
                      <a:r>
                        <a:t>Lock Up</a:t>
                      </a:r>
                    </a:p>
                  </a:txBody>
                  <a:tcPr>
                    <a:solidFill>
                      <a:srgbClr val="F5F5FA"/>
                    </a:solidFill>
                  </a:tcPr>
                </a:tc>
                <a:tc>
                  <a:txBody>
                    <a:bodyPr/>
                    <a:lstStyle/>
                    <a:p>
                      <a:pPr algn="l">
                        <a:defRPr sz="1000" b="0">
                          <a:solidFill>
                            <a:srgbClr val="000000"/>
                          </a:solidFill>
                          <a:latin typeface="Segoe UI"/>
                        </a:defRPr>
                      </a:pPr>
                      <a:r>
                        <a:t>Period: 6 months with quarterly redemptions thereafter</a:t>
                      </a:r>
                    </a:p>
                  </a:txBody>
                  <a:tcPr>
                    <a:solidFill>
                      <a:srgbClr val="F5F5FA"/>
                    </a:solidFill>
                  </a:tcPr>
                </a:tc>
                <a:extLst>
                  <a:ext uri="{0D108BD9-81ED-4DB2-BD59-A6C34878D82A}">
                    <a16:rowId xmlns:a16="http://schemas.microsoft.com/office/drawing/2014/main" val="10005"/>
                  </a:ext>
                </a:extLst>
              </a:tr>
              <a:tr h="587832">
                <a:tc>
                  <a:txBody>
                    <a:bodyPr/>
                    <a:lstStyle/>
                    <a:p>
                      <a:pPr algn="l">
                        <a:defRPr sz="1000" b="1">
                          <a:solidFill>
                            <a:srgbClr val="000000"/>
                          </a:solidFill>
                          <a:latin typeface="Segoe UI"/>
                        </a:defRPr>
                      </a:pPr>
                      <a:r>
                        <a:t>Security Features</a:t>
                      </a:r>
                    </a:p>
                  </a:txBody>
                  <a:tcPr>
                    <a:noFill/>
                  </a:tcPr>
                </a:tc>
                <a:tc>
                  <a:txBody>
                    <a:bodyPr/>
                    <a:lstStyle/>
                    <a:p>
                      <a:pPr algn="l">
                        <a:defRPr sz="1000" b="0">
                          <a:solidFill>
                            <a:srgbClr val="000000"/>
                          </a:solidFill>
                          <a:latin typeface="Segoe UI"/>
                        </a:defRPr>
                      </a:pPr>
                      <a:r>
                        <a:t>Cold Storage 0x00000000219ab540356cBB839Cbe05303d7705Fa 606 BTC Multi-sig (5-of-7), Hardware</a:t>
                      </a:r>
                    </a:p>
                  </a:txBody>
                  <a:tcPr>
                    <a:noFill/>
                  </a:tcPr>
                </a:tc>
                <a:extLst>
                  <a:ext uri="{0D108BD9-81ED-4DB2-BD59-A6C34878D82A}">
                    <a16:rowId xmlns:a16="http://schemas.microsoft.com/office/drawing/2014/main" val="10006"/>
                  </a:ext>
                </a:extLst>
              </a:tr>
            </a:tbl>
          </a:graphicData>
        </a:graphic>
      </p:graphicFrame>
      <p:sp>
        <p:nvSpPr>
          <p:cNvPr id="4" name="TextBox 3"/>
          <p:cNvSpPr txBox="1"/>
          <p:nvPr/>
        </p:nvSpPr>
        <p:spPr>
          <a:xfrm>
            <a:off x="5852160" y="1188720"/>
            <a:ext cx="5882640" cy="411480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400" b="1"/>
            </a:pPr>
            <a:r>
              <a:t>Strategy Description</a:t>
            </a:r>
          </a:p>
          <a:p>
            <a:pPr>
              <a:defRPr sz="1100"/>
            </a:pPr>
            <a:r>
              <a:t>Long-term Bitcoin ecosystem investment with selective exposure to Bitcoin ETFs and derivatives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Team Analysis</a:t>
            </a:r>
          </a:p>
        </p:txBody>
      </p:sp>
      <p:sp>
        <p:nvSpPr>
          <p:cNvPr id="3" name="TextBox 2"/>
          <p:cNvSpPr txBox="1"/>
          <p:nvPr/>
        </p:nvSpPr>
        <p:spPr>
          <a:xfrm>
            <a:off x="457200" y="1188720"/>
            <a:ext cx="3606800" cy="1131570"/>
          </a:xfrm>
          <a:prstGeom prst="rect">
            <a:avLst/>
          </a:prstGeom>
          <a:noFill/>
        </p:spPr>
        <p:txBody>
          <a:bodyPr wrap="square" anchor="t">
            <a:spAutoFit/>
          </a:bodyPr>
          <a:lstStyle/>
          <a:p>
            <a:pPr>
              <a:defRPr sz="1100">
                <a:solidFill>
                  <a:srgbClr val="333333"/>
                </a:solidFill>
                <a:latin typeface="Segoe UI"/>
              </a:defRPr>
            </a:pPr>
            <a:endParaRPr/>
          </a:p>
          <a:p>
            <a:pPr>
              <a:spcAft>
                <a:spcPts val="200"/>
              </a:spcAft>
              <a:defRPr sz="1400" b="1"/>
            </a:pPr>
            <a:r>
              <a:t>Key Personne</a:t>
            </a:r>
          </a:p>
          <a:p>
            <a:pPr>
              <a:spcAft>
                <a:spcPts val="600"/>
              </a:spcAft>
              <a:defRPr sz="1200" i="1">
                <a:solidFill>
                  <a:srgbClr val="662D91"/>
                </a:solidFill>
              </a:defRPr>
            </a:pPr>
            <a:r>
              <a:t>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Portfolio Allocation</a:t>
            </a:r>
          </a:p>
        </p:txBody>
      </p:sp>
      <p:graphicFrame>
        <p:nvGraphicFramePr>
          <p:cNvPr id="3" name="Chart 2"/>
          <p:cNvGraphicFramePr>
            <a:graphicFrameLocks noGrp="1"/>
          </p:cNvGraphicFramePr>
          <p:nvPr>
            <p:extLst>
              <p:ext uri="{D42A27DB-BD31-4B8C-83A1-F6EECF244321}">
                <p14:modId xmlns:p14="http://schemas.microsoft.com/office/powerpoint/2010/main" val="455585083"/>
              </p:ext>
            </p:extLst>
          </p:nvPr>
        </p:nvGraphicFramePr>
        <p:xfrm>
          <a:off x="1371600" y="1645920"/>
          <a:ext cx="54864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58153805"/>
              </p:ext>
            </p:extLst>
          </p:nvPr>
        </p:nvGraphicFramePr>
        <p:xfrm>
          <a:off x="7449424" y="-1"/>
          <a:ext cx="4118994" cy="6949440"/>
        </p:xfrm>
        <a:graphic>
          <a:graphicData uri="http://schemas.openxmlformats.org/drawingml/2006/table">
            <a:tbl>
              <a:tblPr firstRow="1" bandRow="1">
                <a:tableStyleId>{5C22544A-7EE6-4342-B048-85BDC9FD1C3A}</a:tableStyleId>
              </a:tblPr>
              <a:tblGrid>
                <a:gridCol w="2059497">
                  <a:extLst>
                    <a:ext uri="{9D8B030D-6E8A-4147-A177-3AD203B41FA5}">
                      <a16:colId xmlns:a16="http://schemas.microsoft.com/office/drawing/2014/main" val="20000"/>
                    </a:ext>
                  </a:extLst>
                </a:gridCol>
                <a:gridCol w="2059497">
                  <a:extLst>
                    <a:ext uri="{9D8B030D-6E8A-4147-A177-3AD203B41FA5}">
                      <a16:colId xmlns:a16="http://schemas.microsoft.com/office/drawing/2014/main" val="20001"/>
                    </a:ext>
                  </a:extLst>
                </a:gridCol>
              </a:tblGrid>
              <a:tr h="231029">
                <a:tc>
                  <a:txBody>
                    <a:bodyPr/>
                    <a:lstStyle/>
                    <a:p>
                      <a:pPr algn="l">
                        <a:defRPr sz="1000" b="1">
                          <a:solidFill>
                            <a:srgbClr val="FFFFFF"/>
                          </a:solidFill>
                          <a:latin typeface="Segoe UI"/>
                        </a:defRPr>
                      </a:pPr>
                      <a:r>
                        <a:t>Asset</a:t>
                      </a:r>
                    </a:p>
                  </a:txBody>
                  <a:tcPr>
                    <a:solidFill>
                      <a:srgbClr val="E6E6E6"/>
                    </a:solidFill>
                  </a:tcPr>
                </a:tc>
                <a:tc>
                  <a:txBody>
                    <a:bodyPr/>
                    <a:lstStyle/>
                    <a:p>
                      <a:pPr algn="l">
                        <a:defRPr sz="1000" b="1">
                          <a:solidFill>
                            <a:srgbClr val="FFFFFF"/>
                          </a:solidFill>
                          <a:latin typeface="Segoe UI"/>
                        </a:defRPr>
                      </a:pPr>
                      <a:r>
                        <a:t>Allocation</a:t>
                      </a:r>
                    </a:p>
                  </a:txBody>
                  <a:tcPr>
                    <a:solidFill>
                      <a:srgbClr val="E6E6E6"/>
                    </a:solidFill>
                  </a:tcPr>
                </a:tc>
                <a:extLst>
                  <a:ext uri="{0D108BD9-81ED-4DB2-BD59-A6C34878D82A}">
                    <a16:rowId xmlns:a16="http://schemas.microsoft.com/office/drawing/2014/main" val="10000"/>
                  </a:ext>
                </a:extLst>
              </a:tr>
              <a:tr h="231029">
                <a:tc>
                  <a:txBody>
                    <a:bodyPr/>
                    <a:lstStyle/>
                    <a:p>
                      <a:pPr algn="l">
                        <a:defRPr sz="1000" b="1">
                          <a:solidFill>
                            <a:srgbClr val="000000"/>
                          </a:solidFill>
                          <a:latin typeface="Segoe UI"/>
                        </a:defRPr>
                      </a:pPr>
                      <a:r>
                        <a:rPr dirty="0"/>
                        <a:t>Bitcoin Direct Holdings</a:t>
                      </a:r>
                    </a:p>
                  </a:txBody>
                  <a:tcPr>
                    <a:solidFill>
                      <a:srgbClr val="F5F5FA"/>
                    </a:solidFill>
                  </a:tcPr>
                </a:tc>
                <a:tc>
                  <a:txBody>
                    <a:bodyPr/>
                    <a:lstStyle/>
                    <a:p>
                      <a:pPr algn="l">
                        <a:defRPr sz="1000" b="0">
                          <a:solidFill>
                            <a:srgbClr val="000000"/>
                          </a:solidFill>
                          <a:latin typeface="Segoe UI"/>
                        </a:defRPr>
                      </a:pPr>
                      <a:r>
                        <a:t>74.5%</a:t>
                      </a:r>
                    </a:p>
                  </a:txBody>
                  <a:tcPr>
                    <a:solidFill>
                      <a:srgbClr val="F5F5FA"/>
                    </a:solidFill>
                  </a:tcPr>
                </a:tc>
                <a:extLst>
                  <a:ext uri="{0D108BD9-81ED-4DB2-BD59-A6C34878D82A}">
                    <a16:rowId xmlns:a16="http://schemas.microsoft.com/office/drawing/2014/main" val="10001"/>
                  </a:ext>
                </a:extLst>
              </a:tr>
              <a:tr h="231029">
                <a:tc>
                  <a:txBody>
                    <a:bodyPr/>
                    <a:lstStyle/>
                    <a:p>
                      <a:pPr algn="l">
                        <a:defRPr sz="1000" b="1">
                          <a:solidFill>
                            <a:srgbClr val="000000"/>
                          </a:solidFill>
                          <a:latin typeface="Segoe UI"/>
                        </a:defRPr>
                      </a:pPr>
                      <a:r>
                        <a:t>Spot Bitcoin ETFs</a:t>
                      </a:r>
                    </a:p>
                  </a:txBody>
                  <a:tcPr>
                    <a:noFill/>
                  </a:tcPr>
                </a:tc>
                <a:tc>
                  <a:txBody>
                    <a:bodyPr/>
                    <a:lstStyle/>
                    <a:p>
                      <a:pPr algn="l">
                        <a:defRPr sz="1000" b="0">
                          <a:solidFill>
                            <a:srgbClr val="000000"/>
                          </a:solidFill>
                          <a:latin typeface="Segoe UI"/>
                        </a:defRPr>
                      </a:pPr>
                      <a:r>
                        <a:t>14.8%</a:t>
                      </a:r>
                    </a:p>
                  </a:txBody>
                  <a:tcPr>
                    <a:noFill/>
                  </a:tcPr>
                </a:tc>
                <a:extLst>
                  <a:ext uri="{0D108BD9-81ED-4DB2-BD59-A6C34878D82A}">
                    <a16:rowId xmlns:a16="http://schemas.microsoft.com/office/drawing/2014/main" val="10002"/>
                  </a:ext>
                </a:extLst>
              </a:tr>
              <a:tr h="231029">
                <a:tc>
                  <a:txBody>
                    <a:bodyPr/>
                    <a:lstStyle/>
                    <a:p>
                      <a:pPr algn="l">
                        <a:defRPr sz="1000" b="1">
                          <a:solidFill>
                            <a:srgbClr val="000000"/>
                          </a:solidFill>
                          <a:latin typeface="Segoe UI"/>
                        </a:defRPr>
                      </a:pPr>
                      <a:r>
                        <a:t>Bitcoin Mining Operations</a:t>
                      </a:r>
                    </a:p>
                  </a:txBody>
                  <a:tcPr>
                    <a:solidFill>
                      <a:srgbClr val="F5F5FA"/>
                    </a:solidFill>
                  </a:tcPr>
                </a:tc>
                <a:tc>
                  <a:txBody>
                    <a:bodyPr/>
                    <a:lstStyle/>
                    <a:p>
                      <a:pPr algn="l">
                        <a:defRPr sz="1000" b="0">
                          <a:solidFill>
                            <a:srgbClr val="000000"/>
                          </a:solidFill>
                          <a:latin typeface="Segoe UI"/>
                        </a:defRPr>
                      </a:pPr>
                      <a:r>
                        <a:t>8.2%</a:t>
                      </a:r>
                    </a:p>
                  </a:txBody>
                  <a:tcPr>
                    <a:solidFill>
                      <a:srgbClr val="F5F5FA"/>
                    </a:solidFill>
                  </a:tcPr>
                </a:tc>
                <a:extLst>
                  <a:ext uri="{0D108BD9-81ED-4DB2-BD59-A6C34878D82A}">
                    <a16:rowId xmlns:a16="http://schemas.microsoft.com/office/drawing/2014/main" val="10003"/>
                  </a:ext>
                </a:extLst>
              </a:tr>
              <a:tr h="231029">
                <a:tc>
                  <a:txBody>
                    <a:bodyPr/>
                    <a:lstStyle/>
                    <a:p>
                      <a:pPr algn="l">
                        <a:defRPr sz="1000" b="1">
                          <a:solidFill>
                            <a:srgbClr val="000000"/>
                          </a:solidFill>
                          <a:latin typeface="Segoe UI"/>
                        </a:defRPr>
                      </a:pPr>
                      <a:r>
                        <a:t>Cash/Stablecoin Reserve</a:t>
                      </a:r>
                    </a:p>
                  </a:txBody>
                  <a:tcPr>
                    <a:noFill/>
                  </a:tcPr>
                </a:tc>
                <a:tc>
                  <a:txBody>
                    <a:bodyPr/>
                    <a:lstStyle/>
                    <a:p>
                      <a:pPr algn="l">
                        <a:defRPr sz="1000" b="0">
                          <a:solidFill>
                            <a:srgbClr val="000000"/>
                          </a:solidFill>
                          <a:latin typeface="Segoe UI"/>
                        </a:defRPr>
                      </a:pPr>
                      <a:r>
                        <a:t>2.5%</a:t>
                      </a:r>
                    </a:p>
                  </a:txBody>
                  <a:tcPr>
                    <a:noFill/>
                  </a:tcPr>
                </a:tc>
                <a:extLst>
                  <a:ext uri="{0D108BD9-81ED-4DB2-BD59-A6C34878D82A}">
                    <a16:rowId xmlns:a16="http://schemas.microsoft.com/office/drawing/2014/main" val="10004"/>
                  </a:ext>
                </a:extLst>
              </a:tr>
              <a:tr h="519814">
                <a:tc>
                  <a:txBody>
                    <a:bodyPr/>
                    <a:lstStyle/>
                    <a:p>
                      <a:pPr algn="l">
                        <a:defRPr sz="1000" b="1">
                          <a:solidFill>
                            <a:srgbClr val="000000"/>
                          </a:solidFill>
                          <a:latin typeface="Segoe UI"/>
                        </a:defRPr>
                      </a:pPr>
                      <a:r>
                        <a:t>$5.2M</a:t>
                      </a:r>
                    </a:p>
                    <a:p>
                      <a:pPr algn="l">
                        <a:defRPr sz="1000" b="1">
                          <a:solidFill>
                            <a:srgbClr val="000000"/>
                          </a:solidFill>
                          <a:latin typeface="Segoe UI"/>
                        </a:defRPr>
                      </a:pPr>
                      <a:r>
                        <a:t>Bitcoin Strategy</a:t>
                      </a:r>
                    </a:p>
                    <a:p>
                      <a:pPr algn="l">
                        <a:defRPr sz="1000" b="1">
                          <a:solidFill>
                            <a:srgbClr val="000000"/>
                          </a:solidFill>
                          <a:latin typeface="Segoe UI"/>
                        </a:defRPr>
                      </a:pPr>
                      <a:r>
                        <a:t>HODL strategy</a:t>
                      </a:r>
                    </a:p>
                  </a:txBody>
                  <a:tcPr>
                    <a:solidFill>
                      <a:srgbClr val="F5F5FA"/>
                    </a:solidFill>
                  </a:tcPr>
                </a:tc>
                <a:tc>
                  <a:txBody>
                    <a:bodyPr/>
                    <a:lstStyle/>
                    <a:p>
                      <a:pPr algn="l">
                        <a:defRPr sz="1000" b="0">
                          <a:solidFill>
                            <a:srgbClr val="000000"/>
                          </a:solidFill>
                          <a:latin typeface="Segoe UI"/>
                        </a:defRPr>
                      </a:pPr>
                      <a:r>
                        <a:t>80.0%</a:t>
                      </a:r>
                    </a:p>
                  </a:txBody>
                  <a:tcPr>
                    <a:solidFill>
                      <a:srgbClr val="F5F5FA"/>
                    </a:solidFill>
                  </a:tcPr>
                </a:tc>
                <a:extLst>
                  <a:ext uri="{0D108BD9-81ED-4DB2-BD59-A6C34878D82A}">
                    <a16:rowId xmlns:a16="http://schemas.microsoft.com/office/drawing/2014/main" val="10005"/>
                  </a:ext>
                </a:extLst>
              </a:tr>
              <a:tr h="519814">
                <a:tc>
                  <a:txBody>
                    <a:bodyPr/>
                    <a:lstStyle/>
                    <a:p>
                      <a:pPr algn="l">
                        <a:defRPr sz="1000" b="1">
                          <a:solidFill>
                            <a:srgbClr val="000000"/>
                          </a:solidFill>
                          <a:latin typeface="Segoe UI"/>
                        </a:defRPr>
                      </a:pPr>
                      <a:r>
                        <a:t>of Bitcoin holdings in cold storage</a:t>
                      </a:r>
                    </a:p>
                    <a:p>
                      <a:pPr algn="l">
                        <a:defRPr sz="1000" b="1">
                          <a:solidFill>
                            <a:srgbClr val="000000"/>
                          </a:solidFill>
                          <a:latin typeface="Segoe UI"/>
                        </a:defRPr>
                      </a:pPr>
                      <a:r>
                        <a:t>Strategic trading</a:t>
                      </a:r>
                    </a:p>
                  </a:txBody>
                  <a:tcPr>
                    <a:noFill/>
                  </a:tcPr>
                </a:tc>
                <a:tc>
                  <a:txBody>
                    <a:bodyPr/>
                    <a:lstStyle/>
                    <a:p>
                      <a:pPr algn="l">
                        <a:defRPr sz="1000" b="0">
                          <a:solidFill>
                            <a:srgbClr val="000000"/>
                          </a:solidFill>
                          <a:latin typeface="Segoe UI"/>
                        </a:defRPr>
                      </a:pPr>
                      <a:r>
                        <a:t>15.0%</a:t>
                      </a:r>
                    </a:p>
                  </a:txBody>
                  <a:tcPr>
                    <a:noFill/>
                  </a:tcPr>
                </a:tc>
                <a:extLst>
                  <a:ext uri="{0D108BD9-81ED-4DB2-BD59-A6C34878D82A}">
                    <a16:rowId xmlns:a16="http://schemas.microsoft.com/office/drawing/2014/main" val="10006"/>
                  </a:ext>
                </a:extLst>
              </a:tr>
              <a:tr h="519814">
                <a:tc>
                  <a:txBody>
                    <a:bodyPr/>
                    <a:lstStyle/>
                    <a:p>
                      <a:pPr algn="l">
                        <a:defRPr sz="1000" b="1">
                          <a:solidFill>
                            <a:srgbClr val="000000"/>
                          </a:solidFill>
                          <a:latin typeface="Segoe UI"/>
                        </a:defRPr>
                      </a:pPr>
                      <a:r>
                        <a:t>for market timing and volatility capture</a:t>
                      </a:r>
                    </a:p>
                    <a:p>
                      <a:pPr algn="l">
                        <a:defRPr sz="1000" b="1">
                          <a:solidFill>
                            <a:srgbClr val="000000"/>
                          </a:solidFill>
                          <a:latin typeface="Segoe UI"/>
                        </a:defRPr>
                      </a:pPr>
                      <a:r>
                        <a:t>Derivatives</a:t>
                      </a:r>
                    </a:p>
                  </a:txBody>
                  <a:tcPr>
                    <a:solidFill>
                      <a:srgbClr val="F5F5FA"/>
                    </a:solidFill>
                  </a:tcPr>
                </a:tc>
                <a:tc>
                  <a:txBody>
                    <a:bodyPr/>
                    <a:lstStyle/>
                    <a:p>
                      <a:pPr algn="l">
                        <a:defRPr sz="1000" b="0">
                          <a:solidFill>
                            <a:srgbClr val="000000"/>
                          </a:solidFill>
                          <a:latin typeface="Segoe UI"/>
                        </a:defRPr>
                      </a:pPr>
                      <a:r>
                        <a:t>5.0%</a:t>
                      </a:r>
                    </a:p>
                  </a:txBody>
                  <a:tcPr>
                    <a:solidFill>
                      <a:srgbClr val="F5F5FA"/>
                    </a:solidFill>
                  </a:tcPr>
                </a:tc>
                <a:extLst>
                  <a:ext uri="{0D108BD9-81ED-4DB2-BD59-A6C34878D82A}">
                    <a16:rowId xmlns:a16="http://schemas.microsoft.com/office/drawing/2014/main" val="10007"/>
                  </a:ext>
                </a:extLst>
              </a:tr>
              <a:tr h="375421">
                <a:tc>
                  <a:txBody>
                    <a:bodyPr/>
                    <a:lstStyle/>
                    <a:p>
                      <a:pPr algn="l">
                        <a:defRPr sz="1000" b="1">
                          <a:solidFill>
                            <a:srgbClr val="000000"/>
                          </a:solidFill>
                          <a:latin typeface="Segoe UI"/>
                        </a:defRPr>
                      </a:pPr>
                      <a:r>
                        <a:t>+21%)</a:t>
                      </a:r>
                    </a:p>
                    <a:p>
                      <a:pPr algn="l">
                        <a:defRPr sz="1000" b="1">
                          <a:solidFill>
                            <a:srgbClr val="000000"/>
                          </a:solidFill>
                          <a:latin typeface="Segoe UI"/>
                        </a:defRPr>
                      </a:pPr>
                      <a:r>
                        <a:t>Sharpe Ratio</a:t>
                      </a:r>
                    </a:p>
                  </a:txBody>
                  <a:tcPr>
                    <a:noFill/>
                  </a:tcPr>
                </a:tc>
                <a:tc>
                  <a:txBody>
                    <a:bodyPr/>
                    <a:lstStyle/>
                    <a:p>
                      <a:pPr algn="l">
                        <a:defRPr sz="1000" b="0">
                          <a:solidFill>
                            <a:srgbClr val="000000"/>
                          </a:solidFill>
                          <a:latin typeface="Segoe UI"/>
                        </a:defRPr>
                      </a:pPr>
                      <a:r>
                        <a:t>1.7%</a:t>
                      </a:r>
                    </a:p>
                  </a:txBody>
                  <a:tcPr>
                    <a:noFill/>
                  </a:tcPr>
                </a:tc>
                <a:extLst>
                  <a:ext uri="{0D108BD9-81ED-4DB2-BD59-A6C34878D82A}">
                    <a16:rowId xmlns:a16="http://schemas.microsoft.com/office/drawing/2014/main" val="10008"/>
                  </a:ext>
                </a:extLst>
              </a:tr>
              <a:tr h="231029">
                <a:tc>
                  <a:txBody>
                    <a:bodyPr/>
                    <a:lstStyle/>
                    <a:p>
                      <a:pPr algn="l">
                        <a:defRPr sz="1000" b="1">
                          <a:solidFill>
                            <a:srgbClr val="000000"/>
                          </a:solidFill>
                          <a:latin typeface="Segoe UI"/>
                        </a:defRPr>
                      </a:pPr>
                      <a:r>
                        <a:t>Maximum Drawdown</a:t>
                      </a:r>
                    </a:p>
                  </a:txBody>
                  <a:tcPr>
                    <a:solidFill>
                      <a:srgbClr val="F5F5FA"/>
                    </a:solidFill>
                  </a:tcPr>
                </a:tc>
                <a:tc>
                  <a:txBody>
                    <a:bodyPr/>
                    <a:lstStyle/>
                    <a:p>
                      <a:pPr algn="l">
                        <a:defRPr sz="1000" b="0">
                          <a:solidFill>
                            <a:srgbClr val="000000"/>
                          </a:solidFill>
                          <a:latin typeface="Segoe UI"/>
                        </a:defRPr>
                      </a:pPr>
                      <a:r>
                        <a:t>38.0%</a:t>
                      </a:r>
                    </a:p>
                  </a:txBody>
                  <a:tcPr>
                    <a:solidFill>
                      <a:srgbClr val="F5F5FA"/>
                    </a:solidFill>
                  </a:tcPr>
                </a:tc>
                <a:extLst>
                  <a:ext uri="{0D108BD9-81ED-4DB2-BD59-A6C34878D82A}">
                    <a16:rowId xmlns:a16="http://schemas.microsoft.com/office/drawing/2014/main" val="10009"/>
                  </a:ext>
                </a:extLst>
              </a:tr>
              <a:tr h="231029">
                <a:tc>
                  <a:txBody>
                    <a:bodyPr/>
                    <a:lstStyle/>
                    <a:p>
                      <a:pPr algn="l">
                        <a:defRPr sz="1000" b="1">
                          <a:solidFill>
                            <a:srgbClr val="000000"/>
                          </a:solidFill>
                          <a:latin typeface="Segoe UI"/>
                        </a:defRPr>
                      </a:pPr>
                      <a:r>
                        <a:t>Average Transaction Size</a:t>
                      </a:r>
                    </a:p>
                  </a:txBody>
                  <a:tcPr>
                    <a:noFill/>
                  </a:tcPr>
                </a:tc>
                <a:tc>
                  <a:txBody>
                    <a:bodyPr/>
                    <a:lstStyle/>
                    <a:p>
                      <a:pPr algn="l">
                        <a:defRPr sz="1000" b="0">
                          <a:solidFill>
                            <a:srgbClr val="000000"/>
                          </a:solidFill>
                          <a:latin typeface="Segoe UI"/>
                        </a:defRPr>
                      </a:pPr>
                      <a:r>
                        <a:t>50.0%</a:t>
                      </a:r>
                    </a:p>
                  </a:txBody>
                  <a:tcPr>
                    <a:noFill/>
                  </a:tcPr>
                </a:tc>
                <a:extLst>
                  <a:ext uri="{0D108BD9-81ED-4DB2-BD59-A6C34878D82A}">
                    <a16:rowId xmlns:a16="http://schemas.microsoft.com/office/drawing/2014/main" val="10010"/>
                  </a:ext>
                </a:extLst>
              </a:tr>
              <a:tr h="375421">
                <a:tc>
                  <a:txBody>
                    <a:bodyPr/>
                    <a:lstStyle/>
                    <a:p>
                      <a:pPr algn="l">
                        <a:defRPr sz="1000" b="1">
                          <a:solidFill>
                            <a:srgbClr val="000000"/>
                          </a:solidFill>
                          <a:latin typeface="Segoe UI"/>
                        </a:defRPr>
                      </a:pPr>
                      <a:r>
                        <a:t>BTC</a:t>
                      </a:r>
                    </a:p>
                    <a:p>
                      <a:pPr algn="l">
                        <a:defRPr sz="1000" b="1">
                          <a:solidFill>
                            <a:srgbClr val="000000"/>
                          </a:solidFill>
                          <a:latin typeface="Segoe UI"/>
                        </a:defRPr>
                      </a:pPr>
                      <a:r>
                        <a:t>Largest Single Transaction</a:t>
                      </a:r>
                    </a:p>
                  </a:txBody>
                  <a:tcPr>
                    <a:solidFill>
                      <a:srgbClr val="F5F5FA"/>
                    </a:solidFill>
                  </a:tcPr>
                </a:tc>
                <a:tc>
                  <a:txBody>
                    <a:bodyPr/>
                    <a:lstStyle/>
                    <a:p>
                      <a:pPr algn="l">
                        <a:defRPr sz="1000" b="0">
                          <a:solidFill>
                            <a:srgbClr val="000000"/>
                          </a:solidFill>
                          <a:latin typeface="Segoe UI"/>
                        </a:defRPr>
                      </a:pPr>
                      <a:r>
                        <a:t>10.0%</a:t>
                      </a:r>
                    </a:p>
                  </a:txBody>
                  <a:tcPr>
                    <a:solidFill>
                      <a:srgbClr val="F5F5FA"/>
                    </a:solidFill>
                  </a:tcPr>
                </a:tc>
                <a:extLst>
                  <a:ext uri="{0D108BD9-81ED-4DB2-BD59-A6C34878D82A}">
                    <a16:rowId xmlns:a16="http://schemas.microsoft.com/office/drawing/2014/main" val="10011"/>
                  </a:ext>
                </a:extLst>
              </a:tr>
              <a:tr h="375421">
                <a:tc>
                  <a:txBody>
                    <a:bodyPr/>
                    <a:lstStyle/>
                    <a:p>
                      <a:pPr algn="l">
                        <a:defRPr sz="1000" b="1">
                          <a:solidFill>
                            <a:srgbClr val="000000"/>
                          </a:solidFill>
                          <a:latin typeface="Segoe UI"/>
                        </a:defRPr>
                      </a:pPr>
                      <a:r>
                        <a:t>BTC (BlackRock ETF allocation)</a:t>
                      </a:r>
                    </a:p>
                    <a:p>
                      <a:pPr algn="l">
                        <a:defRPr sz="1000" b="1">
                          <a:solidFill>
                            <a:srgbClr val="000000"/>
                          </a:solidFill>
                          <a:latin typeface="Segoe UI"/>
                        </a:defRPr>
                      </a:pPr>
                      <a:r>
                        <a:t>Gas Expenditure</a:t>
                      </a:r>
                    </a:p>
                  </a:txBody>
                  <a:tcPr>
                    <a:noFill/>
                  </a:tcPr>
                </a:tc>
                <a:tc>
                  <a:txBody>
                    <a:bodyPr/>
                    <a:lstStyle/>
                    <a:p>
                      <a:pPr algn="l">
                        <a:defRPr sz="1000" b="0">
                          <a:solidFill>
                            <a:srgbClr val="000000"/>
                          </a:solidFill>
                          <a:latin typeface="Segoe UI"/>
                        </a:defRPr>
                      </a:pPr>
                      <a:r>
                        <a:rPr dirty="0"/>
                        <a:t>60.0%</a:t>
                      </a:r>
                    </a:p>
                  </a:txBody>
                  <a:tcPr>
                    <a:noFill/>
                  </a:tcPr>
                </a:tc>
                <a:extLst>
                  <a:ext uri="{0D108BD9-81ED-4DB2-BD59-A6C34878D82A}">
                    <a16:rowId xmlns:a16="http://schemas.microsoft.com/office/drawing/2014/main" val="10012"/>
                  </a:ext>
                </a:extLst>
              </a:tr>
              <a:tr h="519814">
                <a:tc>
                  <a:txBody>
                    <a:bodyPr/>
                    <a:lstStyle/>
                    <a:p>
                      <a:pPr algn="l">
                        <a:defRPr sz="1000" b="1">
                          <a:solidFill>
                            <a:srgbClr val="000000"/>
                          </a:solidFill>
                          <a:latin typeface="Segoe UI"/>
                        </a:defRPr>
                      </a:pPr>
                      <a:r>
                        <a:t>BTC</a:t>
                      </a:r>
                    </a:p>
                    <a:p>
                      <a:pPr algn="l">
                        <a:defRPr sz="1000" b="1">
                          <a:solidFill>
                            <a:srgbClr val="000000"/>
                          </a:solidFill>
                          <a:latin typeface="Segoe UI"/>
                        </a:defRPr>
                      </a:pPr>
                      <a:r>
                        <a:t>Network Metrics</a:t>
                      </a:r>
                    </a:p>
                    <a:p>
                      <a:pPr algn="l">
                        <a:defRPr sz="1000" b="1">
                          <a:solidFill>
                            <a:srgbClr val="000000"/>
                          </a:solidFill>
                          <a:latin typeface="Segoe UI"/>
                        </a:defRPr>
                      </a:pPr>
                      <a:r>
                        <a:t>Average Transaction Fee</a:t>
                      </a:r>
                    </a:p>
                  </a:txBody>
                  <a:tcPr>
                    <a:solidFill>
                      <a:srgbClr val="F5F5FA"/>
                    </a:solidFill>
                  </a:tcPr>
                </a:tc>
                <a:tc>
                  <a:txBody>
                    <a:bodyPr/>
                    <a:lstStyle/>
                    <a:p>
                      <a:pPr algn="l">
                        <a:defRPr sz="1000" b="0">
                          <a:solidFill>
                            <a:srgbClr val="000000"/>
                          </a:solidFill>
                          <a:latin typeface="Segoe UI"/>
                        </a:defRPr>
                      </a:pPr>
                      <a:r>
                        <a:t>14.0%</a:t>
                      </a:r>
                    </a:p>
                  </a:txBody>
                  <a:tcPr>
                    <a:solidFill>
                      <a:srgbClr val="F5F5FA"/>
                    </a:solidFill>
                  </a:tcPr>
                </a:tc>
                <a:extLst>
                  <a:ext uri="{0D108BD9-81ED-4DB2-BD59-A6C34878D82A}">
                    <a16:rowId xmlns:a16="http://schemas.microsoft.com/office/drawing/2014/main" val="10013"/>
                  </a:ext>
                </a:extLst>
              </a:tr>
              <a:tr h="375421">
                <a:tc>
                  <a:txBody>
                    <a:bodyPr/>
                    <a:lstStyle/>
                    <a:p>
                      <a:pPr algn="l">
                        <a:defRPr sz="1000" b="1">
                          <a:solidFill>
                            <a:srgbClr val="000000"/>
                          </a:solidFill>
                          <a:latin typeface="Segoe UI"/>
                        </a:defRPr>
                      </a:pPr>
                      <a:r>
                        <a:t>EH/s</a:t>
                      </a:r>
                    </a:p>
                    <a:p>
                      <a:pPr algn="l">
                        <a:defRPr sz="1000" b="1">
                          <a:solidFill>
                            <a:srgbClr val="000000"/>
                          </a:solidFill>
                          <a:latin typeface="Segoe UI"/>
                        </a:defRPr>
                      </a:pPr>
                      <a:r>
                        <a:t>Active Addresses</a:t>
                      </a:r>
                    </a:p>
                  </a:txBody>
                  <a:tcPr>
                    <a:noFill/>
                  </a:tcPr>
                </a:tc>
                <a:tc>
                  <a:txBody>
                    <a:bodyPr/>
                    <a:lstStyle/>
                    <a:p>
                      <a:pPr algn="l">
                        <a:defRPr sz="1000" b="0">
                          <a:solidFill>
                            <a:srgbClr val="000000"/>
                          </a:solidFill>
                          <a:latin typeface="Segoe UI"/>
                        </a:defRPr>
                      </a:pPr>
                      <a:r>
                        <a:t>100.0%</a:t>
                      </a:r>
                    </a:p>
                  </a:txBody>
                  <a:tcPr>
                    <a:noFill/>
                  </a:tcPr>
                </a:tc>
                <a:extLst>
                  <a:ext uri="{0D108BD9-81ED-4DB2-BD59-A6C34878D82A}">
                    <a16:rowId xmlns:a16="http://schemas.microsoft.com/office/drawing/2014/main" val="10014"/>
                  </a:ext>
                </a:extLst>
              </a:tr>
              <a:tr h="1386171">
                <a:tc>
                  <a:txBody>
                    <a:bodyPr/>
                    <a:lstStyle/>
                    <a:p>
                      <a:pPr algn="l">
                        <a:defRPr sz="1000" b="1">
                          <a:solidFill>
                            <a:srgbClr val="000000"/>
                          </a:solidFill>
                          <a:latin typeface="Segoe UI"/>
                        </a:defRPr>
                      </a:pPr>
                      <a:r>
                        <a:rPr dirty="0"/>
                        <a:t>Concentration in BTC-correlated assets</a:t>
                      </a:r>
                    </a:p>
                    <a:p>
                      <a:pPr algn="l">
                        <a:defRPr sz="1000" b="1">
                          <a:solidFill>
                            <a:srgbClr val="000000"/>
                          </a:solidFill>
                          <a:latin typeface="Segoe UI"/>
                        </a:defRPr>
                      </a:pPr>
                      <a:r>
                        <a:rPr dirty="0"/>
                        <a:t>Regulatory developments in key jurisdictions</a:t>
                      </a:r>
                    </a:p>
                    <a:p>
                      <a:pPr algn="l">
                        <a:defRPr sz="1000" b="1">
                          <a:solidFill>
                            <a:srgbClr val="000000"/>
                          </a:solidFill>
                          <a:latin typeface="Segoe UI"/>
                        </a:defRPr>
                      </a:pPr>
                      <a:r>
                        <a:rPr dirty="0"/>
                        <a:t>ETF market dynamics and potential fee compression</a:t>
                      </a:r>
                    </a:p>
                    <a:p>
                      <a:pPr algn="l">
                        <a:defRPr sz="1000" b="1">
                          <a:solidFill>
                            <a:srgbClr val="000000"/>
                          </a:solidFill>
                          <a:latin typeface="Segoe UI"/>
                        </a:defRPr>
                      </a:pPr>
                      <a:r>
                        <a:rPr dirty="0"/>
                        <a:t>Spot vs. futures price convergence</a:t>
                      </a:r>
                    </a:p>
                    <a:p>
                      <a:pPr algn="l">
                        <a:defRPr sz="1000" b="1">
                          <a:solidFill>
                            <a:srgbClr val="000000"/>
                          </a:solidFill>
                          <a:latin typeface="Segoe UI"/>
                        </a:defRPr>
                      </a:pPr>
                      <a:r>
                        <a:rPr dirty="0"/>
                        <a:t>Suggested Allocation</a:t>
                      </a:r>
                    </a:p>
                  </a:txBody>
                  <a:tcPr>
                    <a:solidFill>
                      <a:srgbClr val="F5F5FA"/>
                    </a:solidFill>
                  </a:tcPr>
                </a:tc>
                <a:tc>
                  <a:txBody>
                    <a:bodyPr/>
                    <a:lstStyle/>
                    <a:p>
                      <a:pPr algn="l">
                        <a:defRPr sz="1000" b="0">
                          <a:solidFill>
                            <a:srgbClr val="000000"/>
                          </a:solidFill>
                          <a:latin typeface="Segoe UI"/>
                        </a:defRPr>
                      </a:pPr>
                      <a:r>
                        <a:rPr dirty="0"/>
                        <a:t>5.0%</a:t>
                      </a:r>
                    </a:p>
                  </a:txBody>
                  <a:tcPr>
                    <a:solidFill>
                      <a:srgbClr val="F5F5FA"/>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Risk Assessment Overview</a:t>
            </a:r>
          </a:p>
        </p:txBody>
      </p:sp>
      <p:graphicFrame>
        <p:nvGraphicFramePr>
          <p:cNvPr id="3" name="Chart 2"/>
          <p:cNvGraphicFramePr>
            <a:graphicFrameLocks noGrp="1"/>
          </p:cNvGraphicFramePr>
          <p:nvPr/>
        </p:nvGraphicFramePr>
        <p:xfrm>
          <a:off x="685800" y="1188720"/>
          <a:ext cx="4572000"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292578319"/>
              </p:ext>
            </p:extLst>
          </p:nvPr>
        </p:nvGraphicFramePr>
        <p:xfrm>
          <a:off x="-762000" y="3309651"/>
          <a:ext cx="7467600" cy="3108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88239227"/>
              </p:ext>
            </p:extLst>
          </p:nvPr>
        </p:nvGraphicFramePr>
        <p:xfrm>
          <a:off x="6096000" y="3378880"/>
          <a:ext cx="5029200" cy="31089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444137">
                <a:tc>
                  <a:txBody>
                    <a:bodyPr/>
                    <a:lstStyle/>
                    <a:p>
                      <a:pPr algn="l">
                        <a:defRPr sz="1000" b="1">
                          <a:solidFill>
                            <a:srgbClr val="FFFFFF"/>
                          </a:solidFill>
                          <a:latin typeface="Segoe UI"/>
                        </a:defRPr>
                      </a:pPr>
                      <a:r>
                        <a:t>Risk Component</a:t>
                      </a:r>
                    </a:p>
                  </a:txBody>
                  <a:tcPr>
                    <a:solidFill>
                      <a:srgbClr val="E6E6E6"/>
                    </a:solidFill>
                  </a:tcPr>
                </a:tc>
                <a:tc>
                  <a:txBody>
                    <a:bodyPr/>
                    <a:lstStyle/>
                    <a:p>
                      <a:pPr algn="l">
                        <a:defRPr sz="1000" b="1">
                          <a:solidFill>
                            <a:srgbClr val="FFFFFF"/>
                          </a:solidFill>
                          <a:latin typeface="Segoe UI"/>
                        </a:defRPr>
                      </a:pPr>
                      <a:r>
                        <a:t>Score</a:t>
                      </a:r>
                    </a:p>
                  </a:txBody>
                  <a:tcPr>
                    <a:solidFill>
                      <a:srgbClr val="E6E6E6"/>
                    </a:solidFill>
                  </a:tcPr>
                </a:tc>
                <a:extLst>
                  <a:ext uri="{0D108BD9-81ED-4DB2-BD59-A6C34878D82A}">
                    <a16:rowId xmlns:a16="http://schemas.microsoft.com/office/drawing/2014/main" val="10000"/>
                  </a:ext>
                </a:extLst>
              </a:tr>
              <a:tr h="444137">
                <a:tc>
                  <a:txBody>
                    <a:bodyPr/>
                    <a:lstStyle/>
                    <a:p>
                      <a:pPr algn="l">
                        <a:defRPr sz="1000" b="1">
                          <a:solidFill>
                            <a:srgbClr val="000000"/>
                          </a:solidFill>
                          <a:latin typeface="Segoe UI"/>
                        </a:defRPr>
                      </a:pPr>
                      <a:r>
                        <a:t>Market Risk</a:t>
                      </a:r>
                    </a:p>
                  </a:txBody>
                  <a:tcPr>
                    <a:solidFill>
                      <a:srgbClr val="F5F5FA"/>
                    </a:solidFill>
                  </a:tcPr>
                </a:tc>
                <a:tc>
                  <a:txBody>
                    <a:bodyPr/>
                    <a:lstStyle/>
                    <a:p>
                      <a:pPr algn="l">
                        <a:defRPr sz="1000" b="0">
                          <a:solidFill>
                            <a:srgbClr val="000000"/>
                          </a:solidFill>
                          <a:latin typeface="Segoe UI"/>
                        </a:defRPr>
                      </a:pPr>
                      <a:r>
                        <a:t>3.7</a:t>
                      </a:r>
                    </a:p>
                  </a:txBody>
                  <a:tcPr>
                    <a:solidFill>
                      <a:srgbClr val="F5F5FA"/>
                    </a:solidFill>
                  </a:tcPr>
                </a:tc>
                <a:extLst>
                  <a:ext uri="{0D108BD9-81ED-4DB2-BD59-A6C34878D82A}">
                    <a16:rowId xmlns:a16="http://schemas.microsoft.com/office/drawing/2014/main" val="10001"/>
                  </a:ext>
                </a:extLst>
              </a:tr>
              <a:tr h="444137">
                <a:tc>
                  <a:txBody>
                    <a:bodyPr/>
                    <a:lstStyle/>
                    <a:p>
                      <a:pPr algn="l">
                        <a:defRPr sz="1000" b="1">
                          <a:solidFill>
                            <a:srgbClr val="000000"/>
                          </a:solidFill>
                          <a:latin typeface="Segoe UI"/>
                        </a:defRPr>
                      </a:pPr>
                      <a:r>
                        <a:t>Smart Contract Risk</a:t>
                      </a:r>
                    </a:p>
                  </a:txBody>
                  <a:tcPr>
                    <a:noFill/>
                  </a:tcPr>
                </a:tc>
                <a:tc>
                  <a:txBody>
                    <a:bodyPr/>
                    <a:lstStyle/>
                    <a:p>
                      <a:pPr algn="l">
                        <a:defRPr sz="1000" b="0">
                          <a:solidFill>
                            <a:srgbClr val="000000"/>
                          </a:solidFill>
                          <a:latin typeface="Segoe UI"/>
                        </a:defRPr>
                      </a:pPr>
                      <a:r>
                        <a:rPr dirty="0"/>
                        <a:t>5.0</a:t>
                      </a:r>
                    </a:p>
                  </a:txBody>
                  <a:tcPr>
                    <a:noFill/>
                  </a:tcPr>
                </a:tc>
                <a:extLst>
                  <a:ext uri="{0D108BD9-81ED-4DB2-BD59-A6C34878D82A}">
                    <a16:rowId xmlns:a16="http://schemas.microsoft.com/office/drawing/2014/main" val="10002"/>
                  </a:ext>
                </a:extLst>
              </a:tr>
              <a:tr h="444137">
                <a:tc>
                  <a:txBody>
                    <a:bodyPr/>
                    <a:lstStyle/>
                    <a:p>
                      <a:pPr algn="l">
                        <a:defRPr sz="1000" b="1">
                          <a:solidFill>
                            <a:srgbClr val="000000"/>
                          </a:solidFill>
                          <a:latin typeface="Segoe UI"/>
                        </a:defRPr>
                      </a:pPr>
                      <a:r>
                        <a:t>Regulatory Risk</a:t>
                      </a:r>
                    </a:p>
                  </a:txBody>
                  <a:tcPr>
                    <a:solidFill>
                      <a:srgbClr val="F5F5FA"/>
                    </a:solidFill>
                  </a:tcPr>
                </a:tc>
                <a:tc>
                  <a:txBody>
                    <a:bodyPr/>
                    <a:lstStyle/>
                    <a:p>
                      <a:pPr algn="l">
                        <a:defRPr sz="1000" b="0">
                          <a:solidFill>
                            <a:srgbClr val="000000"/>
                          </a:solidFill>
                          <a:latin typeface="Segoe UI"/>
                        </a:defRPr>
                      </a:pPr>
                      <a:r>
                        <a:t>7.0</a:t>
                      </a:r>
                    </a:p>
                  </a:txBody>
                  <a:tcPr>
                    <a:solidFill>
                      <a:srgbClr val="F5F5FA"/>
                    </a:solidFill>
                  </a:tcPr>
                </a:tc>
                <a:extLst>
                  <a:ext uri="{0D108BD9-81ED-4DB2-BD59-A6C34878D82A}">
                    <a16:rowId xmlns:a16="http://schemas.microsoft.com/office/drawing/2014/main" val="10003"/>
                  </a:ext>
                </a:extLst>
              </a:tr>
              <a:tr h="444137">
                <a:tc>
                  <a:txBody>
                    <a:bodyPr/>
                    <a:lstStyle/>
                    <a:p>
                      <a:pPr algn="l">
                        <a:defRPr sz="1000" b="1">
                          <a:solidFill>
                            <a:srgbClr val="000000"/>
                          </a:solidFill>
                          <a:latin typeface="Segoe UI"/>
                        </a:defRPr>
                      </a:pPr>
                      <a:r>
                        <a:t>Liquidity Risk</a:t>
                      </a:r>
                    </a:p>
                  </a:txBody>
                  <a:tcPr>
                    <a:noFill/>
                  </a:tcPr>
                </a:tc>
                <a:tc>
                  <a:txBody>
                    <a:bodyPr/>
                    <a:lstStyle/>
                    <a:p>
                      <a:pPr algn="l">
                        <a:defRPr sz="1000" b="0">
                          <a:solidFill>
                            <a:srgbClr val="000000"/>
                          </a:solidFill>
                          <a:latin typeface="Segoe UI"/>
                        </a:defRPr>
                      </a:pPr>
                      <a:r>
                        <a:t>0.0</a:t>
                      </a:r>
                    </a:p>
                  </a:txBody>
                  <a:tcPr>
                    <a:noFill/>
                  </a:tcPr>
                </a:tc>
                <a:extLst>
                  <a:ext uri="{0D108BD9-81ED-4DB2-BD59-A6C34878D82A}">
                    <a16:rowId xmlns:a16="http://schemas.microsoft.com/office/drawing/2014/main" val="10004"/>
                  </a:ext>
                </a:extLst>
              </a:tr>
              <a:tr h="444137">
                <a:tc>
                  <a:txBody>
                    <a:bodyPr/>
                    <a:lstStyle/>
                    <a:p>
                      <a:pPr algn="l">
                        <a:defRPr sz="1000" b="1">
                          <a:solidFill>
                            <a:srgbClr val="000000"/>
                          </a:solidFill>
                          <a:latin typeface="Segoe UI"/>
                        </a:defRPr>
                      </a:pPr>
                      <a:r>
                        <a:t>Operational Risk</a:t>
                      </a:r>
                    </a:p>
                  </a:txBody>
                  <a:tcPr>
                    <a:solidFill>
                      <a:srgbClr val="F5F5FA"/>
                    </a:solidFill>
                  </a:tcPr>
                </a:tc>
                <a:tc>
                  <a:txBody>
                    <a:bodyPr/>
                    <a:lstStyle/>
                    <a:p>
                      <a:pPr algn="l">
                        <a:defRPr sz="1000" b="0">
                          <a:solidFill>
                            <a:srgbClr val="000000"/>
                          </a:solidFill>
                          <a:latin typeface="Segoe UI"/>
                        </a:defRPr>
                      </a:pPr>
                      <a:r>
                        <a:t>8.5</a:t>
                      </a:r>
                    </a:p>
                  </a:txBody>
                  <a:tcPr>
                    <a:solidFill>
                      <a:srgbClr val="F5F5FA"/>
                    </a:solidFill>
                  </a:tcPr>
                </a:tc>
                <a:extLst>
                  <a:ext uri="{0D108BD9-81ED-4DB2-BD59-A6C34878D82A}">
                    <a16:rowId xmlns:a16="http://schemas.microsoft.com/office/drawing/2014/main" val="10005"/>
                  </a:ext>
                </a:extLst>
              </a:tr>
              <a:tr h="444138">
                <a:tc>
                  <a:txBody>
                    <a:bodyPr/>
                    <a:lstStyle/>
                    <a:p>
                      <a:pPr algn="l">
                        <a:defRPr sz="1000" b="1">
                          <a:solidFill>
                            <a:srgbClr val="000000"/>
                          </a:solidFill>
                          <a:latin typeface="Segoe UI"/>
                        </a:defRPr>
                      </a:pPr>
                      <a:r>
                        <a:t>Concentration Risk</a:t>
                      </a:r>
                    </a:p>
                  </a:txBody>
                  <a:tcPr>
                    <a:noFill/>
                  </a:tcPr>
                </a:tc>
                <a:tc>
                  <a:txBody>
                    <a:bodyPr/>
                    <a:lstStyle/>
                    <a:p>
                      <a:pPr algn="l">
                        <a:defRPr sz="1000" b="0">
                          <a:solidFill>
                            <a:srgbClr val="000000"/>
                          </a:solidFill>
                          <a:latin typeface="Segoe UI"/>
                        </a:defRPr>
                      </a:pPr>
                      <a:r>
                        <a:rPr dirty="0"/>
                        <a:t>10.0</a:t>
                      </a:r>
                    </a:p>
                  </a:txBody>
                  <a:tcPr>
                    <a:noFill/>
                  </a:tcPr>
                </a:tc>
                <a:extLst>
                  <a:ext uri="{0D108BD9-81ED-4DB2-BD59-A6C34878D82A}">
                    <a16:rowId xmlns:a16="http://schemas.microsoft.com/office/drawing/2014/main" val="10006"/>
                  </a:ext>
                </a:extLst>
              </a:tr>
            </a:tbl>
          </a:graphicData>
        </a:graphic>
      </p:graphicFrame>
      <p:sp>
        <p:nvSpPr>
          <p:cNvPr id="6" name="TextBox 5"/>
          <p:cNvSpPr txBox="1"/>
          <p:nvPr/>
        </p:nvSpPr>
        <p:spPr>
          <a:xfrm>
            <a:off x="5943600" y="1188720"/>
            <a:ext cx="5791200" cy="521208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600" b="1"/>
            </a:pPr>
            <a:r>
              <a:t>Risk Assessment</a:t>
            </a:r>
          </a:p>
          <a:p>
            <a:pPr>
              <a:defRPr sz="1100"/>
            </a:pPr>
            <a:r>
              <a:t>The crypto fund has a medium overall risk level. The primary risk exposures are Operational Risk, Concentration Risk, and Regulatory Risk, with scores of 8.5, 10, and 7.0, respectively. These risks are significant due to factors such as the lack of a clear technical lead, limited multi-sig usage, and high portfolio asset concentration. The fund's high concentration in a few assets and limited liquid reserves also contribute to these risks, highlighting the potential for significant losses if these factors are not addressed.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Compliance Overview</a:t>
            </a:r>
          </a:p>
        </p:txBody>
      </p:sp>
      <p:sp>
        <p:nvSpPr>
          <p:cNvPr id="3" name="TextBox 2"/>
          <p:cNvSpPr txBox="1"/>
          <p:nvPr/>
        </p:nvSpPr>
        <p:spPr>
          <a:xfrm>
            <a:off x="457200" y="1188720"/>
            <a:ext cx="5029200" cy="1371600"/>
          </a:xfrm>
          <a:prstGeom prst="rect">
            <a:avLst/>
          </a:prstGeom>
          <a:noFill/>
        </p:spPr>
        <p:txBody>
          <a:bodyPr wrap="square" anchor="ctr">
            <a:spAutoFit/>
          </a:bodyPr>
          <a:lstStyle/>
          <a:p>
            <a:pPr>
              <a:defRPr sz="1400">
                <a:solidFill>
                  <a:srgbClr val="333333"/>
                </a:solidFill>
                <a:latin typeface="Segoe UI"/>
              </a:defRPr>
            </a:pPr>
            <a:endParaRPr/>
          </a:p>
          <a:p>
            <a:pPr algn="ctr">
              <a:defRPr sz="1600" b="1"/>
            </a:pPr>
            <a:r>
              <a:t>Overall Compliance</a:t>
            </a:r>
          </a:p>
          <a:p>
            <a:pPr algn="ctr">
              <a:defRPr sz="2800" b="1">
                <a:solidFill>
                  <a:srgbClr val="FF9933"/>
                </a:solidFill>
              </a:defRPr>
            </a:pPr>
            <a:r>
              <a:t>Partial (44.8/100)</a:t>
            </a:r>
          </a:p>
        </p:txBody>
      </p:sp>
      <p:sp>
        <p:nvSpPr>
          <p:cNvPr id="4" name="TextBox 3"/>
          <p:cNvSpPr txBox="1"/>
          <p:nvPr/>
        </p:nvSpPr>
        <p:spPr>
          <a:xfrm>
            <a:off x="457200" y="2834640"/>
            <a:ext cx="5029200" cy="182880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400" b="1"/>
            </a:pPr>
            <a:r>
              <a:t>Compliance Overview</a:t>
            </a:r>
          </a:p>
          <a:p>
            <a:pPr>
              <a:spcAft>
                <a:spcPts val="200"/>
              </a:spcAft>
              <a:defRPr sz="1200" b="1"/>
            </a:pPr>
            <a:r>
              <a:t>Relevant Jurisdictions:</a:t>
            </a:r>
          </a:p>
          <a:p>
            <a:pPr>
              <a:spcAft>
                <a:spcPts val="600"/>
              </a:spcAft>
              <a:defRPr sz="1100"/>
            </a:pPr>
            <a:r>
              <a:t>Singapore, US, EU</a:t>
            </a:r>
          </a:p>
          <a:p>
            <a:pPr>
              <a:spcAft>
                <a:spcPts val="200"/>
              </a:spcAft>
              <a:defRPr sz="1200" b="1"/>
            </a:pPr>
            <a:r>
              <a:t>KYC/AML Coverage:</a:t>
            </a:r>
          </a:p>
          <a:p>
            <a:pPr>
              <a:spcAft>
                <a:spcPts val="200"/>
              </a:spcAft>
              <a:defRPr sz="1100" b="1">
                <a:solidFill>
                  <a:srgbClr val="FF3300"/>
                </a:solidFill>
              </a:defRPr>
            </a:pPr>
            <a:r>
              <a:t>32.8% Coverage</a:t>
            </a:r>
          </a:p>
        </p:txBody>
      </p:sp>
      <p:sp>
        <p:nvSpPr>
          <p:cNvPr id="5" name="TextBox 4"/>
          <p:cNvSpPr txBox="1"/>
          <p:nvPr/>
        </p:nvSpPr>
        <p:spPr>
          <a:xfrm>
            <a:off x="5943600" y="1188720"/>
            <a:ext cx="5791200" cy="521208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600" b="1"/>
            </a:pPr>
            <a:r>
              <a:t>Compliance Assessment</a:t>
            </a:r>
          </a:p>
          <a:p>
            <a:pPr>
              <a:defRPr sz="1100"/>
            </a:pPr>
            <a:r>
              <a:t>The crypto fund has a partial compliance level with an overall score of 44.83. Its KYC/AML framework has a coverage score of 32.78, indicating some gaps in procedures, particularly in Singapore and the US. The fund has registrations mentioned in Singapore, the US, and EU, but these are not confirmed. Significant compliance gaps include incomplete regulatory registrations in these jurisdictions and missing KYC/AML procedures. Notably, the fund lacks comprehensive KYC/AML procedures compliant with local requirements in Singapore and the US, such as risk-based approaches and customer identification measures.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Regulatory Status by Jurisdiction</a:t>
            </a:r>
          </a:p>
        </p:txBody>
      </p:sp>
      <p:graphicFrame>
        <p:nvGraphicFramePr>
          <p:cNvPr id="3" name="Table 2"/>
          <p:cNvGraphicFramePr>
            <a:graphicFrameLocks noGrp="1"/>
          </p:cNvGraphicFramePr>
          <p:nvPr/>
        </p:nvGraphicFramePr>
        <p:xfrm>
          <a:off x="457200" y="1188720"/>
          <a:ext cx="11277600" cy="4754880"/>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20000"/>
                    </a:ext>
                  </a:extLst>
                </a:gridCol>
                <a:gridCol w="3759200">
                  <a:extLst>
                    <a:ext uri="{9D8B030D-6E8A-4147-A177-3AD203B41FA5}">
                      <a16:colId xmlns:a16="http://schemas.microsoft.com/office/drawing/2014/main" val="20001"/>
                    </a:ext>
                  </a:extLst>
                </a:gridCol>
                <a:gridCol w="3759200">
                  <a:extLst>
                    <a:ext uri="{9D8B030D-6E8A-4147-A177-3AD203B41FA5}">
                      <a16:colId xmlns:a16="http://schemas.microsoft.com/office/drawing/2014/main" val="20002"/>
                    </a:ext>
                  </a:extLst>
                </a:gridCol>
              </a:tblGrid>
              <a:tr h="1188720">
                <a:tc>
                  <a:txBody>
                    <a:bodyPr/>
                    <a:lstStyle/>
                    <a:p>
                      <a:pPr algn="l">
                        <a:defRPr sz="1000" b="1">
                          <a:solidFill>
                            <a:srgbClr val="FFFFFF"/>
                          </a:solidFill>
                          <a:latin typeface="Segoe UI"/>
                        </a:defRPr>
                      </a:pPr>
                      <a:r>
                        <a:t>Jurisdiction</a:t>
                      </a:r>
                    </a:p>
                  </a:txBody>
                  <a:tcPr>
                    <a:solidFill>
                      <a:srgbClr val="E6E6E6"/>
                    </a:solidFill>
                  </a:tcPr>
                </a:tc>
                <a:tc>
                  <a:txBody>
                    <a:bodyPr/>
                    <a:lstStyle/>
                    <a:p>
                      <a:pPr algn="l">
                        <a:defRPr sz="1000" b="1">
                          <a:solidFill>
                            <a:srgbClr val="FFFFFF"/>
                          </a:solidFill>
                          <a:latin typeface="Segoe UI"/>
                        </a:defRPr>
                      </a:pPr>
                      <a:r>
                        <a:t>Status</a:t>
                      </a:r>
                    </a:p>
                  </a:txBody>
                  <a:tcPr>
                    <a:solidFill>
                      <a:srgbClr val="E6E6E6"/>
                    </a:solidFill>
                  </a:tcPr>
                </a:tc>
                <a:tc>
                  <a:txBody>
                    <a:bodyPr/>
                    <a:lstStyle/>
                    <a:p>
                      <a:pPr algn="l">
                        <a:defRPr sz="1000" b="1">
                          <a:solidFill>
                            <a:srgbClr val="FFFFFF"/>
                          </a:solidFill>
                          <a:latin typeface="Segoe UI"/>
                        </a:defRPr>
                      </a:pPr>
                      <a:r>
                        <a:t>Score</a:t>
                      </a:r>
                    </a:p>
                  </a:txBody>
                  <a:tcPr>
                    <a:solidFill>
                      <a:srgbClr val="E6E6E6"/>
                    </a:solidFill>
                  </a:tcPr>
                </a:tc>
                <a:extLst>
                  <a:ext uri="{0D108BD9-81ED-4DB2-BD59-A6C34878D82A}">
                    <a16:rowId xmlns:a16="http://schemas.microsoft.com/office/drawing/2014/main" val="10000"/>
                  </a:ext>
                </a:extLst>
              </a:tr>
              <a:tr h="1188720">
                <a:tc>
                  <a:txBody>
                    <a:bodyPr/>
                    <a:lstStyle/>
                    <a:p>
                      <a:pPr algn="l">
                        <a:defRPr sz="1000" b="1">
                          <a:solidFill>
                            <a:srgbClr val="000000"/>
                          </a:solidFill>
                          <a:latin typeface="Segoe UI"/>
                        </a:defRPr>
                      </a:pPr>
                      <a:r>
                        <a:t>Singapore</a:t>
                      </a:r>
                    </a:p>
                  </a:txBody>
                  <a:tcPr>
                    <a:solidFill>
                      <a:srgbClr val="F5F5FA"/>
                    </a:solidFill>
                  </a:tcPr>
                </a:tc>
                <a:tc>
                  <a:txBody>
                    <a:bodyPr/>
                    <a:lstStyle/>
                    <a:p>
                      <a:pPr algn="l">
                        <a:defRPr sz="1000" b="0">
                          <a:solidFill>
                            <a:srgbClr val="000000"/>
                          </a:solidFill>
                          <a:latin typeface="Segoe UI"/>
                        </a:defRPr>
                      </a:pPr>
                      <a:r>
                        <a:t>Mentioned</a:t>
                      </a:r>
                    </a:p>
                  </a:txBody>
                  <a:tcPr>
                    <a:solidFill>
                      <a:srgbClr val="F5F5FA"/>
                    </a:solidFill>
                  </a:tcPr>
                </a:tc>
                <a:tc>
                  <a:txBody>
                    <a:bodyPr/>
                    <a:lstStyle/>
                    <a:p>
                      <a:pPr algn="l">
                        <a:defRPr sz="1000" b="0">
                          <a:solidFill>
                            <a:srgbClr val="000000"/>
                          </a:solidFill>
                          <a:latin typeface="Segoe UI"/>
                        </a:defRPr>
                      </a:pPr>
                      <a:r>
                        <a:t>40.0%</a:t>
                      </a:r>
                    </a:p>
                  </a:txBody>
                  <a:tcPr>
                    <a:solidFill>
                      <a:srgbClr val="F5F5FA"/>
                    </a:solidFill>
                  </a:tcPr>
                </a:tc>
                <a:extLst>
                  <a:ext uri="{0D108BD9-81ED-4DB2-BD59-A6C34878D82A}">
                    <a16:rowId xmlns:a16="http://schemas.microsoft.com/office/drawing/2014/main" val="10001"/>
                  </a:ext>
                </a:extLst>
              </a:tr>
              <a:tr h="1188720">
                <a:tc>
                  <a:txBody>
                    <a:bodyPr/>
                    <a:lstStyle/>
                    <a:p>
                      <a:pPr algn="l">
                        <a:defRPr sz="1000" b="1">
                          <a:solidFill>
                            <a:srgbClr val="000000"/>
                          </a:solidFill>
                          <a:latin typeface="Segoe UI"/>
                        </a:defRPr>
                      </a:pPr>
                      <a:r>
                        <a:t>US</a:t>
                      </a:r>
                    </a:p>
                  </a:txBody>
                  <a:tcPr>
                    <a:noFill/>
                  </a:tcPr>
                </a:tc>
                <a:tc>
                  <a:txBody>
                    <a:bodyPr/>
                    <a:lstStyle/>
                    <a:p>
                      <a:pPr algn="l">
                        <a:defRPr sz="1000" b="0">
                          <a:solidFill>
                            <a:srgbClr val="000000"/>
                          </a:solidFill>
                          <a:latin typeface="Segoe UI"/>
                        </a:defRPr>
                      </a:pPr>
                      <a:r>
                        <a:t>Mentioned</a:t>
                      </a:r>
                    </a:p>
                  </a:txBody>
                  <a:tcPr>
                    <a:noFill/>
                  </a:tcPr>
                </a:tc>
                <a:tc>
                  <a:txBody>
                    <a:bodyPr/>
                    <a:lstStyle/>
                    <a:p>
                      <a:pPr algn="l">
                        <a:defRPr sz="1000" b="0">
                          <a:solidFill>
                            <a:srgbClr val="000000"/>
                          </a:solidFill>
                          <a:latin typeface="Segoe UI"/>
                        </a:defRPr>
                      </a:pPr>
                      <a:r>
                        <a:t>40.0%</a:t>
                      </a:r>
                    </a:p>
                  </a:txBody>
                  <a:tcPr>
                    <a:noFill/>
                  </a:tcPr>
                </a:tc>
                <a:extLst>
                  <a:ext uri="{0D108BD9-81ED-4DB2-BD59-A6C34878D82A}">
                    <a16:rowId xmlns:a16="http://schemas.microsoft.com/office/drawing/2014/main" val="10002"/>
                  </a:ext>
                </a:extLst>
              </a:tr>
              <a:tr h="1188720">
                <a:tc>
                  <a:txBody>
                    <a:bodyPr/>
                    <a:lstStyle/>
                    <a:p>
                      <a:pPr algn="l">
                        <a:defRPr sz="1000" b="1">
                          <a:solidFill>
                            <a:srgbClr val="000000"/>
                          </a:solidFill>
                          <a:latin typeface="Segoe UI"/>
                        </a:defRPr>
                      </a:pPr>
                      <a:r>
                        <a:t>EU</a:t>
                      </a:r>
                    </a:p>
                  </a:txBody>
                  <a:tcPr>
                    <a:solidFill>
                      <a:srgbClr val="F5F5FA"/>
                    </a:solidFill>
                  </a:tcPr>
                </a:tc>
                <a:tc>
                  <a:txBody>
                    <a:bodyPr/>
                    <a:lstStyle/>
                    <a:p>
                      <a:pPr algn="l">
                        <a:defRPr sz="1000" b="0">
                          <a:solidFill>
                            <a:srgbClr val="000000"/>
                          </a:solidFill>
                          <a:latin typeface="Segoe UI"/>
                        </a:defRPr>
                      </a:pPr>
                      <a:r>
                        <a:t>Mentioned</a:t>
                      </a:r>
                    </a:p>
                  </a:txBody>
                  <a:tcPr>
                    <a:solidFill>
                      <a:srgbClr val="F5F5FA"/>
                    </a:solidFill>
                  </a:tcPr>
                </a:tc>
                <a:tc>
                  <a:txBody>
                    <a:bodyPr/>
                    <a:lstStyle/>
                    <a:p>
                      <a:pPr algn="l">
                        <a:defRPr sz="1000" b="0">
                          <a:solidFill>
                            <a:srgbClr val="000000"/>
                          </a:solidFill>
                          <a:latin typeface="Segoe UI"/>
                        </a:defRPr>
                      </a:pPr>
                      <a:r>
                        <a:t>40.0%</a:t>
                      </a:r>
                    </a:p>
                  </a:txBody>
                  <a:tcPr>
                    <a:solidFill>
                      <a:srgbClr val="F5F5F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Identified Compliance Gaps</a:t>
            </a:r>
          </a:p>
        </p:txBody>
      </p:sp>
      <p:sp>
        <p:nvSpPr>
          <p:cNvPr id="3" name="TextBox 2"/>
          <p:cNvSpPr txBox="1"/>
          <p:nvPr/>
        </p:nvSpPr>
        <p:spPr>
          <a:xfrm>
            <a:off x="457200" y="1188720"/>
            <a:ext cx="11277600" cy="5212080"/>
          </a:xfrm>
          <a:prstGeom prst="rect">
            <a:avLst/>
          </a:prstGeom>
          <a:noFill/>
        </p:spPr>
        <p:txBody>
          <a:bodyPr wrap="square" anchor="t">
            <a:spAutoFit/>
          </a:bodyPr>
          <a:lstStyle/>
          <a:p>
            <a:r>
              <a:t>• Incomplete regulatory registration in Singapore</a:t>
            </a:r>
          </a:p>
          <a:p>
            <a:r>
              <a:t>• Incomplete regulatory registration in US</a:t>
            </a:r>
          </a:p>
          <a:p>
            <a:r>
              <a:t>• Incomplete regulatory registration in EU</a:t>
            </a:r>
          </a:p>
          <a:p>
            <a:r>
              <a:t>• Missing KYC/AML procedures for Singapore: Risk-based approach, CDD measures</a:t>
            </a:r>
          </a:p>
          <a:p>
            <a:r>
              <a:t>• Missing KYC/AML procedures for US: SAR filing, KYC verification, Customer identification</a:t>
            </a:r>
          </a:p>
          <a:p>
            <a:r>
              <a:t>• Missing KYC/AML procedures for EU: UBO registry, KYC/CDD procedures, PEP screening</a:t>
            </a:r>
          </a:p>
          <a:p>
            <a:r>
              <a:t>• Potential securities compliance gap for token offerings in US market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TotalTime>
  <Words>953</Words>
  <Application>Microsoft Office PowerPoint</Application>
  <PresentationFormat>Widescreen</PresentationFormat>
  <Paragraphs>155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Bitcoin Momentum Opportunities Fund Due Diligence Report</vt:lpstr>
      <vt:lpstr>Executive Summary</vt:lpstr>
      <vt:lpstr>Fund Overview</vt:lpstr>
      <vt:lpstr>Team Analysis</vt:lpstr>
      <vt:lpstr>Portfolio Allocation</vt:lpstr>
      <vt:lpstr>Risk Assessment Overview</vt:lpstr>
      <vt:lpstr>Compliance Overview</vt:lpstr>
      <vt:lpstr>Regulatory Status by Jurisdiction</vt:lpstr>
      <vt:lpstr>Identified Compliance Gaps</vt:lpstr>
      <vt:lpstr>Conclusion &amp; Overall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Mehdi ZAIEM</dc:creator>
  <cp:lastModifiedBy>Mehdi ZAIEM</cp:lastModifiedBy>
  <cp:revision>10</cp:revision>
  <dcterms:created xsi:type="dcterms:W3CDTF">2025-04-24T11:39:30Z</dcterms:created>
  <dcterms:modified xsi:type="dcterms:W3CDTF">2025-04-25T13:54:46Z</dcterms:modified>
</cp:coreProperties>
</file>