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12192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chart>
    <c:title>
      <c:tx>
        <c:rich>
          <a:bodyPr/>
          <a:lstStyle/>
          <a:p>
            <a:r>
              <a:t>Risk Assessment</a:t>
            </a:r>
          </a:p>
        </c:rich>
      </c:tx>
      <c:layout/>
      <c:overlay val="0"/>
    </c:title>
    <c:autoTitleDeleted val="0"/>
    <c:plotArea>
      <c:pieChart>
        <c:varyColors val="1"/>
        <c:ser>
          <c:idx val="0"/>
          <c:order val="0"/>
          <c:tx>
            <c:strRef>
              <c:f>Sheet1!$B$1</c:f>
              <c:strCache>
                <c:ptCount val="1"/>
                <c:pt idx="0">
                  <c:v/>
                </c:pt>
              </c:strCache>
            </c:strRef>
          </c:tx>
          <c:dPt>
            <c:idx val="0"/>
            <c:spPr>
              <a:solidFill>
                <a:srgbClr val="66CC33"/>
              </a:solidFill>
            </c:spPr>
          </c:dPt>
          <c:dPt>
            <c:idx val="1"/>
            <c:spPr>
              <a:solidFill>
                <a:srgbClr val="C8C8C8"/>
              </a:solidFill>
            </c:spPr>
          </c:dPt>
          <c:dPt>
            <c:idx val="2"/>
            <c:spPr>
              <a:noFill/>
            </c:spPr>
          </c:dPt>
          <c:dLbls>
            <c:dLbl>
              <c:idx val="0"/>
              <c:tx>
                <c:rich>
                  <a:bodyPr/>
                  <a:lstStyle/>
                  <a:p>
                    <a:r>
                      <a:t>50.0</a:t>
                    </a:r>
                  </a:p>
                </c:rich>
              </c:tx>
              <c:txPr>
                <a:bodyPr/>
                <a:lstStyle/>
                <a:p>
                  <a:pPr>
                    <a:defRPr sz="2400" b="1"/>
                  </a:pPr>
                </a:p>
              </c:txPr>
              <c:dLblPos val="ctr"/>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Value</c:v>
                </c:pt>
                <c:pt idx="1">
                  <c:v>Remainder</c:v>
                </c:pt>
                <c:pt idx="2">
                  <c:v>Empty</c:v>
                </c:pt>
              </c:strCache>
            </c:strRef>
          </c:cat>
          <c:val>
            <c:numRef>
              <c:f>Sheet1!$B$2:$B$4</c:f>
              <c:numCache>
                <c:formatCode>General</c:formatCode>
                <c:ptCount val="3"/>
                <c:pt idx="0">
                  <c:v>50.0</c:v>
                </c:pt>
                <c:pt idx="1">
                  <c:v>50.0</c:v>
                </c:pt>
                <c:pt idx="2">
                  <c:v>50</c:v>
                </c:pt>
              </c:numCache>
            </c:numRef>
          </c:val>
        </c:ser>
        <c:dLbls>
          <c:showLegendKey val="0"/>
          <c:showVal val="0"/>
          <c:showCatName val="0"/>
          <c:showSerName val="0"/>
          <c:showPercent val="0"/>
          <c:showBubbleSize val="0"/>
          <c:showLeaderLines val="1"/>
        </c:dLbls>
      </c:pieChart>
    </c:plotArea>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chart>
    <c:title>
      <c:tx>
        <c:rich>
          <a:bodyPr/>
          <a:lstStyle/>
          <a:p>
            <a:r>
              <a:t>Compliance</a:t>
            </a:r>
          </a:p>
        </c:rich>
      </c:tx>
      <c:layout/>
      <c:overlay val="0"/>
    </c:title>
    <c:autoTitleDeleted val="0"/>
    <c:plotArea>
      <c:pieChart>
        <c:varyColors val="1"/>
        <c:ser>
          <c:idx val="0"/>
          <c:order val="0"/>
          <c:tx>
            <c:strRef>
              <c:f>Sheet1!$B$1</c:f>
              <c:strCache>
                <c:ptCount val="1"/>
                <c:pt idx="0">
                  <c:v/>
                </c:pt>
              </c:strCache>
            </c:strRef>
          </c:tx>
          <c:dPt>
            <c:idx val="0"/>
            <c:spPr>
              <a:solidFill>
                <a:srgbClr val="FFCC00"/>
              </a:solidFill>
            </c:spPr>
          </c:dPt>
          <c:dPt>
            <c:idx val="1"/>
            <c:spPr>
              <a:solidFill>
                <a:srgbClr val="C8C8C8"/>
              </a:solidFill>
            </c:spPr>
          </c:dPt>
          <c:dPt>
            <c:idx val="2"/>
            <c:spPr>
              <a:noFill/>
            </c:spPr>
          </c:dPt>
          <c:dLbls>
            <c:dLbl>
              <c:idx val="0"/>
              <c:tx>
                <c:rich>
                  <a:bodyPr/>
                  <a:lstStyle/>
                  <a:p>
                    <a:r>
                      <a:t>50.0</a:t>
                    </a:r>
                  </a:p>
                </c:rich>
              </c:tx>
              <c:txPr>
                <a:bodyPr/>
                <a:lstStyle/>
                <a:p>
                  <a:pPr>
                    <a:defRPr sz="2400" b="1"/>
                  </a:pPr>
                </a:p>
              </c:txPr>
              <c:dLblPos val="ctr"/>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Value</c:v>
                </c:pt>
                <c:pt idx="1">
                  <c:v>Remainder</c:v>
                </c:pt>
                <c:pt idx="2">
                  <c:v>Empty</c:v>
                </c:pt>
              </c:strCache>
            </c:strRef>
          </c:cat>
          <c:val>
            <c:numRef>
              <c:f>Sheet1!$B$2:$B$4</c:f>
              <c:numCache>
                <c:formatCode>General</c:formatCode>
                <c:ptCount val="3"/>
                <c:pt idx="0">
                  <c:v>50.0</c:v>
                </c:pt>
                <c:pt idx="1">
                  <c:v>50.0</c:v>
                </c:pt>
                <c:pt idx="2">
                  <c:v>50</c:v>
                </c:pt>
              </c:numCache>
            </c:numRef>
          </c:val>
        </c:ser>
        <c:dLbls>
          <c:showLegendKey val="0"/>
          <c:showVal val="0"/>
          <c:showCatName val="0"/>
          <c:showSerName val="0"/>
          <c:showPercent val="0"/>
          <c:showBubbleSize val="0"/>
          <c:showLeaderLines val="1"/>
        </c:dLbls>
      </c:pieChart>
    </c:plotArea>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1.xml"/><Relationship Id="rId3" Type="http://schemas.openxmlformats.org/officeDocument/2006/relationships/chart" Target="../charts/chart2.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192133"/>
        </a:solidFill>
        <a:effectLst/>
      </p:bgPr>
    </p:bg>
    <p:spTree>
      <p:nvGrpSpPr>
        <p:cNvPr id="1" name=""/>
        <p:cNvGrpSpPr/>
        <p:nvPr/>
      </p:nvGrpSpPr>
      <p:grpSpPr/>
      <p:sp>
        <p:nvSpPr>
          <p:cNvPr id="2" name="Title 1"/>
          <p:cNvSpPr>
            <a:spLocks noGrp="1"/>
          </p:cNvSpPr>
          <p:nvPr>
            <p:ph type="ctrTitle"/>
          </p:nvPr>
        </p:nvSpPr>
        <p:spPr/>
        <p:txBody>
          <a:bodyPr anchor="t" wrap="square"/>
          <a:lstStyle/>
          <a:p>
            <a:pPr algn="ctr">
              <a:defRPr sz="4400" b="1">
                <a:solidFill>
                  <a:srgbClr val="FFFFFF"/>
                </a:solidFill>
                <a:latin typeface="Segoe UI"/>
              </a:defRPr>
            </a:pPr>
            <a:r>
              <a:t>Bitcoin Momentum Opportunities Fund Due Diligence Report</a:t>
            </a:r>
          </a:p>
        </p:txBody>
      </p:sp>
      <p:sp>
        <p:nvSpPr>
          <p:cNvPr id="3" name="Subtitle 2"/>
          <p:cNvSpPr>
            <a:spLocks noGrp="1"/>
          </p:cNvSpPr>
          <p:nvPr>
            <p:ph type="subTitle" idx="1"/>
          </p:nvPr>
        </p:nvSpPr>
        <p:spPr/>
        <p:txBody>
          <a:bodyPr anchor="t" wrap="square"/>
          <a:lstStyle/>
          <a:p>
            <a:pPr algn="ctr">
              <a:defRPr sz="2400">
                <a:solidFill>
                  <a:srgbClr val="FFFFFF"/>
                </a:solidFill>
                <a:latin typeface="Segoe UI"/>
              </a:defRPr>
            </a:pPr>
            <a:r>
              <a:t>Comprehensive Analysis &amp; Risk Assessment</a:t>
            </a:r>
          </a:p>
        </p:txBody>
      </p:sp>
      <p:sp>
        <p:nvSpPr>
          <p:cNvPr id="4" name="TextBox 3"/>
          <p:cNvSpPr txBox="1"/>
          <p:nvPr/>
        </p:nvSpPr>
        <p:spPr>
          <a:xfrm>
            <a:off x="457200" y="6172200"/>
            <a:ext cx="3657600" cy="457200"/>
          </a:xfrm>
          <a:prstGeom prst="rect">
            <a:avLst/>
          </a:prstGeom>
          <a:noFill/>
        </p:spPr>
        <p:txBody>
          <a:bodyPr wrap="square" anchor="t">
            <a:spAutoFit/>
          </a:bodyPr>
          <a:lstStyle/>
          <a:p>
            <a:pPr algn="l">
              <a:defRPr sz="1100">
                <a:solidFill>
                  <a:srgbClr val="FFFFFF"/>
                </a:solidFill>
                <a:latin typeface="Segoe UI"/>
              </a:defRPr>
            </a:pPr>
            <a:r>
              <a:t>April 25, 2025</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chor="t" wrap="square"/>
          <a:lstStyle/>
          <a:p>
            <a:pPr>
              <a:defRPr sz="3200" b="1">
                <a:solidFill>
                  <a:srgbClr val="333333"/>
                </a:solidFill>
              </a:defRPr>
            </a:pPr>
            <a:r>
              <a:t>Executive Summary</a:t>
            </a:r>
          </a:p>
        </p:txBody>
      </p:sp>
      <p:sp>
        <p:nvSpPr>
          <p:cNvPr id="3" name="Content Placeholder 2"/>
          <p:cNvSpPr>
            <a:spLocks noGrp="1"/>
          </p:cNvSpPr>
          <p:nvPr>
            <p:ph idx="1" sz="half"/>
          </p:nvPr>
        </p:nvSpPr>
        <p:spPr/>
        <p:txBody>
          <a:bodyPr/>
          <a:lstStyle/>
          <a:p/>
        </p:txBody>
      </p:sp>
      <p:sp>
        <p:nvSpPr>
          <p:cNvPr id="4" name="Content Placeholder 3"/>
          <p:cNvSpPr>
            <a:spLocks noGrp="1"/>
          </p:cNvSpPr>
          <p:nvPr>
            <p:ph idx="2" sz="half"/>
          </p:nvPr>
        </p:nvSpPr>
        <p:spPr/>
        <p:txBody>
          <a:bodyPr/>
          <a:lstStyle/>
          <a:p/>
        </p:txBody>
      </p:sp>
      <p:sp>
        <p:nvSpPr>
          <p:cNvPr id="5" name="TextBox 4"/>
          <p:cNvSpPr txBox="1"/>
          <p:nvPr/>
        </p:nvSpPr>
        <p:spPr>
          <a:xfrm>
            <a:off x="457200" y="1188720"/>
            <a:ext cx="5486400" cy="1371600"/>
          </a:xfrm>
          <a:prstGeom prst="rect">
            <a:avLst/>
          </a:prstGeom>
          <a:noFill/>
        </p:spPr>
        <p:txBody>
          <a:bodyPr wrap="square" anchor="t">
            <a:spAutoFit/>
          </a:bodyPr>
          <a:lstStyle/>
          <a:p>
            <a:pPr>
              <a:defRPr sz="1200">
                <a:solidFill>
                  <a:srgbClr val="333333"/>
                </a:solidFill>
                <a:latin typeface="Segoe UI"/>
              </a:defRPr>
            </a:pPr>
          </a:p>
          <a:p>
            <a:pPr>
              <a:defRPr sz="1400" b="1"/>
            </a:pPr>
            <a:r>
              <a:t>Fund: N/A</a:t>
            </a:r>
          </a:p>
          <a:p>
            <a:pPr>
              <a:defRPr sz="1200"/>
            </a:pPr>
            <a:r>
              <a:t>AUM: $0.00M</a:t>
            </a:r>
          </a:p>
          <a:p>
            <a:pPr>
              <a:defRPr sz="1200"/>
            </a:pPr>
            <a:r>
              <a:t>Strategy: N/A</a:t>
            </a:r>
          </a:p>
        </p:txBody>
      </p:sp>
      <p:graphicFrame>
        <p:nvGraphicFramePr>
          <p:cNvPr id="6" name="Chart 5"/>
          <p:cNvGraphicFramePr>
            <a:graphicFrameLocks noGrp="1"/>
          </p:cNvGraphicFramePr>
          <p:nvPr/>
        </p:nvGraphicFramePr>
        <p:xfrm>
          <a:off x="457200" y="2743200"/>
          <a:ext cx="2560320" cy="1463040"/>
        </p:xfrm>
        <a:graphic>
          <a:graphicData uri="http://schemas.openxmlformats.org/drawingml/2006/chart">
            <c:chart xmlns:c="http://schemas.openxmlformats.org/drawingml/2006/chart" r:id="rId2"/>
          </a:graphicData>
        </a:graphic>
      </p:graphicFrame>
      <p:graphicFrame>
        <p:nvGraphicFramePr>
          <p:cNvPr id="7" name="Chart 6"/>
          <p:cNvGraphicFramePr>
            <a:graphicFrameLocks noGrp="1"/>
          </p:cNvGraphicFramePr>
          <p:nvPr/>
        </p:nvGraphicFramePr>
        <p:xfrm>
          <a:off x="3200400" y="2743200"/>
          <a:ext cx="2560320" cy="1463040"/>
        </p:xfrm>
        <a:graphic>
          <a:graphicData uri="http://schemas.openxmlformats.org/drawingml/2006/chart">
            <c:chart xmlns:c="http://schemas.openxmlformats.org/drawingml/2006/chart" r:id="rId3"/>
          </a:graphicData>
        </a:graphic>
      </p:graphicFrame>
      <p:sp>
        <p:nvSpPr>
          <p:cNvPr id="8" name="TextBox 7"/>
          <p:cNvSpPr txBox="1"/>
          <p:nvPr/>
        </p:nvSpPr>
        <p:spPr>
          <a:xfrm>
            <a:off x="457200" y="4389120"/>
            <a:ext cx="5486400" cy="2011680"/>
          </a:xfrm>
          <a:prstGeom prst="rect">
            <a:avLst/>
          </a:prstGeom>
          <a:noFill/>
        </p:spPr>
        <p:txBody>
          <a:bodyPr wrap="square" anchor="t">
            <a:spAutoFit/>
          </a:bodyPr>
          <a:lstStyle/>
          <a:p>
            <a:pPr>
              <a:defRPr sz="1200">
                <a:solidFill>
                  <a:srgbClr val="333333"/>
                </a:solidFill>
                <a:latin typeface="Segoe UI"/>
              </a:defRPr>
            </a:pPr>
          </a:p>
          <a:p>
            <a:pPr>
              <a:spcAft>
                <a:spcPts val="600"/>
              </a:spcAft>
              <a:defRPr sz="1400" b="1">
                <a:solidFill>
                  <a:srgbClr val="66CC33"/>
                </a:solidFill>
              </a:defRPr>
            </a:pPr>
            <a:r>
              <a:t>Key Strengths</a:t>
            </a:r>
          </a:p>
          <a:p>
            <a:pPr>
              <a:spcAft>
                <a:spcPts val="300"/>
              </a:spcAft>
              <a:defRPr sz="1100">
                <a:solidFill>
                  <a:srgbClr val="333333"/>
                </a:solidFill>
              </a:defRPr>
            </a:pPr>
            <a:r>
              <a:t>The fund has a clear investment focus, as indicated by its name and the fact that its top holding percentage is 100.0, suggesting a specialized strategy.</a:t>
            </a:r>
          </a:p>
          <a:p>
            <a:pPr>
              <a:spcAft>
                <a:spcPts val="300"/>
              </a:spcAft>
              <a:defRPr sz="1100">
                <a:solidFill>
                  <a:srgbClr val="333333"/>
                </a:solidFill>
              </a:defRPr>
            </a:pPr>
            <a:r>
              <a:t>The fund's assets under management (AUM) of 218.7 could indicate a level of operational stability and investor trust.</a:t>
            </a:r>
          </a:p>
          <a:p>
            <a:pPr>
              <a:spcAft>
                <a:spcPts val="300"/>
              </a:spcAft>
              <a:defRPr sz="1100">
                <a:solidFill>
                  <a:srgbClr val="333333"/>
                </a:solidFill>
              </a:defRPr>
            </a:pPr>
            <a:r>
              <a:t>The medium risk level, despite having a very high concentration risk, might suggest the fund's management has some awareness and possible mitigation strategies for its risks.</a:t>
            </a:r>
          </a:p>
        </p:txBody>
      </p:sp>
      <p:sp>
        <p:nvSpPr>
          <p:cNvPr id="9" name="TextBox 8"/>
          <p:cNvSpPr txBox="1"/>
          <p:nvPr/>
        </p:nvSpPr>
        <p:spPr>
          <a:xfrm>
            <a:off x="6400800" y="1188720"/>
            <a:ext cx="5334000" cy="3200400"/>
          </a:xfrm>
          <a:prstGeom prst="rect">
            <a:avLst/>
          </a:prstGeom>
          <a:noFill/>
        </p:spPr>
        <p:txBody>
          <a:bodyPr wrap="square" anchor="t">
            <a:spAutoFit/>
          </a:bodyPr>
          <a:lstStyle/>
          <a:p>
            <a:pPr>
              <a:defRPr sz="1200">
                <a:solidFill>
                  <a:srgbClr val="333333"/>
                </a:solidFill>
                <a:latin typeface="Segoe UI"/>
              </a:defRPr>
            </a:pPr>
          </a:p>
          <a:p>
            <a:pPr>
              <a:spcAft>
                <a:spcPts val="600"/>
              </a:spcAft>
              <a:defRPr sz="1400" b="1">
                <a:solidFill>
                  <a:srgbClr val="FF9900"/>
                </a:solidFill>
              </a:defRPr>
            </a:pPr>
            <a:r>
              <a:t>Summary Assessment</a:t>
            </a:r>
          </a:p>
          <a:p>
            <a:pPr>
              <a:defRPr sz="1200"/>
            </a:pPr>
            <a:r>
              <a:t>Executive Summary: </a:t>
            </a:r>
            <a:br/>
            <a:r>
              <a:t>The Bitcoin Momentum Opportunities Fund, with $218.7 million in assets under management, employs a long-term Bitcoin ecosystem investment strategy with selective exposure to Bitcoin ETFs and derivatives. Our analysis indicates a Medium overall risk level, with a score of 52.59. The fund's overall compliance level is Partial, scoring 44.83. Key strengths include a clear investment focus and a notable AUM, suggesting operational stability. However, concerns arise from a very high portfolio asset concentration risk and significant regulatory gaps, including incomplete registrations in the EU, Singapore, and US. These findings highlight the need for careful consideration of the fund's risk management and compliance practices.</a:t>
            </a:r>
          </a:p>
        </p:txBody>
      </p:sp>
      <p:sp>
        <p:nvSpPr>
          <p:cNvPr id="10" name="TextBox 9"/>
          <p:cNvSpPr txBox="1"/>
          <p:nvPr/>
        </p:nvSpPr>
        <p:spPr>
          <a:xfrm>
            <a:off x="6400800" y="4572000"/>
            <a:ext cx="5334000" cy="1828800"/>
          </a:xfrm>
          <a:prstGeom prst="rect">
            <a:avLst/>
          </a:prstGeom>
          <a:noFill/>
        </p:spPr>
        <p:txBody>
          <a:bodyPr wrap="square" anchor="t">
            <a:spAutoFit/>
          </a:bodyPr>
          <a:lstStyle/>
          <a:p>
            <a:pPr>
              <a:defRPr sz="1200">
                <a:solidFill>
                  <a:srgbClr val="333333"/>
                </a:solidFill>
                <a:latin typeface="Segoe UI"/>
              </a:defRPr>
            </a:pPr>
          </a:p>
          <a:p>
            <a:pPr>
              <a:spcAft>
                <a:spcPts val="600"/>
              </a:spcAft>
              <a:defRPr sz="1400" b="1">
                <a:solidFill>
                  <a:srgbClr val="FF3300"/>
                </a:solidFill>
              </a:defRPr>
            </a:pPr>
            <a:r>
              <a:t>Key Concerns</a:t>
            </a:r>
          </a:p>
          <a:p>
            <a:pPr>
              <a:spcAft>
                <a:spcPts val="300"/>
              </a:spcAft>
              <a:defRPr sz="1100">
                <a:solidFill>
                  <a:srgbClr val="333333"/>
                </a:solidFill>
              </a:defRPr>
            </a:pPr>
            <a:r>
              <a:t>The fund's very high portfolio asset concentration risk, with 100% of the portfolio in one asset, poses significant vulnerability to market fluctuations.</a:t>
            </a:r>
          </a:p>
          <a:p>
            <a:pPr>
              <a:spcAft>
                <a:spcPts val="300"/>
              </a:spcAft>
              <a:defRPr sz="1100">
                <a:solidFill>
                  <a:srgbClr val="333333"/>
                </a:solidFill>
              </a:defRPr>
            </a:pPr>
            <a:r>
              <a:t>The overall compliance score of 44.833333333333336, categorized as 'Partial', along with specific gaps in regulatory registrations, indicates significant regulatory risks.</a:t>
            </a:r>
          </a:p>
          <a:p>
            <a:pPr>
              <a:spcAft>
                <a:spcPts val="300"/>
              </a:spcAft>
              <a:defRPr sz="1100">
                <a:solidFill>
                  <a:srgbClr val="333333"/>
                </a:solidFill>
              </a:defRPr>
            </a:pPr>
            <a:r>
              <a:t>The wallet security score of 50 is relatively low, suggesting potential vulnerabilities in protecting the fund's assets.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