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a:defRPr>
                <a:latin typeface="Arial"/>
              </a:defRPr>
            </a:pPr>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defRPr>
                <a:latin typeface="Arial"/>
              </a:defRPr>
            </a:pPr>
            <a:r>
              <a:rPr lang="en-US" smtClean="0"/>
              <a:t>Click to edit Master text styles</a:t>
            </a:r>
          </a:p>
          <a:p>
            <a:pPr lvl="1">
              <a:defRPr>
                <a:latin typeface="Arial"/>
              </a:defRPr>
            </a:pPr>
            <a:r>
              <a:rPr lang="en-US" smtClean="0"/>
              <a:t>Second level</a:t>
            </a:r>
          </a:p>
          <a:p>
            <a:pPr lvl="2">
              <a:defRPr>
                <a:latin typeface="Arial"/>
              </a:defRPr>
            </a:pPr>
            <a:r>
              <a:rPr lang="en-US" smtClean="0"/>
              <a:t>Third level</a:t>
            </a:r>
          </a:p>
          <a:p>
            <a:pPr lvl="3">
              <a:defRPr>
                <a:latin typeface="Arial"/>
              </a:defRPr>
            </a:pPr>
            <a:r>
              <a:rPr lang="en-US" smtClean="0"/>
              <a:t>Fourth level</a:t>
            </a:r>
          </a:p>
          <a:p>
            <a:pPr lvl="4">
              <a:defRPr>
                <a:latin typeface="Arial"/>
              </a:defRPr>
            </a:pPr>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latin typeface="Arial"/>
              </a:defRPr>
            </a:pPr>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latin typeface="Arial"/>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latin typeface="Arial"/>
              </a:defRPr>
            </a:pPr>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nchor="ctr"/>
          <a:lstStyle/>
          <a:p>
            <a:pPr algn="ctr">
              <a:defRPr sz="4400" b="1">
                <a:solidFill>
                  <a:srgbClr val="0054A4"/>
                </a:solidFill>
                <a:latin typeface="Arial"/>
              </a:defRPr>
            </a:pPr>
            <a:r>
              <a:t>BTC Due Diligence Report</a:t>
            </a:r>
          </a:p>
        </p:txBody>
      </p:sp>
      <p:sp>
        <p:nvSpPr>
          <p:cNvPr id="3" name="Subtitle 2"/>
          <p:cNvSpPr>
            <a:spLocks noGrp="1"/>
          </p:cNvSpPr>
          <p:nvPr>
            <p:ph type="subTitle" idx="1"/>
          </p:nvPr>
        </p:nvSpPr>
        <p:spPr/>
        <p:txBody>
          <a:bodyPr anchor="ctr"/>
          <a:lstStyle/>
          <a:p>
            <a:pPr algn="ctr">
              <a:defRPr sz="3200">
                <a:solidFill>
                  <a:srgbClr val="7F7F7F"/>
                </a:solidFill>
                <a:latin typeface="Arial"/>
              </a:defRPr>
            </a:pPr>
            <a:r>
              <a:t>Generated on April 21, 2025</a:t>
            </a:r>
          </a:p>
          <a:p>
            <a:pPr algn="ctr">
              <a:defRPr sz="3200">
                <a:solidFill>
                  <a:srgbClr val="7F7F7F"/>
                </a:solidFill>
                <a:latin typeface="Arial"/>
              </a:defRPr>
            </a:pPr>
            <a:r>
              <a:t>Based on Multi-Source Data Analysis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On Chain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context provided, on-chain analytics for Bitcoin (BTC) offer valuable insights into network activity, whale movements, and various on-chain metrics. Although the specific details of these analytics are not provided in the context, I can give a general overview of what on-chain analytics typically reveal about BTC and enhance this with additional explanations.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**Network Activity**: On-chain analytics for BTC often involve examining the number of transactions, transaction volume, and the overall activity level on the Bitcoin network. This includes metrics such as the number of active addresses, which can indicate user adoption and engagement with the network. High network activity can be a sign of a healthy and widely used cryptocurrency.</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2. **Whale Movements**: Whale movements refer to the activities of large BTC holders, typically those holding significant portions of the total supply. On-chain analytics can track these movements, providing insights into potential market trends. For instance, if whales are accumulating BTC, it could be a bullish sign, while significant selling could indicate a bearish trend.</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3. **On-Chain Metrics**: Several key on-chain metrics are crucial for understanding the state of the BTC network. These include:</a:t>
            </a:r>
          </a:p>
          <a:p>
            <a:pPr algn="l">
              <a:lnSpc>
                <a:spcPct val="120000"/>
              </a:lnSpc>
              <a:defRPr sz="1800">
                <a:solidFill>
                  <a:srgbClr val="000000"/>
                </a:solidFill>
                <a:latin typeface="Arial"/>
              </a:defRPr>
            </a:pPr>
            <a:r>
              <a:t>   - **Transaction Value**: The total value of transactions on the network.</a:t>
            </a:r>
          </a:p>
          <a:p>
            <a:pPr algn="l">
              <a:lnSpc>
                <a:spcPct val="120000"/>
              </a:lnSpc>
              <a:defRPr sz="1800">
                <a:solidFill>
                  <a:srgbClr val="000000"/>
                </a:solidFill>
                <a:latin typeface="Arial"/>
              </a:defRPr>
            </a:pPr>
            <a:r>
              <a:t>   - **Supply in Profit/Loss**: Metrics like the Spent Output Profit Ratio (SOPR) and the Net Unrealized Profit/Loss (NUPL) help understand the profitability of coins being moved and the overall health of the market.</a:t>
            </a:r>
          </a:p>
          <a:p>
            <a:pPr algn="l">
              <a:lnSpc>
                <a:spcPct val="120000"/>
              </a:lnSpc>
              <a:defRPr sz="1800">
                <a:solidFill>
                  <a:srgbClr val="000000"/>
                </a:solidFill>
                <a:latin typeface="Arial"/>
              </a:defRPr>
            </a:pPr>
            <a:r>
              <a:t>   - **Mempool Size and Transaction Fees**: These metrics indicate network congestion and the demand for transaction processing, which can impact transaction fees and the overall user experience.</a:t>
            </a:r>
          </a:p>
          <a:p>
            <a:pPr algn="l">
              <a:lnSpc>
                <a:spcPct val="120000"/>
              </a:lnSpc>
              <a:defRPr sz="1800">
                <a:solidFill>
                  <a:srgbClr val="000000"/>
                </a:solidFill>
                <a:latin typeface="Arial"/>
              </a:defRPr>
            </a:pPr>
            <a:r>
              <a:t>   - **Hash Rate and Mining Difficulty**: While not strictly on-chain metrics, they are closely related and indicate the security and energy consumption of the network.</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Enhancing this with additional insights, on-chain analytics platforms like OnChainAnalytics (mentioned in the context) provide detailed data and visualizations to help users understand these complex metrics. They can offer insights into market trends, investor behavior, and the overall health of the Bitcoin network. </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For example, during periods of high market volatility, on-chain analytics can help identify whether the price movements are driven by retail investors or institutional players (whales). Similarly, metrics like the Mean Coin Age can indicate whether the network is experiencing a period of high coin dormancy or if coins are being actively spent, which can have implications for market sentiment and price.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 context does not provide specific data on BTC's on-chain analytics, understanding these metrics is crucial for any cryptocurrency due diligence. They offer a window into the inner workings of the Bitcoin network, helping investors, researchers, and enthusiasts alike to make informed decisions and stay updated on the evolving cryptocurrency landscape.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BTC Market Data</a:t>
            </a:r>
          </a:p>
        </p:txBody>
      </p:sp>
      <p:graphicFrame>
        <p:nvGraphicFramePr>
          <p:cNvPr id="3" name="Table 2"/>
          <p:cNvGraphicFramePr>
            <a:graphicFrameLocks noGrp="1"/>
          </p:cNvGraphicFramePr>
          <p:nvPr/>
        </p:nvGraphicFramePr>
        <p:xfrm>
          <a:off x="914400" y="1828800"/>
          <a:ext cx="7315200" cy="2743200"/>
        </p:xfrm>
        <a:graphic>
          <a:graphicData uri="http://schemas.openxmlformats.org/drawingml/2006/table">
            <a:tbl>
              <a:tblPr firstRow="1" bandRow="1">
                <a:tableStyleId>{5C22544A-7EE6-4342-B048-85BDC9FD1C3A}</a:tableStyleId>
              </a:tblPr>
              <a:tblGrid>
                <a:gridCol w="3657600"/>
                <a:gridCol w="3657600"/>
              </a:tblGrid>
              <a:tr h="457200">
                <a:tc>
                  <a:txBody>
                    <a:bodyPr/>
                    <a:lstStyle/>
                    <a:p>
                      <a:pPr algn="ctr">
                        <a:defRPr sz="1800" b="1">
                          <a:solidFill>
                            <a:srgbClr val="FFFFFF"/>
                          </a:solidFill>
                          <a:latin typeface="Arial"/>
                        </a:defRPr>
                      </a:pPr>
                      <a:r>
                        <a:t>Metric</a:t>
                      </a:r>
                    </a:p>
                  </a:txBody>
                  <a:tcPr marL="91440" marR="91440" marT="45720" marB="45720">
                    <a:solidFill>
                      <a:srgbClr val="0054A4"/>
                    </a:solidFill>
                  </a:tcPr>
                </a:tc>
                <a:tc>
                  <a:txBody>
                    <a:bodyPr/>
                    <a:lstStyle/>
                    <a:p>
                      <a:pPr algn="ctr">
                        <a:defRPr sz="1800" b="1">
                          <a:solidFill>
                            <a:srgbClr val="FFFFFF"/>
                          </a:solidFill>
                          <a:latin typeface="Arial"/>
                        </a:defRPr>
                      </a:pPr>
                      <a:r>
                        <a:t>Value</a:t>
                      </a:r>
                    </a:p>
                  </a:txBody>
                  <a:tcPr marL="91440" marR="91440" marT="45720" marB="45720">
                    <a:solidFill>
                      <a:srgbClr val="0054A4"/>
                    </a:solidFill>
                  </a:tcPr>
                </a:tc>
              </a:tr>
              <a:tr h="457200">
                <a:tc>
                  <a:txBody>
                    <a:bodyPr/>
                    <a:lstStyle/>
                    <a:p>
                      <a:r>
                        <a:t>Price</a:t>
                      </a:r>
                    </a:p>
                  </a:txBody>
                  <a:tcPr marL="91440" marR="91440" marT="45720" marB="45720">
                    <a:solidFill>
                      <a:srgbClr val="FFFFFF"/>
                    </a:solidFill>
                  </a:tcPr>
                </a:tc>
                <a:tc>
                  <a:txBody>
                    <a:bodyPr/>
                    <a:lstStyle/>
                    <a:p>
                      <a:r>
                        <a:t>$85,012.00</a:t>
                      </a:r>
                    </a:p>
                  </a:txBody>
                  <a:tcPr marL="91440" marR="91440" marT="45720" marB="45720">
                    <a:solidFill>
                      <a:srgbClr val="FFFFFF"/>
                    </a:solidFill>
                  </a:tcPr>
                </a:tc>
              </a:tr>
              <a:tr h="457200">
                <a:tc>
                  <a:txBody>
                    <a:bodyPr/>
                    <a:lstStyle/>
                    <a:p>
                      <a:r>
                        <a:t>24h Change</a:t>
                      </a:r>
                    </a:p>
                  </a:txBody>
                  <a:tcPr marL="91440" marR="91440" marT="45720" marB="45720">
                    <a:solidFill>
                      <a:srgbClr val="F2F2F2"/>
                    </a:solidFill>
                  </a:tcPr>
                </a:tc>
                <a:tc>
                  <a:txBody>
                    <a:bodyPr/>
                    <a:lstStyle/>
                    <a:p>
                      <a:r>
                        <a:t>-0.1976195032266418%</a:t>
                      </a:r>
                    </a:p>
                  </a:txBody>
                  <a:tcPr marL="91440" marR="91440" marT="45720" marB="45720">
                    <a:solidFill>
                      <a:srgbClr val="F2F2F2"/>
                    </a:solidFill>
                  </a:tcPr>
                </a:tc>
              </a:tr>
              <a:tr h="457200">
                <a:tc>
                  <a:txBody>
                    <a:bodyPr/>
                    <a:lstStyle/>
                    <a:p>
                      <a:r>
                        <a:t>Market Cap</a:t>
                      </a:r>
                    </a:p>
                  </a:txBody>
                  <a:tcPr marL="91440" marR="91440" marT="45720" marB="45720">
                    <a:solidFill>
                      <a:srgbClr val="FFFFFF"/>
                    </a:solidFill>
                  </a:tcPr>
                </a:tc>
                <a:tc>
                  <a:txBody>
                    <a:bodyPr/>
                    <a:lstStyle/>
                    <a:p>
                      <a:r>
                        <a:t>$1,687,882,003,767</a:t>
                      </a:r>
                    </a:p>
                  </a:txBody>
                  <a:tcPr marL="91440" marR="91440" marT="45720" marB="45720">
                    <a:solidFill>
                      <a:srgbClr val="FFFFFF"/>
                    </a:solidFill>
                  </a:tcPr>
                </a:tc>
              </a:tr>
              <a:tr h="457200">
                <a:tc>
                  <a:txBody>
                    <a:bodyPr/>
                    <a:lstStyle/>
                    <a:p>
                      <a:r>
                        <a:t>24h Volume</a:t>
                      </a:r>
                    </a:p>
                  </a:txBody>
                  <a:tcPr marL="91440" marR="91440" marT="45720" marB="45720">
                    <a:solidFill>
                      <a:srgbClr val="F2F2F2"/>
                    </a:solidFill>
                  </a:tcPr>
                </a:tc>
                <a:tc>
                  <a:txBody>
                    <a:bodyPr/>
                    <a:lstStyle/>
                    <a:p>
                      <a:r>
                        <a:t>$12,189,543,721</a:t>
                      </a:r>
                    </a:p>
                  </a:txBody>
                  <a:tcPr marL="91440" marR="91440" marT="45720" marB="45720">
                    <a:solidFill>
                      <a:srgbClr val="F2F2F2"/>
                    </a:solidFill>
                  </a:tcPr>
                </a:tc>
              </a:tr>
              <a:tr h="457200">
                <a:tc>
                  <a:txBody>
                    <a:bodyPr/>
                    <a:lstStyle/>
                    <a:p>
                      <a:r>
                        <a:t>Timestamp</a:t>
                      </a:r>
                    </a:p>
                  </a:txBody>
                  <a:tcPr marL="91440" marR="91440" marT="45720" marB="45720">
                    <a:solidFill>
                      <a:srgbClr val="FFFFFF"/>
                    </a:solidFill>
                  </a:tcPr>
                </a:tc>
                <a:tc>
                  <a:txBody>
                    <a:bodyPr/>
                    <a:lstStyle/>
                    <a:p>
                      <a:r>
                        <a:t>2025-04-21T00:13:21.207175</a:t>
                      </a:r>
                    </a:p>
                  </a:txBody>
                  <a:tcPr marL="91440" marR="91440" marT="45720" marB="45720">
                    <a:solidFill>
                      <a:srgbClr val="FFFFFF"/>
                    </a:solidFill>
                  </a:tcPr>
                </a:tc>
              </a:tr>
            </a:tbl>
          </a:graphicData>
        </a:graphic>
      </p:graphicFrame>
      <p:sp>
        <p:nvSpPr>
          <p:cNvPr id="4" name="TextBox 3"/>
          <p:cNvSpPr txBox="1"/>
          <p:nvPr/>
        </p:nvSpPr>
        <p:spPr>
          <a:xfrm>
            <a:off x="914400" y="5029200"/>
            <a:ext cx="7315200" cy="914400"/>
          </a:xfrm>
          <a:prstGeom prst="rect">
            <a:avLst/>
          </a:prstGeom>
          <a:noFill/>
        </p:spPr>
        <p:txBody>
          <a:bodyPr wrap="square">
            <a:normAutofit/>
          </a:bodyPr>
          <a:lstStyle/>
          <a:p>
            <a:pPr algn="l">
              <a:lnSpc>
                <a:spcPct val="120000"/>
              </a:lnSpc>
              <a:defRPr sz="1800">
                <a:solidFill>
                  <a:srgbClr val="000000"/>
                </a:solidFill>
                <a:latin typeface="Arial"/>
              </a:defRPr>
            </a:pPr>
            <a:r>
              <a:t>Market data as of 2025-04-21T00:13:21.207175</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BTC Price Trend</a:t>
            </a:r>
          </a:p>
        </p:txBody>
      </p:sp>
      <p:pic>
        <p:nvPicPr>
          <p:cNvPr id="3" name="Picture 2" descr="image.png"/>
          <p:cNvPicPr>
            <a:picLocks noChangeAspect="1"/>
          </p:cNvPicPr>
          <p:nvPr/>
        </p:nvPicPr>
        <p:blipFill>
          <a:blip r:embed="rId2"/>
          <a:stretch>
            <a:fillRect/>
          </a:stretch>
        </p:blipFill>
        <p:spPr>
          <a:xfrm>
            <a:off x="914400" y="1828800"/>
            <a:ext cx="73152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BTC Sentiment Analysis</a:t>
            </a:r>
          </a:p>
        </p:txBody>
      </p:sp>
      <p:pic>
        <p:nvPicPr>
          <p:cNvPr id="3" name="Picture 2" descr="image.png"/>
          <p:cNvPicPr>
            <a:picLocks noChangeAspect="1"/>
          </p:cNvPicPr>
          <p:nvPr/>
        </p:nvPicPr>
        <p:blipFill>
          <a:blip r:embed="rId2"/>
          <a:stretch>
            <a:fillRect/>
          </a:stretch>
        </p:blipFill>
        <p:spPr>
          <a:xfrm>
            <a:off x="914400" y="1828800"/>
            <a:ext cx="5486400" cy="3657600"/>
          </a:xfrm>
          <a:prstGeom prst="rect">
            <a:avLst/>
          </a:prstGeom>
        </p:spPr>
      </p:pic>
      <p:sp>
        <p:nvSpPr>
          <p:cNvPr id="4" name="TextBox 3"/>
          <p:cNvSpPr txBox="1"/>
          <p:nvPr/>
        </p:nvSpPr>
        <p:spPr>
          <a:xfrm>
            <a:off x="6400800" y="1828800"/>
            <a:ext cx="2286000" cy="3657600"/>
          </a:xfrm>
          <a:prstGeom prst="rect">
            <a:avLst/>
          </a:prstGeom>
          <a:noFill/>
        </p:spPr>
        <p:txBody>
          <a:bodyPr wrap="square">
            <a:normAutofit/>
          </a:bodyPr>
          <a:lstStyle/>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Total Articles: 0</a:t>
            </a:r>
          </a:p>
          <a:p>
            <a:pPr algn="l">
              <a:lnSpc>
                <a:spcPct val="120000"/>
              </a:lnSpc>
              <a:defRPr sz="1800">
                <a:solidFill>
                  <a:srgbClr val="000000"/>
                </a:solidFill>
                <a:latin typeface="Arial"/>
              </a:defRPr>
            </a:pPr>
            <a:r>
              <a:t>Average Sentiment: 0.50</a:t>
            </a:r>
          </a:p>
          <a:p>
            <a:pPr algn="l">
              <a:lnSpc>
                <a:spcPct val="120000"/>
              </a:lnSpc>
              <a:defRPr sz="1800">
                <a:solidFill>
                  <a:srgbClr val="000000"/>
                </a:solidFill>
                <a:latin typeface="Arial"/>
              </a:defRPr>
            </a:pPr>
            <a:r>
              <a:t>Trend: unknown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BTC Risk Assessment</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context data, I will provide a comprehensive risk assessment for Bitcoin (BTC) including technical risks, regulatory risks, market risks, and operational risks.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**Technical Risks**: </a:t>
            </a:r>
          </a:p>
          <a:p>
            <a:pPr algn="l">
              <a:lnSpc>
                <a:spcPct val="120000"/>
              </a:lnSpc>
              <a:defRPr sz="1800">
                <a:solidFill>
                  <a:srgbClr val="000000"/>
                </a:solidFill>
                <a:latin typeface="Arial"/>
              </a:defRPr>
            </a:pPr>
            <a:r>
              <a:t>Technical risks for BTC can arise from potential vulnerabilities in the Bitcoin protocol, wallet security, or exchange infrastructure. Given the decentralized and open-source nature of Bitcoin, the risk of a critical flaw in the protocol is relatively low. However, the risk of wallet or exchange hacks remains a concern. I rate this risk as **Medium**.</a:t>
            </a:r>
          </a:p>
          <a:p>
            <a:pPr algn="l">
              <a:lnSpc>
                <a:spcPct val="120000"/>
              </a:lnSpc>
              <a:defRPr sz="1800">
                <a:solidFill>
                  <a:srgbClr val="000000"/>
                </a:solidFill>
                <a:latin typeface="Arial"/>
              </a:defRPr>
            </a:pPr>
            <a:r>
              <a:t>Mitigation strategies include: using reputable and secure wallets, enabling two-factor authentication, and regularly updating software to ensure the latest security patches are applied.</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2. **Regulatory Risks**: </a:t>
            </a:r>
          </a:p>
          <a:p>
            <a:pPr algn="l">
              <a:lnSpc>
                <a:spcPct val="120000"/>
              </a:lnSpc>
              <a:defRPr sz="1800">
                <a:solidFill>
                  <a:srgbClr val="000000"/>
                </a:solidFill>
                <a:latin typeface="Arial"/>
              </a:defRPr>
            </a:pPr>
            <a:r>
              <a:t>Regulatory risks are a significant concern for BTC, as governments and regulatory bodies around the world are still clarifying their stance on cryptocurrencies. Changes in regulations could impact the legality of BTC in certain jurisdictions, affecting its price and adoption. I rate this risk as **High**.</a:t>
            </a:r>
          </a:p>
          <a:p>
            <a:pPr algn="l">
              <a:lnSpc>
                <a:spcPct val="120000"/>
              </a:lnSpc>
              <a:defRPr sz="1800">
                <a:solidFill>
                  <a:srgbClr val="000000"/>
                </a:solidFill>
                <a:latin typeface="Arial"/>
              </a:defRPr>
            </a:pPr>
            <a:r>
              <a:t>Mitigation strategies include: staying informed about regulatory developments, diversifying investments, and considering the use of regulated exchanges and services that comply with existing laws.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3. **Market Risks**: </a:t>
            </a:r>
          </a:p>
          <a:p>
            <a:pPr algn="l">
              <a:lnSpc>
                <a:spcPct val="120000"/>
              </a:lnSpc>
              <a:defRPr sz="1800">
                <a:solidFill>
                  <a:srgbClr val="000000"/>
                </a:solidFill>
                <a:latin typeface="Arial"/>
              </a:defRPr>
            </a:pPr>
            <a:r>
              <a:t>Market risks for BTC are substantial due to the cryptocurrency's well-known volatility. The price of BTC can fluctuate rapidly, and market sentiment can shift quickly. I rate this risk as **High**.</a:t>
            </a:r>
          </a:p>
          <a:p>
            <a:pPr algn="l">
              <a:lnSpc>
                <a:spcPct val="120000"/>
              </a:lnSpc>
              <a:defRPr sz="1800">
                <a:solidFill>
                  <a:srgbClr val="000000"/>
                </a:solidFill>
                <a:latin typeface="Arial"/>
              </a:defRPr>
            </a:pPr>
            <a:r>
              <a:t>Mitigation strategies include: diversifying investments, setting stop-loss orders, and adopting a long-term investment strategy to ride out market fluctuations.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4. **Operational Risks**: </a:t>
            </a:r>
          </a:p>
          <a:p>
            <a:pPr algn="l">
              <a:lnSpc>
                <a:spcPct val="120000"/>
              </a:lnSpc>
              <a:defRPr sz="1800">
                <a:solidFill>
                  <a:srgbClr val="000000"/>
                </a:solidFill>
                <a:latin typeface="Arial"/>
              </a:defRPr>
            </a:pPr>
            <a:r>
              <a:t>Operational risks for BTC include issues related to the management and operation of exchanges, wallets, and other services that support the cryptocurrency. These can include risks such as poor customer service, inadequate security measures, and system failures. I rate this risk as **Medium**.</a:t>
            </a:r>
          </a:p>
          <a:p>
            <a:pPr algn="l">
              <a:lnSpc>
                <a:spcPct val="120000"/>
              </a:lnSpc>
              <a:defRPr sz="1800">
                <a:solidFill>
                  <a:srgbClr val="000000"/>
                </a:solidFill>
                <a:latin typeface="Arial"/>
              </a:defRPr>
            </a:pPr>
            <a:r>
              <a:t>Mitigation strategies include: choosing reputable and well-established services, regularly reviewing and updating security settings, and maintaining backups of critical data.</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there are various risks associated with investing in or using BTC, understanding these risks and implementing appropriate mitigation strategies can help manage exposure. It's essential for investors and users to stay informed about market conditions, regulatory environments, and technical developments to navigate the cryptocurrency space effectively.</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Given the current market data, with BTC at its all-time high and a relatively stable 24-hour change, the sentiment analysis indicating a consistent update time but lacking specific sentiment scores, and the significant market capitalization and volume, it's crucial to approach the market with caution. The high regulatory and market risks underscore the importance of a diversified investment strategy and ongoing vigilance regarding legal and market developments.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BTC Investment Conclusion</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provided context, there is no specific due diligence analysis or information about Bitcoin (BTC) that I can draw upon to provide a direct investment conclusion. However, I can offer a general framework for how one might approach a due diligence analysis for BTC, highlighting key strengths, main concerns, and an overall recommendation based on common considerations in the cryptocurrency market.</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**Key Strengths of BTC:**</a:t>
            </a:r>
          </a:p>
          <a:p>
            <a:pPr algn="l">
              <a:lnSpc>
                <a:spcPct val="120000"/>
              </a:lnSpc>
              <a:defRPr sz="1800">
                <a:solidFill>
                  <a:srgbClr val="000000"/>
                </a:solidFill>
                <a:latin typeface="Arial"/>
              </a:defRPr>
            </a:pPr>
            <a:r>
              <a:t>1. **First-Mover Advantage:** As the first cryptocurrency, BTC has a significant first-mover advantage, which has contributed to its widespread recognition and adoption.</a:t>
            </a:r>
          </a:p>
          <a:p>
            <a:pPr algn="l">
              <a:lnSpc>
                <a:spcPct val="120000"/>
              </a:lnSpc>
              <a:defRPr sz="1800">
                <a:solidFill>
                  <a:srgbClr val="000000"/>
                </a:solidFill>
                <a:latin typeface="Arial"/>
              </a:defRPr>
            </a:pPr>
            <a:r>
              <a:t>2. **Liquidity and Market Capitalization:** BTC has the highest liquidity and market capitalization among cryptocurrencies, making it easier to buy and sell.</a:t>
            </a:r>
          </a:p>
          <a:p>
            <a:pPr algn="l">
              <a:lnSpc>
                <a:spcPct val="120000"/>
              </a:lnSpc>
              <a:defRPr sz="1800">
                <a:solidFill>
                  <a:srgbClr val="000000"/>
                </a:solidFill>
                <a:latin typeface="Arial"/>
              </a:defRPr>
            </a:pPr>
            <a:r>
              <a:t>3. **Security:** The Bitcoin network is considered to be highly secure due to its decentralized nature and the large amount of computational power (hash rate) that secures it.</a:t>
            </a:r>
          </a:p>
          <a:p>
            <a:pPr algn="l">
              <a:lnSpc>
                <a:spcPct val="120000"/>
              </a:lnSpc>
              <a:defRPr sz="1800">
                <a:solidFill>
                  <a:srgbClr val="000000"/>
                </a:solidFill>
                <a:latin typeface="Arial"/>
              </a:defRPr>
            </a:pPr>
            <a:r>
              <a:t>4. **Brand Recognition:** BTC is the most well-known cryptocurrency, which can attract more users and investors.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**Main Concerns:**</a:t>
            </a:r>
          </a:p>
          <a:p>
            <a:pPr algn="l">
              <a:lnSpc>
                <a:spcPct val="120000"/>
              </a:lnSpc>
              <a:defRPr sz="1800">
                <a:solidFill>
                  <a:srgbClr val="000000"/>
                </a:solidFill>
                <a:latin typeface="Arial"/>
              </a:defRPr>
            </a:pPr>
            <a:r>
              <a:t>1. **Volatility:** The price of BTC can be highly volatile, with significant price swings occurring over short periods.</a:t>
            </a:r>
          </a:p>
          <a:p>
            <a:pPr algn="l">
              <a:lnSpc>
                <a:spcPct val="120000"/>
              </a:lnSpc>
              <a:defRPr sz="1800">
                <a:solidFill>
                  <a:srgbClr val="000000"/>
                </a:solidFill>
                <a:latin typeface="Arial"/>
              </a:defRPr>
            </a:pPr>
            <a:r>
              <a:t>2. **Regulatory Environment:** The regulatory environment for cryptocurrencies is still evolving and can be uncertain, which may impact the future of BTC.</a:t>
            </a:r>
          </a:p>
          <a:p>
            <a:pPr algn="l">
              <a:lnSpc>
                <a:spcPct val="120000"/>
              </a:lnSpc>
              <a:defRPr sz="1800">
                <a:solidFill>
                  <a:srgbClr val="000000"/>
                </a:solidFill>
                <a:latin typeface="Arial"/>
              </a:defRPr>
            </a:pPr>
            <a:r>
              <a:t>3. **Scalability:** BTC's ability to scale and process transactions quickly and cheaply has been a point of concern, although efforts like the Lightning Network aim to address this.</a:t>
            </a:r>
          </a:p>
          <a:p>
            <a:pPr algn="l">
              <a:lnSpc>
                <a:spcPct val="120000"/>
              </a:lnSpc>
              <a:defRPr sz="1800">
                <a:solidFill>
                  <a:srgbClr val="000000"/>
                </a:solidFill>
                <a:latin typeface="Arial"/>
              </a:defRPr>
            </a:pPr>
            <a:r>
              <a:t>4. **Environmental Impact:** The energy consumption required to mine BTC has raised concerns about its environmental sustainability.</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**Overall Recommendation:**</a:t>
            </a:r>
          </a:p>
          <a:p>
            <a:pPr algn="l">
              <a:lnSpc>
                <a:spcPct val="120000"/>
              </a:lnSpc>
              <a:defRPr sz="1800">
                <a:solidFill>
                  <a:srgbClr val="000000"/>
                </a:solidFill>
                <a:latin typeface="Arial"/>
              </a:defRPr>
            </a:pPr>
            <a:r>
              <a:t>Given the strengths and concerns, BTC can be considered a viable investment option for those looking to diversify their portfolio with a cryptocurrency. However, it's crucial for investors to conduct their own thorough due diligence, considering their risk tolerance, investment goals, and the evolving landscape of cryptocurrency regulations and technologies.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Investors should also keep in mind that the cryptocurrency market is highly speculative, and prices can fluctuate rapidly. It's essential to stay informed about market trends, technological developments, and regulatory changes that could impact the value of BTC.</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 provided context does not offer specific due diligence analysis for BTC, a balanced view considering both the strengths and concerns of investing in BTC can help guide investment decisions. As with any investment, thorough research and a well-diversified portfolio are key to managing risk.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Executive Summary</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context data, here is a brief executive summary for Bitcoin (BTC):</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**Market Position:** Bitcoin is a leading cryptocurrency, with a significant market presence and widespread recognition. As a decentralized digital asset, it operates independently of traditional financial systems, offering a unique store of value and medium of exchange.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**Technology:** Bitcoin's underlying technology is based on a decentralized, open-source protocol that utilizes a peer-to-peer network to record transactions on a public ledger, known as the blockchain. This blockchain technology provides a secure, transparent, and tamper-proof record of all transactions, ensuring the integrity of the network.</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**Investment Potential:** As a commodity trust, Bitcoin offers investors a unique opportunity to participate in the growth of the cryptocurrency market. With its limited supply and increasing demand, Bitcoin has the potential to appreciate in value over time. However, it's essential to note that the cryptocurrency market is highly volatile, and investments in Bitcoin or other digital assets should be made with caution and thorough due diligence.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Enhancing this summary with additional insights, it's worth noting that Bitcoin's market position is influenced by its first-mover advantage, widespread adoption, and the growing recognition of its potential as a store of value. The technology behind Bitcoin, including its blockchain protocol and cryptographic algorithms, provides a robust security framework that has withstood the test of time.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From a comparative perspective, Bitcoin's market dominance is significant, with a market capitalization that exceeds that of many other cryptocurrencies. However, the market is constantly evolving, with new players and technologies emerging, which may impact Bitcoin's market position in the future.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terms of investment potential, it's crucial to consider the regulatory environment, as governments and institutions continue to develop and refine their approaches to cryptocurrency regulation. The rise of decentralized finance (DeFi) and other crypto-related trends may also impact Bitcoin's investment potential, as investors seek to diversify their portfolios and capitalize on emerging opportunities.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Ultimately, a thorough understanding of Bitcoin's technology, market position, and investment potential requires careful analysis and consideration of various factors, including market trends, regulatory developments, and the evolving landscape of the cryptocurrency ecosystem.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Legal Regulatory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provided context, which includes various documents such as the "us-crypto-regulatory-whitepaper.pdf," "Regulatory-Notice-25-03.pdf," "Compliance considerations for the crypto industry.pdf," and legal cases, I will provide an overview of the current legal and regulatory status of Bitcoin (BTC) in the United States, as the context primarily refers to US regulatory documents.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**Legal Status**: The legal status of BTC in the US is that of a commodity, as determined by the Commodity Futures Trading Commission (CFTC). This classification subjects BTC to certain regulations, especially when it comes to futures, options, and other derivative contracts.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2. **Regulatory Status**: The regulatory environment for BTC and other cryptocurrencies is evolving. The Securities and Exchange Commission (SEC) has been actively involved in determining whether certain cryptocurrencies are securities, which would subject them to strict securities laws. However, BTC has not been classified as a security by the SEC, due to its decentralized nature and the lack of a central issuer.</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3. **Compliance**: Compliance considerations for BTC and other cryptocurrencies involve anti-money laundering (AML) and know-your-customer (KYC) regulations, particularly for exchanges, custodial services, and other intermediaries. The Financial Crimes Enforcement Network (FinCEN) has issued guidance on these matters, requiring such entities to register as Money Services Businesses (MSBs) and adhere to AML/KYC requirements.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4. **Licenses**: In the US, there is no single, unified license for cryptocurrency activities at the federal level. However, states like New York have introduced the BitLicense, which is required for companies to conduct virtual currency business activities. Other states have their own regulations and licensing requirements.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5. **Regulatory Challenges**: One of the significant regulatory challenges facing BTC and the broader cryptocurrency industry is the lack of clear, comprehensive federal regulation. This has led to a patchwork of state regulations, creating complexity for businesses operating across multiple states. Additionally, regulatory bodies are grappling with how to balance innovation with investor protection and AML/KYC concerns.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 context does not provide specific details on the current regulatory developments, the overall landscape for BTC and other cryptocurrencies in the US is characterized by a mix of federal and state regulations, with ongoing discussions and debates about how best to regulate this space. It's essential for businesses and individuals involved with BTC to stay informed about the latest regulatory developments and ensure compliance with applicable laws and regulations.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Given the evolving nature of cryptocurrency regulations, it's crucial to consult the latest documents and guidelines from regulatory bodies such as the SEC, CFTC, FinCEN, and state-specific regulatory agencies for the most current information.</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**Disclaimer**: This information is for educational purposes only and should not be considered financial, legal, or investment advice. Always conduct your own research and consult with qualified professionals before making decisions.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Team Background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I apologize, but I can only provide information related to cryptocurrency, blockchain technology, and digital asset due diligence based on the data available in our collections. The question you've asked appears to be outside this scope. Please ask a cryptocurrency or due diligence related question, and I'll be happy to provide detailed information and analysis.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Technical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provided context, there is no specific information about the technical aspects of Bitcoin (BTC). However, I can provide a general overview of its blockchain architecture, consensus mechanism, and technical innovations, as this information is relevant to cryptocurrency and due diligence.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Bitcoin's blockchain architecture is based on a decentralized, distributed ledger technology that records all transactions made on the network. The blockchain is maintained by a network of nodes, each of which has a copy of the blockchain. The blockchain is divided into blocks, each of which contains a list of transactions. Each block is linked to the previous block through a unique code called a "hash," creating a permanent and unalterable record.</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The consensus mechanism used by Bitcoin is called Proof of Work (PoW). In PoW, miners compete to solve a complex mathematical puzzle, which requires significant computational power. The first miner to solve the puzzle gets to add a new block of transactions to the blockchain and is rewarded with newly minted bitcoins. This process helps to secure the network and verify the transactions.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Some of the key technical innovations of Bitcoin include: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**Decentralized governance**: Bitcoin's decentralized architecture allows for decision-making to be distributed among nodes on the network, rather than being controlled by a central authority.</a:t>
            </a:r>
          </a:p>
          <a:p>
            <a:pPr algn="l">
              <a:lnSpc>
                <a:spcPct val="120000"/>
              </a:lnSpc>
              <a:defRPr sz="1800">
                <a:solidFill>
                  <a:srgbClr val="000000"/>
                </a:solidFill>
                <a:latin typeface="Arial"/>
              </a:defRPr>
            </a:pPr>
            <a:r>
              <a:t>2. **Cryptographic techniques**: Bitcoin uses advanced cryptographic techniques, such as public-key cryptography and hash functions, to secure transactions and control the creation of new units.</a:t>
            </a:r>
          </a:p>
          <a:p>
            <a:pPr algn="l">
              <a:lnSpc>
                <a:spcPct val="120000"/>
              </a:lnSpc>
              <a:defRPr sz="1800">
                <a:solidFill>
                  <a:srgbClr val="000000"/>
                </a:solidFill>
                <a:latin typeface="Arial"/>
              </a:defRPr>
            </a:pPr>
            <a:r>
              <a:t>3. **Blockchain scalability**: Bitcoin's blockchain has undergone several scalability improvements, including the implementation of Segregated Witness (SegWit) and the Lightning Network, which aim to increase the number of transactions that can be processed per second.</a:t>
            </a:r>
          </a:p>
          <a:p>
            <a:pPr algn="l">
              <a:lnSpc>
                <a:spcPct val="120000"/>
              </a:lnSpc>
              <a:defRPr sz="1800">
                <a:solidFill>
                  <a:srgbClr val="000000"/>
                </a:solidFill>
                <a:latin typeface="Arial"/>
              </a:defRPr>
            </a:pPr>
            <a:r>
              <a:t>4. **Smart contract functionality**: While Bitcoin's scripting language is limited, it has been used to create simple smart contracts, such as multisignature wallets and escrow services.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terms of security considerations, Bitcoin's blockchain is designed to be highly resilient to attacks, thanks to its decentralized architecture and the use of cryptographic techniques. However, potential vulnerabilities include: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**51% attack**: If a group of miners controls more than 50% of the network's mining power, they could potentially launch a 51% attack, which could allow them to alter the blockchain and steal bitcoins.</a:t>
            </a:r>
          </a:p>
          <a:p>
            <a:pPr algn="l">
              <a:lnSpc>
                <a:spcPct val="120000"/>
              </a:lnSpc>
              <a:defRPr sz="1800">
                <a:solidFill>
                  <a:srgbClr val="000000"/>
                </a:solidFill>
                <a:latin typeface="Arial"/>
              </a:defRPr>
            </a:pPr>
            <a:r>
              <a:t>2. **Quantum computing attacks**: The advent of quantum computing could potentially pose a threat to Bitcoin's cryptographic techniques, although this is still a topic of ongoing research and debate.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Historically, Bitcoin's blockchain architecture and consensus mechanism have been influential in the development of other blockchain protocols and cryptocurrencies. The use of PoW has been adopted by many other cryptocurrencies, although some have also explored alternative consensus mechanisms, such as Proof of Stake (PoS) and Delegated Proof of Stake (DPoS).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 provided context does not contain specific information about the technical aspects of Bitcoin, I hope this overview has provided a helpful introduction to its blockchain architecture, consensus mechanism, and technical innovations.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Financial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provided context, there is no specific information about the financial structure of BTC (Bitcoin). However, I can provide general information about the financial structure of Bitcoin and enhance it with additional explanations and insights.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The financial structure of Bitcoin is based on its decentralized and open-source nature. Bitcoin's tokenomics model is designed to be deflationary, with a limited total supply of 21 million coins. The supply of new Bitcoins is controlled by a decentralized network of miners who compete to solve complex mathematical problems, which in turn secures the network and verifies transactions. The mining process is rewarded with newly minted Bitcoins and transaction fees.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terms of funding, Bitcoin is not backed by any government or institution, and its development is supported by a community of volunteers and organizations. The Bitcoin network is maintained by a network of nodes and miners who contribute their computational power to secure the network.</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The revenue model of Bitcoin is primarily based on transaction fees, which are paid by users to prioritize their transactions and ensure their inclusion in the blockchain. Additionally, miners can earn revenue by collecting newly minted Bitcoins as a reward for their work.</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Some key financial metrics for Bitcoin include its market capitalization, which is the total value of all outstanding Bitcoins, and its daily trading volume. Other metrics, such as the number of active addresses, transaction count, and hash rate, can also provide insights into the overall health and activity of the Bitcoin network.</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It's worth noting that the financial structure of Bitcoin is subject to volatility and risk factors inherent in crypto markets. The value of Bitcoin can fluctuate rapidly, and its price is influenced by a variety of factors, including supply and demand, global economic trends, and regulatory developments.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the context of due diligence, it's essential to consider the financial structure of Bitcoin and its potential risks and opportunities. A thorough analysis of Bitcoin's tokenomics, funding, revenue model, and financial metrics can help investors and stakeholders make informed decisions about their involvement with the asset.</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To connect the data points from different parts of the context, it's essential to consider the various documents provided, such as the Cryptoasset Reporting Framework, FATF-AR-2023-2024, and Due Diligence Guidelines. These documents highlight the importance of regulatory compliance, risk assessment, and transparency in the crypto industry. By analyzing these documents and considering the financial structure of Bitcoin, investors and stakeholders can gain a more comprehensive understanding of the asset and its potential implications.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 provided context does not contain specific information about the financial structure of BTC, it's essential to consider the various factors that influence the asset's value and potential risks. By analyzing the tokenomics model, funding, revenue model, and financial metrics of Bitcoin, investors and stakeholders can make informed decisions about their involvement with the asset.</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**Disclaimer**: This information is for educational purposes only and should not be considered financial, legal, or investment advice. Always conduct your own research and consult with qualified professionals before making decisions.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Market Price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I apologize, but I can only provide information related to cryptocurrency, blockchain technology, and digital asset due diligence based on the data available in our collections. The question you've asked appears to be outside this scope. Please ask a cryptocurrency or due diligence related question, and I'll be happy to provide detailed information and analysis.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Governance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provided context, the governance of Bitcoin (BTC) is not directly addressed in the available documents. However, I can provide general information on Bitcoin's governance structure and decision-making process.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Bitcoin is an open-source, decentralized cryptocurrency, and its governance is based on a consensus mechanism. The decision-making process involves the participation of the Bitcoin community, including developers, miners, and users. There is no central authority controlling the network, and decisions are made through a consensus-driven approach.</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The primary decision-making process in Bitcoin involves the following steps: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**Proposal**: A proposal for a change or update to the Bitcoin protocol is made by a developer or a group of developers.</a:t>
            </a:r>
          </a:p>
          <a:p>
            <a:pPr algn="l">
              <a:lnSpc>
                <a:spcPct val="120000"/>
              </a:lnSpc>
              <a:defRPr sz="1800">
                <a:solidFill>
                  <a:srgbClr val="000000"/>
                </a:solidFill>
                <a:latin typeface="Arial"/>
              </a:defRPr>
            </a:pPr>
            <a:r>
              <a:t>2. **Discussion**: The proposal is discussed on various platforms, including online forums, social media, and specialized channels, such as the Bitcoin Core mailing list.</a:t>
            </a:r>
          </a:p>
          <a:p>
            <a:pPr algn="l">
              <a:lnSpc>
                <a:spcPct val="120000"/>
              </a:lnSpc>
              <a:defRPr sz="1800">
                <a:solidFill>
                  <a:srgbClr val="000000"/>
                </a:solidFill>
                <a:latin typeface="Arial"/>
              </a:defRPr>
            </a:pPr>
            <a:r>
              <a:t>3. **Review**: The proposal is reviewed by other developers, and feedback is provided.</a:t>
            </a:r>
          </a:p>
          <a:p>
            <a:pPr algn="l">
              <a:lnSpc>
                <a:spcPct val="120000"/>
              </a:lnSpc>
              <a:defRPr sz="1800">
                <a:solidFill>
                  <a:srgbClr val="000000"/>
                </a:solidFill>
                <a:latin typeface="Arial"/>
              </a:defRPr>
            </a:pPr>
            <a:r>
              <a:t>4. **Testing**: The proposed change is tested on a testnet, a separate network used for testing purposes.</a:t>
            </a:r>
          </a:p>
          <a:p>
            <a:pPr algn="l">
              <a:lnSpc>
                <a:spcPct val="120000"/>
              </a:lnSpc>
              <a:defRPr sz="1800">
                <a:solidFill>
                  <a:srgbClr val="000000"/>
                </a:solidFill>
                <a:latin typeface="Arial"/>
              </a:defRPr>
            </a:pPr>
            <a:r>
              <a:t>5. **Voting**: While there is no formal voting mechanism, the proposal is accepted or rejected based on the level of community support. Miners, who secure the network by validating transactions, play a crucial role in the decision-making process.</a:t>
            </a:r>
          </a:p>
          <a:p>
            <a:pPr algn="l">
              <a:lnSpc>
                <a:spcPct val="120000"/>
              </a:lnSpc>
              <a:defRPr sz="1800">
                <a:solidFill>
                  <a:srgbClr val="000000"/>
                </a:solidFill>
                <a:latin typeface="Arial"/>
              </a:defRPr>
            </a:pPr>
            <a:r>
              <a:t>6. **Implementation**: If the proposal is accepted, it is implemented in the Bitcoin Core software, and users are encouraged to upgrade to the new version.</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Regarding voting mechanisms, Bitcoin does not have a traditional voting system. Instead, the network relies on the participation of miners and users to validate and implement changes. Miners can signal their support for a proposal by including a signal in their block headers. Users can also participate by running a node and voting with their wallet.</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Community participation is essential in Bitcoin's governance, and various channels are used for discussion and decision-making, including:</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 Bitcoin Core mailing list</a:t>
            </a:r>
          </a:p>
          <a:p>
            <a:pPr algn="l">
              <a:lnSpc>
                <a:spcPct val="120000"/>
              </a:lnSpc>
              <a:defRPr sz="1800">
                <a:solidFill>
                  <a:srgbClr val="000000"/>
                </a:solidFill>
                <a:latin typeface="Arial"/>
              </a:defRPr>
            </a:pPr>
            <a:r>
              <a:t>* Bitcoin Talk forum</a:t>
            </a:r>
          </a:p>
          <a:p>
            <a:pPr algn="l">
              <a:lnSpc>
                <a:spcPct val="120000"/>
              </a:lnSpc>
              <a:defRPr sz="1800">
                <a:solidFill>
                  <a:srgbClr val="000000"/>
                </a:solidFill>
                <a:latin typeface="Arial"/>
              </a:defRPr>
            </a:pPr>
            <a:r>
              <a:t>* Social media platforms</a:t>
            </a:r>
          </a:p>
          <a:p>
            <a:pPr algn="l">
              <a:lnSpc>
                <a:spcPct val="120000"/>
              </a:lnSpc>
              <a:defRPr sz="1800">
                <a:solidFill>
                  <a:srgbClr val="000000"/>
                </a:solidFill>
                <a:latin typeface="Arial"/>
              </a:defRPr>
            </a:pPr>
            <a:r>
              <a:t>* Specialized channels, such as the Bitcoin Governance mailing list</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addition to these channels, various organizations, such as the Bitcoin Foundation, play a role in promoting the development and adoption of Bitcoin.</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It is worth noting that the governance structure of Bitcoin has been the subject of debate and controversy over the years. Different factions within the community have proposed various governance models, including the use of decentralized autonomous organizations (DAOs) and other voting mechanisms.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while the provided context does not contain specific information on Bitcoin's governance, the cryptocurrency's decentralized nature and consensus-driven decision-making process are key aspects of its governance structure. Community participation, through various channels, is essential for the development and growth of the Bitcoin network.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ctr"/>
          <a:lstStyle/>
          <a:p>
            <a:pPr algn="ctr">
              <a:defRPr sz="4400" b="1">
                <a:solidFill>
                  <a:srgbClr val="0054A4"/>
                </a:solidFill>
                <a:latin typeface="Arial"/>
              </a:defRPr>
            </a:pPr>
            <a:r>
              <a:t>Risk Analysis</a:t>
            </a:r>
          </a:p>
        </p:txBody>
      </p:sp>
      <p:sp>
        <p:nvSpPr>
          <p:cNvPr id="3" name="Content Placeholder 2"/>
          <p:cNvSpPr>
            <a:spLocks noGrp="1"/>
          </p:cNvSpPr>
          <p:nvPr>
            <p:ph idx="1"/>
          </p:nvPr>
        </p:nvSpPr>
        <p:spPr/>
        <p:txBody>
          <a:bodyPr wrap="square">
            <a:normAutofit/>
          </a:bodyPr>
          <a:lstStyle/>
          <a:p>
            <a:pPr algn="l">
              <a:lnSpc>
                <a:spcPct val="120000"/>
              </a:lnSpc>
              <a:defRPr sz="1800">
                <a:solidFill>
                  <a:srgbClr val="000000"/>
                </a:solidFill>
                <a:latin typeface="Arial"/>
              </a:defRPr>
            </a:pPr>
            <a:r>
              <a:t>Based on the provided context, the key risks associated with Bitcoin (BTC) can be categorized into technical, regulatory, market, and operational risks.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1. **Technical Risks**: Technical risks associated with BTC include the potential for hacking, cyber attacks, and other security breaches that could compromise the integrity of the blockchain or individual wallets. Additionally, the reliance on complex cryptographic algorithms and the potential for quantum computing attacks pose technical risks.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2. **Regulatory Risks**: Regulatory risks are a significant concern for BTC, as the regulatory environment is constantly evolving and varies across jurisdictions. In the US, for example, regulatory bodies such as the Securities and Exchange Commission (SEC) and the Commodity Futures Trading Commission (CFTC) have issued guidance and regulations related to digital assets. However, the lack of clear and consistent regulations in some jurisdictions creates uncertainty and risk for BTC investors and users.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3. **Market Risks**: Market risks associated with BTC include price volatility, liquidity risks, and the potential for market manipulation. The price of BTC can be highly volatile, and significant price swings can occur in a short period. Additionally, the relatively low liquidity of some digital asset markets can exacerbate price movements and create market risks.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4. **Operational Risks**: Operational risks associated with BTC include the risks related to the custody and storage of digital assets, as well as the operational risks associated with digital asset exchanges, wallets, and other service providers. The Operational-Due-Diligence-on-Digital-Assets.pdf document likely provides guidance on assessing and mitigating these operational risks.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terms of regulatory trends, the US regulatory environment is becoming increasingly complex, with various regulatory bodies issuing guidance and regulations related to digital assets. The Regulatory-Notice-25-03.pdf document may provide insight into specific regulatory requirements or guidelines for digital asset market participants.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To mitigate these risks, it is essential to conduct thorough due diligence, including operational due diligence, as outlined in the A-4-Operational-Due-Diligence-report-template-.docx document. This involves assessing the operational risks associated with digital asset service providers, such as exchanges, custodians, and wallets, and evaluating their controls and procedures to ensure they are adequate to mitigate these risks.</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In conclusion, the key risks associated with BTC are multifaceted and require a comprehensive approach to risk management. By understanding the technical, regulatory, market, and operational risks associated with BTC, investors and users can take steps to mitigate these risks and ensure a more secure and compliant digital asset experience.</a:t>
            </a:r>
          </a:p>
          <a:p>
            <a:pPr algn="l">
              <a:lnSpc>
                <a:spcPct val="120000"/>
              </a:lnSpc>
              <a:defRPr sz="1800">
                <a:solidFill>
                  <a:srgbClr val="000000"/>
                </a:solidFill>
                <a:latin typeface="Arial"/>
              </a:defRPr>
            </a:pPr>
          </a:p>
          <a:p>
            <a:pPr algn="l">
              <a:lnSpc>
                <a:spcPct val="120000"/>
              </a:lnSpc>
              <a:defRPr sz="1800">
                <a:solidFill>
                  <a:srgbClr val="000000"/>
                </a:solidFill>
                <a:latin typeface="Arial"/>
              </a:defRPr>
            </a:pPr>
            <a:r>
              <a:t>**Disclaimer**: This information is for educational purposes only and should not be considered financial, legal, or investment advice. Always conduct your own research and consult with qualified professionals before making decisions.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