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ec0209b5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ec0209b5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ec0209b5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ec0209b5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c0209b5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c0209b5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ec0209b5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ec0209b5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ec0209b5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ec0209b5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ec0209b5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ec0209b5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c0209b5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ec0209b5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ec0209b5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ec0209b5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ec0209b5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ec0209b5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c0209b5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c0209b5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c0209b5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c0209b5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ec0209b5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ec0209b5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ec0209b5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ec0209b5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ec0209b5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ec0209b5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c0209b5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c0209b5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c0209b5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c0209b5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c0209b5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c0209b5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c0209b5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ec0209b5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ec0209b5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ec0209b5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ec0209b5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ec0209b5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13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nsideairbnb.com/" TargetMode="External"/><Relationship Id="rId4" Type="http://schemas.openxmlformats.org/officeDocument/2006/relationships/hyperlink" Target="http://insideairbnb.com/" TargetMode="External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OPEN DATA 2021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Airbnb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333333"/>
                </a:solidFill>
                <a:highlight>
                  <a:srgbClr val="FFFFFF"/>
                </a:highlight>
              </a:rPr>
              <a:t>HOUNKONNOU Mehdy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333333"/>
                </a:solidFill>
                <a:highlight>
                  <a:srgbClr val="FFFFFF"/>
                </a:highlight>
              </a:rPr>
              <a:t> MENENDEZ Benjamin</a:t>
            </a:r>
            <a:endParaRPr sz="24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903">
                <a:solidFill>
                  <a:schemeClr val="accent1"/>
                </a:solidFill>
              </a:rPr>
              <a:t>II - Étude complète sur la constitution d'un prix </a:t>
            </a:r>
            <a:endParaRPr b="1" sz="1903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3"/>
              <a:t>	</a:t>
            </a:r>
            <a:r>
              <a:rPr lang="fr" sz="1700">
                <a:solidFill>
                  <a:schemeClr val="lt2"/>
                </a:solidFill>
              </a:rPr>
              <a:t>B - Prix en fonction du type de biens et capacité d'accueille 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1764324" y="2491450"/>
            <a:ext cx="13968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1200"/>
            <a:ext cx="4025175" cy="3256001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0550" y="1141200"/>
            <a:ext cx="4511050" cy="32560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522525"/>
            <a:ext cx="8520600" cy="3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013">
                <a:solidFill>
                  <a:schemeClr val="accent1"/>
                </a:solidFill>
              </a:rPr>
              <a:t>II - Étude complète sur la constitution d'un prix </a:t>
            </a:r>
            <a:endParaRPr b="1" sz="2013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1853">
                <a:solidFill>
                  <a:schemeClr val="lt2"/>
                </a:solidFill>
              </a:rPr>
              <a:t>C - Modélisation statistique pour la variable prix </a:t>
            </a:r>
            <a:endParaRPr sz="1853">
              <a:solidFill>
                <a:schemeClr val="lt2"/>
              </a:solidFill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950825"/>
            <a:ext cx="85206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Economica"/>
              <a:buChar char="●"/>
            </a:pPr>
            <a:r>
              <a:rPr lang="fr" sz="2300">
                <a:latin typeface="Economica"/>
                <a:ea typeface="Economica"/>
                <a:cs typeface="Economica"/>
                <a:sym typeface="Economica"/>
              </a:rPr>
              <a:t>Régression logistique avec la catégorie des prix comme variable réponse</a:t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Economica"/>
              <a:buChar char="○"/>
            </a:pPr>
            <a:r>
              <a:rPr lang="fr" sz="1900">
                <a:latin typeface="Economica"/>
                <a:ea typeface="Economica"/>
                <a:cs typeface="Economica"/>
                <a:sym typeface="Economica"/>
              </a:rPr>
              <a:t>Score de prédiction → 55%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Economica"/>
              <a:buChar char="○"/>
            </a:pPr>
            <a:r>
              <a:rPr lang="fr" sz="1900">
                <a:latin typeface="Economica"/>
                <a:ea typeface="Economica"/>
                <a:cs typeface="Economica"/>
                <a:sym typeface="Economica"/>
              </a:rPr>
              <a:t>AIC backward 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Economica"/>
              <a:buChar char="○"/>
            </a:pPr>
            <a:r>
              <a:rPr lang="fr" sz="1900">
                <a:latin typeface="Economica"/>
                <a:ea typeface="Economica"/>
                <a:cs typeface="Economica"/>
                <a:sym typeface="Economica"/>
              </a:rPr>
              <a:t>Ajout des variables → Pas d’amélioration de la prédiction :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conomica"/>
              <a:buChar char="■"/>
            </a:pPr>
            <a:r>
              <a:rPr lang="fr" sz="1900">
                <a:latin typeface="Economica"/>
                <a:ea typeface="Economica"/>
                <a:cs typeface="Economica"/>
                <a:sym typeface="Economica"/>
              </a:rPr>
              <a:t>quartier nombre de lits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conomica"/>
              <a:buChar char="■"/>
            </a:pPr>
            <a:r>
              <a:rPr lang="fr" sz="1900">
                <a:latin typeface="Economica"/>
                <a:ea typeface="Economica"/>
                <a:cs typeface="Economica"/>
                <a:sym typeface="Economica"/>
              </a:rPr>
              <a:t>score commentaire client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conomica"/>
              <a:buChar char="■"/>
            </a:pPr>
            <a:r>
              <a:rPr lang="fr" sz="1900">
                <a:latin typeface="Economica"/>
                <a:ea typeface="Economica"/>
                <a:cs typeface="Economica"/>
                <a:sym typeface="Economica"/>
              </a:rPr>
              <a:t>type d’appartement 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conomica"/>
              <a:buChar char="■"/>
            </a:pPr>
            <a:r>
              <a:rPr lang="fr" sz="1900">
                <a:latin typeface="Economica"/>
                <a:ea typeface="Economica"/>
                <a:cs typeface="Economica"/>
                <a:sym typeface="Economica"/>
              </a:rPr>
              <a:t>nombre de pièces</a:t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Economica"/>
              <a:buChar char="●"/>
            </a:pPr>
            <a:r>
              <a:rPr lang="fr" sz="2300">
                <a:latin typeface="Economica"/>
                <a:ea typeface="Economica"/>
                <a:cs typeface="Economica"/>
                <a:sym typeface="Economica"/>
              </a:rPr>
              <a:t>Régression logistique avec les catégories </a:t>
            </a:r>
            <a:r>
              <a:rPr lang="fr" sz="2300">
                <a:latin typeface="Economica"/>
                <a:ea typeface="Economica"/>
                <a:cs typeface="Economica"/>
                <a:sym typeface="Economica"/>
              </a:rPr>
              <a:t>extrêmes</a:t>
            </a:r>
            <a:r>
              <a:rPr lang="fr" sz="2300">
                <a:latin typeface="Economica"/>
                <a:ea typeface="Economica"/>
                <a:cs typeface="Economica"/>
                <a:sym typeface="Economica"/>
              </a:rPr>
              <a:t> “Luxe” et “Low-cost”</a:t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Economica"/>
              <a:buChar char="○"/>
            </a:pPr>
            <a:r>
              <a:rPr lang="fr" sz="1900">
                <a:latin typeface="Economica"/>
                <a:ea typeface="Economica"/>
                <a:cs typeface="Economica"/>
                <a:sym typeface="Economica"/>
              </a:rPr>
              <a:t>Score de prédiction → 92%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6375" y="1330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1913">
                <a:solidFill>
                  <a:schemeClr val="accent1"/>
                </a:solidFill>
              </a:rPr>
              <a:t>II - Étude complète sur la constitution d'un prix </a:t>
            </a:r>
            <a:endParaRPr b="1" sz="1913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fr" sz="1753">
                <a:solidFill>
                  <a:schemeClr val="lt2"/>
                </a:solidFill>
              </a:rPr>
              <a:t>C - Modélisation statistique pour la variable prix </a:t>
            </a:r>
            <a:endParaRPr sz="1679">
              <a:solidFill>
                <a:srgbClr val="000000"/>
              </a:solidFill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28750" y="964325"/>
            <a:ext cx="36162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280">
                <a:latin typeface="Economica"/>
                <a:ea typeface="Economica"/>
                <a:cs typeface="Economica"/>
                <a:sym typeface="Economica"/>
              </a:rPr>
              <a:t>Création d’une nouvelle variable </a:t>
            </a:r>
            <a:endParaRPr sz="228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280">
                <a:latin typeface="Economica"/>
                <a:ea typeface="Economica"/>
                <a:cs typeface="Economica"/>
                <a:sym typeface="Economica"/>
              </a:rPr>
              <a:t>“total minimum revenue”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conomica"/>
              <a:buChar char="●"/>
            </a:pPr>
            <a:r>
              <a:rPr lang="fr" sz="2100">
                <a:latin typeface="Economica"/>
                <a:ea typeface="Economica"/>
                <a:cs typeface="Economica"/>
                <a:sym typeface="Economica"/>
              </a:rPr>
              <a:t>En utilisant 3 KPI 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conomica"/>
              <a:buChar char="●"/>
            </a:pPr>
            <a:r>
              <a:rPr lang="fr" sz="2100">
                <a:latin typeface="Economica"/>
                <a:ea typeface="Economica"/>
                <a:cs typeface="Economica"/>
                <a:sym typeface="Economica"/>
              </a:rPr>
              <a:t>Transformation en log  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conomica"/>
              <a:buChar char="●"/>
            </a:pPr>
            <a:r>
              <a:rPr lang="fr" sz="2100">
                <a:latin typeface="Economica"/>
                <a:ea typeface="Economica"/>
                <a:cs typeface="Economica"/>
                <a:sym typeface="Economica"/>
              </a:rPr>
              <a:t>Adjusted R-squared →</a:t>
            </a:r>
            <a:r>
              <a:rPr lang="fr" sz="21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fr" sz="2100">
                <a:latin typeface="Economica"/>
                <a:ea typeface="Economica"/>
                <a:cs typeface="Economica"/>
                <a:sym typeface="Economica"/>
              </a:rPr>
              <a:t>  0,47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conomica"/>
              <a:buChar char="●"/>
            </a:pPr>
            <a:r>
              <a:rPr lang="fr" sz="2100">
                <a:latin typeface="Economica"/>
                <a:ea typeface="Economica"/>
                <a:cs typeface="Economica"/>
                <a:sym typeface="Economica"/>
              </a:rPr>
              <a:t>RMSE →  187703 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conomica"/>
              <a:buChar char="●"/>
            </a:pPr>
            <a:r>
              <a:rPr lang="fr" sz="2100">
                <a:latin typeface="Economica"/>
                <a:ea typeface="Economica"/>
                <a:cs typeface="Economica"/>
                <a:sym typeface="Economica"/>
              </a:rPr>
              <a:t>Importance des variables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3025"/>
            <a:ext cx="3958050" cy="2142300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481138"/>
            <a:ext cx="3958050" cy="2007474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-195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003">
                <a:solidFill>
                  <a:schemeClr val="accent1"/>
                </a:solidFill>
              </a:rPr>
              <a:t>III - Étude des liens avec le marché locatif 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046500"/>
            <a:ext cx="85206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>
                <a:latin typeface="Economica"/>
                <a:ea typeface="Economica"/>
                <a:cs typeface="Economica"/>
                <a:sym typeface="Economica"/>
              </a:rPr>
              <a:t>Le prix du marché locatif impact t-il le prix des biens Airbnb ? </a:t>
            </a:r>
            <a:endParaRPr b="1" i="1" sz="2000"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conomica"/>
              <a:buChar char="●"/>
            </a:pPr>
            <a:r>
              <a:rPr lang="fr" sz="2000">
                <a:latin typeface="Economica"/>
                <a:ea typeface="Economica"/>
                <a:cs typeface="Economica"/>
                <a:sym typeface="Economica"/>
              </a:rPr>
              <a:t>Carte intéractive, superposition du prix au m2 par zone + biens Airbnb par prix de la nuitée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conomica"/>
              <a:buChar char="●"/>
            </a:pPr>
            <a:r>
              <a:rPr lang="fr" sz="2000">
                <a:latin typeface="Economica"/>
                <a:ea typeface="Economica"/>
                <a:cs typeface="Economica"/>
                <a:sym typeface="Economica"/>
              </a:rPr>
              <a:t>Toutes les “qualitées”  de biens sont représentées dans toutes les zones 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conomica"/>
              <a:buChar char="●"/>
            </a:pPr>
            <a:r>
              <a:rPr lang="fr" sz="2000">
                <a:latin typeface="Economica"/>
                <a:ea typeface="Economica"/>
                <a:cs typeface="Economica"/>
                <a:sym typeface="Economica"/>
              </a:rPr>
              <a:t>Pour un même prix, la qualitée biens est meilleur dans les zones à faible prix au m2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fr" sz="1903">
                <a:solidFill>
                  <a:schemeClr val="accent1"/>
                </a:solidFill>
              </a:rPr>
              <a:t>IV - Traitement naturel du langage pour une étude textuel </a:t>
            </a:r>
            <a:endParaRPr b="1" sz="1903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1700"/>
              <a:t>	</a:t>
            </a:r>
            <a:r>
              <a:rPr lang="fr" sz="1700">
                <a:solidFill>
                  <a:schemeClr val="lt2"/>
                </a:solidFill>
              </a:rPr>
              <a:t>A - Étude sur le nom titre des annonces Airbnb 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94575" y="4312200"/>
            <a:ext cx="85206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350">
                <a:solidFill>
                  <a:srgbClr val="33333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“maison”,  “piscine”,  “bordeaux”,  “villa”,  “loft”, “jardin”,  “terrasse”</a:t>
            </a:r>
            <a:endParaRPr b="1" sz="31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375" y="985637"/>
            <a:ext cx="3821520" cy="3172226"/>
          </a:xfrm>
          <a:prstGeom prst="rect">
            <a:avLst/>
          </a:prstGeom>
          <a:noFill/>
          <a:ln>
            <a:noFill/>
          </a:ln>
          <a:effectLst>
            <a:outerShdw blurRad="528638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5" name="Google Shape;16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575" y="985638"/>
            <a:ext cx="3528774" cy="3172224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fr" sz="1903">
                <a:solidFill>
                  <a:schemeClr val="accent1"/>
                </a:solidFill>
              </a:rPr>
              <a:t>IV - Traitement naturel du langage pour une étude textuel </a:t>
            </a:r>
            <a:endParaRPr b="1" sz="1903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1700"/>
              <a:t>	</a:t>
            </a:r>
            <a:r>
              <a:rPr lang="fr" sz="1700">
                <a:solidFill>
                  <a:schemeClr val="lt2"/>
                </a:solidFill>
              </a:rPr>
              <a:t>A - Étude sur le nom titre des annonces Airbnb 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623400" y="4413075"/>
            <a:ext cx="85206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350">
                <a:solidFill>
                  <a:srgbClr val="33333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“chambre”, “bordeaux”, “appartement”, “petit”, “studio”</a:t>
            </a:r>
            <a:endParaRPr b="1" sz="3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50" y="983700"/>
            <a:ext cx="3854575" cy="3276981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4" name="Google Shape;1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0175" y="983700"/>
            <a:ext cx="3854579" cy="3202501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06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fr" sz="1903">
                <a:solidFill>
                  <a:schemeClr val="accent1"/>
                </a:solidFill>
              </a:rPr>
              <a:t>IV - Traitement naturel du langage pour une étude textuel </a:t>
            </a:r>
            <a:endParaRPr b="1" sz="1903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1700"/>
              <a:t>	</a:t>
            </a:r>
            <a:r>
              <a:rPr lang="fr" sz="1800">
                <a:solidFill>
                  <a:schemeClr val="lt2"/>
                </a:solidFill>
              </a:rPr>
              <a:t>B - Étude et analyse des sentiments des commentaires des clients</a:t>
            </a:r>
            <a:endParaRPr sz="1800"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50" y="1204138"/>
            <a:ext cx="3671876" cy="3318175"/>
          </a:xfrm>
          <a:prstGeom prst="rect">
            <a:avLst/>
          </a:prstGeom>
          <a:noFill/>
          <a:ln>
            <a:noFill/>
          </a:ln>
          <a:effectLst>
            <a:outerShdw blurRad="45720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4670" y="1186225"/>
            <a:ext cx="3514705" cy="3354000"/>
          </a:xfrm>
          <a:prstGeom prst="rect">
            <a:avLst/>
          </a:prstGeom>
          <a:noFill/>
          <a:ln>
            <a:noFill/>
          </a:ln>
          <a:effectLst>
            <a:outerShdw blurRad="41433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67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903">
                <a:solidFill>
                  <a:schemeClr val="accent1"/>
                </a:solidFill>
              </a:rPr>
              <a:t>IV - Traitement naturel du langage pour une étude textuel </a:t>
            </a:r>
            <a:endParaRPr b="1" sz="1903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/>
              <a:t>	</a:t>
            </a:r>
            <a:r>
              <a:rPr lang="fr" sz="1800">
                <a:solidFill>
                  <a:schemeClr val="lt2"/>
                </a:solidFill>
              </a:rPr>
              <a:t>B - Étude et analyse des sentiments des commentaires des clients</a:t>
            </a:r>
            <a:endParaRPr sz="4300"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550" y="1031975"/>
            <a:ext cx="6090901" cy="3644525"/>
          </a:xfrm>
          <a:prstGeom prst="rect">
            <a:avLst/>
          </a:prstGeom>
          <a:noFill/>
          <a:ln>
            <a:noFill/>
          </a:ln>
          <a:effectLst>
            <a:outerShdw blurRad="45720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80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903">
                <a:solidFill>
                  <a:schemeClr val="accent1"/>
                </a:solidFill>
              </a:rPr>
              <a:t>IV - Traitement naturel du langage pour une étude textuel </a:t>
            </a:r>
            <a:endParaRPr b="1" sz="1903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/>
              <a:t>	</a:t>
            </a:r>
            <a:r>
              <a:rPr lang="fr" sz="1700">
                <a:solidFill>
                  <a:schemeClr val="lt2"/>
                </a:solidFill>
              </a:rPr>
              <a:t>B - Étude et analyse des sentiments des commentaires des clients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1928100" y="4331025"/>
            <a:ext cx="52878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600">
                <a:latin typeface="Economica"/>
                <a:ea typeface="Economica"/>
                <a:cs typeface="Economica"/>
                <a:sym typeface="Economica"/>
              </a:rPr>
              <a:t>Top 10 des meilleurs biens selon les sentiments </a:t>
            </a:r>
            <a:endParaRPr sz="2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475" y="1019738"/>
            <a:ext cx="6955051" cy="3104026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777"/>
              <a:buFont typeface="Arial"/>
              <a:buNone/>
            </a:pPr>
            <a:r>
              <a:rPr b="1" lang="fr" sz="1903">
                <a:solidFill>
                  <a:schemeClr val="accent1"/>
                </a:solidFill>
              </a:rPr>
              <a:t>IV - Traitement naturel du langage pour une étude textuel </a:t>
            </a:r>
            <a:endParaRPr b="1" sz="1903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fr" sz="1700"/>
              <a:t>	</a:t>
            </a:r>
            <a:r>
              <a:rPr lang="fr" sz="1700">
                <a:solidFill>
                  <a:schemeClr val="lt2"/>
                </a:solidFill>
              </a:rPr>
              <a:t>C - </a:t>
            </a:r>
            <a:r>
              <a:rPr lang="fr" sz="1800">
                <a:solidFill>
                  <a:schemeClr val="lt2"/>
                </a:solidFill>
              </a:rPr>
              <a:t>Modélisation du score avec les commentaires des clients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6969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conomica"/>
                <a:ea typeface="Economica"/>
                <a:cs typeface="Economica"/>
                <a:sym typeface="Economica"/>
              </a:rPr>
              <a:t>Variable synthétique catégorielle à partir des notes de score Airbnb → </a:t>
            </a:r>
            <a:r>
              <a:rPr lang="fr">
                <a:latin typeface="Economica"/>
                <a:ea typeface="Economica"/>
                <a:cs typeface="Economica"/>
                <a:sym typeface="Economica"/>
              </a:rPr>
              <a:t>"Médiocre", "Moyen", "Haute", "Excellent"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21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La notes des biens correspond t-elle aux commentaires des usagers ? </a:t>
            </a:r>
            <a:endParaRPr i="1" sz="2100">
              <a:solidFill>
                <a:schemeClr val="dk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Economica"/>
                <a:ea typeface="Economica"/>
                <a:cs typeface="Economica"/>
                <a:sym typeface="Economica"/>
              </a:rPr>
              <a:t>Objectif : Prédire la catégorie des notes de score Airbnb en </a:t>
            </a:r>
            <a:r>
              <a:rPr lang="fr">
                <a:latin typeface="Economica"/>
                <a:ea typeface="Economica"/>
                <a:cs typeface="Economica"/>
                <a:sym typeface="Economica"/>
              </a:rPr>
              <a:t>fonction</a:t>
            </a:r>
            <a:r>
              <a:rPr lang="fr">
                <a:latin typeface="Economica"/>
                <a:ea typeface="Economica"/>
                <a:cs typeface="Economica"/>
                <a:sym typeface="Economica"/>
              </a:rPr>
              <a:t> des commentaires des usagers.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Economica"/>
                <a:ea typeface="Economica"/>
                <a:cs typeface="Economica"/>
                <a:sym typeface="Economica"/>
              </a:rPr>
              <a:t>Méthodes : Régression logistique (pour la variable catégorielle)  // Régression linéaire (pour le score brut de 0-100)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134713" y="205800"/>
            <a:ext cx="17391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Sommaire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258475" y="205800"/>
            <a:ext cx="4624200" cy="4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fr" sz="1503">
                <a:latin typeface="Economica"/>
                <a:ea typeface="Economica"/>
                <a:cs typeface="Economica"/>
                <a:sym typeface="Economica"/>
              </a:rPr>
              <a:t>Introduction</a:t>
            </a:r>
            <a:endParaRPr b="1" sz="1503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fr" sz="1503">
                <a:latin typeface="Economica"/>
                <a:ea typeface="Economica"/>
                <a:cs typeface="Economica"/>
                <a:sym typeface="Economica"/>
              </a:rPr>
              <a:t>I -  Quelques stats </a:t>
            </a:r>
            <a:r>
              <a:rPr b="1" lang="fr" sz="1503">
                <a:latin typeface="Economica"/>
                <a:ea typeface="Economica"/>
                <a:cs typeface="Economica"/>
                <a:sym typeface="Economica"/>
              </a:rPr>
              <a:t>descriptives</a:t>
            </a:r>
            <a:r>
              <a:rPr b="1" lang="fr" sz="1503">
                <a:latin typeface="Economica"/>
                <a:ea typeface="Economica"/>
                <a:cs typeface="Economica"/>
                <a:sym typeface="Economica"/>
              </a:rPr>
              <a:t> pour de l'analyse</a:t>
            </a:r>
            <a:endParaRPr b="1" sz="1503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503">
                <a:latin typeface="Economica"/>
                <a:ea typeface="Economica"/>
                <a:cs typeface="Economica"/>
                <a:sym typeface="Economica"/>
              </a:rPr>
              <a:t>	A - Premiers pas... les données</a:t>
            </a:r>
            <a:endParaRPr sz="1503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503">
                <a:latin typeface="Economica"/>
                <a:ea typeface="Economica"/>
                <a:cs typeface="Economica"/>
                <a:sym typeface="Economica"/>
              </a:rPr>
              <a:t>	B - Fréquence et distribution</a:t>
            </a:r>
            <a:endParaRPr sz="1503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fr" sz="1503">
                <a:latin typeface="Economica"/>
                <a:ea typeface="Economica"/>
                <a:cs typeface="Economica"/>
                <a:sym typeface="Economica"/>
              </a:rPr>
              <a:t>II - Étude complète sur la constitution d'un prix </a:t>
            </a:r>
            <a:endParaRPr b="1" sz="1503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503">
                <a:latin typeface="Economica"/>
                <a:ea typeface="Economica"/>
                <a:cs typeface="Economica"/>
                <a:sym typeface="Economica"/>
              </a:rPr>
              <a:t>	A - Prix en fonction de la localisation, du quartier</a:t>
            </a:r>
            <a:endParaRPr sz="1503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503">
                <a:latin typeface="Economica"/>
                <a:ea typeface="Economica"/>
                <a:cs typeface="Economica"/>
                <a:sym typeface="Economica"/>
              </a:rPr>
              <a:t>	B - Prix en fonction du type de biens et capacité d'accueille </a:t>
            </a:r>
            <a:endParaRPr sz="1503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503">
                <a:latin typeface="Economica"/>
                <a:ea typeface="Economica"/>
                <a:cs typeface="Economica"/>
                <a:sym typeface="Economica"/>
              </a:rPr>
              <a:t>	C - Modélisation statistique pour la variable prix </a:t>
            </a:r>
            <a:endParaRPr sz="1503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fr" sz="1503">
                <a:latin typeface="Economica"/>
                <a:ea typeface="Economica"/>
                <a:cs typeface="Economica"/>
                <a:sym typeface="Economica"/>
              </a:rPr>
              <a:t>III - Étude des liens avec le marché locatif </a:t>
            </a:r>
            <a:endParaRPr b="1" sz="1503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fr" sz="1503">
                <a:latin typeface="Economica"/>
                <a:ea typeface="Economica"/>
                <a:cs typeface="Economica"/>
                <a:sym typeface="Economica"/>
              </a:rPr>
              <a:t>IV - Traitement naturel du </a:t>
            </a:r>
            <a:r>
              <a:rPr b="1" lang="fr" sz="1503">
                <a:latin typeface="Economica"/>
                <a:ea typeface="Economica"/>
                <a:cs typeface="Economica"/>
                <a:sym typeface="Economica"/>
              </a:rPr>
              <a:t>langage</a:t>
            </a:r>
            <a:r>
              <a:rPr b="1" lang="fr" sz="1503">
                <a:latin typeface="Economica"/>
                <a:ea typeface="Economica"/>
                <a:cs typeface="Economica"/>
                <a:sym typeface="Economica"/>
              </a:rPr>
              <a:t> pour une </a:t>
            </a:r>
            <a:r>
              <a:rPr b="1" lang="fr" sz="1503">
                <a:latin typeface="Economica"/>
                <a:ea typeface="Economica"/>
                <a:cs typeface="Economica"/>
                <a:sym typeface="Economica"/>
              </a:rPr>
              <a:t>étude</a:t>
            </a:r>
            <a:r>
              <a:rPr b="1" lang="fr" sz="1503">
                <a:latin typeface="Economica"/>
                <a:ea typeface="Economica"/>
                <a:cs typeface="Economica"/>
                <a:sym typeface="Economica"/>
              </a:rPr>
              <a:t> textuel </a:t>
            </a:r>
            <a:endParaRPr b="1" sz="1503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503">
                <a:latin typeface="Economica"/>
                <a:ea typeface="Economica"/>
                <a:cs typeface="Economica"/>
                <a:sym typeface="Economica"/>
              </a:rPr>
              <a:t>	A - Étude sur le nom titre des annonces Airbnb </a:t>
            </a:r>
            <a:endParaRPr sz="1503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503">
                <a:latin typeface="Economica"/>
                <a:ea typeface="Economica"/>
                <a:cs typeface="Economica"/>
                <a:sym typeface="Economica"/>
              </a:rPr>
              <a:t>	B - </a:t>
            </a:r>
            <a:r>
              <a:rPr lang="fr" sz="1503">
                <a:latin typeface="Economica"/>
                <a:ea typeface="Economica"/>
                <a:cs typeface="Economica"/>
                <a:sym typeface="Economica"/>
              </a:rPr>
              <a:t>Étude</a:t>
            </a:r>
            <a:r>
              <a:rPr lang="fr" sz="1503">
                <a:latin typeface="Economica"/>
                <a:ea typeface="Economica"/>
                <a:cs typeface="Economica"/>
                <a:sym typeface="Economica"/>
              </a:rPr>
              <a:t> et analyses des sentiments des commentaires des clients </a:t>
            </a:r>
            <a:endParaRPr sz="1503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503">
                <a:latin typeface="Economica"/>
                <a:ea typeface="Economica"/>
                <a:cs typeface="Economica"/>
                <a:sym typeface="Economica"/>
              </a:rPr>
              <a:t>	</a:t>
            </a:r>
            <a:r>
              <a:rPr lang="fr" sz="1500">
                <a:latin typeface="Economica"/>
                <a:ea typeface="Economica"/>
                <a:cs typeface="Economica"/>
                <a:sym typeface="Economica"/>
              </a:rPr>
              <a:t>C - </a:t>
            </a:r>
            <a:r>
              <a:rPr lang="fr" sz="1500">
                <a:latin typeface="Economica"/>
                <a:ea typeface="Economica"/>
                <a:cs typeface="Economica"/>
                <a:sym typeface="Economica"/>
              </a:rPr>
              <a:t>Modélisation</a:t>
            </a:r>
            <a:r>
              <a:rPr lang="fr" sz="1500">
                <a:latin typeface="Economica"/>
                <a:ea typeface="Economica"/>
                <a:cs typeface="Economica"/>
                <a:sym typeface="Economica"/>
              </a:rPr>
              <a:t> du score avec les commentaires des clients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fr" sz="1503">
                <a:latin typeface="Economica"/>
                <a:ea typeface="Economica"/>
                <a:cs typeface="Economica"/>
                <a:sym typeface="Economica"/>
              </a:rPr>
              <a:t>Conclusion</a:t>
            </a:r>
            <a:r>
              <a:rPr lang="fr" sz="1503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1503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50"/>
              <a:t> </a:t>
            </a:r>
            <a:endParaRPr sz="1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63" y="1595775"/>
            <a:ext cx="3729825" cy="1951942"/>
          </a:xfrm>
          <a:prstGeom prst="rect">
            <a:avLst/>
          </a:prstGeom>
          <a:noFill/>
          <a:ln>
            <a:noFill/>
          </a:ln>
          <a:effectLst>
            <a:outerShdw blurRad="52863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903">
                <a:solidFill>
                  <a:schemeClr val="accent1"/>
                </a:solidFill>
              </a:rPr>
              <a:t>IV - Traitement naturel du langage pour une étude textuel </a:t>
            </a:r>
            <a:endParaRPr b="1" sz="1903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/>
              <a:t>	</a:t>
            </a:r>
            <a:r>
              <a:rPr lang="fr" sz="1700">
                <a:solidFill>
                  <a:schemeClr val="lt2"/>
                </a:solidFill>
              </a:rPr>
              <a:t>C - </a:t>
            </a:r>
            <a:r>
              <a:rPr lang="fr" sz="1800">
                <a:solidFill>
                  <a:schemeClr val="lt2"/>
                </a:solidFill>
              </a:rPr>
              <a:t>Modélisation du score avec les commentaires des clients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256825" y="13075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225" y="1672250"/>
            <a:ext cx="4267200" cy="2381950"/>
          </a:xfrm>
          <a:prstGeom prst="rect">
            <a:avLst/>
          </a:prstGeom>
          <a:noFill/>
          <a:ln>
            <a:noFill/>
          </a:ln>
          <a:effectLst>
            <a:outerShdw blurRad="45720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3" name="Google Shape;2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825" y="1672250"/>
            <a:ext cx="3922975" cy="2381950"/>
          </a:xfrm>
          <a:prstGeom prst="rect">
            <a:avLst/>
          </a:prstGeom>
          <a:noFill/>
          <a:ln>
            <a:noFill/>
          </a:ln>
          <a:effectLst>
            <a:outerShdw blurRad="114300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Conclusion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6353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Economica"/>
              <a:buChar char="●"/>
            </a:pPr>
            <a:r>
              <a:rPr lang="fr" sz="2500">
                <a:latin typeface="Economica"/>
                <a:ea typeface="Economica"/>
                <a:cs typeface="Economica"/>
                <a:sym typeface="Economica"/>
              </a:rPr>
              <a:t>Croiser les jeu de données pour comprendre ce qui constitue le prix d’une nuité 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  <a:p>
            <a:pPr indent="-3635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Economica"/>
              <a:buChar char="●"/>
            </a:pPr>
            <a:r>
              <a:rPr lang="fr" sz="2500">
                <a:latin typeface="Economica"/>
                <a:ea typeface="Economica"/>
                <a:cs typeface="Economica"/>
                <a:sym typeface="Economica"/>
              </a:rPr>
              <a:t>Beaucoup de locations dans le centre ville de Bordeaux de façon très diversifié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00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  <a:p>
            <a:pPr indent="-3635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Economica"/>
              <a:buChar char="●"/>
            </a:pPr>
            <a:r>
              <a:rPr lang="fr" sz="2500">
                <a:latin typeface="Economica"/>
                <a:ea typeface="Economica"/>
                <a:cs typeface="Economica"/>
                <a:sym typeface="Economica"/>
              </a:rPr>
              <a:t>Airbnb à une politique de </a:t>
            </a:r>
            <a:r>
              <a:rPr lang="fr" sz="2500">
                <a:latin typeface="Economica"/>
                <a:ea typeface="Economica"/>
                <a:cs typeface="Economica"/>
                <a:sym typeface="Economica"/>
              </a:rPr>
              <a:t>satisfaction</a:t>
            </a:r>
            <a:r>
              <a:rPr lang="fr" sz="2500">
                <a:latin typeface="Economica"/>
                <a:ea typeface="Economica"/>
                <a:cs typeface="Economica"/>
                <a:sym typeface="Economica"/>
              </a:rPr>
              <a:t> complète de sa </a:t>
            </a:r>
            <a:r>
              <a:rPr lang="fr" sz="2500">
                <a:latin typeface="Economica"/>
                <a:ea typeface="Economica"/>
                <a:cs typeface="Economica"/>
                <a:sym typeface="Economica"/>
              </a:rPr>
              <a:t>clientèle</a:t>
            </a:r>
            <a:r>
              <a:rPr lang="fr" sz="2500">
                <a:latin typeface="Economica"/>
                <a:ea typeface="Economica"/>
                <a:cs typeface="Economica"/>
                <a:sym typeface="Economica"/>
              </a:rPr>
              <a:t> (peu d’avis négatif)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  <a:p>
            <a:pPr indent="-3635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Economica"/>
              <a:buChar char="●"/>
            </a:pPr>
            <a:r>
              <a:rPr lang="fr" sz="2500">
                <a:latin typeface="Economica"/>
                <a:ea typeface="Economica"/>
                <a:cs typeface="Economica"/>
                <a:sym typeface="Economica"/>
              </a:rPr>
              <a:t>Modélisation de la note d’un bien </a:t>
            </a:r>
            <a:r>
              <a:rPr lang="fr" sz="2500">
                <a:latin typeface="Economica"/>
                <a:ea typeface="Economica"/>
                <a:cs typeface="Economica"/>
                <a:sym typeface="Economica"/>
              </a:rPr>
              <a:t>grâces</a:t>
            </a:r>
            <a:r>
              <a:rPr lang="fr" sz="2500">
                <a:latin typeface="Economica"/>
                <a:ea typeface="Economica"/>
                <a:cs typeface="Economica"/>
                <a:sym typeface="Economica"/>
              </a:rPr>
              <a:t> aux sentiments des commentaires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Introduction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39">
                <a:latin typeface="Economica"/>
                <a:ea typeface="Economica"/>
                <a:cs typeface="Economica"/>
                <a:sym typeface="Economica"/>
              </a:rPr>
              <a:t>Airbnb </a:t>
            </a:r>
            <a:r>
              <a:rPr lang="fr" sz="8039">
                <a:latin typeface="Economica"/>
                <a:ea typeface="Economica"/>
                <a:cs typeface="Economica"/>
                <a:sym typeface="Economica"/>
              </a:rPr>
              <a:t>→ Société Américaine fondée en 2008 par Brian Chesky, Nathan Blecharczyk et Joe Gebbia.</a:t>
            </a:r>
            <a:endParaRPr sz="8039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8039">
                <a:latin typeface="Economica"/>
                <a:ea typeface="Economica"/>
                <a:cs typeface="Economica"/>
                <a:sym typeface="Economica"/>
              </a:rPr>
              <a:t>     Place de marché de la location courte </a:t>
            </a:r>
            <a:r>
              <a:rPr lang="fr" sz="8039">
                <a:latin typeface="Economica"/>
                <a:ea typeface="Economica"/>
                <a:cs typeface="Economica"/>
                <a:sym typeface="Economica"/>
              </a:rPr>
              <a:t>durée</a:t>
            </a:r>
            <a:r>
              <a:rPr lang="fr" sz="8039">
                <a:latin typeface="Economica"/>
                <a:ea typeface="Economica"/>
                <a:cs typeface="Economica"/>
                <a:sym typeface="Economica"/>
              </a:rPr>
              <a:t> via internet. </a:t>
            </a:r>
            <a:endParaRPr sz="8039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39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8039">
                <a:latin typeface="Economica"/>
                <a:ea typeface="Economica"/>
                <a:cs typeface="Economica"/>
                <a:sym typeface="Economica"/>
              </a:rPr>
              <a:t>Objectifs : </a:t>
            </a:r>
            <a:endParaRPr b="1" sz="8039">
              <a:latin typeface="Economica"/>
              <a:ea typeface="Economica"/>
              <a:cs typeface="Economica"/>
              <a:sym typeface="Economica"/>
            </a:endParaRPr>
          </a:p>
          <a:p>
            <a:pPr indent="-3562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Economica"/>
              <a:buChar char="●"/>
            </a:pPr>
            <a:r>
              <a:rPr lang="fr" sz="8039">
                <a:latin typeface="Economica"/>
                <a:ea typeface="Economica"/>
                <a:cs typeface="Economica"/>
                <a:sym typeface="Economica"/>
              </a:rPr>
              <a:t>Croiser différentes bases de données pour obtenir de l’information nouvelle.</a:t>
            </a:r>
            <a:endParaRPr sz="8039">
              <a:latin typeface="Economica"/>
              <a:ea typeface="Economica"/>
              <a:cs typeface="Economica"/>
              <a:sym typeface="Economica"/>
            </a:endParaRPr>
          </a:p>
          <a:p>
            <a:pPr indent="-35623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Economica"/>
              <a:buChar char="●"/>
            </a:pPr>
            <a:r>
              <a:rPr lang="fr" sz="8039">
                <a:latin typeface="Economica"/>
                <a:ea typeface="Economica"/>
                <a:cs typeface="Economica"/>
                <a:sym typeface="Economica"/>
              </a:rPr>
              <a:t>Comprendre la façon dont le prix est constitué par les propriétaires </a:t>
            </a:r>
            <a:endParaRPr sz="8039">
              <a:latin typeface="Economica"/>
              <a:ea typeface="Economica"/>
              <a:cs typeface="Economica"/>
              <a:sym typeface="Economica"/>
            </a:endParaRPr>
          </a:p>
          <a:p>
            <a:pPr indent="-35623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Economica"/>
              <a:buChar char="●"/>
            </a:pPr>
            <a:r>
              <a:rPr lang="fr" sz="8039">
                <a:latin typeface="Economica"/>
                <a:ea typeface="Economica"/>
                <a:cs typeface="Economica"/>
                <a:sym typeface="Economica"/>
              </a:rPr>
              <a:t>Extraire et utiliser les sentiments des clients </a:t>
            </a:r>
            <a:r>
              <a:rPr lang="fr" sz="8039">
                <a:latin typeface="Economica"/>
                <a:ea typeface="Economica"/>
                <a:cs typeface="Economica"/>
                <a:sym typeface="Economica"/>
              </a:rPr>
              <a:t>grâce</a:t>
            </a:r>
            <a:r>
              <a:rPr lang="fr" sz="8039">
                <a:latin typeface="Economica"/>
                <a:ea typeface="Economica"/>
                <a:cs typeface="Economica"/>
                <a:sym typeface="Economica"/>
              </a:rPr>
              <a:t> à a leurs avis sur leurs séjour</a:t>
            </a:r>
            <a:endParaRPr sz="8039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69825"/>
            <a:ext cx="8520600" cy="15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"/>
              <a:buFont typeface="Arial"/>
              <a:buNone/>
            </a:pPr>
            <a:r>
              <a:rPr b="1" lang="fr" sz="2148">
                <a:solidFill>
                  <a:schemeClr val="accent1"/>
                </a:solidFill>
              </a:rPr>
              <a:t>I -  Quelques stats descriptives pour de l'analyse</a:t>
            </a:r>
            <a:endParaRPr b="1" sz="2148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8"/>
              <a:buFont typeface="Arial"/>
              <a:buNone/>
            </a:pPr>
            <a:r>
              <a:rPr lang="fr" sz="2148"/>
              <a:t>	</a:t>
            </a:r>
            <a:r>
              <a:rPr lang="fr" sz="2148">
                <a:solidFill>
                  <a:schemeClr val="lt2"/>
                </a:solidFill>
              </a:rPr>
              <a:t>A - Premiers pas... les données</a:t>
            </a:r>
            <a:endParaRPr sz="2148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37225" y="10005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conomica"/>
              <a:buChar char="●"/>
            </a:pPr>
            <a:r>
              <a:rPr lang="fr" sz="2100">
                <a:latin typeface="Economica"/>
                <a:ea typeface="Economica"/>
                <a:cs typeface="Economica"/>
                <a:sym typeface="Economica"/>
              </a:rPr>
              <a:t>Données du listing brut des biens Airbnb :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Economica"/>
              <a:buChar char="○"/>
            </a:pPr>
            <a:r>
              <a:rPr lang="fr" sz="1700">
                <a:latin typeface="Economica"/>
                <a:ea typeface="Economica"/>
                <a:cs typeface="Economica"/>
                <a:sym typeface="Economica"/>
              </a:rPr>
              <a:t>10562 Observations, 74 variables descriptives  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Economica"/>
              <a:buChar char="○"/>
            </a:pPr>
            <a:r>
              <a:rPr lang="fr" sz="1500">
                <a:solidFill>
                  <a:srgbClr val="2E8ECE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http://insideairbnb.com/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conomica"/>
              <a:buChar char="●"/>
            </a:pPr>
            <a:r>
              <a:rPr lang="fr" sz="2100">
                <a:latin typeface="Economica"/>
                <a:ea typeface="Economica"/>
                <a:cs typeface="Economica"/>
                <a:sym typeface="Economica"/>
              </a:rPr>
              <a:t>Données </a:t>
            </a:r>
            <a:r>
              <a:rPr lang="fr" sz="2100">
                <a:latin typeface="Economica"/>
                <a:ea typeface="Economica"/>
                <a:cs typeface="Economica"/>
                <a:sym typeface="Economica"/>
              </a:rPr>
              <a:t>géographiques </a:t>
            </a:r>
            <a:r>
              <a:rPr lang="fr" sz="2100">
                <a:latin typeface="Economica"/>
                <a:ea typeface="Economica"/>
                <a:cs typeface="Economica"/>
                <a:sym typeface="Economica"/>
              </a:rPr>
              <a:t> pour le marché locatif : 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E8ECE"/>
              </a:buClr>
              <a:buSzPts val="1800"/>
              <a:buFont typeface="Economica"/>
              <a:buChar char="○"/>
            </a:pPr>
            <a:r>
              <a:rPr lang="fr" sz="1500">
                <a:solidFill>
                  <a:srgbClr val="2E8ECE"/>
                </a:solidFill>
                <a:latin typeface="Arial"/>
                <a:ea typeface="Arial"/>
                <a:cs typeface="Arial"/>
                <a:sym typeface="Arial"/>
              </a:rPr>
              <a:t>https://www.data.gouv.fr/fr/datasets/resultats-nationaux-des-observatoires-locaux-des-loyers/</a:t>
            </a:r>
            <a:endParaRPr sz="2100">
              <a:solidFill>
                <a:srgbClr val="2E8EC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conomica"/>
              <a:buChar char="●"/>
            </a:pPr>
            <a:r>
              <a:rPr lang="fr" sz="2100">
                <a:latin typeface="Economica"/>
                <a:ea typeface="Economica"/>
                <a:cs typeface="Economica"/>
                <a:sym typeface="Economica"/>
              </a:rPr>
              <a:t>Données démographiques pour les villes impliquées :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E8ECE"/>
              </a:buClr>
              <a:buSzPts val="1600"/>
              <a:buFont typeface="Arial"/>
              <a:buChar char="○"/>
            </a:pPr>
            <a:r>
              <a:rPr lang="fr" sz="1600">
                <a:solidFill>
                  <a:srgbClr val="2E8ECE"/>
                </a:solidFill>
                <a:latin typeface="Arial"/>
                <a:ea typeface="Arial"/>
                <a:cs typeface="Arial"/>
                <a:sym typeface="Arial"/>
              </a:rPr>
              <a:t>https://www.data.gouv.fr/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conomica"/>
              <a:buChar char="●"/>
            </a:pPr>
            <a:r>
              <a:rPr lang="fr" sz="2100">
                <a:latin typeface="Economica"/>
                <a:ea typeface="Economica"/>
                <a:cs typeface="Economica"/>
                <a:sym typeface="Economica"/>
              </a:rPr>
              <a:t>Données utilisateurs, commentaires sur les séjours : 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Economica"/>
              <a:buChar char="○"/>
            </a:pPr>
            <a:r>
              <a:rPr lang="fr" sz="1700">
                <a:latin typeface="Economica"/>
                <a:ea typeface="Economica"/>
                <a:cs typeface="Economica"/>
                <a:sym typeface="Economica"/>
              </a:rPr>
              <a:t>239 922 Observations, 6 variables descriptives 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Economica"/>
              <a:buChar char="○"/>
            </a:pPr>
            <a:r>
              <a:rPr lang="fr" sz="1500">
                <a:solidFill>
                  <a:srgbClr val="2E8ECE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http://insideairbnb.com/</a:t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06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48">
                <a:solidFill>
                  <a:schemeClr val="accent1"/>
                </a:solidFill>
              </a:rPr>
              <a:t>I -  Quelques stats descriptives pour de l'analyse</a:t>
            </a:r>
            <a:endParaRPr b="1" sz="2148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70">
                <a:solidFill>
                  <a:schemeClr val="lt2"/>
                </a:solidFill>
              </a:rPr>
              <a:t>B - Fréquence et distribution</a:t>
            </a:r>
            <a:endParaRPr sz="4866">
              <a:solidFill>
                <a:schemeClr val="lt2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953500" y="2167125"/>
            <a:ext cx="20025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8650" y="938225"/>
            <a:ext cx="5906699" cy="378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203"/>
              <a:buFont typeface="Arial"/>
              <a:buNone/>
            </a:pPr>
            <a:r>
              <a:rPr b="1" lang="fr" sz="2148">
                <a:solidFill>
                  <a:schemeClr val="accent1"/>
                </a:solidFill>
              </a:rPr>
              <a:t>I -  Quelques stats descriptives pour de l'analyse</a:t>
            </a:r>
            <a:endParaRPr b="1" sz="2148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8"/>
              <a:buFont typeface="Arial"/>
              <a:buNone/>
            </a:pPr>
            <a:r>
              <a:rPr lang="fr" sz="1970">
                <a:solidFill>
                  <a:schemeClr val="lt2"/>
                </a:solidFill>
              </a:rPr>
              <a:t>B - Fréquence et distribution</a:t>
            </a:r>
            <a:endParaRPr sz="4866">
              <a:solidFill>
                <a:schemeClr val="lt2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863" y="938225"/>
            <a:ext cx="5418266" cy="3900473"/>
          </a:xfrm>
          <a:prstGeom prst="rect">
            <a:avLst/>
          </a:prstGeom>
          <a:noFill/>
          <a:ln>
            <a:noFill/>
          </a:ln>
          <a:effectLst>
            <a:outerShdw blurRad="414338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48">
                <a:solidFill>
                  <a:schemeClr val="accent1"/>
                </a:solidFill>
              </a:rPr>
              <a:t>I -  Quelques stats descriptives pour de l'analyse</a:t>
            </a:r>
            <a:endParaRPr b="1" sz="2148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70">
                <a:solidFill>
                  <a:schemeClr val="lt2"/>
                </a:solidFill>
              </a:rPr>
              <a:t>B - Fréquence et distribution</a:t>
            </a:r>
            <a:endParaRPr sz="4866">
              <a:solidFill>
                <a:schemeClr val="lt2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3363"/>
            <a:ext cx="3854775" cy="2856775"/>
          </a:xfrm>
          <a:prstGeom prst="rect">
            <a:avLst/>
          </a:prstGeom>
          <a:noFill/>
          <a:ln>
            <a:noFill/>
          </a:ln>
          <a:effectLst>
            <a:outerShdw blurRad="414338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43375"/>
            <a:ext cx="3854775" cy="2856768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fr" sz="1903">
                <a:solidFill>
                  <a:schemeClr val="accent1"/>
                </a:solidFill>
              </a:rPr>
              <a:t>II - Étude complète sur la constitution d'un prix </a:t>
            </a:r>
            <a:endParaRPr b="1" sz="1903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1903"/>
              <a:t>	</a:t>
            </a:r>
            <a:r>
              <a:rPr lang="fr" sz="1700">
                <a:solidFill>
                  <a:schemeClr val="lt2"/>
                </a:solidFill>
              </a:rPr>
              <a:t>A - Prix en fonction de la localisation, du quartier</a:t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850" y="948875"/>
            <a:ext cx="6038296" cy="3747925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-65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3">
                <a:solidFill>
                  <a:schemeClr val="accent1"/>
                </a:solidFill>
              </a:rPr>
              <a:t>II - Étude complète sur la constitution d'un prix </a:t>
            </a:r>
            <a:endParaRPr b="1" sz="1903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03"/>
              <a:t>	</a:t>
            </a:r>
            <a:r>
              <a:rPr lang="fr" sz="1700">
                <a:solidFill>
                  <a:schemeClr val="lt2"/>
                </a:solidFill>
              </a:rPr>
              <a:t>A - Prix en fonction de la localisation, du quartier</a:t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350" y="4579226"/>
            <a:ext cx="1175649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25" y="765975"/>
            <a:ext cx="4302026" cy="3832150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765975"/>
            <a:ext cx="4302026" cy="3832150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