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99" r:id="rId3"/>
    <p:sldId id="259" r:id="rId4"/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2" r:id="rId18"/>
    <p:sldId id="274" r:id="rId19"/>
    <p:sldId id="278" r:id="rId20"/>
    <p:sldId id="279" r:id="rId21"/>
    <p:sldId id="285" r:id="rId22"/>
    <p:sldId id="286" r:id="rId23"/>
    <p:sldId id="287" r:id="rId24"/>
    <p:sldId id="276" r:id="rId25"/>
    <p:sldId id="275" r:id="rId26"/>
    <p:sldId id="29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3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6F72"/>
    <a:srgbClr val="6AB7CB"/>
    <a:srgbClr val="2D75B6"/>
    <a:srgbClr val="000066"/>
    <a:srgbClr val="26E238"/>
    <a:srgbClr val="F31515"/>
    <a:srgbClr val="6FF018"/>
    <a:srgbClr val="B64ABE"/>
    <a:srgbClr val="F2F20E"/>
    <a:srgbClr val="B70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60" y="184"/>
      </p:cViewPr>
      <p:guideLst>
        <p:guide pos="3863"/>
        <p:guide pos="394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2849A-29F3-4715-8CDB-C4792AA28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2B236-04E2-4D25-9687-6FD44B5A5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C6A12-53AD-480C-96B4-5B1EF2852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10/08/23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1D326-EC3E-4E4C-B9D1-E8AED300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669A2-312C-4BAC-8831-B1E045D3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98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AFF7B-6DD3-4FD0-94F7-17BC64376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732A9-DFD8-4DB0-8710-7B10034C0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28A8C-6301-41E8-9AAC-68B5D66C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10/08/23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AB613-DC4D-4A2D-ACBA-CB492C0AB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EEB7C-19D3-4B6C-9206-D5AC02EE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61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26AEA-2873-431D-A6A4-E24C692FF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D5443-AC2C-4C97-A2A0-D305562C8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F61C6-2E0D-45F7-B403-29C7E8B58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10/08/23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C233C-F30D-460E-9861-2BBBF80A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74156-2123-422D-91F8-C5779659B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32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6B7E-D576-48EF-90F5-72A3FE5F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F3915-0086-46CF-BE58-D562ACAEF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35AC9-CE04-4B40-889A-662B6FF5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10/08/23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777DA-13DB-4788-BA8E-095F8C6A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E6785-22E2-4425-B8C2-A4952211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17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F363A-25A8-4879-9403-BA3903BC2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093A7-CE19-477E-B80A-42F0142ED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DC0DB-6FDA-4A9A-8615-8FD382D8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10/08/23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A21C3-08DA-41C9-BD94-010CE756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AEDDE-7E6E-446E-98DB-EE06FD6A7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18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EECA-6174-414E-9F08-8046D155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FB3E6-44E1-4B99-B654-F8192368C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2057B-B752-45FB-8ABC-076F79282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A3A70-94CD-4DD0-84F1-65225002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10/08/23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BEDBE-1093-4541-962F-6851E77A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73B85-F915-48FC-800A-B62610AD4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33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F495B-4164-471C-BFFB-DFEDD90CB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1354F-C533-45B2-9409-9F996176B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6EA29-F47D-475C-BCB1-73E21E577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D7FE86-E0ED-403E-ABE8-2AAC548B2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D81C2C-B0BE-4136-807C-931A4799D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01EA2F-C435-4C7A-89B9-E6F9BB97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10/08/23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9DA71A-5C8D-4FA5-9ABF-4C254F518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F44277-EAF3-443B-A7E5-6EF53C896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66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4662D-49C5-414D-87C2-BBB519D8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3937F-F88E-412A-B125-45AEA3D5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10/08/23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3479DC-22FA-4F90-913C-6C45C5F7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F9105-E574-4B5E-80B9-DF847889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25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80C2C-713F-4B20-8698-2EF67AE6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10/08/23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4D2A13-B47C-4881-910A-7B8A0D48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C34CB-FA38-472B-B14F-1873DE896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39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6C01-0EC0-43FC-A8F3-C5327A8D8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202D3-5300-4183-BBFA-486249F4F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7DB33-E628-415A-BD5A-69441EACB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01AA9-9B1A-45BD-BEB4-020997D2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10/08/23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A2186-A60C-4113-A1C1-9FFF9337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B8603-B887-42D7-A205-42C34740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26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2D09-C70E-40FF-80E8-FB46F015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F174CC-A4CF-4DFA-9607-D6E43DBDF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07F48-7B31-4CC1-B5F8-0B1BD191C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82142-E0A9-4C28-BD09-7793A137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10/08/23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BE751-CC9F-4B1D-807B-006BD440B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DCB92-F536-4D67-ABA5-A36D15A8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20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bg1">
              <a:lumMod val="95000"/>
            </a:schemeClr>
          </a:fgClr>
          <a:bgClr>
            <a:srgbClr val="00B0F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F82B96-E1CB-4134-9FBB-578D06D7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AD9FC-A3E2-4293-BC24-523F2A25A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50588-8D82-4410-BB7A-C595EFA8D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6B684-2D47-4F18-869B-B5A685BE2C12}" type="datetimeFigureOut">
              <a:rPr lang="en-IN" smtClean="0"/>
              <a:t>10/08/23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2A9EB-9D61-4F5C-BAD0-A288CFC76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234B2-C990-48B2-B5CD-B325F6506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47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rgbClr val="00B0F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6ABE4F-994E-D663-8D18-6B75C4400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891" y="-105689"/>
            <a:ext cx="12475923" cy="7017707"/>
          </a:xfrm>
          <a:prstGeom prst="rect">
            <a:avLst/>
          </a:prstGeom>
        </p:spPr>
      </p:pic>
      <p:sp>
        <p:nvSpPr>
          <p:cNvPr id="15" name="Parallelogram 14">
            <a:extLst>
              <a:ext uri="{FF2B5EF4-FFF2-40B4-BE49-F238E27FC236}">
                <a16:creationId xmlns:a16="http://schemas.microsoft.com/office/drawing/2014/main" id="{A4E134B7-2BF0-E984-D377-9B412CEE1685}"/>
              </a:ext>
            </a:extLst>
          </p:cNvPr>
          <p:cNvSpPr/>
          <p:nvPr/>
        </p:nvSpPr>
        <p:spPr>
          <a:xfrm>
            <a:off x="4789284" y="-21920"/>
            <a:ext cx="2919108" cy="365760"/>
          </a:xfrm>
          <a:prstGeom prst="parallelogram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BD" b="1" dirty="0">
                <a:solidFill>
                  <a:schemeClr val="tx1"/>
                </a:solidFill>
              </a:rPr>
              <a:t>COMPUTER SECURITY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5E355A6-564B-36A4-78E3-48C84DA9FD4D}"/>
              </a:ext>
            </a:extLst>
          </p:cNvPr>
          <p:cNvSpPr/>
          <p:nvPr/>
        </p:nvSpPr>
        <p:spPr>
          <a:xfrm>
            <a:off x="275573" y="4396637"/>
            <a:ext cx="1453019" cy="275572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29088A-D95F-D775-A7CB-A2568FD25ABF}"/>
              </a:ext>
            </a:extLst>
          </p:cNvPr>
          <p:cNvSpPr txBox="1"/>
          <p:nvPr/>
        </p:nvSpPr>
        <p:spPr>
          <a:xfrm>
            <a:off x="4459266" y="6313118"/>
            <a:ext cx="393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b="1" dirty="0">
                <a:solidFill>
                  <a:srgbClr val="FFFF00"/>
                </a:solidFill>
              </a:rPr>
              <a:t>SUBMITTED BY: </a:t>
            </a:r>
            <a:r>
              <a:rPr lang="en-BD" b="1" dirty="0">
                <a:solidFill>
                  <a:schemeClr val="bg1"/>
                </a:solidFill>
              </a:rPr>
              <a:t>MD.MEHEDI HASAN</a:t>
            </a:r>
            <a:r>
              <a:rPr lang="en-BD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4875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6F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90BE94-D0A9-5A19-BD3A-C00525180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91133"/>
            <a:ext cx="5867400" cy="5027017"/>
          </a:xfrm>
          <a:prstGeom prst="rect">
            <a:avLst/>
          </a:prstGeom>
          <a:solidFill>
            <a:srgbClr val="086F72"/>
          </a:solidFill>
        </p:spPr>
      </p:pic>
    </p:spTree>
    <p:extLst>
      <p:ext uri="{BB962C8B-B14F-4D97-AF65-F5344CB8AC3E}">
        <p14:creationId xmlns:p14="http://schemas.microsoft.com/office/powerpoint/2010/main" val="346181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B7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2CFF50-2C12-9D4F-6FBA-F83197EAA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4841" cy="6828302"/>
          </a:xfrm>
          <a:prstGeom prst="rect">
            <a:avLst/>
          </a:prstGeom>
          <a:solidFill>
            <a:srgbClr val="6AB7CB"/>
          </a:solidFill>
        </p:spPr>
      </p:pic>
      <p:pic>
        <p:nvPicPr>
          <p:cNvPr id="4" name="Picture 2" descr="Phishing&#10;• Phishing is a fraudulent attempt, usually made through email, to steal your&#10;personal information.&#10;• Phishing is...">
            <a:extLst>
              <a:ext uri="{FF2B5EF4-FFF2-40B4-BE49-F238E27FC236}">
                <a16:creationId xmlns:a16="http://schemas.microsoft.com/office/drawing/2014/main" id="{409E3531-949A-48CF-AD80-21CFDB5C9E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384" y="2349063"/>
            <a:ext cx="6051859" cy="3405351"/>
          </a:xfrm>
          <a:prstGeom prst="rect">
            <a:avLst/>
          </a:prstGeom>
          <a:ln w="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250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enial of Service&#10;• This is an act by the criminals who floods the Bandwidth of the victims network.&#10;• In the DoS attack, ...">
            <a:extLst>
              <a:ext uri="{FF2B5EF4-FFF2-40B4-BE49-F238E27FC236}">
                <a16:creationId xmlns:a16="http://schemas.microsoft.com/office/drawing/2014/main" id="{C0DC0888-8960-4262-9BD2-6FFFBC82F4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998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gure of DDoS attack:&#10; ">
            <a:extLst>
              <a:ext uri="{FF2B5EF4-FFF2-40B4-BE49-F238E27FC236}">
                <a16:creationId xmlns:a16="http://schemas.microsoft.com/office/drawing/2014/main" id="{1B1F25D6-A8DA-4F4A-9AD0-60FE92CB87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855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alware&#10;• It’s malicious software ( such as Virus ,Worms &amp; Trojan ) , which specifically&#10;designed to disrupt or damage com...">
            <a:extLst>
              <a:ext uri="{FF2B5EF4-FFF2-40B4-BE49-F238E27FC236}">
                <a16:creationId xmlns:a16="http://schemas.microsoft.com/office/drawing/2014/main" id="{6647B816-8B5E-4FE8-9E80-27026B48F4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653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• Worms unlike viruses do not need the host to attach themselves. They merely&#10;make functional copies of themselves and do ...">
            <a:extLst>
              <a:ext uri="{FF2B5EF4-FFF2-40B4-BE49-F238E27FC236}">
                <a16:creationId xmlns:a16="http://schemas.microsoft.com/office/drawing/2014/main" id="{D063E685-6167-4C27-8432-A2E4248FAC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83534"/>
          </a:xfrm>
          <a:prstGeom prst="rect">
            <a:avLst/>
          </a:prstGeom>
          <a:noFill/>
          <a:ln w="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D2B0D3-F035-7566-94D6-B70924D10C0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42"/>
            <a:ext cx="12192000" cy="687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362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bg1">
              <a:lumMod val="95000"/>
            </a:schemeClr>
          </a:fgClr>
          <a:bgClr>
            <a:schemeClr val="accent6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pyware&#10;• Spyware is a type of malware that hackers use to spy on you in order to gain&#10;access to your personal information...">
            <a:extLst>
              <a:ext uri="{FF2B5EF4-FFF2-40B4-BE49-F238E27FC236}">
                <a16:creationId xmlns:a16="http://schemas.microsoft.com/office/drawing/2014/main" id="{4D327BEE-4E71-496A-A705-F38574A5F9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190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bg1">
              <a:lumMod val="95000"/>
            </a:schemeClr>
          </a:fgClr>
          <a:bgClr>
            <a:schemeClr val="accent6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TM Skimming and Point of Scale Crimes&#10;• It is a technique of compromising the ATM machine by installing a skimming&#10;device...">
            <a:extLst>
              <a:ext uri="{FF2B5EF4-FFF2-40B4-BE49-F238E27FC236}">
                <a16:creationId xmlns:a16="http://schemas.microsoft.com/office/drawing/2014/main" id="{2BEB59EA-3122-478E-91BA-8E0B41AF84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385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yber Threat Evolution&#10; ">
            <a:extLst>
              <a:ext uri="{FF2B5EF4-FFF2-40B4-BE49-F238E27FC236}">
                <a16:creationId xmlns:a16="http://schemas.microsoft.com/office/drawing/2014/main" id="{6F5B12DE-3ABF-4601-9913-23015959A4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07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B3748E-0C5B-438E-9B55-24F35816750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Types of Security Tools</a:t>
            </a:r>
          </a:p>
        </p:txBody>
      </p:sp>
      <p:pic>
        <p:nvPicPr>
          <p:cNvPr id="4" name="Picture 2" descr="MARKET VALUE OF CYBER SECURITY&#10;•According to the Gartner Press&#10;release in 2018, the Cyber&#10;Security market is forecast to&#10;g...">
            <a:extLst>
              <a:ext uri="{FF2B5EF4-FFF2-40B4-BE49-F238E27FC236}">
                <a16:creationId xmlns:a16="http://schemas.microsoft.com/office/drawing/2014/main" id="{45329572-B10A-4878-A9C1-BCD96D66BA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7" t="24350"/>
          <a:stretch/>
        </p:blipFill>
        <p:spPr bwMode="auto">
          <a:xfrm>
            <a:off x="2202305" y="2169982"/>
            <a:ext cx="8267510" cy="378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561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accent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C4A77-DE0E-4749-9425-04CE535F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8400"/>
          </a:xfrm>
          <a:solidFill>
            <a:schemeClr val="accent1">
              <a:lumMod val="75000"/>
            </a:schemeClr>
          </a:solidFill>
          <a:ln cap="sq">
            <a:solidFill>
              <a:schemeClr val="accent6">
                <a:lumMod val="75000"/>
              </a:schemeClr>
            </a:solidFill>
            <a:miter lim="800000"/>
          </a:ln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89C74-EB64-4B2F-9596-E661C519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Categories of Cyber crime</a:t>
            </a: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Types of Cyber crime</a:t>
            </a: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Types of Security tools</a:t>
            </a: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Advantage of Cybersecurity</a:t>
            </a: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Safety tips to Cyber crime</a:t>
            </a: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References</a:t>
            </a:r>
          </a:p>
          <a:p>
            <a:pPr marL="0" indent="0">
              <a:buNone/>
            </a:pP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034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•Common Weakness Enumeration (CWE) is a list of software&#10;weaknesses.&#10;•CWE Database:&#10;The MITRE Corporation&#10;•Total number of...">
            <a:extLst>
              <a:ext uri="{FF2B5EF4-FFF2-40B4-BE49-F238E27FC236}">
                <a16:creationId xmlns:a16="http://schemas.microsoft.com/office/drawing/2014/main" id="{CA8ABC13-3278-492B-83D1-BD9A1A31B8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5"/>
          <a:stretch/>
        </p:blipFill>
        <p:spPr bwMode="auto">
          <a:xfrm>
            <a:off x="1625144" y="729000"/>
            <a:ext cx="8941711" cy="540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143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0C2281-2B3B-40CC-84AF-AA1860DC1B2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IN" dirty="0"/>
              <a:t>Wireshark</a:t>
            </a:r>
          </a:p>
        </p:txBody>
      </p:sp>
      <p:pic>
        <p:nvPicPr>
          <p:cNvPr id="4" name="Picture 2" descr="What is wireshark  :&lt;br /&gt;Wireshark is a network packet analyzer. A network packet analyzer will try to capture network pa...">
            <a:extLst>
              <a:ext uri="{FF2B5EF4-FFF2-40B4-BE49-F238E27FC236}">
                <a16:creationId xmlns:a16="http://schemas.microsoft.com/office/drawing/2014/main" id="{F72F8440-D3C9-4EF1-AA9C-707FB00C3E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4000" y="1857375"/>
            <a:ext cx="6624000" cy="48679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279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eople use Wireshark for : &lt;br /&gt;network administrators use it to troubleshoot network problems&lt;br /&gt;network security engi...">
            <a:extLst>
              <a:ext uri="{FF2B5EF4-FFF2-40B4-BE49-F238E27FC236}">
                <a16:creationId xmlns:a16="http://schemas.microsoft.com/office/drawing/2014/main" id="{C3635869-0DE8-47C5-9847-EA56928853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729000"/>
            <a:ext cx="7200000" cy="540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930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eature :&lt;br /&gt;Available for UNIX and Windows.&lt;br /&gt;Capture live packet data from a network interface. &lt;br /&gt;Display packe...">
            <a:extLst>
              <a:ext uri="{FF2B5EF4-FFF2-40B4-BE49-F238E27FC236}">
                <a16:creationId xmlns:a16="http://schemas.microsoft.com/office/drawing/2014/main" id="{747EA9D2-126A-4116-B224-3FCB133CF2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10"/>
          <a:stretch/>
        </p:blipFill>
        <p:spPr bwMode="auto">
          <a:xfrm>
            <a:off x="1710542" y="729000"/>
            <a:ext cx="8770916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353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afety Tips to Cyber Crime&#10;• Use Antivirus Software.&#10;• Insert Firewalls.&#10;• Uninstall unnecessary software.&#10;• Maintain back...">
            <a:extLst>
              <a:ext uri="{FF2B5EF4-FFF2-40B4-BE49-F238E27FC236}">
                <a16:creationId xmlns:a16="http://schemas.microsoft.com/office/drawing/2014/main" id="{FB5F5FFC-187C-48E1-AF2B-A56AB93F12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88900" cap="sq">
            <a:solidFill>
              <a:srgbClr val="FFFFFF">
                <a:alpha val="0"/>
              </a:srgbClr>
            </a:solidFill>
            <a:miter lim="800000"/>
          </a:ln>
          <a:effectLst>
            <a:outerShdw sx="1000" sy="1000" algn="tl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4137596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 on cyber security">
            <a:extLst>
              <a:ext uri="{FF2B5EF4-FFF2-40B4-BE49-F238E27FC236}">
                <a16:creationId xmlns:a16="http://schemas.microsoft.com/office/drawing/2014/main" id="{4981E0AA-6FC2-4395-A5CC-CB1F5F418B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980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trellis">
          <a:fgClr>
            <a:schemeClr val="accent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25007A2-E1AD-2CF8-7FE0-2BFD8E206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0"/>
            <a:ext cx="12196430" cy="685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9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bg1">
              <a:lumMod val="95000"/>
            </a:schemeClr>
          </a:fgClr>
          <a:bgClr>
            <a:schemeClr val="accent5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troduction&#10;• The Internet in India is growing rapidly. There are two sides to a coin. Internet also&#10;has it’s own disadva...">
            <a:extLst>
              <a:ext uri="{FF2B5EF4-FFF2-40B4-BE49-F238E27FC236}">
                <a16:creationId xmlns:a16="http://schemas.microsoft.com/office/drawing/2014/main" id="{EC17B45A-E7F1-4B76-9321-BE59A3680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318" y="729000"/>
            <a:ext cx="9594714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69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79AE9E-2010-DDE7-DB59-E705983D3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4" name="Picture 2" descr="SECURITY &amp; PRIVACY&#10;•Privacy relates to any rights you have to&#10;control your personal information and&#10;how it’s used.&#10;•Exampl...">
            <a:extLst>
              <a:ext uri="{FF2B5EF4-FFF2-40B4-BE49-F238E27FC236}">
                <a16:creationId xmlns:a16="http://schemas.microsoft.com/office/drawing/2014/main" id="{B32AB983-E31D-499C-A545-054E4A0AA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29" y="621000"/>
            <a:ext cx="9980541" cy="5616000"/>
          </a:xfrm>
          <a:prstGeom prst="rect">
            <a:avLst/>
          </a:prstGeom>
          <a:ln w="0" cap="sq" cmpd="sng">
            <a:solidFill>
              <a:srgbClr val="000000"/>
            </a:solidFill>
            <a:prstDash val="solid"/>
            <a:round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727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YBER SECURITY CAREERS&#10;1. Security Software Developer:&#10;•Security Software Developers build security software and integrate...">
            <a:extLst>
              <a:ext uri="{FF2B5EF4-FFF2-40B4-BE49-F238E27FC236}">
                <a16:creationId xmlns:a16="http://schemas.microsoft.com/office/drawing/2014/main" id="{56454C6A-3CE5-4F59-A2B0-8AF5610170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5"/>
          <a:stretch/>
        </p:blipFill>
        <p:spPr bwMode="auto">
          <a:xfrm>
            <a:off x="1610259" y="729000"/>
            <a:ext cx="8971482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0644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5858B8F-96B2-4C44-9127-4C10104FB9C5}"/>
              </a:ext>
            </a:extLst>
          </p:cNvPr>
          <p:cNvSpPr txBox="1"/>
          <p:nvPr/>
        </p:nvSpPr>
        <p:spPr>
          <a:xfrm>
            <a:off x="0" y="-1"/>
            <a:ext cx="12192000" cy="7048500"/>
          </a:xfrm>
          <a:prstGeom prst="rect">
            <a:avLst/>
          </a:prstGeom>
          <a:pattFill prst="pct10">
            <a:fgClr>
              <a:schemeClr val="bg1">
                <a:lumMod val="95000"/>
              </a:schemeClr>
            </a:fgClr>
            <a:bgClr>
              <a:schemeClr val="accent6">
                <a:lumMod val="60000"/>
                <a:lumOff val="40000"/>
              </a:schemeClr>
            </a:bgClr>
          </a:pattFill>
        </p:spPr>
        <p:txBody>
          <a:bodyPr wrap="square" rtlCol="0">
            <a:spAutoFit/>
          </a:bodyPr>
          <a:lstStyle/>
          <a:p>
            <a:endParaRPr lang="en-B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A98A2F-088C-BCD1-633A-290EFAA46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692404"/>
            <a:ext cx="7772400" cy="5706454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27000" cmpd="thickThin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08720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5F5845-AA35-6A88-29EB-6494CDA4B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558800"/>
            <a:ext cx="8458200" cy="5689600"/>
          </a:xfrm>
          <a:prstGeom prst="rect">
            <a:avLst/>
          </a:prstGeom>
          <a:ln w="101600" cmpd="sng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983185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• How do you stop an attacker from getting access to a layer&#10;below your protection mechanism?&#10;• Every protection mechanism...">
            <a:extLst>
              <a:ext uri="{FF2B5EF4-FFF2-40B4-BE49-F238E27FC236}">
                <a16:creationId xmlns:a16="http://schemas.microsoft.com/office/drawing/2014/main" id="{5CC7D558-19EC-4DF7-8C17-B54170803D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62453"/>
            <a:ext cx="9596673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590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bg1">
              <a:lumMod val="95000"/>
            </a:schemeClr>
          </a:fgClr>
          <a:bgClr>
            <a:schemeClr val="accent4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ypes of Cyber Crime&#10;• Hacking&#10;• Phishing&#10;• Denial of Service&#10;• Spam Email&#10;• Spyware, Adware&#10;• Malware (Trojan, Virus, Wor...">
            <a:extLst>
              <a:ext uri="{FF2B5EF4-FFF2-40B4-BE49-F238E27FC236}">
                <a16:creationId xmlns:a16="http://schemas.microsoft.com/office/drawing/2014/main" id="{F3692375-5422-4A5A-A972-AB14225D17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205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37</Words>
  <Application>Microsoft Macintosh PowerPoint</Application>
  <PresentationFormat>Widescreen</PresentationFormat>
  <Paragraphs>16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Security Tools</vt:lpstr>
      <vt:lpstr>PowerPoint Presentation</vt:lpstr>
      <vt:lpstr>Wireshark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Tanishk Jharwal</dc:creator>
  <cp:lastModifiedBy>Mehedi Hasan Mamun</cp:lastModifiedBy>
  <cp:revision>32</cp:revision>
  <dcterms:created xsi:type="dcterms:W3CDTF">2020-08-09T03:29:30Z</dcterms:created>
  <dcterms:modified xsi:type="dcterms:W3CDTF">2023-08-10T03:28:04Z</dcterms:modified>
</cp:coreProperties>
</file>