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4" r:id="rId3"/>
    <p:sldId id="284" r:id="rId4"/>
    <p:sldId id="258" r:id="rId5"/>
    <p:sldId id="290" r:id="rId6"/>
    <p:sldId id="292" r:id="rId7"/>
    <p:sldId id="316" r:id="rId8"/>
    <p:sldId id="266" r:id="rId9"/>
    <p:sldId id="263" r:id="rId10"/>
    <p:sldId id="297" r:id="rId11"/>
    <p:sldId id="302" r:id="rId12"/>
    <p:sldId id="313" r:id="rId13"/>
    <p:sldId id="303" r:id="rId14"/>
    <p:sldId id="304" r:id="rId15"/>
    <p:sldId id="305" r:id="rId16"/>
    <p:sldId id="306" r:id="rId17"/>
    <p:sldId id="308" r:id="rId18"/>
    <p:sldId id="309" r:id="rId19"/>
    <p:sldId id="312" r:id="rId20"/>
    <p:sldId id="310" r:id="rId21"/>
    <p:sldId id="311" r:id="rId22"/>
    <p:sldId id="314" r:id="rId23"/>
    <p:sldId id="315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029D-9761-4735-B4BB-45B7B9F15F6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2A55-62FC-4A7E-85A9-65902129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5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029D-9761-4735-B4BB-45B7B9F15F6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2A55-62FC-4A7E-85A9-65902129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029D-9761-4735-B4BB-45B7B9F15F6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2A55-62FC-4A7E-85A9-659021299EA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4974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029D-9761-4735-B4BB-45B7B9F15F6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2A55-62FC-4A7E-85A9-65902129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7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029D-9761-4735-B4BB-45B7B9F15F6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2A55-62FC-4A7E-85A9-659021299EA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0757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029D-9761-4735-B4BB-45B7B9F15F6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2A55-62FC-4A7E-85A9-65902129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18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029D-9761-4735-B4BB-45B7B9F15F6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2A55-62FC-4A7E-85A9-65902129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88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029D-9761-4735-B4BB-45B7B9F15F6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2A55-62FC-4A7E-85A9-65902129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9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029D-9761-4735-B4BB-45B7B9F15F6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2A55-62FC-4A7E-85A9-65902129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4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029D-9761-4735-B4BB-45B7B9F15F6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2A55-62FC-4A7E-85A9-65902129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2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029D-9761-4735-B4BB-45B7B9F15F6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2A55-62FC-4A7E-85A9-65902129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029D-9761-4735-B4BB-45B7B9F15F6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2A55-62FC-4A7E-85A9-65902129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8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029D-9761-4735-B4BB-45B7B9F15F6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2A55-62FC-4A7E-85A9-65902129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5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029D-9761-4735-B4BB-45B7B9F15F6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2A55-62FC-4A7E-85A9-65902129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1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029D-9761-4735-B4BB-45B7B9F15F6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2A55-62FC-4A7E-85A9-65902129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2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029D-9761-4735-B4BB-45B7B9F15F6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2A55-62FC-4A7E-85A9-65902129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3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3029D-9761-4735-B4BB-45B7B9F15F6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D02A55-62FC-4A7E-85A9-65902129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6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0642"/>
            <a:ext cx="115252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     Welcome </a:t>
            </a:r>
            <a:r>
              <a:rPr 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To </a:t>
            </a:r>
            <a:r>
              <a:rPr 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Our Presentation</a:t>
            </a:r>
            <a:endParaRPr 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33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Data Flow 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Diagram</a:t>
            </a:r>
            <a:endParaRPr lang="en-US" sz="4000" dirty="0" smtClean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8B52DC8-8ECD-4409-84DC-E0ADB73827BC}"/>
              </a:ext>
            </a:extLst>
          </p:cNvPr>
          <p:cNvCxnSpPr>
            <a:cxnSpLocks/>
          </p:cNvCxnSpPr>
          <p:nvPr/>
        </p:nvCxnSpPr>
        <p:spPr>
          <a:xfrm flipV="1">
            <a:off x="8338339" y="3085321"/>
            <a:ext cx="1331355" cy="4929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BCF2D046-EAEA-411A-8BB6-B2C17AACCD7B}"/>
              </a:ext>
            </a:extLst>
          </p:cNvPr>
          <p:cNvSpPr/>
          <p:nvPr/>
        </p:nvSpPr>
        <p:spPr>
          <a:xfrm>
            <a:off x="6208912" y="4674191"/>
            <a:ext cx="2111705" cy="1356212"/>
          </a:xfrm>
          <a:prstGeom prst="flowChartMagneticDisk">
            <a:avLst/>
          </a:prstGeom>
          <a:solidFill>
            <a:srgbClr val="EE9524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DATABASE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9425601-6487-4371-844D-1CF5ABE0359D}"/>
              </a:ext>
            </a:extLst>
          </p:cNvPr>
          <p:cNvCxnSpPr>
            <a:cxnSpLocks/>
          </p:cNvCxnSpPr>
          <p:nvPr/>
        </p:nvCxnSpPr>
        <p:spPr>
          <a:xfrm>
            <a:off x="4933870" y="2533375"/>
            <a:ext cx="1257322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BF5B7B4-845C-44D3-BFB2-349033654D72}"/>
              </a:ext>
            </a:extLst>
          </p:cNvPr>
          <p:cNvGrpSpPr/>
          <p:nvPr/>
        </p:nvGrpSpPr>
        <p:grpSpPr>
          <a:xfrm>
            <a:off x="3220307" y="2322418"/>
            <a:ext cx="2007564" cy="1371128"/>
            <a:chOff x="6310592" y="1932824"/>
            <a:chExt cx="3578202" cy="2504744"/>
          </a:xfrm>
          <a:solidFill>
            <a:srgbClr val="3B5998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FD16315-FEAF-46FC-9675-CB642BB1A557}"/>
                </a:ext>
              </a:extLst>
            </p:cNvPr>
            <p:cNvSpPr/>
            <p:nvPr/>
          </p:nvSpPr>
          <p:spPr>
            <a:xfrm>
              <a:off x="6310592" y="1932824"/>
              <a:ext cx="3578202" cy="2504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52039DE-9574-4646-B9B7-80C5A08E5B31}"/>
                </a:ext>
              </a:extLst>
            </p:cNvPr>
            <p:cNvSpPr txBox="1"/>
            <p:nvPr/>
          </p:nvSpPr>
          <p:spPr>
            <a:xfrm>
              <a:off x="6721467" y="2875965"/>
              <a:ext cx="2756452" cy="61846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LOGIN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7D180D4-0E7B-4BB8-BC1E-F0125FA83926}"/>
              </a:ext>
            </a:extLst>
          </p:cNvPr>
          <p:cNvGrpSpPr/>
          <p:nvPr/>
        </p:nvGrpSpPr>
        <p:grpSpPr>
          <a:xfrm>
            <a:off x="498106" y="2584862"/>
            <a:ext cx="1823685" cy="846243"/>
            <a:chOff x="6310592" y="1932824"/>
            <a:chExt cx="3578202" cy="2504744"/>
          </a:xfrm>
        </p:grpSpPr>
        <p:sp>
          <p:nvSpPr>
            <p:cNvPr id="47" name="Oval 39">
              <a:extLst>
                <a:ext uri="{FF2B5EF4-FFF2-40B4-BE49-F238E27FC236}">
                  <a16:creationId xmlns:a16="http://schemas.microsoft.com/office/drawing/2014/main" id="{003B1193-D2DB-412C-9B18-E3761985FC68}"/>
                </a:ext>
              </a:extLst>
            </p:cNvPr>
            <p:cNvSpPr/>
            <p:nvPr/>
          </p:nvSpPr>
          <p:spPr>
            <a:xfrm>
              <a:off x="6310592" y="1932824"/>
              <a:ext cx="3578202" cy="2504744"/>
            </a:xfrm>
            <a:prstGeom prst="rect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36A085B-1176-4E43-9D62-919BDC6418C5}"/>
                </a:ext>
              </a:extLst>
            </p:cNvPr>
            <p:cNvSpPr txBox="1"/>
            <p:nvPr/>
          </p:nvSpPr>
          <p:spPr>
            <a:xfrm>
              <a:off x="6924403" y="2514296"/>
              <a:ext cx="2350578" cy="1341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5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USERS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19051A-8F28-4D6D-A7A4-7DD0C9AD6EC4}"/>
              </a:ext>
            </a:extLst>
          </p:cNvPr>
          <p:cNvCxnSpPr>
            <a:cxnSpLocks/>
            <a:stCxn id="47" idx="3"/>
            <a:endCxn id="16" idx="2"/>
          </p:cNvCxnSpPr>
          <p:nvPr/>
        </p:nvCxnSpPr>
        <p:spPr>
          <a:xfrm flipV="1">
            <a:off x="2321791" y="3007982"/>
            <a:ext cx="898516" cy="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8B49567-0599-4188-9952-10563030BC44}"/>
              </a:ext>
            </a:extLst>
          </p:cNvPr>
          <p:cNvCxnSpPr>
            <a:cxnSpLocks/>
          </p:cNvCxnSpPr>
          <p:nvPr/>
        </p:nvCxnSpPr>
        <p:spPr>
          <a:xfrm flipV="1">
            <a:off x="7675778" y="3830320"/>
            <a:ext cx="0" cy="100584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F00A3E5-85D4-4463-B1B8-2DE0CC0D04C5}"/>
              </a:ext>
            </a:extLst>
          </p:cNvPr>
          <p:cNvGrpSpPr/>
          <p:nvPr/>
        </p:nvGrpSpPr>
        <p:grpSpPr>
          <a:xfrm>
            <a:off x="6015974" y="2147424"/>
            <a:ext cx="2411483" cy="1753025"/>
            <a:chOff x="6333477" y="2003189"/>
            <a:chExt cx="3578202" cy="250474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6D73D6B-521A-47A8-9DA1-564DD65A3E99}"/>
                </a:ext>
              </a:extLst>
            </p:cNvPr>
            <p:cNvSpPr/>
            <p:nvPr/>
          </p:nvSpPr>
          <p:spPr>
            <a:xfrm>
              <a:off x="6333477" y="2003189"/>
              <a:ext cx="3578202" cy="2504744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6CE7EB-A948-4CE0-A683-00B132D05EB4}"/>
                </a:ext>
              </a:extLst>
            </p:cNvPr>
            <p:cNvSpPr txBox="1"/>
            <p:nvPr/>
          </p:nvSpPr>
          <p:spPr>
            <a:xfrm>
              <a:off x="6808231" y="3052291"/>
              <a:ext cx="2756452" cy="1068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AUNTHEDICATION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A766731-6A8F-4A59-B89E-E563B3E8BFC9}"/>
              </a:ext>
            </a:extLst>
          </p:cNvPr>
          <p:cNvGrpSpPr/>
          <p:nvPr/>
        </p:nvGrpSpPr>
        <p:grpSpPr>
          <a:xfrm>
            <a:off x="9669694" y="2424404"/>
            <a:ext cx="2007564" cy="1371128"/>
            <a:chOff x="6310592" y="1932824"/>
            <a:chExt cx="3578202" cy="2504744"/>
          </a:xfrm>
          <a:solidFill>
            <a:srgbClr val="26A6D1"/>
          </a:solidFill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E2A9826-BF4D-4217-8230-DF221002C3BA}"/>
                </a:ext>
              </a:extLst>
            </p:cNvPr>
            <p:cNvSpPr/>
            <p:nvPr/>
          </p:nvSpPr>
          <p:spPr>
            <a:xfrm>
              <a:off x="6310592" y="1932824"/>
              <a:ext cx="3578202" cy="2504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A186284-7647-4EC8-B404-7FCC92B8ED1D}"/>
                </a:ext>
              </a:extLst>
            </p:cNvPr>
            <p:cNvSpPr txBox="1"/>
            <p:nvPr/>
          </p:nvSpPr>
          <p:spPr>
            <a:xfrm>
              <a:off x="6727404" y="2723126"/>
              <a:ext cx="2756452" cy="61846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USERS </a:t>
              </a:r>
              <a:r>
                <a:rPr lang="en-US" sz="16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ACCESS</a:t>
              </a:r>
              <a:endParaRPr lang="en-US" sz="1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B8BF86-268D-4D8B-9F2F-CD41832CC94A}"/>
              </a:ext>
            </a:extLst>
          </p:cNvPr>
          <p:cNvCxnSpPr>
            <a:cxnSpLocks/>
          </p:cNvCxnSpPr>
          <p:nvPr/>
        </p:nvCxnSpPr>
        <p:spPr>
          <a:xfrm flipH="1">
            <a:off x="4933870" y="3489960"/>
            <a:ext cx="1257322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91B7F6-EF0A-4BCF-A826-0D24D0732D34}"/>
              </a:ext>
            </a:extLst>
          </p:cNvPr>
          <p:cNvCxnSpPr>
            <a:cxnSpLocks/>
          </p:cNvCxnSpPr>
          <p:nvPr/>
        </p:nvCxnSpPr>
        <p:spPr>
          <a:xfrm>
            <a:off x="6813245" y="3850640"/>
            <a:ext cx="0" cy="100584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EB66F4D-99F1-4377-9CC7-60D5EF0F163E}"/>
              </a:ext>
            </a:extLst>
          </p:cNvPr>
          <p:cNvSpPr txBox="1"/>
          <p:nvPr/>
        </p:nvSpPr>
        <p:spPr>
          <a:xfrm>
            <a:off x="2239475" y="2650758"/>
            <a:ext cx="10406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ENTRY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2A5F61-FB31-4DC1-9A9E-AE4E8EA1E700}"/>
              </a:ext>
            </a:extLst>
          </p:cNvPr>
          <p:cNvSpPr txBox="1"/>
          <p:nvPr/>
        </p:nvSpPr>
        <p:spPr>
          <a:xfrm>
            <a:off x="4947220" y="2186511"/>
            <a:ext cx="120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UNAME/PASS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50FBEA-74D4-4E49-A930-F706D536E7FC}"/>
              </a:ext>
            </a:extLst>
          </p:cNvPr>
          <p:cNvSpPr txBox="1"/>
          <p:nvPr/>
        </p:nvSpPr>
        <p:spPr>
          <a:xfrm>
            <a:off x="5003296" y="3512402"/>
            <a:ext cx="120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INVALID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7C45E6-12BD-4037-B566-FEC65B4B0A6B}"/>
              </a:ext>
            </a:extLst>
          </p:cNvPr>
          <p:cNvSpPr txBox="1"/>
          <p:nvPr/>
        </p:nvSpPr>
        <p:spPr>
          <a:xfrm>
            <a:off x="6619467" y="4121632"/>
            <a:ext cx="120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CHECK</a:t>
            </a:r>
          </a:p>
        </p:txBody>
      </p:sp>
    </p:spTree>
    <p:extLst>
      <p:ext uri="{BB962C8B-B14F-4D97-AF65-F5344CB8AC3E}">
        <p14:creationId xmlns:p14="http://schemas.microsoft.com/office/powerpoint/2010/main" val="2297071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3" grpId="0"/>
      <p:bldP spid="44" grpId="0"/>
      <p:bldP spid="45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FE579E-D10B-4AC4-8699-2B5738683850}"/>
              </a:ext>
            </a:extLst>
          </p:cNvPr>
          <p:cNvSpPr/>
          <p:nvPr/>
        </p:nvSpPr>
        <p:spPr>
          <a:xfrm>
            <a:off x="36297" y="1157978"/>
            <a:ext cx="12115800" cy="4893779"/>
          </a:xfrm>
          <a:prstGeom prst="rect">
            <a:avLst/>
          </a:prstGeom>
          <a:noFill/>
          <a:ln w="76200">
            <a:solidFill>
              <a:srgbClr val="03A1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Project View   </a:t>
            </a:r>
            <a:endParaRPr lang="en-US" sz="4000" dirty="0" smtClean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  <a:p>
            <a:pPr algn="ctr"/>
            <a:endParaRPr lang="en-US" sz="4000" dirty="0">
              <a:solidFill>
                <a:srgbClr val="FF0000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47F431-5BAC-4EBA-BD4D-55AA8CB4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2334-36E1-4553-87E8-4B4C1426F82C}" type="datetime1">
              <a:rPr lang="en-US" smtClean="0"/>
              <a:t>10/19/2021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60C6F3-FEE6-46D5-86E0-31F1B3CE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A4D07E3-54C3-4026-837E-DE560BCD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11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807725-4515-4A6D-BD37-9C3EC27D9273}"/>
              </a:ext>
            </a:extLst>
          </p:cNvPr>
          <p:cNvSpPr/>
          <p:nvPr/>
        </p:nvSpPr>
        <p:spPr>
          <a:xfrm>
            <a:off x="-652508" y="825836"/>
            <a:ext cx="390615" cy="57741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B8B84F-C6C7-46C6-94EC-196A5BEAA8B1}"/>
              </a:ext>
            </a:extLst>
          </p:cNvPr>
          <p:cNvSpPr txBox="1"/>
          <p:nvPr/>
        </p:nvSpPr>
        <p:spPr>
          <a:xfrm>
            <a:off x="112039" y="1291021"/>
            <a:ext cx="1553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PROJECT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171" y="1191884"/>
            <a:ext cx="10226926" cy="485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67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FE579E-D10B-4AC4-8699-2B5738683850}"/>
              </a:ext>
            </a:extLst>
          </p:cNvPr>
          <p:cNvSpPr/>
          <p:nvPr/>
        </p:nvSpPr>
        <p:spPr>
          <a:xfrm>
            <a:off x="36297" y="1157978"/>
            <a:ext cx="12115800" cy="4893779"/>
          </a:xfrm>
          <a:prstGeom prst="rect">
            <a:avLst/>
          </a:prstGeom>
          <a:noFill/>
          <a:ln w="76200">
            <a:solidFill>
              <a:srgbClr val="03A1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Project 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View</a:t>
            </a:r>
            <a:endParaRPr lang="en-US" sz="4000" dirty="0">
              <a:solidFill>
                <a:srgbClr val="FF0000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47F431-5BAC-4EBA-BD4D-55AA8CB4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2334-36E1-4553-87E8-4B4C1426F82C}" type="datetime1">
              <a:rPr lang="en-US" smtClean="0"/>
              <a:t>10/19/2021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60C6F3-FEE6-46D5-86E0-31F1B3CE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A4D07E3-54C3-4026-837E-DE560BCD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12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807725-4515-4A6D-BD37-9C3EC27D9273}"/>
              </a:ext>
            </a:extLst>
          </p:cNvPr>
          <p:cNvSpPr/>
          <p:nvPr/>
        </p:nvSpPr>
        <p:spPr>
          <a:xfrm>
            <a:off x="-652508" y="825836"/>
            <a:ext cx="390615" cy="57741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B8B84F-C6C7-46C6-94EC-196A5BEAA8B1}"/>
              </a:ext>
            </a:extLst>
          </p:cNvPr>
          <p:cNvSpPr txBox="1"/>
          <p:nvPr/>
        </p:nvSpPr>
        <p:spPr>
          <a:xfrm>
            <a:off x="112039" y="1291021"/>
            <a:ext cx="1553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PROJECT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STRUCTURE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171" y="1168373"/>
            <a:ext cx="10226926" cy="488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21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FE579E-D10B-4AC4-8699-2B5738683850}"/>
              </a:ext>
            </a:extLst>
          </p:cNvPr>
          <p:cNvSpPr/>
          <p:nvPr/>
        </p:nvSpPr>
        <p:spPr>
          <a:xfrm>
            <a:off x="36297" y="1157978"/>
            <a:ext cx="12115800" cy="4893779"/>
          </a:xfrm>
          <a:prstGeom prst="rect">
            <a:avLst/>
          </a:prstGeom>
          <a:noFill/>
          <a:ln w="76200">
            <a:solidFill>
              <a:srgbClr val="03A1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Project V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iew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807725-4515-4A6D-BD37-9C3EC27D9273}"/>
              </a:ext>
            </a:extLst>
          </p:cNvPr>
          <p:cNvSpPr/>
          <p:nvPr/>
        </p:nvSpPr>
        <p:spPr>
          <a:xfrm>
            <a:off x="-652508" y="825836"/>
            <a:ext cx="390615" cy="57741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B8B84F-C6C7-46C6-94EC-196A5BEAA8B1}"/>
              </a:ext>
            </a:extLst>
          </p:cNvPr>
          <p:cNvSpPr txBox="1"/>
          <p:nvPr/>
        </p:nvSpPr>
        <p:spPr>
          <a:xfrm>
            <a:off x="112039" y="1291021"/>
            <a:ext cx="1553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PROJECT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HOME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BEFORE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LOGIN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1" y="1157978"/>
            <a:ext cx="10285196" cy="484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43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FE579E-D10B-4AC4-8699-2B5738683850}"/>
              </a:ext>
            </a:extLst>
          </p:cNvPr>
          <p:cNvSpPr/>
          <p:nvPr/>
        </p:nvSpPr>
        <p:spPr>
          <a:xfrm>
            <a:off x="36297" y="1157978"/>
            <a:ext cx="12115800" cy="4893779"/>
          </a:xfrm>
          <a:prstGeom prst="rect">
            <a:avLst/>
          </a:prstGeom>
          <a:noFill/>
          <a:ln w="76200">
            <a:solidFill>
              <a:srgbClr val="03A1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Project 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View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807725-4515-4A6D-BD37-9C3EC27D9273}"/>
              </a:ext>
            </a:extLst>
          </p:cNvPr>
          <p:cNvSpPr/>
          <p:nvPr/>
        </p:nvSpPr>
        <p:spPr>
          <a:xfrm>
            <a:off x="-652508" y="825836"/>
            <a:ext cx="390615" cy="57741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B8B84F-C6C7-46C6-94EC-196A5BEAA8B1}"/>
              </a:ext>
            </a:extLst>
          </p:cNvPr>
          <p:cNvSpPr txBox="1"/>
          <p:nvPr/>
        </p:nvSpPr>
        <p:spPr>
          <a:xfrm>
            <a:off x="112039" y="1291021"/>
            <a:ext cx="1553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PROJECT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HOME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BEFORE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LOGIN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1203059"/>
            <a:ext cx="10161372" cy="480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38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FE579E-D10B-4AC4-8699-2B5738683850}"/>
              </a:ext>
            </a:extLst>
          </p:cNvPr>
          <p:cNvSpPr/>
          <p:nvPr/>
        </p:nvSpPr>
        <p:spPr>
          <a:xfrm>
            <a:off x="36297" y="1157978"/>
            <a:ext cx="12115800" cy="4893779"/>
          </a:xfrm>
          <a:prstGeom prst="rect">
            <a:avLst/>
          </a:prstGeom>
          <a:noFill/>
          <a:ln w="76200">
            <a:solidFill>
              <a:srgbClr val="03A1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Project 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View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807725-4515-4A6D-BD37-9C3EC27D9273}"/>
              </a:ext>
            </a:extLst>
          </p:cNvPr>
          <p:cNvSpPr/>
          <p:nvPr/>
        </p:nvSpPr>
        <p:spPr>
          <a:xfrm>
            <a:off x="-652508" y="825836"/>
            <a:ext cx="390615" cy="57741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B8B84F-C6C7-46C6-94EC-196A5BEAA8B1}"/>
              </a:ext>
            </a:extLst>
          </p:cNvPr>
          <p:cNvSpPr txBox="1"/>
          <p:nvPr/>
        </p:nvSpPr>
        <p:spPr>
          <a:xfrm>
            <a:off x="112039" y="1291021"/>
            <a:ext cx="170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Sign up/Register</a:t>
            </a:r>
            <a:endParaRPr lang="en-US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811" y="1201403"/>
            <a:ext cx="10035286" cy="478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21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FE579E-D10B-4AC4-8699-2B5738683850}"/>
              </a:ext>
            </a:extLst>
          </p:cNvPr>
          <p:cNvSpPr/>
          <p:nvPr/>
        </p:nvSpPr>
        <p:spPr>
          <a:xfrm>
            <a:off x="36297" y="1157978"/>
            <a:ext cx="12115800" cy="4893779"/>
          </a:xfrm>
          <a:prstGeom prst="rect">
            <a:avLst/>
          </a:prstGeom>
          <a:noFill/>
          <a:ln w="76200">
            <a:solidFill>
              <a:srgbClr val="03A1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Project View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807725-4515-4A6D-BD37-9C3EC27D9273}"/>
              </a:ext>
            </a:extLst>
          </p:cNvPr>
          <p:cNvSpPr/>
          <p:nvPr/>
        </p:nvSpPr>
        <p:spPr>
          <a:xfrm>
            <a:off x="-652508" y="825836"/>
            <a:ext cx="390615" cy="57741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B8B84F-C6C7-46C6-94EC-196A5BEAA8B1}"/>
              </a:ext>
            </a:extLst>
          </p:cNvPr>
          <p:cNvSpPr txBox="1"/>
          <p:nvPr/>
        </p:nvSpPr>
        <p:spPr>
          <a:xfrm>
            <a:off x="112039" y="1291021"/>
            <a:ext cx="155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Log in</a:t>
            </a:r>
            <a:endParaRPr lang="en-US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157978"/>
            <a:ext cx="9961347" cy="481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24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FE579E-D10B-4AC4-8699-2B5738683850}"/>
              </a:ext>
            </a:extLst>
          </p:cNvPr>
          <p:cNvSpPr/>
          <p:nvPr/>
        </p:nvSpPr>
        <p:spPr>
          <a:xfrm>
            <a:off x="36297" y="1157978"/>
            <a:ext cx="12115800" cy="4893779"/>
          </a:xfrm>
          <a:prstGeom prst="rect">
            <a:avLst/>
          </a:prstGeom>
          <a:noFill/>
          <a:ln w="76200">
            <a:solidFill>
              <a:srgbClr val="03A1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Project View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807725-4515-4A6D-BD37-9C3EC27D9273}"/>
              </a:ext>
            </a:extLst>
          </p:cNvPr>
          <p:cNvSpPr/>
          <p:nvPr/>
        </p:nvSpPr>
        <p:spPr>
          <a:xfrm>
            <a:off x="-652508" y="825836"/>
            <a:ext cx="390615" cy="57741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B8B84F-C6C7-46C6-94EC-196A5BEAA8B1}"/>
              </a:ext>
            </a:extLst>
          </p:cNvPr>
          <p:cNvSpPr txBox="1"/>
          <p:nvPr/>
        </p:nvSpPr>
        <p:spPr>
          <a:xfrm>
            <a:off x="112039" y="1291021"/>
            <a:ext cx="1553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User’s Profile</a:t>
            </a: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602" y="1220963"/>
            <a:ext cx="10213147" cy="476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42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FE579E-D10B-4AC4-8699-2B5738683850}"/>
              </a:ext>
            </a:extLst>
          </p:cNvPr>
          <p:cNvSpPr/>
          <p:nvPr/>
        </p:nvSpPr>
        <p:spPr>
          <a:xfrm>
            <a:off x="36297" y="1157978"/>
            <a:ext cx="12115800" cy="4893779"/>
          </a:xfrm>
          <a:prstGeom prst="rect">
            <a:avLst/>
          </a:prstGeom>
          <a:noFill/>
          <a:ln w="76200">
            <a:solidFill>
              <a:srgbClr val="03A1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Project View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807725-4515-4A6D-BD37-9C3EC27D9273}"/>
              </a:ext>
            </a:extLst>
          </p:cNvPr>
          <p:cNvSpPr/>
          <p:nvPr/>
        </p:nvSpPr>
        <p:spPr>
          <a:xfrm>
            <a:off x="-652508" y="825836"/>
            <a:ext cx="390615" cy="57741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B8B84F-C6C7-46C6-94EC-196A5BEAA8B1}"/>
              </a:ext>
            </a:extLst>
          </p:cNvPr>
          <p:cNvSpPr txBox="1"/>
          <p:nvPr/>
        </p:nvSpPr>
        <p:spPr>
          <a:xfrm>
            <a:off x="112039" y="1291021"/>
            <a:ext cx="1553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Newsfeed</a:t>
            </a: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413" y="1213343"/>
            <a:ext cx="10137288" cy="474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22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FE579E-D10B-4AC4-8699-2B5738683850}"/>
              </a:ext>
            </a:extLst>
          </p:cNvPr>
          <p:cNvSpPr/>
          <p:nvPr/>
        </p:nvSpPr>
        <p:spPr>
          <a:xfrm>
            <a:off x="36297" y="1157978"/>
            <a:ext cx="12115800" cy="4893779"/>
          </a:xfrm>
          <a:prstGeom prst="rect">
            <a:avLst/>
          </a:prstGeom>
          <a:noFill/>
          <a:ln w="76200">
            <a:solidFill>
              <a:srgbClr val="03A1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63086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Project View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807725-4515-4A6D-BD37-9C3EC27D9273}"/>
              </a:ext>
            </a:extLst>
          </p:cNvPr>
          <p:cNvSpPr/>
          <p:nvPr/>
        </p:nvSpPr>
        <p:spPr>
          <a:xfrm>
            <a:off x="-652508" y="825836"/>
            <a:ext cx="390615" cy="57741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B8B84F-C6C7-46C6-94EC-196A5BEAA8B1}"/>
              </a:ext>
            </a:extLst>
          </p:cNvPr>
          <p:cNvSpPr txBox="1"/>
          <p:nvPr/>
        </p:nvSpPr>
        <p:spPr>
          <a:xfrm>
            <a:off x="112039" y="1291021"/>
            <a:ext cx="1553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Other’s Profile</a:t>
            </a: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895" y="1157978"/>
            <a:ext cx="10080897" cy="478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21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551" y="724009"/>
            <a:ext cx="10247017" cy="209403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Course Name :</a:t>
            </a:r>
            <a:br>
              <a:rPr lang="en-US" sz="2800" b="1" dirty="0" smtClean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Software Development Project-II</a:t>
            </a:r>
            <a:r>
              <a:rPr lang="en-US" sz="2800" b="1" dirty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/>
            </a:r>
            <a:br>
              <a:rPr lang="en-US" sz="2800" b="1" dirty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Course Code : CSE-3114</a:t>
            </a:r>
            <a:endParaRPr lang="en-US" sz="2800" b="1" dirty="0">
              <a:solidFill>
                <a:schemeClr val="tx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875460" y="2706624"/>
            <a:ext cx="5181600" cy="5372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Presented </a:t>
            </a:r>
            <a:r>
              <a:rPr lang="en-US" sz="3200" b="1" dirty="0" smtClean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By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tx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Md Hasan Uz Zaman      </a:t>
            </a:r>
            <a:r>
              <a:rPr lang="en-US" b="1" dirty="0" err="1" smtClean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Jotirmoy</a:t>
            </a:r>
            <a:r>
              <a:rPr lang="en-US" b="1" dirty="0" smtClean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Roy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ID:CE18029                     ID:CE18028</a:t>
            </a:r>
            <a:endParaRPr lang="en-US" b="1" dirty="0" smtClean="0">
              <a:solidFill>
                <a:schemeClr val="tx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Md. </a:t>
            </a:r>
            <a:r>
              <a:rPr lang="en-US" b="1" dirty="0" err="1" smtClean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Mehedi</a:t>
            </a:r>
            <a:r>
              <a:rPr lang="en-US" b="1" dirty="0" smtClean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Hasan Khan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ID:CE18024</a:t>
            </a:r>
            <a:endParaRPr lang="en-US" b="1" dirty="0">
              <a:solidFill>
                <a:schemeClr val="tx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SESSION : 2017-18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DEPARTMENT OF CSE,MBSTU</a:t>
            </a:r>
          </a:p>
          <a:p>
            <a:pPr marL="0" indent="0">
              <a:buNone/>
            </a:pPr>
            <a:endParaRPr lang="en-US" b="1" dirty="0" smtClean="0">
              <a:solidFill>
                <a:schemeClr val="tx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5780450" y="2706624"/>
            <a:ext cx="5181600" cy="4643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Supervisor</a:t>
            </a:r>
          </a:p>
          <a:p>
            <a:pPr marL="0" indent="0" algn="ctr">
              <a:buNone/>
            </a:pPr>
            <a:endParaRPr lang="en-US" b="1" dirty="0" smtClean="0">
              <a:solidFill>
                <a:schemeClr val="tx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b="1" dirty="0" smtClean="0">
              <a:solidFill>
                <a:schemeClr val="tx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MD.HADIFUR RAHMAN</a:t>
            </a:r>
            <a:endParaRPr lang="en-US" b="1" dirty="0">
              <a:solidFill>
                <a:schemeClr val="tx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   ASSOCIATE PROFESSOR	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    DEPARTMENT OF CSE,MBSTU</a:t>
            </a:r>
            <a:endParaRPr lang="en-US" b="1" dirty="0">
              <a:solidFill>
                <a:schemeClr val="tx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b="1" dirty="0">
              <a:solidFill>
                <a:schemeClr val="tx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4000" b="1" dirty="0">
              <a:solidFill>
                <a:schemeClr val="tx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75460" y="3990228"/>
            <a:ext cx="2313569" cy="9018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289613" y="3990227"/>
            <a:ext cx="2160211" cy="9018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057060" y="3739896"/>
            <a:ext cx="4628379" cy="28098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04448" y="3739896"/>
            <a:ext cx="4873392" cy="2816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75460" y="4974024"/>
            <a:ext cx="2763852" cy="7775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9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FE579E-D10B-4AC4-8699-2B5738683850}"/>
              </a:ext>
            </a:extLst>
          </p:cNvPr>
          <p:cNvSpPr/>
          <p:nvPr/>
        </p:nvSpPr>
        <p:spPr>
          <a:xfrm>
            <a:off x="36297" y="1157978"/>
            <a:ext cx="12115800" cy="4893779"/>
          </a:xfrm>
          <a:prstGeom prst="rect">
            <a:avLst/>
          </a:prstGeom>
          <a:noFill/>
          <a:ln w="76200">
            <a:solidFill>
              <a:srgbClr val="03A1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Project View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807725-4515-4A6D-BD37-9C3EC27D9273}"/>
              </a:ext>
            </a:extLst>
          </p:cNvPr>
          <p:cNvSpPr/>
          <p:nvPr/>
        </p:nvSpPr>
        <p:spPr>
          <a:xfrm>
            <a:off x="-652508" y="825836"/>
            <a:ext cx="390615" cy="57741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B8B84F-C6C7-46C6-94EC-196A5BEAA8B1}"/>
              </a:ext>
            </a:extLst>
          </p:cNvPr>
          <p:cNvSpPr txBox="1"/>
          <p:nvPr/>
        </p:nvSpPr>
        <p:spPr>
          <a:xfrm>
            <a:off x="112039" y="1291021"/>
            <a:ext cx="1553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Chat List</a:t>
            </a: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033" y="1157978"/>
            <a:ext cx="10204064" cy="489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28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FE579E-D10B-4AC4-8699-2B5738683850}"/>
              </a:ext>
            </a:extLst>
          </p:cNvPr>
          <p:cNvSpPr/>
          <p:nvPr/>
        </p:nvSpPr>
        <p:spPr>
          <a:xfrm>
            <a:off x="36297" y="1157978"/>
            <a:ext cx="12115800" cy="4893779"/>
          </a:xfrm>
          <a:prstGeom prst="rect">
            <a:avLst/>
          </a:prstGeom>
          <a:noFill/>
          <a:ln w="76200">
            <a:solidFill>
              <a:srgbClr val="03A1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Project View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807725-4515-4A6D-BD37-9C3EC27D9273}"/>
              </a:ext>
            </a:extLst>
          </p:cNvPr>
          <p:cNvSpPr/>
          <p:nvPr/>
        </p:nvSpPr>
        <p:spPr>
          <a:xfrm>
            <a:off x="-652508" y="825836"/>
            <a:ext cx="390615" cy="57741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B8B84F-C6C7-46C6-94EC-196A5BEAA8B1}"/>
              </a:ext>
            </a:extLst>
          </p:cNvPr>
          <p:cNvSpPr txBox="1"/>
          <p:nvPr/>
        </p:nvSpPr>
        <p:spPr>
          <a:xfrm>
            <a:off x="169032" y="1228583"/>
            <a:ext cx="1553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Online Chat</a:t>
            </a: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92" y="1228583"/>
            <a:ext cx="10204064" cy="475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11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" y="609600"/>
            <a:ext cx="11868150" cy="13208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Limitations</a:t>
            </a:r>
            <a:endParaRPr lang="en-US" sz="6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25" y="2160589"/>
            <a:ext cx="11868150" cy="4478336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w Cen MT" panose="020B0602020104020603" pitchFamily="34" charset="0"/>
              </a:rPr>
              <a:t>Friends can not chat other in live URL of our project</a:t>
            </a:r>
          </a:p>
          <a:p>
            <a:r>
              <a:rPr lang="en-US" sz="2600" dirty="0" smtClean="0">
                <a:latin typeface="Tw Cen MT" panose="020B0602020104020603" pitchFamily="34" charset="0"/>
              </a:rPr>
              <a:t>Message can not delete when it is delivered once</a:t>
            </a:r>
          </a:p>
          <a:p>
            <a:r>
              <a:rPr lang="en-US" sz="2600" dirty="0" smtClean="0">
                <a:latin typeface="Tw Cen MT" panose="020B0602020104020603" pitchFamily="34" charset="0"/>
              </a:rPr>
              <a:t>Group can not create</a:t>
            </a:r>
          </a:p>
          <a:p>
            <a:r>
              <a:rPr lang="en-US" sz="2600" dirty="0" smtClean="0">
                <a:latin typeface="Tw Cen MT" panose="020B0602020104020603" pitchFamily="34" charset="0"/>
              </a:rPr>
              <a:t>Videos or files can not share</a:t>
            </a:r>
          </a:p>
          <a:p>
            <a:r>
              <a:rPr lang="en-US" sz="2600" dirty="0" smtClean="0">
                <a:latin typeface="Tw Cen MT" panose="020B0602020104020603" pitchFamily="34" charset="0"/>
              </a:rPr>
              <a:t>Users can not comment in any post</a:t>
            </a:r>
          </a:p>
          <a:p>
            <a:r>
              <a:rPr lang="en-US" sz="2600" dirty="0" smtClean="0">
                <a:latin typeface="Tw Cen MT" panose="020B0602020104020603" pitchFamily="34" charset="0"/>
              </a:rPr>
              <a:t>Users can not get notification </a:t>
            </a:r>
          </a:p>
          <a:p>
            <a:r>
              <a:rPr lang="en-US" sz="2600" dirty="0" smtClean="0">
                <a:latin typeface="Tw Cen MT" panose="020B0602020104020603" pitchFamily="34" charset="0"/>
              </a:rPr>
              <a:t>If users refresh a page it will be logout automatically  </a:t>
            </a:r>
          </a:p>
          <a:p>
            <a:endParaRPr lang="en-US" sz="2600" dirty="0" smtClean="0">
              <a:latin typeface="Tw Cen MT" panose="020B0602020104020603" pitchFamily="34" charset="0"/>
            </a:endParaRPr>
          </a:p>
          <a:p>
            <a:endParaRPr lang="en-US" sz="2600" dirty="0" smtClean="0">
              <a:latin typeface="Tw Cen MT" panose="020B0602020104020603" pitchFamily="34" charset="0"/>
            </a:endParaRPr>
          </a:p>
          <a:p>
            <a:endParaRPr lang="en-US" dirty="0" smtClean="0">
              <a:latin typeface="Tw Cen MT" panose="020B0602020104020603" pitchFamily="34" charset="0"/>
            </a:endParaRPr>
          </a:p>
          <a:p>
            <a:endParaRPr lang="en-US" dirty="0" smtClean="0">
              <a:latin typeface="Tw Cen MT" panose="020B0602020104020603" pitchFamily="34" charset="0"/>
            </a:endParaRPr>
          </a:p>
          <a:p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37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" y="609600"/>
            <a:ext cx="11868150" cy="1320800"/>
          </a:xfrm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Conclusion And Future Works</a:t>
            </a:r>
            <a:endParaRPr lang="en-US" sz="5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25" y="2160589"/>
            <a:ext cx="11868150" cy="4478336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chemeClr val="tx1"/>
                </a:solidFill>
                <a:latin typeface="Tw Cen MT" panose="020B0602020104020603" pitchFamily="34" charset="0"/>
              </a:rPr>
              <a:t>In </a:t>
            </a:r>
            <a:r>
              <a:rPr lang="en-US" sz="2600" dirty="0">
                <a:solidFill>
                  <a:schemeClr val="tx1"/>
                </a:solidFill>
                <a:latin typeface="Tw Cen MT" panose="020B0602020104020603" pitchFamily="34" charset="0"/>
              </a:rPr>
              <a:t>this work, the web based Mbstu Chat Box is developed using JavaScript(Reactjs), CSS,HTML for front-end and Javascript(Expressjs) for back-end for designing which is fully meet the system’s </a:t>
            </a:r>
            <a:r>
              <a:rPr lang="en-US" sz="2600" dirty="0" smtClean="0">
                <a:solidFill>
                  <a:schemeClr val="tx1"/>
                </a:solidFill>
                <a:latin typeface="Tw Cen MT" panose="020B0602020104020603" pitchFamily="34" charset="0"/>
              </a:rPr>
              <a:t>goals</a:t>
            </a:r>
          </a:p>
          <a:p>
            <a:r>
              <a:rPr lang="en-US" sz="2600" dirty="0">
                <a:solidFill>
                  <a:schemeClr val="tx1"/>
                </a:solidFill>
                <a:latin typeface="Tw Cen MT" panose="020B0602020104020603" pitchFamily="34" charset="0"/>
              </a:rPr>
              <a:t>The system we have developed is fully responsive in Desktop devices but not fully responsive in mobile </a:t>
            </a:r>
            <a:r>
              <a:rPr lang="en-US" sz="2600" dirty="0" smtClean="0">
                <a:solidFill>
                  <a:schemeClr val="tx1"/>
                </a:solidFill>
                <a:latin typeface="Tw Cen MT" panose="020B0602020104020603" pitchFamily="34" charset="0"/>
              </a:rPr>
              <a:t>devices</a:t>
            </a:r>
          </a:p>
          <a:p>
            <a:r>
              <a:rPr lang="en-US" sz="2600" dirty="0">
                <a:solidFill>
                  <a:schemeClr val="tx1"/>
                </a:solidFill>
                <a:latin typeface="Tw Cen MT" panose="020B0602020104020603" pitchFamily="34" charset="0"/>
              </a:rPr>
              <a:t>It is a dynamic, flexible and very user friendly </a:t>
            </a:r>
            <a:r>
              <a:rPr lang="en-US" sz="2600" dirty="0" smtClean="0">
                <a:solidFill>
                  <a:schemeClr val="tx1"/>
                </a:solidFill>
                <a:latin typeface="Tw Cen MT" panose="020B0602020104020603" pitchFamily="34" charset="0"/>
              </a:rPr>
              <a:t>system</a:t>
            </a:r>
            <a:endParaRPr lang="en-US" sz="2600" dirty="0">
              <a:solidFill>
                <a:schemeClr val="tx1"/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600" dirty="0">
                <a:solidFill>
                  <a:schemeClr val="tx1"/>
                </a:solidFill>
                <a:latin typeface="Tw Cen MT" panose="020B0602020104020603" pitchFamily="34" charset="0"/>
              </a:rPr>
              <a:t>We will make some future improvement in our </a:t>
            </a:r>
            <a:r>
              <a:rPr lang="en-US" sz="2600" b="1" dirty="0">
                <a:solidFill>
                  <a:schemeClr val="tx1"/>
                </a:solidFill>
                <a:latin typeface="Tw Cen MT" panose="020B0602020104020603" pitchFamily="34" charset="0"/>
              </a:rPr>
              <a:t>Mbstu</a:t>
            </a:r>
            <a:r>
              <a:rPr lang="en-US" sz="2600" dirty="0">
                <a:solidFill>
                  <a:schemeClr val="tx1"/>
                </a:solidFill>
                <a:latin typeface="Tw Cen MT" panose="020B0602020104020603" pitchFamily="34" charset="0"/>
              </a:rPr>
              <a:t> Chat Box project using new technology and add attractive feature in order to make more advanced and increase its reliability and effectiveness.</a:t>
            </a:r>
            <a:endParaRPr lang="en-US" sz="2600" dirty="0">
              <a:solidFill>
                <a:schemeClr val="tx1"/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tx2">
                  <a:lumMod val="7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w Cen MT" panose="020B0602020104020603" pitchFamily="34" charset="0"/>
            </a:endParaRPr>
          </a:p>
          <a:p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034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3711" y="2154904"/>
            <a:ext cx="11371614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Thank You…</a:t>
            </a:r>
            <a:endParaRPr lang="en-US" sz="11500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46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2336501"/>
            <a:ext cx="118871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Presentation </a:t>
            </a:r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on</a:t>
            </a:r>
          </a:p>
          <a:p>
            <a:pPr algn="ctr"/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MBSTU_CHAT_BOX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87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03631" y="3244334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847916" cy="132080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				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Contents</a:t>
            </a:r>
            <a:r>
              <a:rPr lang="en-US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930400"/>
            <a:ext cx="11247966" cy="43942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Introduction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Purpose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Web Based Application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Developing Tools</a:t>
            </a:r>
            <a:endParaRPr lang="en-US" sz="2800" dirty="0" smtClean="0">
              <a:solidFill>
                <a:schemeClr val="tx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Features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Data Flow Diagram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Project View</a:t>
            </a:r>
            <a:endParaRPr lang="en-US" sz="2800" dirty="0" smtClean="0">
              <a:solidFill>
                <a:schemeClr val="tx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Limitations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Conclusion and future works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46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733616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Introduction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733616" cy="3880773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w Cen MT" panose="020B0602020104020603" pitchFamily="34" charset="0"/>
              </a:rPr>
              <a:t>Information</a:t>
            </a:r>
            <a:r>
              <a:rPr lang="en-US" sz="2600" dirty="0" smtClean="0">
                <a:latin typeface="Tw Cen MT" panose="020B0602020104020603" pitchFamily="34" charset="0"/>
              </a:rPr>
              <a:t>: </a:t>
            </a:r>
            <a:r>
              <a:rPr lang="en-US" sz="2000" dirty="0" smtClean="0">
                <a:latin typeface="Tw Cen MT" panose="020B0602020104020603" pitchFamily="34" charset="0"/>
              </a:rPr>
              <a:t>Communicate </a:t>
            </a:r>
            <a:r>
              <a:rPr lang="en-US" sz="2000" dirty="0">
                <a:latin typeface="Tw Cen MT" panose="020B0602020104020603" pitchFamily="34" charset="0"/>
              </a:rPr>
              <a:t>with </a:t>
            </a:r>
            <a:r>
              <a:rPr lang="en-US" sz="2000" dirty="0" smtClean="0">
                <a:latin typeface="Tw Cen MT" panose="020B0602020104020603" pitchFamily="34" charset="0"/>
              </a:rPr>
              <a:t>friends, sharing </a:t>
            </a:r>
            <a:r>
              <a:rPr lang="en-US" sz="2000" dirty="0">
                <a:latin typeface="Tw Cen MT" panose="020B0602020104020603" pitchFamily="34" charset="0"/>
              </a:rPr>
              <a:t>and react posts. </a:t>
            </a:r>
            <a:endParaRPr lang="en-US" sz="2000" dirty="0" smtClean="0">
              <a:latin typeface="Tw Cen MT" panose="020B0602020104020603" pitchFamily="34" charset="0"/>
            </a:endParaRPr>
          </a:p>
          <a:p>
            <a:r>
              <a:rPr lang="en-US" sz="2600" dirty="0" smtClean="0">
                <a:latin typeface="Tw Cen MT" panose="020B0602020104020603" pitchFamily="34" charset="0"/>
              </a:rPr>
              <a:t>Module</a:t>
            </a:r>
            <a:r>
              <a:rPr lang="en-US" sz="2600" dirty="0" smtClean="0">
                <a:latin typeface="Tw Cen MT" panose="020B0602020104020603" pitchFamily="34" charset="0"/>
              </a:rPr>
              <a:t>: </a:t>
            </a:r>
            <a:r>
              <a:rPr lang="en-US" sz="2000" dirty="0" smtClean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Provides </a:t>
            </a:r>
            <a:r>
              <a:rPr lang="en-US" sz="2000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 smtClean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modules: </a:t>
            </a:r>
            <a:r>
              <a:rPr lang="en-US" sz="2000" dirty="0" smtClean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User </a:t>
            </a:r>
            <a:r>
              <a:rPr lang="en-US" sz="2000" dirty="0" smtClean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000" dirty="0" smtClean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 3</a:t>
            </a:r>
            <a:r>
              <a:rPr lang="en-US" sz="2000" dirty="0" smtClean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Conversation 4) Message</a:t>
            </a:r>
            <a:endParaRPr lang="en-US" sz="2600" dirty="0" smtClean="0">
              <a:latin typeface="Tw Cen MT" panose="020B0602020104020603" pitchFamily="34" charset="0"/>
            </a:endParaRPr>
          </a:p>
          <a:p>
            <a:r>
              <a:rPr lang="en-US" sz="2600" dirty="0" smtClean="0">
                <a:latin typeface="Tw Cen MT" panose="020B0602020104020603" pitchFamily="34" charset="0"/>
              </a:rPr>
              <a:t>Maintenance</a:t>
            </a:r>
            <a:r>
              <a:rPr lang="en-US" sz="2600" dirty="0" smtClean="0">
                <a:latin typeface="Tw Cen MT" panose="020B0602020104020603" pitchFamily="34" charset="0"/>
              </a:rPr>
              <a:t>: </a:t>
            </a:r>
            <a:r>
              <a:rPr lang="en-US" sz="2000" dirty="0" smtClean="0">
                <a:latin typeface="Tw Cen MT" panose="020B0602020104020603" pitchFamily="34" charset="0"/>
              </a:rPr>
              <a:t>Deals </a:t>
            </a:r>
            <a:r>
              <a:rPr lang="en-US" sz="2000" dirty="0" smtClean="0">
                <a:latin typeface="Tw Cen MT" panose="020B0602020104020603" pitchFamily="34" charset="0"/>
              </a:rPr>
              <a:t>with </a:t>
            </a:r>
            <a:r>
              <a:rPr lang="en-US" sz="2000" dirty="0" smtClean="0">
                <a:latin typeface="Tw Cen MT" panose="020B0602020104020603" pitchFamily="34" charset="0"/>
              </a:rPr>
              <a:t>chat, post, make </a:t>
            </a:r>
            <a:r>
              <a:rPr lang="en-US" sz="2000" dirty="0" smtClean="0">
                <a:latin typeface="Tw Cen MT" panose="020B0602020104020603" pitchFamily="34" charset="0"/>
              </a:rPr>
              <a:t>friend</a:t>
            </a:r>
            <a:r>
              <a:rPr lang="en-US" sz="2000" dirty="0" smtClean="0">
                <a:latin typeface="Tw Cen MT" panose="020B0602020104020603" pitchFamily="34" charset="0"/>
              </a:rPr>
              <a:t>, react </a:t>
            </a:r>
            <a:r>
              <a:rPr lang="en-US" sz="2000" dirty="0" smtClean="0">
                <a:latin typeface="Tw Cen MT" panose="020B0602020104020603" pitchFamily="34" charset="0"/>
              </a:rPr>
              <a:t>other posts.</a:t>
            </a:r>
          </a:p>
          <a:p>
            <a:r>
              <a:rPr lang="en-US" sz="2600" dirty="0" smtClean="0">
                <a:latin typeface="Tw Cen MT" panose="020B0602020104020603" pitchFamily="34" charset="0"/>
              </a:rPr>
              <a:t>System</a:t>
            </a:r>
            <a:r>
              <a:rPr lang="en-US" sz="2600" dirty="0" smtClean="0">
                <a:latin typeface="Tw Cen MT" panose="020B0602020104020603" pitchFamily="34" charset="0"/>
              </a:rPr>
              <a:t>: </a:t>
            </a:r>
            <a:r>
              <a:rPr lang="en-US" sz="2000" dirty="0" smtClean="0">
                <a:latin typeface="Tw Cen MT" panose="020B0602020104020603" pitchFamily="34" charset="0"/>
              </a:rPr>
              <a:t>Single </a:t>
            </a:r>
            <a:r>
              <a:rPr lang="en-US" sz="2000" dirty="0" smtClean="0">
                <a:latin typeface="Tw Cen MT" panose="020B0602020104020603" pitchFamily="34" charset="0"/>
              </a:rPr>
              <a:t>page application which is run by browser.</a:t>
            </a:r>
          </a:p>
          <a:p>
            <a:r>
              <a:rPr lang="en-US" sz="2600" dirty="0" smtClean="0">
                <a:latin typeface="Tw Cen MT" panose="020B0602020104020603" pitchFamily="34" charset="0"/>
              </a:rPr>
              <a:t>Result</a:t>
            </a:r>
            <a:r>
              <a:rPr lang="en-US" sz="2600" dirty="0" smtClean="0">
                <a:latin typeface="Tw Cen MT" panose="020B0602020104020603" pitchFamily="34" charset="0"/>
              </a:rPr>
              <a:t>: </a:t>
            </a:r>
            <a:r>
              <a:rPr lang="en-US" sz="2000" dirty="0" err="1" smtClean="0">
                <a:latin typeface="Tw Cen MT" panose="020B0602020104020603" pitchFamily="34" charset="0"/>
              </a:rPr>
              <a:t>i</a:t>
            </a:r>
            <a:r>
              <a:rPr lang="en-US" sz="2000" dirty="0" smtClean="0">
                <a:latin typeface="Tw Cen MT" panose="020B0602020104020603" pitchFamily="34" charset="0"/>
              </a:rPr>
              <a:t>) </a:t>
            </a:r>
            <a:r>
              <a:rPr lang="en-US" sz="2000" dirty="0" smtClean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Dynamic </a:t>
            </a:r>
            <a:r>
              <a:rPr lang="en-US" sz="2000" dirty="0" smtClean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based application</a:t>
            </a:r>
            <a:r>
              <a:rPr lang="en-US" sz="2000" dirty="0" smtClean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ii) Create </a:t>
            </a:r>
            <a:r>
              <a:rPr lang="en-US" sz="2000" dirty="0" smtClean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user, conversation</a:t>
            </a:r>
            <a:r>
              <a:rPr lang="en-US" sz="2000" dirty="0" smtClean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post </a:t>
            </a:r>
            <a:r>
              <a:rPr lang="en-US" sz="2000" dirty="0" smtClean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etc.</a:t>
            </a:r>
            <a:endParaRPr lang="en-US" sz="2600" dirty="0" smtClean="0">
              <a:latin typeface="Tw Cen MT" panose="020B0602020104020603" pitchFamily="34" charset="0"/>
            </a:endParaRPr>
          </a:p>
          <a:p>
            <a:r>
              <a:rPr lang="en-US" sz="2600" dirty="0" smtClean="0">
                <a:latin typeface="Tw Cen MT" panose="020B0602020104020603" pitchFamily="34" charset="0"/>
              </a:rPr>
              <a:t>Search</a:t>
            </a:r>
            <a:r>
              <a:rPr lang="en-US" sz="2600" dirty="0" smtClean="0">
                <a:latin typeface="Tw Cen MT" panose="020B0602020104020603" pitchFamily="34" charset="0"/>
              </a:rPr>
              <a:t>: </a:t>
            </a:r>
            <a:r>
              <a:rPr lang="en-US" sz="2000" dirty="0" smtClean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will also help to know the personal </a:t>
            </a:r>
            <a:r>
              <a:rPr lang="en-US" sz="2000" dirty="0" smtClean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information.</a:t>
            </a:r>
            <a:endParaRPr lang="en-US" sz="2600" dirty="0" smtClean="0">
              <a:latin typeface="Tw Cen MT" panose="020B0602020104020603" pitchFamily="34" charset="0"/>
            </a:endParaRPr>
          </a:p>
          <a:p>
            <a:endParaRPr lang="en-US" dirty="0" smtClean="0">
              <a:latin typeface="Tw Cen MT" panose="020B0602020104020603" pitchFamily="34" charset="0"/>
            </a:endParaRPr>
          </a:p>
          <a:p>
            <a:endParaRPr lang="en-US" dirty="0" smtClean="0">
              <a:latin typeface="Tw Cen MT" panose="020B0602020104020603" pitchFamily="34" charset="0"/>
            </a:endParaRPr>
          </a:p>
          <a:p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97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1105091" cy="1320800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Purpose</a:t>
            </a:r>
            <a:r>
              <a:rPr lang="en-US" b="1" dirty="0" smtClean="0">
                <a:solidFill>
                  <a:srgbClr val="92D050"/>
                </a:solidFill>
              </a:rPr>
              <a:t/>
            </a:r>
            <a:br>
              <a:rPr lang="en-US" b="1" dirty="0" smtClean="0">
                <a:solidFill>
                  <a:srgbClr val="92D050"/>
                </a:solidFill>
              </a:rPr>
            </a:b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11105091" cy="3880773"/>
          </a:xfrm>
        </p:spPr>
        <p:txBody>
          <a:bodyPr/>
          <a:lstStyle/>
          <a:p>
            <a:r>
              <a:rPr lang="en-US" sz="2600" dirty="0" smtClean="0">
                <a:latin typeface="Tw Cen MT" panose="020B0602020104020603" pitchFamily="34" charset="0"/>
              </a:rPr>
              <a:t>Platform: Our project is web based application but responsiveness of our project in mobile device should be more.</a:t>
            </a:r>
            <a:endParaRPr lang="en-US" sz="2600" dirty="0">
              <a:latin typeface="Tw Cen MT" panose="020B0602020104020603" pitchFamily="34" charset="0"/>
            </a:endParaRPr>
          </a:p>
          <a:p>
            <a:r>
              <a:rPr lang="en-US" sz="2600" dirty="0" smtClean="0">
                <a:latin typeface="Tw Cen MT" panose="020B0602020104020603" pitchFamily="34" charset="0"/>
              </a:rPr>
              <a:t>Performance: Our project is faster when internet connection is good otherwise slow.</a:t>
            </a:r>
            <a:endParaRPr lang="en-US" sz="2600" dirty="0" smtClean="0">
              <a:latin typeface="Tw Cen MT" panose="020B0602020104020603" pitchFamily="34" charset="0"/>
            </a:endParaRPr>
          </a:p>
          <a:p>
            <a:r>
              <a:rPr lang="en-US" sz="2600" dirty="0" smtClean="0">
                <a:latin typeface="Tw Cen MT" panose="020B0602020104020603" pitchFamily="34" charset="0"/>
              </a:rPr>
              <a:t>Security</a:t>
            </a:r>
            <a:r>
              <a:rPr lang="en-US" sz="2600" dirty="0" smtClean="0">
                <a:latin typeface="Tw Cen MT" panose="020B0602020104020603" pitchFamily="34" charset="0"/>
              </a:rPr>
              <a:t>: To increase security.</a:t>
            </a:r>
            <a:endParaRPr lang="en-US" sz="2600" dirty="0" smtClean="0">
              <a:latin typeface="Tw Cen MT" panose="020B06020201040206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58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1105091" cy="1320800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Web Based Application</a:t>
            </a:r>
            <a:r>
              <a:rPr lang="en-US" b="1" dirty="0" smtClean="0">
                <a:solidFill>
                  <a:srgbClr val="92D050"/>
                </a:solidFill>
              </a:rPr>
              <a:t/>
            </a:r>
            <a:br>
              <a:rPr lang="en-US" b="1" dirty="0" smtClean="0">
                <a:solidFill>
                  <a:srgbClr val="92D050"/>
                </a:solidFill>
              </a:rPr>
            </a:b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11105091" cy="3880773"/>
          </a:xfrm>
        </p:spPr>
        <p:txBody>
          <a:bodyPr/>
          <a:lstStyle/>
          <a:p>
            <a:r>
              <a:rPr lang="en-US" sz="2600" dirty="0" smtClean="0">
                <a:solidFill>
                  <a:schemeClr val="tx1"/>
                </a:solidFill>
                <a:latin typeface="Tw Cen MT" panose="020B0602020104020603" pitchFamily="34" charset="0"/>
              </a:rPr>
              <a:t>System: </a:t>
            </a:r>
            <a:r>
              <a:rPr lang="en-US" sz="2600" dirty="0" smtClean="0">
                <a:solidFill>
                  <a:schemeClr val="tx1"/>
                </a:solidFill>
                <a:latin typeface="Tw Cen MT" panose="020B0602020104020603" pitchFamily="34" charset="0"/>
                <a:ea typeface="Calibri" panose="020F0502020204030204" pitchFamily="34" charset="0"/>
              </a:rPr>
              <a:t>To </a:t>
            </a:r>
            <a:r>
              <a:rPr lang="en-US" sz="2600" dirty="0">
                <a:solidFill>
                  <a:schemeClr val="tx1"/>
                </a:solidFill>
                <a:latin typeface="Tw Cen MT" panose="020B0602020104020603" pitchFamily="34" charset="0"/>
                <a:ea typeface="Calibri" panose="020F0502020204030204" pitchFamily="34" charset="0"/>
              </a:rPr>
              <a:t>overcome these problems we have developed a better system which is web </a:t>
            </a:r>
            <a:r>
              <a:rPr lang="en-US" sz="2600" dirty="0" smtClean="0">
                <a:solidFill>
                  <a:schemeClr val="tx1"/>
                </a:solidFill>
                <a:latin typeface="Tw Cen MT" panose="020B0602020104020603" pitchFamily="34" charset="0"/>
                <a:ea typeface="Calibri" panose="020F0502020204030204" pitchFamily="34" charset="0"/>
              </a:rPr>
              <a:t>based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Tw Cen MT" panose="020B0602020104020603" pitchFamily="34" charset="0"/>
              </a:rPr>
              <a:t>Security: </a:t>
            </a:r>
            <a:r>
              <a:rPr lang="en-US" sz="2600" dirty="0" smtClean="0">
                <a:solidFill>
                  <a:schemeClr val="tx1"/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sz="2600" dirty="0">
                <a:solidFill>
                  <a:schemeClr val="tx1"/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system records are kept safe and </a:t>
            </a:r>
            <a:r>
              <a:rPr lang="en-US" sz="2600" dirty="0" smtClean="0">
                <a:solidFill>
                  <a:schemeClr val="tx1"/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secure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Tw Cen MT" panose="020B0602020104020603" pitchFamily="34" charset="0"/>
                <a:ea typeface="Calibri" panose="020F0502020204030204" pitchFamily="34" charset="0"/>
              </a:rPr>
              <a:t>Efficiency: It </a:t>
            </a:r>
            <a:r>
              <a:rPr lang="en-US" sz="2600" dirty="0">
                <a:solidFill>
                  <a:schemeClr val="tx1"/>
                </a:solidFill>
                <a:latin typeface="Tw Cen MT" panose="020B0602020104020603" pitchFamily="34" charset="0"/>
                <a:ea typeface="Calibri" panose="020F0502020204030204" pitchFamily="34" charset="0"/>
              </a:rPr>
              <a:t>provides better and efficient service</a:t>
            </a:r>
            <a:endParaRPr lang="en-US" sz="2600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endParaRPr lang="en-US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2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619315" cy="1320800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Developing</a:t>
            </a:r>
            <a:r>
              <a:rPr lang="en-US" sz="4000" dirty="0" smtClean="0">
                <a:solidFill>
                  <a:srgbClr val="92D05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Tools</a:t>
            </a:r>
            <a:r>
              <a:rPr lang="en-US" sz="4000" dirty="0" smtClean="0"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endParaRPr lang="en-US" sz="4000" dirty="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677861" y="1930400"/>
            <a:ext cx="10618787" cy="4488307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Operating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System: Windows 7,8,10 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 (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Reactjs, Nodejs, Expressjs), HTML5,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CSS3 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 Chrome,Mozila Firefox 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Tools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&amp; Technology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: Antd, Git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Firebase,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Heroku.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216451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11162241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Features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1988" y="1838036"/>
            <a:ext cx="11097586" cy="38807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 smtClean="0">
                <a:latin typeface="Tw Cen MT" panose="020B0602020104020603" pitchFamily="34" charset="0"/>
                <a:cs typeface="Arial" panose="020B0604020202020204" pitchFamily="34" charset="0"/>
              </a:rPr>
              <a:t>User </a:t>
            </a:r>
            <a:r>
              <a:rPr lang="en-US" sz="2600" dirty="0">
                <a:latin typeface="Tw Cen MT" panose="020B0602020104020603" pitchFamily="34" charset="0"/>
                <a:cs typeface="Arial" panose="020B0604020202020204" pitchFamily="34" charset="0"/>
              </a:rPr>
              <a:t>account: Every user need to make an account with google account </a:t>
            </a:r>
            <a:endParaRPr lang="en-US" sz="2600" dirty="0" smtClean="0"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 smtClean="0">
                <a:latin typeface="Tw Cen MT" panose="020B0602020104020603" pitchFamily="34" charset="0"/>
                <a:cs typeface="Arial" panose="020B0604020202020204" pitchFamily="34" charset="0"/>
              </a:rPr>
              <a:t>Make </a:t>
            </a:r>
            <a:r>
              <a:rPr lang="en-US" sz="2600" dirty="0">
                <a:latin typeface="Tw Cen MT" panose="020B0602020104020603" pitchFamily="34" charset="0"/>
                <a:cs typeface="Arial" panose="020B0604020202020204" pitchFamily="34" charset="0"/>
              </a:rPr>
              <a:t>friends: Users can make friend other users</a:t>
            </a:r>
            <a:r>
              <a:rPr lang="en-US" sz="2600" dirty="0" smtClean="0">
                <a:latin typeface="Tw Cen MT" panose="020B0602020104020603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 smtClean="0">
                <a:latin typeface="Tw Cen MT" panose="020B0602020104020603" pitchFamily="34" charset="0"/>
                <a:cs typeface="Arial" panose="020B0604020202020204" pitchFamily="34" charset="0"/>
              </a:rPr>
              <a:t>Users </a:t>
            </a:r>
            <a:r>
              <a:rPr lang="en-US" sz="2600" dirty="0">
                <a:latin typeface="Tw Cen MT" panose="020B0602020104020603" pitchFamily="34" charset="0"/>
                <a:cs typeface="Arial" panose="020B0604020202020204" pitchFamily="34" charset="0"/>
              </a:rPr>
              <a:t>send message: Users can send message with other </a:t>
            </a:r>
            <a:r>
              <a:rPr lang="en-US" sz="2600" dirty="0" smtClean="0">
                <a:latin typeface="Tw Cen MT" panose="020B0602020104020603" pitchFamily="34" charset="0"/>
                <a:cs typeface="Arial" panose="020B0604020202020204" pitchFamily="34" charset="0"/>
              </a:rPr>
              <a:t>users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 smtClean="0">
                <a:latin typeface="Tw Cen MT" panose="020B0602020104020603" pitchFamily="34" charset="0"/>
                <a:cs typeface="Arial" panose="020B0604020202020204" pitchFamily="34" charset="0"/>
              </a:rPr>
              <a:t>Post: Users can create, update and delete their posts.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 smtClean="0">
                <a:latin typeface="Tw Cen MT" panose="020B0602020104020603" pitchFamily="34" charset="0"/>
                <a:cs typeface="Arial" panose="020B0604020202020204" pitchFamily="34" charset="0"/>
              </a:rPr>
              <a:t>React: Users can like any posts. </a:t>
            </a:r>
            <a:endParaRPr lang="en-US" sz="2600" dirty="0" smtClean="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34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1413</TotalTime>
  <Words>573</Words>
  <Application>Microsoft Office PowerPoint</Application>
  <PresentationFormat>Widescreen</PresentationFormat>
  <Paragraphs>117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Times New Roman</vt:lpstr>
      <vt:lpstr>Trebuchet MS</vt:lpstr>
      <vt:lpstr>Tw Cen MT</vt:lpstr>
      <vt:lpstr>Wingdings</vt:lpstr>
      <vt:lpstr>Wingdings 3</vt:lpstr>
      <vt:lpstr>Facet</vt:lpstr>
      <vt:lpstr>PowerPoint Presentation</vt:lpstr>
      <vt:lpstr>Course Name : Software Development Project-II Course Code : CSE-3114</vt:lpstr>
      <vt:lpstr>PowerPoint Presentation</vt:lpstr>
      <vt:lpstr>                Contents    </vt:lpstr>
      <vt:lpstr>Introduction</vt:lpstr>
      <vt:lpstr>Purpose </vt:lpstr>
      <vt:lpstr>Web Based Application </vt:lpstr>
      <vt:lpstr>Developing Tools </vt:lpstr>
      <vt:lpstr>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</vt:lpstr>
      <vt:lpstr>Conclusion And Future Works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MINHAJ RABBI</dc:creator>
  <cp:lastModifiedBy>Md Hasan Uz Zaman</cp:lastModifiedBy>
  <cp:revision>162</cp:revision>
  <dcterms:created xsi:type="dcterms:W3CDTF">2019-11-02T15:52:02Z</dcterms:created>
  <dcterms:modified xsi:type="dcterms:W3CDTF">2021-10-19T14:41:28Z</dcterms:modified>
</cp:coreProperties>
</file>