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5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7286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1855113" y="747832"/>
            <a:ext cx="10554414" cy="2499598"/>
          </a:xfrm>
          <a:prstGeom prst="rect">
            <a:avLst/>
          </a:prstGeom>
          <a:noFill/>
          <a:ln/>
        </p:spPr>
        <p:txBody>
          <a:bodyPr wrap="square" rtlCol="0" anchor="t"/>
          <a:lstStyle/>
          <a:p>
            <a:pPr marL="0" indent="0" algn="ctr">
              <a:lnSpc>
                <a:spcPts val="6561"/>
              </a:lnSpc>
              <a:buNone/>
            </a:pPr>
            <a:r>
              <a:rPr lang="en-US" sz="5249" b="1" dirty="0">
                <a:solidFill>
                  <a:srgbClr val="FFFFFF"/>
                </a:solidFill>
                <a:latin typeface="Fraunces" pitchFamily="34" charset="0"/>
                <a:ea typeface="Fraunces" pitchFamily="34" charset="-122"/>
                <a:cs typeface="Fraunces" pitchFamily="34" charset="-120"/>
              </a:rPr>
              <a:t>PSTU Enrollment Automation System Using Django Framework and SQLite</a:t>
            </a:r>
            <a:endParaRPr lang="en-US" sz="5249" dirty="0"/>
          </a:p>
        </p:txBody>
      </p:sp>
      <p:sp>
        <p:nvSpPr>
          <p:cNvPr id="5" name="Text 3"/>
          <p:cNvSpPr/>
          <p:nvPr/>
        </p:nvSpPr>
        <p:spPr>
          <a:xfrm>
            <a:off x="1592223" y="3264218"/>
            <a:ext cx="10554414" cy="355402"/>
          </a:xfrm>
          <a:prstGeom prst="rect">
            <a:avLst/>
          </a:prstGeom>
          <a:noFill/>
          <a:ln/>
        </p:spPr>
        <p:txBody>
          <a:bodyPr wrap="none" rtlCol="0" anchor="t"/>
          <a:lstStyle/>
          <a:p>
            <a:pPr marL="0" indent="0" algn="ctr">
              <a:lnSpc>
                <a:spcPts val="2799"/>
              </a:lnSpc>
              <a:buNone/>
            </a:pPr>
            <a:r>
              <a:rPr lang="en-US" sz="1750" dirty="0" smtClean="0">
                <a:solidFill>
                  <a:srgbClr val="EBECEF"/>
                </a:solidFill>
                <a:latin typeface="Epilogue" pitchFamily="34" charset="0"/>
                <a:ea typeface="Epilogue" pitchFamily="34" charset="-122"/>
                <a:cs typeface="Epilogue" pitchFamily="34" charset="-120"/>
              </a:rPr>
              <a:t>Developed by</a:t>
            </a:r>
            <a:endParaRPr lang="en-US" sz="1750" dirty="0"/>
          </a:p>
        </p:txBody>
      </p:sp>
      <p:sp>
        <p:nvSpPr>
          <p:cNvPr id="6" name="Text 4"/>
          <p:cNvSpPr/>
          <p:nvPr/>
        </p:nvSpPr>
        <p:spPr>
          <a:xfrm>
            <a:off x="1687739" y="3679626"/>
            <a:ext cx="10554414" cy="355402"/>
          </a:xfrm>
          <a:prstGeom prst="rect">
            <a:avLst/>
          </a:prstGeom>
          <a:noFill/>
          <a:ln/>
        </p:spPr>
        <p:txBody>
          <a:bodyPr wrap="none" rtlCol="0" anchor="t"/>
          <a:lstStyle/>
          <a:p>
            <a:pPr marL="0" indent="0" algn="ctr">
              <a:lnSpc>
                <a:spcPts val="2799"/>
              </a:lnSpc>
              <a:buNone/>
            </a:pPr>
            <a:r>
              <a:rPr lang="en-US" sz="1750" dirty="0">
                <a:solidFill>
                  <a:srgbClr val="EBECEF"/>
                </a:solidFill>
                <a:latin typeface="Epilogue" pitchFamily="34" charset="0"/>
                <a:ea typeface="Epilogue" pitchFamily="34" charset="-122"/>
                <a:cs typeface="Epilogue" pitchFamily="34" charset="-120"/>
              </a:rPr>
              <a:t>Md. Tasnif Rahman [1802014]</a:t>
            </a:r>
            <a:endParaRPr lang="en-US" sz="1750" dirty="0"/>
          </a:p>
        </p:txBody>
      </p:sp>
      <p:sp>
        <p:nvSpPr>
          <p:cNvPr id="7" name="Text 5"/>
          <p:cNvSpPr/>
          <p:nvPr/>
        </p:nvSpPr>
        <p:spPr>
          <a:xfrm>
            <a:off x="1687739" y="4060031"/>
            <a:ext cx="10554414" cy="355402"/>
          </a:xfrm>
          <a:prstGeom prst="rect">
            <a:avLst/>
          </a:prstGeom>
          <a:noFill/>
          <a:ln/>
        </p:spPr>
        <p:txBody>
          <a:bodyPr wrap="none" rtlCol="0" anchor="t"/>
          <a:lstStyle/>
          <a:p>
            <a:pPr marL="0" indent="0" algn="ctr">
              <a:lnSpc>
                <a:spcPts val="2799"/>
              </a:lnSpc>
              <a:buNone/>
            </a:pPr>
            <a:r>
              <a:rPr lang="en-US" sz="1750" dirty="0">
                <a:solidFill>
                  <a:srgbClr val="EBECEF"/>
                </a:solidFill>
                <a:latin typeface="Epilogue" pitchFamily="34" charset="0"/>
                <a:ea typeface="Epilogue" pitchFamily="34" charset="-122"/>
                <a:cs typeface="Epilogue" pitchFamily="34" charset="-120"/>
              </a:rPr>
              <a:t>Mehedi Hasan Rabbi [1802052]</a:t>
            </a:r>
            <a:endParaRPr lang="en-US" sz="1750" dirty="0"/>
          </a:p>
        </p:txBody>
      </p:sp>
      <p:sp>
        <p:nvSpPr>
          <p:cNvPr id="10" name="TextBox 9"/>
          <p:cNvSpPr txBox="1"/>
          <p:nvPr/>
        </p:nvSpPr>
        <p:spPr>
          <a:xfrm>
            <a:off x="1988820" y="5052060"/>
            <a:ext cx="10915650" cy="369332"/>
          </a:xfrm>
          <a:prstGeom prst="rect">
            <a:avLst/>
          </a:prstGeom>
          <a:noFill/>
        </p:spPr>
        <p:txBody>
          <a:bodyPr wrap="square" rtlCol="0">
            <a:spAutoFit/>
          </a:bodyPr>
          <a:lstStyle/>
          <a:p>
            <a:endParaRPr lang="en-US" dirty="0">
              <a:solidFill>
                <a:schemeClr val="bg1"/>
              </a:solidFill>
            </a:endParaRPr>
          </a:p>
        </p:txBody>
      </p:sp>
      <p:sp>
        <p:nvSpPr>
          <p:cNvPr id="12" name="Text 3"/>
          <p:cNvSpPr/>
          <p:nvPr/>
        </p:nvSpPr>
        <p:spPr>
          <a:xfrm>
            <a:off x="1592223" y="4550449"/>
            <a:ext cx="10554414" cy="355402"/>
          </a:xfrm>
          <a:prstGeom prst="rect">
            <a:avLst/>
          </a:prstGeom>
          <a:noFill/>
          <a:ln/>
        </p:spPr>
        <p:txBody>
          <a:bodyPr wrap="none" rtlCol="0" anchor="t"/>
          <a:lstStyle/>
          <a:p>
            <a:pPr marL="0" indent="0" algn="ctr">
              <a:lnSpc>
                <a:spcPts val="2799"/>
              </a:lnSpc>
              <a:buNone/>
            </a:pPr>
            <a:r>
              <a:rPr lang="en-US" sz="1750" b="1" dirty="0" smtClean="0">
                <a:solidFill>
                  <a:srgbClr val="EBECEF"/>
                </a:solidFill>
                <a:latin typeface="Epilogue" pitchFamily="34" charset="0"/>
                <a:ea typeface="Epilogue" pitchFamily="34" charset="-122"/>
                <a:cs typeface="Epilogue" pitchFamily="34" charset="-120"/>
              </a:rPr>
              <a:t>Supervised by</a:t>
            </a:r>
            <a:endParaRPr lang="en-US" sz="1750" b="1" dirty="0"/>
          </a:p>
        </p:txBody>
      </p:sp>
      <p:sp>
        <p:nvSpPr>
          <p:cNvPr id="8" name="TextBox 7"/>
          <p:cNvSpPr txBox="1"/>
          <p:nvPr/>
        </p:nvSpPr>
        <p:spPr>
          <a:xfrm>
            <a:off x="3434715" y="6223962"/>
            <a:ext cx="7760970" cy="1631216"/>
          </a:xfrm>
          <a:prstGeom prst="rect">
            <a:avLst/>
          </a:prstGeom>
          <a:noFill/>
        </p:spPr>
        <p:txBody>
          <a:bodyPr wrap="square" rtlCol="0">
            <a:spAutoFit/>
          </a:bodyPr>
          <a:lstStyle/>
          <a:p>
            <a:pPr algn="ctr"/>
            <a:r>
              <a:rPr lang="en-US" sz="2000" dirty="0">
                <a:solidFill>
                  <a:schemeClr val="bg1"/>
                </a:solidFill>
              </a:rPr>
              <a:t>Golam Md. </a:t>
            </a:r>
            <a:r>
              <a:rPr lang="en-US" sz="2000" dirty="0" err="1">
                <a:solidFill>
                  <a:schemeClr val="bg1"/>
                </a:solidFill>
              </a:rPr>
              <a:t>Muradul</a:t>
            </a:r>
            <a:r>
              <a:rPr lang="en-US" sz="2000" dirty="0">
                <a:solidFill>
                  <a:schemeClr val="bg1"/>
                </a:solidFill>
              </a:rPr>
              <a:t> Bashir</a:t>
            </a:r>
          </a:p>
          <a:p>
            <a:pPr algn="ctr"/>
            <a:r>
              <a:rPr lang="en-US" sz="2000" dirty="0" smtClean="0">
                <a:solidFill>
                  <a:schemeClr val="bg1"/>
                </a:solidFill>
              </a:rPr>
              <a:t>Professor</a:t>
            </a:r>
            <a:endParaRPr lang="en-US" sz="2000" dirty="0">
              <a:solidFill>
                <a:schemeClr val="bg1"/>
              </a:solidFill>
            </a:endParaRPr>
          </a:p>
          <a:p>
            <a:pPr algn="ctr"/>
            <a:r>
              <a:rPr lang="en-US" sz="2000" dirty="0">
                <a:solidFill>
                  <a:schemeClr val="bg1"/>
                </a:solidFill>
              </a:rPr>
              <a:t>Department of Computer and Communication Engineering</a:t>
            </a:r>
          </a:p>
          <a:p>
            <a:pPr algn="ctr"/>
            <a:r>
              <a:rPr lang="en-US" sz="2000" dirty="0">
                <a:solidFill>
                  <a:schemeClr val="bg1"/>
                </a:solidFill>
              </a:rPr>
              <a:t>Faculty of Computer Science &amp; Engineering</a:t>
            </a:r>
          </a:p>
          <a:p>
            <a:pPr algn="ctr"/>
            <a:r>
              <a:rPr lang="en-US" sz="2000" dirty="0" err="1">
                <a:solidFill>
                  <a:schemeClr val="bg1"/>
                </a:solidFill>
              </a:rPr>
              <a:t>Patuakhali</a:t>
            </a:r>
            <a:r>
              <a:rPr lang="en-US" sz="2000" dirty="0">
                <a:solidFill>
                  <a:schemeClr val="bg1"/>
                </a:solidFill>
              </a:rPr>
              <a:t> Science &amp; Technology </a:t>
            </a:r>
            <a:r>
              <a:rPr lang="en-US" sz="2000" dirty="0" smtClean="0">
                <a:solidFill>
                  <a:schemeClr val="bg1"/>
                </a:solidFill>
              </a:rPr>
              <a:t>University</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908833" y="955595"/>
            <a:ext cx="5780723" cy="416481"/>
          </a:xfrm>
          <a:prstGeom prst="rect">
            <a:avLst/>
          </a:prstGeom>
          <a:noFill/>
          <a:ln/>
        </p:spPr>
        <p:txBody>
          <a:bodyPr wrap="none" rtlCol="0" anchor="t"/>
          <a:lstStyle/>
          <a:p>
            <a:pPr marL="0" indent="0">
              <a:lnSpc>
                <a:spcPts val="3281"/>
              </a:lnSpc>
              <a:buNone/>
            </a:pPr>
            <a:r>
              <a:rPr lang="en-US" sz="2624" b="1" dirty="0">
                <a:solidFill>
                  <a:srgbClr val="FFFFFF"/>
                </a:solidFill>
                <a:latin typeface="Fraunces" pitchFamily="34" charset="0"/>
                <a:ea typeface="Fraunces" pitchFamily="34" charset="-122"/>
                <a:cs typeface="Fraunces" pitchFamily="34" charset="-120"/>
              </a:rPr>
              <a:t>Student Account Create and Delete</a:t>
            </a:r>
            <a:endParaRPr lang="en-US" sz="2624" dirty="0"/>
          </a:p>
        </p:txBody>
      </p:sp>
      <p:pic>
        <p:nvPicPr>
          <p:cNvPr id="7" name="Picture 6"/>
          <p:cNvPicPr>
            <a:picLocks noChangeAspect="1"/>
          </p:cNvPicPr>
          <p:nvPr/>
        </p:nvPicPr>
        <p:blipFill>
          <a:blip r:embed="rId3"/>
          <a:stretch>
            <a:fillRect/>
          </a:stretch>
        </p:blipFill>
        <p:spPr>
          <a:xfrm>
            <a:off x="908833" y="1889129"/>
            <a:ext cx="6121359" cy="5190626"/>
          </a:xfrm>
          <a:prstGeom prst="rect">
            <a:avLst/>
          </a:prstGeom>
        </p:spPr>
      </p:pic>
      <p:pic>
        <p:nvPicPr>
          <p:cNvPr id="8" name="Picture 7" descr="C:\Users\Mehedi Hasan\AppData\Local\Microsoft\Windows\INetCache\Content.Word\student.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5200" y="1818006"/>
            <a:ext cx="6626431" cy="5332871"/>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917853" y="955595"/>
            <a:ext cx="3758327" cy="416481"/>
          </a:xfrm>
          <a:prstGeom prst="rect">
            <a:avLst/>
          </a:prstGeom>
          <a:noFill/>
          <a:ln/>
        </p:spPr>
        <p:txBody>
          <a:bodyPr wrap="none" rtlCol="0" anchor="t"/>
          <a:lstStyle/>
          <a:p>
            <a:pPr marL="0" indent="0">
              <a:lnSpc>
                <a:spcPts val="3281"/>
              </a:lnSpc>
              <a:buNone/>
            </a:pPr>
            <a:r>
              <a:rPr lang="en-US" sz="2624" b="1" dirty="0">
                <a:solidFill>
                  <a:srgbClr val="FFFFFF"/>
                </a:solidFill>
                <a:latin typeface="Fraunces" pitchFamily="34" charset="0"/>
                <a:ea typeface="Fraunces" pitchFamily="34" charset="-122"/>
                <a:cs typeface="Fraunces" pitchFamily="34" charset="-120"/>
              </a:rPr>
              <a:t>Course Add and Delete</a:t>
            </a:r>
            <a:endParaRPr lang="en-US" sz="2624" dirty="0"/>
          </a:p>
        </p:txBody>
      </p:sp>
      <p:pic>
        <p:nvPicPr>
          <p:cNvPr id="7" name="Picture 6"/>
          <p:cNvPicPr/>
          <p:nvPr/>
        </p:nvPicPr>
        <p:blipFill>
          <a:blip r:embed="rId3" cstate="print">
            <a:extLst>
              <a:ext uri="{28A0092B-C50C-407E-A947-70E740481C1C}">
                <a14:useLocalDpi xmlns:a14="http://schemas.microsoft.com/office/drawing/2010/main" val="0"/>
              </a:ext>
            </a:extLst>
          </a:blip>
          <a:stretch>
            <a:fillRect/>
          </a:stretch>
        </p:blipFill>
        <p:spPr>
          <a:xfrm>
            <a:off x="571499" y="2068830"/>
            <a:ext cx="6035041" cy="3474719"/>
          </a:xfrm>
          <a:prstGeom prst="rect">
            <a:avLst/>
          </a:prstGeom>
        </p:spPr>
      </p:pic>
      <p:pic>
        <p:nvPicPr>
          <p:cNvPr id="8" name="Picture 7"/>
          <p:cNvPicPr/>
          <p:nvPr/>
        </p:nvPicPr>
        <p:blipFill>
          <a:blip r:embed="rId4"/>
          <a:stretch>
            <a:fillRect/>
          </a:stretch>
        </p:blipFill>
        <p:spPr>
          <a:xfrm>
            <a:off x="6720839" y="1951036"/>
            <a:ext cx="7147243" cy="371030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929283" y="955595"/>
            <a:ext cx="3332917" cy="416481"/>
          </a:xfrm>
          <a:prstGeom prst="rect">
            <a:avLst/>
          </a:prstGeom>
          <a:noFill/>
          <a:ln/>
        </p:spPr>
        <p:txBody>
          <a:bodyPr wrap="none" rtlCol="0" anchor="t"/>
          <a:lstStyle/>
          <a:p>
            <a:pPr marL="0" indent="0">
              <a:lnSpc>
                <a:spcPts val="3281"/>
              </a:lnSpc>
              <a:buNone/>
            </a:pPr>
            <a:r>
              <a:rPr lang="en-US" sz="2624" b="1" dirty="0">
                <a:solidFill>
                  <a:srgbClr val="FFFFFF"/>
                </a:solidFill>
                <a:latin typeface="Fraunces" pitchFamily="34" charset="0"/>
                <a:ea typeface="Fraunces" pitchFamily="34" charset="-122"/>
                <a:cs typeface="Fraunces" pitchFamily="34" charset="-120"/>
              </a:rPr>
              <a:t>Student Dashboard</a:t>
            </a:r>
            <a:endParaRPr lang="en-US" sz="2624" dirty="0"/>
          </a:p>
        </p:txBody>
      </p:sp>
      <p:pic>
        <p:nvPicPr>
          <p:cNvPr id="7" name="Picture 6" descr="C:\Users\Mehedi Hasan\AppData\Local\Microsoft\Windows\INetCache\Content.Word\WhatsApp Image 2024-03-26 at 7.09.10 PM.JPE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120" y="2223770"/>
            <a:ext cx="6332220" cy="3582670"/>
          </a:xfrm>
          <a:prstGeom prst="rect">
            <a:avLst/>
          </a:prstGeom>
          <a:noFill/>
          <a:ln>
            <a:noFill/>
          </a:ln>
        </p:spPr>
      </p:pic>
      <p:pic>
        <p:nvPicPr>
          <p:cNvPr id="8" name="Picture 7"/>
          <p:cNvPicPr/>
          <p:nvPr/>
        </p:nvPicPr>
        <p:blipFill>
          <a:blip r:embed="rId4" cstate="print">
            <a:extLst>
              <a:ext uri="{28A0092B-C50C-407E-A947-70E740481C1C}">
                <a14:useLocalDpi xmlns:a14="http://schemas.microsoft.com/office/drawing/2010/main" val="0"/>
              </a:ext>
            </a:extLst>
          </a:blip>
          <a:stretch>
            <a:fillRect/>
          </a:stretch>
        </p:blipFill>
        <p:spPr>
          <a:xfrm>
            <a:off x="7189470" y="2178050"/>
            <a:ext cx="6842760" cy="367411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917853" y="955595"/>
            <a:ext cx="4348520" cy="416481"/>
          </a:xfrm>
          <a:prstGeom prst="rect">
            <a:avLst/>
          </a:prstGeom>
          <a:noFill/>
          <a:ln/>
        </p:spPr>
        <p:txBody>
          <a:bodyPr wrap="none" rtlCol="0" anchor="t"/>
          <a:lstStyle/>
          <a:p>
            <a:pPr marL="0" indent="0">
              <a:lnSpc>
                <a:spcPts val="3281"/>
              </a:lnSpc>
              <a:buNone/>
            </a:pPr>
            <a:r>
              <a:rPr lang="en-US" sz="2624" b="1" dirty="0">
                <a:solidFill>
                  <a:srgbClr val="FFFFFF"/>
                </a:solidFill>
                <a:latin typeface="Fraunces" pitchFamily="34" charset="0"/>
                <a:ea typeface="Fraunces" pitchFamily="34" charset="-122"/>
                <a:cs typeface="Fraunces" pitchFamily="34" charset="-120"/>
              </a:rPr>
              <a:t>Next Semester Course List</a:t>
            </a:r>
            <a:endParaRPr lang="en-US" sz="2624" dirty="0"/>
          </a:p>
        </p:txBody>
      </p:sp>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1012825" y="2060575"/>
            <a:ext cx="6039485" cy="4911725"/>
          </a:xfrm>
          <a:prstGeom prst="rect">
            <a:avLst/>
          </a:prstGeom>
        </p:spPr>
      </p:pic>
      <p:pic>
        <p:nvPicPr>
          <p:cNvPr id="9" name="Picture 8"/>
          <p:cNvPicPr/>
          <p:nvPr/>
        </p:nvPicPr>
        <p:blipFill>
          <a:blip r:embed="rId4">
            <a:extLst>
              <a:ext uri="{28A0092B-C50C-407E-A947-70E740481C1C}">
                <a14:useLocalDpi xmlns:a14="http://schemas.microsoft.com/office/drawing/2010/main" val="0"/>
              </a:ext>
            </a:extLst>
          </a:blip>
          <a:stretch>
            <a:fillRect/>
          </a:stretch>
        </p:blipFill>
        <p:spPr>
          <a:xfrm>
            <a:off x="7315200" y="2060574"/>
            <a:ext cx="6137910" cy="49117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1820823" y="814745"/>
            <a:ext cx="3607594" cy="416481"/>
          </a:xfrm>
          <a:prstGeom prst="rect">
            <a:avLst/>
          </a:prstGeom>
          <a:noFill/>
          <a:ln/>
        </p:spPr>
        <p:txBody>
          <a:bodyPr wrap="none" rtlCol="0" anchor="t"/>
          <a:lstStyle/>
          <a:p>
            <a:pPr marL="0" indent="0">
              <a:lnSpc>
                <a:spcPts val="3281"/>
              </a:lnSpc>
              <a:buNone/>
            </a:pPr>
            <a:r>
              <a:rPr lang="en-US" sz="2624" b="1" dirty="0">
                <a:solidFill>
                  <a:srgbClr val="FFFFFF"/>
                </a:solidFill>
                <a:latin typeface="Fraunces" pitchFamily="34" charset="0"/>
                <a:ea typeface="Fraunces" pitchFamily="34" charset="-122"/>
                <a:cs typeface="Fraunces" pitchFamily="34" charset="-120"/>
              </a:rPr>
              <a:t>Payment Page Design</a:t>
            </a:r>
            <a:endParaRPr lang="en-US" sz="2624" dirty="0"/>
          </a:p>
        </p:txBody>
      </p:sp>
      <p:pic>
        <p:nvPicPr>
          <p:cNvPr id="7" name="Picture 6"/>
          <p:cNvPicPr/>
          <p:nvPr/>
        </p:nvPicPr>
        <p:blipFill rotWithShape="1">
          <a:blip r:embed="rId3"/>
          <a:srcRect b="2650"/>
          <a:stretch/>
        </p:blipFill>
        <p:spPr bwMode="auto">
          <a:xfrm>
            <a:off x="1943100" y="2045970"/>
            <a:ext cx="11109960" cy="4697730"/>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32934"/>
          </a:xfrm>
          <a:prstGeom prst="rect">
            <a:avLst/>
          </a:prstGeom>
          <a:solidFill>
            <a:srgbClr val="080E26"/>
          </a:solidFill>
          <a:ln/>
        </p:spPr>
      </p:sp>
      <p:sp>
        <p:nvSpPr>
          <p:cNvPr id="4" name="Text 2"/>
          <p:cNvSpPr/>
          <p:nvPr/>
        </p:nvSpPr>
        <p:spPr>
          <a:xfrm>
            <a:off x="2813328" y="521256"/>
            <a:ext cx="4738807" cy="592336"/>
          </a:xfrm>
          <a:prstGeom prst="rect">
            <a:avLst/>
          </a:prstGeom>
          <a:noFill/>
          <a:ln/>
        </p:spPr>
        <p:txBody>
          <a:bodyPr wrap="none" rtlCol="0" anchor="t"/>
          <a:lstStyle/>
          <a:p>
            <a:pPr marL="0" indent="0">
              <a:lnSpc>
                <a:spcPts val="4664"/>
              </a:lnSpc>
              <a:buNone/>
            </a:pPr>
            <a:r>
              <a:rPr lang="en-US" sz="3731" dirty="0">
                <a:solidFill>
                  <a:srgbClr val="FFFFFF"/>
                </a:solidFill>
                <a:latin typeface="Fraunces" pitchFamily="34" charset="0"/>
                <a:ea typeface="Fraunces" pitchFamily="34" charset="-122"/>
                <a:cs typeface="Fraunces" pitchFamily="34" charset="-120"/>
              </a:rPr>
              <a:t>Future Work</a:t>
            </a:r>
            <a:endParaRPr lang="en-US" sz="3731" dirty="0"/>
          </a:p>
        </p:txBody>
      </p:sp>
      <p:sp>
        <p:nvSpPr>
          <p:cNvPr id="5" name="Shape 3"/>
          <p:cNvSpPr/>
          <p:nvPr/>
        </p:nvSpPr>
        <p:spPr>
          <a:xfrm>
            <a:off x="3078718" y="1492687"/>
            <a:ext cx="37862" cy="6218992"/>
          </a:xfrm>
          <a:prstGeom prst="roundRect">
            <a:avLst>
              <a:gd name="adj" fmla="val 225290"/>
            </a:avLst>
          </a:prstGeom>
          <a:solidFill>
            <a:srgbClr val="414A70"/>
          </a:solidFill>
          <a:ln/>
        </p:spPr>
      </p:sp>
      <p:sp>
        <p:nvSpPr>
          <p:cNvPr id="6" name="Shape 4"/>
          <p:cNvSpPr/>
          <p:nvPr/>
        </p:nvSpPr>
        <p:spPr>
          <a:xfrm>
            <a:off x="3310890" y="1834991"/>
            <a:ext cx="663416" cy="37862"/>
          </a:xfrm>
          <a:prstGeom prst="roundRect">
            <a:avLst>
              <a:gd name="adj" fmla="val 225290"/>
            </a:avLst>
          </a:prstGeom>
          <a:solidFill>
            <a:srgbClr val="414A70"/>
          </a:solidFill>
          <a:ln/>
        </p:spPr>
      </p:sp>
      <p:sp>
        <p:nvSpPr>
          <p:cNvPr id="7" name="Shape 5"/>
          <p:cNvSpPr/>
          <p:nvPr/>
        </p:nvSpPr>
        <p:spPr>
          <a:xfrm>
            <a:off x="2884408" y="1640800"/>
            <a:ext cx="426482" cy="426482"/>
          </a:xfrm>
          <a:prstGeom prst="roundRect">
            <a:avLst>
              <a:gd name="adj" fmla="val 20001"/>
            </a:avLst>
          </a:prstGeom>
          <a:solidFill>
            <a:srgbClr val="283157"/>
          </a:solidFill>
          <a:ln w="7620">
            <a:solidFill>
              <a:srgbClr val="414A70"/>
            </a:solidFill>
            <a:prstDash val="solid"/>
          </a:ln>
        </p:spPr>
      </p:sp>
      <p:sp>
        <p:nvSpPr>
          <p:cNvPr id="8" name="Text 6"/>
          <p:cNvSpPr/>
          <p:nvPr/>
        </p:nvSpPr>
        <p:spPr>
          <a:xfrm>
            <a:off x="3032403" y="1676281"/>
            <a:ext cx="130373" cy="355402"/>
          </a:xfrm>
          <a:prstGeom prst="rect">
            <a:avLst/>
          </a:prstGeom>
          <a:noFill/>
          <a:ln/>
        </p:spPr>
        <p:txBody>
          <a:bodyPr wrap="none" rtlCol="0" anchor="t"/>
          <a:lstStyle/>
          <a:p>
            <a:pPr marL="0" indent="0" algn="ctr">
              <a:lnSpc>
                <a:spcPts val="2799"/>
              </a:lnSpc>
              <a:buNone/>
            </a:pPr>
            <a:r>
              <a:rPr lang="en-US" sz="2239" dirty="0">
                <a:solidFill>
                  <a:srgbClr val="EBECEF"/>
                </a:solidFill>
                <a:latin typeface="Fraunces" pitchFamily="34" charset="0"/>
                <a:ea typeface="Fraunces" pitchFamily="34" charset="-122"/>
                <a:cs typeface="Fraunces" pitchFamily="34" charset="-120"/>
              </a:rPr>
              <a:t>1</a:t>
            </a:r>
            <a:endParaRPr lang="en-US" sz="2239" dirty="0"/>
          </a:p>
        </p:txBody>
      </p:sp>
      <p:sp>
        <p:nvSpPr>
          <p:cNvPr id="9" name="Text 7"/>
          <p:cNvSpPr/>
          <p:nvPr/>
        </p:nvSpPr>
        <p:spPr>
          <a:xfrm>
            <a:off x="4140160" y="1682234"/>
            <a:ext cx="3371850" cy="296108"/>
          </a:xfrm>
          <a:prstGeom prst="rect">
            <a:avLst/>
          </a:prstGeom>
          <a:noFill/>
          <a:ln/>
        </p:spPr>
        <p:txBody>
          <a:bodyPr wrap="none" rtlCol="0" anchor="t"/>
          <a:lstStyle/>
          <a:p>
            <a:pPr marL="0" indent="0" algn="l">
              <a:lnSpc>
                <a:spcPts val="2332"/>
              </a:lnSpc>
              <a:buNone/>
            </a:pPr>
            <a:r>
              <a:rPr lang="en-US" sz="1866" dirty="0">
                <a:solidFill>
                  <a:srgbClr val="EBECEF"/>
                </a:solidFill>
                <a:latin typeface="Fraunces" pitchFamily="34" charset="0"/>
                <a:ea typeface="Fraunces" pitchFamily="34" charset="-122"/>
                <a:cs typeface="Fraunces" pitchFamily="34" charset="-120"/>
              </a:rPr>
              <a:t>Payment Gateway Integration</a:t>
            </a:r>
            <a:endParaRPr lang="en-US" sz="1866" dirty="0"/>
          </a:p>
        </p:txBody>
      </p:sp>
      <p:sp>
        <p:nvSpPr>
          <p:cNvPr id="10" name="Text 8"/>
          <p:cNvSpPr/>
          <p:nvPr/>
        </p:nvSpPr>
        <p:spPr>
          <a:xfrm>
            <a:off x="4140160" y="2092047"/>
            <a:ext cx="7676912" cy="303252"/>
          </a:xfrm>
          <a:prstGeom prst="rect">
            <a:avLst/>
          </a:prstGeom>
          <a:noFill/>
          <a:ln/>
        </p:spPr>
        <p:txBody>
          <a:bodyPr wrap="none" rtlCol="0" anchor="t"/>
          <a:lstStyle/>
          <a:p>
            <a:pPr marL="0" indent="0" algn="l">
              <a:lnSpc>
                <a:spcPts val="2388"/>
              </a:lnSpc>
              <a:buNone/>
            </a:pPr>
            <a:r>
              <a:rPr lang="en-US" sz="1493" dirty="0">
                <a:solidFill>
                  <a:srgbClr val="EBECEF"/>
                </a:solidFill>
                <a:latin typeface="Epilogue" pitchFamily="34" charset="0"/>
                <a:ea typeface="Epilogue" pitchFamily="34" charset="-122"/>
                <a:cs typeface="Epilogue" pitchFamily="34" charset="-120"/>
              </a:rPr>
              <a:t>Implementation of a secure payment gateway for online transactions.</a:t>
            </a:r>
            <a:endParaRPr lang="en-US" sz="1493" dirty="0"/>
          </a:p>
        </p:txBody>
      </p:sp>
      <p:sp>
        <p:nvSpPr>
          <p:cNvPr id="11" name="Shape 9"/>
          <p:cNvSpPr/>
          <p:nvPr/>
        </p:nvSpPr>
        <p:spPr>
          <a:xfrm>
            <a:off x="3310890" y="3116699"/>
            <a:ext cx="663416" cy="37862"/>
          </a:xfrm>
          <a:prstGeom prst="roundRect">
            <a:avLst>
              <a:gd name="adj" fmla="val 225290"/>
            </a:avLst>
          </a:prstGeom>
          <a:solidFill>
            <a:srgbClr val="414A70"/>
          </a:solidFill>
          <a:ln/>
        </p:spPr>
      </p:sp>
      <p:sp>
        <p:nvSpPr>
          <p:cNvPr id="12" name="Shape 10"/>
          <p:cNvSpPr/>
          <p:nvPr/>
        </p:nvSpPr>
        <p:spPr>
          <a:xfrm>
            <a:off x="2884408" y="2922508"/>
            <a:ext cx="426482" cy="426482"/>
          </a:xfrm>
          <a:prstGeom prst="roundRect">
            <a:avLst>
              <a:gd name="adj" fmla="val 20001"/>
            </a:avLst>
          </a:prstGeom>
          <a:solidFill>
            <a:srgbClr val="283157"/>
          </a:solidFill>
          <a:ln w="7620">
            <a:solidFill>
              <a:srgbClr val="414A70"/>
            </a:solidFill>
            <a:prstDash val="solid"/>
          </a:ln>
        </p:spPr>
      </p:sp>
      <p:sp>
        <p:nvSpPr>
          <p:cNvPr id="13" name="Text 11"/>
          <p:cNvSpPr/>
          <p:nvPr/>
        </p:nvSpPr>
        <p:spPr>
          <a:xfrm>
            <a:off x="3011448" y="2957989"/>
            <a:ext cx="172283" cy="355402"/>
          </a:xfrm>
          <a:prstGeom prst="rect">
            <a:avLst/>
          </a:prstGeom>
          <a:noFill/>
          <a:ln/>
        </p:spPr>
        <p:txBody>
          <a:bodyPr wrap="none" rtlCol="0" anchor="t"/>
          <a:lstStyle/>
          <a:p>
            <a:pPr marL="0" indent="0" algn="ctr">
              <a:lnSpc>
                <a:spcPts val="2799"/>
              </a:lnSpc>
              <a:buNone/>
            </a:pPr>
            <a:r>
              <a:rPr lang="en-US" sz="2239" dirty="0">
                <a:solidFill>
                  <a:srgbClr val="EBECEF"/>
                </a:solidFill>
                <a:latin typeface="Fraunces" pitchFamily="34" charset="0"/>
                <a:ea typeface="Fraunces" pitchFamily="34" charset="-122"/>
                <a:cs typeface="Fraunces" pitchFamily="34" charset="-120"/>
              </a:rPr>
              <a:t>2</a:t>
            </a:r>
            <a:endParaRPr lang="en-US" sz="2239" dirty="0"/>
          </a:p>
        </p:txBody>
      </p:sp>
      <p:sp>
        <p:nvSpPr>
          <p:cNvPr id="14" name="Text 12"/>
          <p:cNvSpPr/>
          <p:nvPr/>
        </p:nvSpPr>
        <p:spPr>
          <a:xfrm>
            <a:off x="4140160" y="2963942"/>
            <a:ext cx="3187898" cy="296108"/>
          </a:xfrm>
          <a:prstGeom prst="rect">
            <a:avLst/>
          </a:prstGeom>
          <a:noFill/>
          <a:ln/>
        </p:spPr>
        <p:txBody>
          <a:bodyPr wrap="none" rtlCol="0" anchor="t"/>
          <a:lstStyle/>
          <a:p>
            <a:pPr marL="0" indent="0" algn="l">
              <a:lnSpc>
                <a:spcPts val="2332"/>
              </a:lnSpc>
              <a:buNone/>
            </a:pPr>
            <a:r>
              <a:rPr lang="en-US" sz="1866" dirty="0">
                <a:solidFill>
                  <a:srgbClr val="EBECEF"/>
                </a:solidFill>
                <a:latin typeface="Fraunces" pitchFamily="34" charset="0"/>
                <a:ea typeface="Fraunces" pitchFamily="34" charset="-122"/>
                <a:cs typeface="Fraunces" pitchFamily="34" charset="-120"/>
              </a:rPr>
              <a:t>Transaction History Feature</a:t>
            </a:r>
            <a:endParaRPr lang="en-US" sz="1866" dirty="0"/>
          </a:p>
        </p:txBody>
      </p:sp>
      <p:sp>
        <p:nvSpPr>
          <p:cNvPr id="15" name="Text 13"/>
          <p:cNvSpPr/>
          <p:nvPr/>
        </p:nvSpPr>
        <p:spPr>
          <a:xfrm>
            <a:off x="4140160" y="3373755"/>
            <a:ext cx="7676912" cy="303252"/>
          </a:xfrm>
          <a:prstGeom prst="rect">
            <a:avLst/>
          </a:prstGeom>
          <a:noFill/>
          <a:ln/>
        </p:spPr>
        <p:txBody>
          <a:bodyPr wrap="none" rtlCol="0" anchor="t"/>
          <a:lstStyle/>
          <a:p>
            <a:pPr marL="0" indent="0" algn="l">
              <a:lnSpc>
                <a:spcPts val="2388"/>
              </a:lnSpc>
              <a:buNone/>
            </a:pPr>
            <a:r>
              <a:rPr lang="en-US" sz="1493" dirty="0">
                <a:solidFill>
                  <a:srgbClr val="EBECEF"/>
                </a:solidFill>
                <a:latin typeface="Epilogue" pitchFamily="34" charset="0"/>
                <a:ea typeface="Epilogue" pitchFamily="34" charset="-122"/>
                <a:cs typeface="Epilogue" pitchFamily="34" charset="-120"/>
              </a:rPr>
              <a:t>Introduction of a feature to track financial activities and ensure transparency.</a:t>
            </a:r>
            <a:endParaRPr lang="en-US" sz="1493" dirty="0"/>
          </a:p>
        </p:txBody>
      </p:sp>
      <p:sp>
        <p:nvSpPr>
          <p:cNvPr id="16" name="Shape 14"/>
          <p:cNvSpPr/>
          <p:nvPr/>
        </p:nvSpPr>
        <p:spPr>
          <a:xfrm>
            <a:off x="3310890" y="4398407"/>
            <a:ext cx="663416" cy="37862"/>
          </a:xfrm>
          <a:prstGeom prst="roundRect">
            <a:avLst>
              <a:gd name="adj" fmla="val 225290"/>
            </a:avLst>
          </a:prstGeom>
          <a:solidFill>
            <a:srgbClr val="414A70"/>
          </a:solidFill>
          <a:ln/>
        </p:spPr>
      </p:sp>
      <p:sp>
        <p:nvSpPr>
          <p:cNvPr id="17" name="Shape 15"/>
          <p:cNvSpPr/>
          <p:nvPr/>
        </p:nvSpPr>
        <p:spPr>
          <a:xfrm>
            <a:off x="2884408" y="4204216"/>
            <a:ext cx="426482" cy="426482"/>
          </a:xfrm>
          <a:prstGeom prst="roundRect">
            <a:avLst>
              <a:gd name="adj" fmla="val 20001"/>
            </a:avLst>
          </a:prstGeom>
          <a:solidFill>
            <a:srgbClr val="283157"/>
          </a:solidFill>
          <a:ln w="7620">
            <a:solidFill>
              <a:srgbClr val="414A70"/>
            </a:solidFill>
            <a:prstDash val="solid"/>
          </a:ln>
        </p:spPr>
      </p:sp>
      <p:sp>
        <p:nvSpPr>
          <p:cNvPr id="18" name="Text 16"/>
          <p:cNvSpPr/>
          <p:nvPr/>
        </p:nvSpPr>
        <p:spPr>
          <a:xfrm>
            <a:off x="3019187" y="4239697"/>
            <a:ext cx="156924" cy="355402"/>
          </a:xfrm>
          <a:prstGeom prst="rect">
            <a:avLst/>
          </a:prstGeom>
          <a:noFill/>
          <a:ln/>
        </p:spPr>
        <p:txBody>
          <a:bodyPr wrap="none" rtlCol="0" anchor="t"/>
          <a:lstStyle/>
          <a:p>
            <a:pPr marL="0" indent="0" algn="ctr">
              <a:lnSpc>
                <a:spcPts val="2799"/>
              </a:lnSpc>
              <a:buNone/>
            </a:pPr>
            <a:r>
              <a:rPr lang="en-US" sz="2239" dirty="0">
                <a:solidFill>
                  <a:srgbClr val="EBECEF"/>
                </a:solidFill>
                <a:latin typeface="Fraunces" pitchFamily="34" charset="0"/>
                <a:ea typeface="Fraunces" pitchFamily="34" charset="-122"/>
                <a:cs typeface="Fraunces" pitchFamily="34" charset="-120"/>
              </a:rPr>
              <a:t>3</a:t>
            </a:r>
            <a:endParaRPr lang="en-US" sz="2239" dirty="0"/>
          </a:p>
        </p:txBody>
      </p:sp>
      <p:sp>
        <p:nvSpPr>
          <p:cNvPr id="19" name="Text 17"/>
          <p:cNvSpPr/>
          <p:nvPr/>
        </p:nvSpPr>
        <p:spPr>
          <a:xfrm>
            <a:off x="4140160" y="4245650"/>
            <a:ext cx="4034790" cy="296108"/>
          </a:xfrm>
          <a:prstGeom prst="rect">
            <a:avLst/>
          </a:prstGeom>
          <a:noFill/>
          <a:ln/>
        </p:spPr>
        <p:txBody>
          <a:bodyPr wrap="none" rtlCol="0" anchor="t"/>
          <a:lstStyle/>
          <a:p>
            <a:pPr marL="0" indent="0" algn="l">
              <a:lnSpc>
                <a:spcPts val="2332"/>
              </a:lnSpc>
              <a:buNone/>
            </a:pPr>
            <a:r>
              <a:rPr lang="en-US" sz="1866" dirty="0">
                <a:solidFill>
                  <a:srgbClr val="EBECEF"/>
                </a:solidFill>
                <a:latin typeface="Fraunces" pitchFamily="34" charset="0"/>
                <a:ea typeface="Fraunces" pitchFamily="34" charset="-122"/>
                <a:cs typeface="Fraunces" pitchFamily="34" charset="-120"/>
              </a:rPr>
              <a:t>OTP Verification for Student Logins</a:t>
            </a:r>
            <a:endParaRPr lang="en-US" sz="1866" dirty="0"/>
          </a:p>
        </p:txBody>
      </p:sp>
      <p:sp>
        <p:nvSpPr>
          <p:cNvPr id="20" name="Text 18"/>
          <p:cNvSpPr/>
          <p:nvPr/>
        </p:nvSpPr>
        <p:spPr>
          <a:xfrm>
            <a:off x="4140160" y="4655463"/>
            <a:ext cx="7676912" cy="303252"/>
          </a:xfrm>
          <a:prstGeom prst="rect">
            <a:avLst/>
          </a:prstGeom>
          <a:noFill/>
          <a:ln/>
        </p:spPr>
        <p:txBody>
          <a:bodyPr wrap="none" rtlCol="0" anchor="t"/>
          <a:lstStyle/>
          <a:p>
            <a:pPr marL="0" indent="0" algn="l">
              <a:lnSpc>
                <a:spcPts val="2388"/>
              </a:lnSpc>
              <a:buNone/>
            </a:pPr>
            <a:r>
              <a:rPr lang="en-US" sz="1493" dirty="0">
                <a:solidFill>
                  <a:srgbClr val="EBECEF"/>
                </a:solidFill>
                <a:latin typeface="Epilogue" pitchFamily="34" charset="0"/>
                <a:ea typeface="Epilogue" pitchFamily="34" charset="-122"/>
                <a:cs typeface="Epilogue" pitchFamily="34" charset="-120"/>
              </a:rPr>
              <a:t>Enhancement of security measures using one-time password verification.</a:t>
            </a:r>
            <a:endParaRPr lang="en-US" sz="1493" dirty="0"/>
          </a:p>
        </p:txBody>
      </p:sp>
      <p:sp>
        <p:nvSpPr>
          <p:cNvPr id="21" name="Shape 19"/>
          <p:cNvSpPr/>
          <p:nvPr/>
        </p:nvSpPr>
        <p:spPr>
          <a:xfrm>
            <a:off x="3310890" y="5680115"/>
            <a:ext cx="663416" cy="37862"/>
          </a:xfrm>
          <a:prstGeom prst="roundRect">
            <a:avLst>
              <a:gd name="adj" fmla="val 225290"/>
            </a:avLst>
          </a:prstGeom>
          <a:solidFill>
            <a:srgbClr val="414A70"/>
          </a:solidFill>
          <a:ln/>
        </p:spPr>
      </p:sp>
      <p:sp>
        <p:nvSpPr>
          <p:cNvPr id="22" name="Shape 20"/>
          <p:cNvSpPr/>
          <p:nvPr/>
        </p:nvSpPr>
        <p:spPr>
          <a:xfrm>
            <a:off x="2884408" y="5485924"/>
            <a:ext cx="426482" cy="426482"/>
          </a:xfrm>
          <a:prstGeom prst="roundRect">
            <a:avLst>
              <a:gd name="adj" fmla="val 20001"/>
            </a:avLst>
          </a:prstGeom>
          <a:solidFill>
            <a:srgbClr val="283157"/>
          </a:solidFill>
          <a:ln w="7620">
            <a:solidFill>
              <a:srgbClr val="414A70"/>
            </a:solidFill>
            <a:prstDash val="solid"/>
          </a:ln>
        </p:spPr>
      </p:sp>
      <p:sp>
        <p:nvSpPr>
          <p:cNvPr id="23" name="Text 21"/>
          <p:cNvSpPr/>
          <p:nvPr/>
        </p:nvSpPr>
        <p:spPr>
          <a:xfrm>
            <a:off x="3010733" y="5521404"/>
            <a:ext cx="173831" cy="355402"/>
          </a:xfrm>
          <a:prstGeom prst="rect">
            <a:avLst/>
          </a:prstGeom>
          <a:noFill/>
          <a:ln/>
        </p:spPr>
        <p:txBody>
          <a:bodyPr wrap="none" rtlCol="0" anchor="t"/>
          <a:lstStyle/>
          <a:p>
            <a:pPr marL="0" indent="0" algn="ctr">
              <a:lnSpc>
                <a:spcPts val="2799"/>
              </a:lnSpc>
              <a:buNone/>
            </a:pPr>
            <a:r>
              <a:rPr lang="en-US" sz="2239" dirty="0">
                <a:solidFill>
                  <a:srgbClr val="EBECEF"/>
                </a:solidFill>
                <a:latin typeface="Fraunces" pitchFamily="34" charset="0"/>
                <a:ea typeface="Fraunces" pitchFamily="34" charset="-122"/>
                <a:cs typeface="Fraunces" pitchFamily="34" charset="-120"/>
              </a:rPr>
              <a:t>4</a:t>
            </a:r>
            <a:endParaRPr lang="en-US" sz="2239" dirty="0"/>
          </a:p>
        </p:txBody>
      </p:sp>
      <p:sp>
        <p:nvSpPr>
          <p:cNvPr id="24" name="Text 22"/>
          <p:cNvSpPr/>
          <p:nvPr/>
        </p:nvSpPr>
        <p:spPr>
          <a:xfrm>
            <a:off x="4140160" y="5527357"/>
            <a:ext cx="4380071" cy="296108"/>
          </a:xfrm>
          <a:prstGeom prst="rect">
            <a:avLst/>
          </a:prstGeom>
          <a:noFill/>
          <a:ln/>
        </p:spPr>
        <p:txBody>
          <a:bodyPr wrap="none" rtlCol="0" anchor="t"/>
          <a:lstStyle/>
          <a:p>
            <a:pPr marL="0" indent="0" algn="l">
              <a:lnSpc>
                <a:spcPts val="2332"/>
              </a:lnSpc>
              <a:buNone/>
            </a:pPr>
            <a:r>
              <a:rPr lang="en-US" sz="1866" dirty="0">
                <a:solidFill>
                  <a:srgbClr val="EBECEF"/>
                </a:solidFill>
                <a:latin typeface="Fraunces" pitchFamily="34" charset="0"/>
                <a:ea typeface="Fraunces" pitchFamily="34" charset="-122"/>
                <a:cs typeface="Fraunces" pitchFamily="34" charset="-120"/>
              </a:rPr>
              <a:t>Optimal Hosting Solutions Exploration</a:t>
            </a:r>
            <a:endParaRPr lang="en-US" sz="1866" dirty="0"/>
          </a:p>
        </p:txBody>
      </p:sp>
      <p:sp>
        <p:nvSpPr>
          <p:cNvPr id="25" name="Text 23"/>
          <p:cNvSpPr/>
          <p:nvPr/>
        </p:nvSpPr>
        <p:spPr>
          <a:xfrm>
            <a:off x="4140160" y="5937171"/>
            <a:ext cx="7676912" cy="303252"/>
          </a:xfrm>
          <a:prstGeom prst="rect">
            <a:avLst/>
          </a:prstGeom>
          <a:noFill/>
          <a:ln/>
        </p:spPr>
        <p:txBody>
          <a:bodyPr wrap="none" rtlCol="0" anchor="t"/>
          <a:lstStyle/>
          <a:p>
            <a:pPr marL="0" indent="0" algn="l">
              <a:lnSpc>
                <a:spcPts val="2388"/>
              </a:lnSpc>
              <a:buNone/>
            </a:pPr>
            <a:r>
              <a:rPr lang="en-US" sz="1493" dirty="0">
                <a:solidFill>
                  <a:srgbClr val="EBECEF"/>
                </a:solidFill>
                <a:latin typeface="Epilogue" pitchFamily="34" charset="0"/>
                <a:ea typeface="Epilogue" pitchFamily="34" charset="-122"/>
                <a:cs typeface="Epilogue" pitchFamily="34" charset="-120"/>
              </a:rPr>
              <a:t>Research and implementation of hosting options for system performance.</a:t>
            </a:r>
            <a:endParaRPr lang="en-US" sz="1493" dirty="0"/>
          </a:p>
        </p:txBody>
      </p:sp>
      <p:sp>
        <p:nvSpPr>
          <p:cNvPr id="26" name="Shape 24"/>
          <p:cNvSpPr/>
          <p:nvPr/>
        </p:nvSpPr>
        <p:spPr>
          <a:xfrm>
            <a:off x="3310890" y="6961823"/>
            <a:ext cx="663416" cy="37862"/>
          </a:xfrm>
          <a:prstGeom prst="roundRect">
            <a:avLst>
              <a:gd name="adj" fmla="val 225290"/>
            </a:avLst>
          </a:prstGeom>
          <a:solidFill>
            <a:srgbClr val="414A70"/>
          </a:solidFill>
          <a:ln/>
        </p:spPr>
      </p:sp>
      <p:sp>
        <p:nvSpPr>
          <p:cNvPr id="27" name="Shape 25"/>
          <p:cNvSpPr/>
          <p:nvPr/>
        </p:nvSpPr>
        <p:spPr>
          <a:xfrm>
            <a:off x="2884408" y="6767632"/>
            <a:ext cx="426482" cy="426482"/>
          </a:xfrm>
          <a:prstGeom prst="roundRect">
            <a:avLst>
              <a:gd name="adj" fmla="val 20001"/>
            </a:avLst>
          </a:prstGeom>
          <a:solidFill>
            <a:srgbClr val="283157"/>
          </a:solidFill>
          <a:ln w="7620">
            <a:solidFill>
              <a:srgbClr val="414A70"/>
            </a:solidFill>
            <a:prstDash val="solid"/>
          </a:ln>
        </p:spPr>
      </p:sp>
      <p:sp>
        <p:nvSpPr>
          <p:cNvPr id="28" name="Text 26"/>
          <p:cNvSpPr/>
          <p:nvPr/>
        </p:nvSpPr>
        <p:spPr>
          <a:xfrm>
            <a:off x="3015734" y="6803112"/>
            <a:ext cx="163711" cy="355402"/>
          </a:xfrm>
          <a:prstGeom prst="rect">
            <a:avLst/>
          </a:prstGeom>
          <a:noFill/>
          <a:ln/>
        </p:spPr>
        <p:txBody>
          <a:bodyPr wrap="none" rtlCol="0" anchor="t"/>
          <a:lstStyle/>
          <a:p>
            <a:pPr marL="0" indent="0" algn="ctr">
              <a:lnSpc>
                <a:spcPts val="2799"/>
              </a:lnSpc>
              <a:buNone/>
            </a:pPr>
            <a:r>
              <a:rPr lang="en-US" sz="2239" dirty="0">
                <a:solidFill>
                  <a:srgbClr val="EBECEF"/>
                </a:solidFill>
                <a:latin typeface="Fraunces" pitchFamily="34" charset="0"/>
                <a:ea typeface="Fraunces" pitchFamily="34" charset="-122"/>
                <a:cs typeface="Fraunces" pitchFamily="34" charset="-120"/>
              </a:rPr>
              <a:t>5</a:t>
            </a:r>
            <a:endParaRPr lang="en-US" sz="2239" dirty="0"/>
          </a:p>
        </p:txBody>
      </p:sp>
      <p:sp>
        <p:nvSpPr>
          <p:cNvPr id="29" name="Text 27"/>
          <p:cNvSpPr/>
          <p:nvPr/>
        </p:nvSpPr>
        <p:spPr>
          <a:xfrm>
            <a:off x="4140160" y="6809065"/>
            <a:ext cx="4699516" cy="296108"/>
          </a:xfrm>
          <a:prstGeom prst="rect">
            <a:avLst/>
          </a:prstGeom>
          <a:noFill/>
          <a:ln/>
        </p:spPr>
        <p:txBody>
          <a:bodyPr wrap="none" rtlCol="0" anchor="t"/>
          <a:lstStyle/>
          <a:p>
            <a:pPr marL="0" indent="0" algn="l">
              <a:lnSpc>
                <a:spcPts val="2332"/>
              </a:lnSpc>
              <a:buNone/>
            </a:pPr>
            <a:r>
              <a:rPr lang="en-US" sz="1866" dirty="0">
                <a:solidFill>
                  <a:srgbClr val="EBECEF"/>
                </a:solidFill>
                <a:latin typeface="Fraunces" pitchFamily="34" charset="0"/>
                <a:ea typeface="Fraunces" pitchFamily="34" charset="-122"/>
                <a:cs typeface="Fraunces" pitchFamily="34" charset="-120"/>
              </a:rPr>
              <a:t>New User Role for Faculty Administrators</a:t>
            </a:r>
            <a:endParaRPr lang="en-US" sz="1866" dirty="0"/>
          </a:p>
        </p:txBody>
      </p:sp>
      <p:sp>
        <p:nvSpPr>
          <p:cNvPr id="30" name="Text 28"/>
          <p:cNvSpPr/>
          <p:nvPr/>
        </p:nvSpPr>
        <p:spPr>
          <a:xfrm>
            <a:off x="4140160" y="7218878"/>
            <a:ext cx="7676912" cy="303252"/>
          </a:xfrm>
          <a:prstGeom prst="rect">
            <a:avLst/>
          </a:prstGeom>
          <a:noFill/>
          <a:ln/>
        </p:spPr>
        <p:txBody>
          <a:bodyPr wrap="none" rtlCol="0" anchor="t"/>
          <a:lstStyle/>
          <a:p>
            <a:pPr marL="0" indent="0" algn="l">
              <a:lnSpc>
                <a:spcPts val="2388"/>
              </a:lnSpc>
              <a:buNone/>
            </a:pPr>
            <a:r>
              <a:rPr lang="en-US" sz="1493" dirty="0">
                <a:solidFill>
                  <a:srgbClr val="EBECEF"/>
                </a:solidFill>
                <a:latin typeface="Epilogue" pitchFamily="34" charset="0"/>
                <a:ea typeface="Epilogue" pitchFamily="34" charset="-122"/>
                <a:cs typeface="Epilogue" pitchFamily="34" charset="-120"/>
              </a:rPr>
              <a:t>Introduction of a tailored user role to meet unique administrative needs.</a:t>
            </a:r>
            <a:endParaRPr lang="en-US" sz="1493"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a:ln/>
        </p:spPr>
      </p:sp>
      <p:sp>
        <p:nvSpPr>
          <p:cNvPr id="6" name="Text 3"/>
          <p:cNvSpPr/>
          <p:nvPr/>
        </p:nvSpPr>
        <p:spPr>
          <a:xfrm>
            <a:off x="2037993" y="2573536"/>
            <a:ext cx="10554414" cy="355402"/>
          </a:xfrm>
          <a:prstGeom prst="rect">
            <a:avLst/>
          </a:prstGeom>
          <a:noFill/>
          <a:ln/>
        </p:spPr>
        <p:txBody>
          <a:bodyPr wrap="none" rtlCol="0" anchor="t"/>
          <a:lstStyle/>
          <a:p>
            <a:pPr marL="0" indent="0">
              <a:lnSpc>
                <a:spcPts val="2799"/>
              </a:lnSpc>
              <a:buNone/>
            </a:pPr>
            <a:endParaRPr lang="en-US" sz="1750" dirty="0"/>
          </a:p>
        </p:txBody>
      </p:sp>
      <p:sp>
        <p:nvSpPr>
          <p:cNvPr id="7" name="Text 4"/>
          <p:cNvSpPr/>
          <p:nvPr/>
        </p:nvSpPr>
        <p:spPr>
          <a:xfrm>
            <a:off x="2037993" y="3178850"/>
            <a:ext cx="10554414" cy="355402"/>
          </a:xfrm>
          <a:prstGeom prst="rect">
            <a:avLst/>
          </a:prstGeom>
          <a:noFill/>
          <a:ln/>
        </p:spPr>
        <p:txBody>
          <a:bodyPr wrap="none" rtlCol="0" anchor="t"/>
          <a:lstStyle/>
          <a:p>
            <a:pPr marL="0" indent="0">
              <a:lnSpc>
                <a:spcPts val="2799"/>
              </a:lnSpc>
              <a:buNone/>
            </a:pPr>
            <a:endParaRPr lang="en-US" sz="1750" dirty="0"/>
          </a:p>
        </p:txBody>
      </p:sp>
      <p:sp>
        <p:nvSpPr>
          <p:cNvPr id="8" name="Text 5"/>
          <p:cNvSpPr/>
          <p:nvPr/>
        </p:nvSpPr>
        <p:spPr>
          <a:xfrm>
            <a:off x="3310057" y="3867507"/>
            <a:ext cx="8010168" cy="694373"/>
          </a:xfrm>
          <a:prstGeom prst="rect">
            <a:avLst/>
          </a:prstGeom>
          <a:noFill/>
          <a:ln/>
        </p:spPr>
        <p:txBody>
          <a:bodyPr wrap="none" rtlCol="0" anchor="t"/>
          <a:lstStyle/>
          <a:p>
            <a:pPr marL="0" indent="0" algn="ctr">
              <a:lnSpc>
                <a:spcPts val="5468"/>
              </a:lnSpc>
              <a:buNone/>
            </a:pPr>
            <a:r>
              <a:rPr lang="en-US" sz="4374" dirty="0">
                <a:solidFill>
                  <a:srgbClr val="FFFFFF"/>
                </a:solidFill>
                <a:latin typeface="Fraunces" pitchFamily="34" charset="0"/>
                <a:ea typeface="Fraunces" pitchFamily="34" charset="-122"/>
                <a:cs typeface="Fraunces" pitchFamily="34" charset="-120"/>
              </a:rPr>
              <a:t>Thank You for Staying with Us</a:t>
            </a:r>
            <a:endParaRPr lang="en-US" sz="4374" dirty="0"/>
          </a:p>
        </p:txBody>
      </p:sp>
      <p:sp>
        <p:nvSpPr>
          <p:cNvPr id="9" name="Text 6"/>
          <p:cNvSpPr/>
          <p:nvPr/>
        </p:nvSpPr>
        <p:spPr>
          <a:xfrm>
            <a:off x="2037993" y="4895136"/>
            <a:ext cx="10554414" cy="355402"/>
          </a:xfrm>
          <a:prstGeom prst="rect">
            <a:avLst/>
          </a:prstGeom>
          <a:noFill/>
          <a:ln/>
        </p:spPr>
        <p:txBody>
          <a:bodyPr wrap="none" rtlCol="0" anchor="t"/>
          <a:lstStyle/>
          <a:p>
            <a:pPr marL="0" indent="0">
              <a:lnSpc>
                <a:spcPts val="2799"/>
              </a:lnSpc>
              <a:buNone/>
            </a:pPr>
            <a:endParaRPr lang="en-US" sz="1750" dirty="0"/>
          </a:p>
        </p:txBody>
      </p:sp>
      <p:sp>
        <p:nvSpPr>
          <p:cNvPr id="10" name="Text 7"/>
          <p:cNvSpPr/>
          <p:nvPr/>
        </p:nvSpPr>
        <p:spPr>
          <a:xfrm>
            <a:off x="2037993" y="5500449"/>
            <a:ext cx="10554414"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784866"/>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Introduction</a:t>
            </a:r>
            <a:endParaRPr lang="en-US" sz="4374" dirty="0"/>
          </a:p>
        </p:txBody>
      </p:sp>
      <p:sp>
        <p:nvSpPr>
          <p:cNvPr id="5" name="Text 3"/>
          <p:cNvSpPr/>
          <p:nvPr/>
        </p:nvSpPr>
        <p:spPr>
          <a:xfrm>
            <a:off x="2037993" y="2923580"/>
            <a:ext cx="10554414"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This presentation outlines the development of the PSTU Enrollment System</a:t>
            </a:r>
            <a:endParaRPr lang="en-US" sz="1750" dirty="0"/>
          </a:p>
        </p:txBody>
      </p:sp>
      <p:pic>
        <p:nvPicPr>
          <p:cNvPr id="6" name="Image 0" descr="preencoded.png"/>
          <p:cNvPicPr>
            <a:picLocks noChangeAspect="1"/>
          </p:cNvPicPr>
          <p:nvPr/>
        </p:nvPicPr>
        <p:blipFill>
          <a:blip r:embed="rId3"/>
          <a:stretch>
            <a:fillRect/>
          </a:stretch>
        </p:blipFill>
        <p:spPr>
          <a:xfrm>
            <a:off x="2037993" y="3528893"/>
            <a:ext cx="444341" cy="444341"/>
          </a:xfrm>
          <a:prstGeom prst="rect">
            <a:avLst/>
          </a:prstGeom>
        </p:spPr>
      </p:pic>
      <p:sp>
        <p:nvSpPr>
          <p:cNvPr id="7" name="Text 4"/>
          <p:cNvSpPr/>
          <p:nvPr/>
        </p:nvSpPr>
        <p:spPr>
          <a:xfrm>
            <a:off x="2037993" y="4195405"/>
            <a:ext cx="2777490"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Python Framework</a:t>
            </a:r>
            <a:endParaRPr lang="en-US" sz="2187" dirty="0"/>
          </a:p>
        </p:txBody>
      </p:sp>
      <p:sp>
        <p:nvSpPr>
          <p:cNvPr id="8" name="Text 5"/>
          <p:cNvSpPr/>
          <p:nvPr/>
        </p:nvSpPr>
        <p:spPr>
          <a:xfrm>
            <a:off x="2037993" y="4675823"/>
            <a:ext cx="3295888" cy="1421606"/>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The system is built on the Django framework with Python, providing robust functionality.</a:t>
            </a:r>
            <a:endParaRPr lang="en-US" sz="1750" dirty="0"/>
          </a:p>
        </p:txBody>
      </p:sp>
      <p:pic>
        <p:nvPicPr>
          <p:cNvPr id="9" name="Image 1" descr="preencoded.png"/>
          <p:cNvPicPr>
            <a:picLocks noChangeAspect="1"/>
          </p:cNvPicPr>
          <p:nvPr/>
        </p:nvPicPr>
        <p:blipFill>
          <a:blip r:embed="rId4"/>
          <a:stretch>
            <a:fillRect/>
          </a:stretch>
        </p:blipFill>
        <p:spPr>
          <a:xfrm>
            <a:off x="5667137" y="3528893"/>
            <a:ext cx="444341" cy="444341"/>
          </a:xfrm>
          <a:prstGeom prst="rect">
            <a:avLst/>
          </a:prstGeom>
        </p:spPr>
      </p:pic>
      <p:sp>
        <p:nvSpPr>
          <p:cNvPr id="10" name="Text 6"/>
          <p:cNvSpPr/>
          <p:nvPr/>
        </p:nvSpPr>
        <p:spPr>
          <a:xfrm>
            <a:off x="5667137" y="4195405"/>
            <a:ext cx="3296007" cy="694373"/>
          </a:xfrm>
          <a:prstGeom prst="rect">
            <a:avLst/>
          </a:prstGeom>
          <a:noFill/>
          <a:ln/>
        </p:spPr>
        <p:txBody>
          <a:bodyPr wrap="squar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Communication Optimization</a:t>
            </a:r>
            <a:endParaRPr lang="en-US" sz="2187" dirty="0"/>
          </a:p>
        </p:txBody>
      </p:sp>
      <p:sp>
        <p:nvSpPr>
          <p:cNvPr id="11" name="Text 7"/>
          <p:cNvSpPr/>
          <p:nvPr/>
        </p:nvSpPr>
        <p:spPr>
          <a:xfrm>
            <a:off x="5667137" y="5023009"/>
            <a:ext cx="3296007" cy="1421606"/>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Focuses on optimizing administrative processes and communication in educational institutions.</a:t>
            </a:r>
            <a:endParaRPr lang="en-US" sz="1750" dirty="0"/>
          </a:p>
        </p:txBody>
      </p:sp>
      <p:pic>
        <p:nvPicPr>
          <p:cNvPr id="12" name="Image 2" descr="preencoded.png"/>
          <p:cNvPicPr>
            <a:picLocks noChangeAspect="1"/>
          </p:cNvPicPr>
          <p:nvPr/>
        </p:nvPicPr>
        <p:blipFill>
          <a:blip r:embed="rId5"/>
          <a:stretch>
            <a:fillRect/>
          </a:stretch>
        </p:blipFill>
        <p:spPr>
          <a:xfrm>
            <a:off x="9296400" y="3528893"/>
            <a:ext cx="444341" cy="444341"/>
          </a:xfrm>
          <a:prstGeom prst="rect">
            <a:avLst/>
          </a:prstGeom>
        </p:spPr>
      </p:pic>
      <p:sp>
        <p:nvSpPr>
          <p:cNvPr id="13" name="Text 8"/>
          <p:cNvSpPr/>
          <p:nvPr/>
        </p:nvSpPr>
        <p:spPr>
          <a:xfrm>
            <a:off x="9296400" y="4195405"/>
            <a:ext cx="3206829"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Web Development Tools</a:t>
            </a:r>
            <a:endParaRPr lang="en-US" sz="2187" dirty="0"/>
          </a:p>
        </p:txBody>
      </p:sp>
      <p:sp>
        <p:nvSpPr>
          <p:cNvPr id="14" name="Text 9"/>
          <p:cNvSpPr/>
          <p:nvPr/>
        </p:nvSpPr>
        <p:spPr>
          <a:xfrm>
            <a:off x="9296400" y="4675823"/>
            <a:ext cx="3296007" cy="1066205"/>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Utilizes HTML, CSS, and JavaScript to enhance the system's capabilities.</a:t>
            </a:r>
            <a:endParaRPr lang="en-US" sz="175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876425"/>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Problem</a:t>
            </a:r>
            <a:endParaRPr lang="en-US" sz="4374" dirty="0"/>
          </a:p>
        </p:txBody>
      </p:sp>
      <p:pic>
        <p:nvPicPr>
          <p:cNvPr id="5" name="Image 0" descr="preencoded.png"/>
          <p:cNvPicPr>
            <a:picLocks noChangeAspect="1"/>
          </p:cNvPicPr>
          <p:nvPr/>
        </p:nvPicPr>
        <p:blipFill>
          <a:blip r:embed="rId3"/>
          <a:stretch>
            <a:fillRect/>
          </a:stretch>
        </p:blipFill>
        <p:spPr>
          <a:xfrm>
            <a:off x="2037993" y="3015139"/>
            <a:ext cx="3518059" cy="888682"/>
          </a:xfrm>
          <a:prstGeom prst="rect">
            <a:avLst/>
          </a:prstGeom>
        </p:spPr>
      </p:pic>
      <p:sp>
        <p:nvSpPr>
          <p:cNvPr id="6" name="Text 3"/>
          <p:cNvSpPr/>
          <p:nvPr/>
        </p:nvSpPr>
        <p:spPr>
          <a:xfrm>
            <a:off x="2260163" y="4237077"/>
            <a:ext cx="3064431"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Inefficiency and Errors</a:t>
            </a:r>
            <a:endParaRPr lang="en-US" sz="2187" dirty="0"/>
          </a:p>
        </p:txBody>
      </p:sp>
      <p:sp>
        <p:nvSpPr>
          <p:cNvPr id="7" name="Text 4"/>
          <p:cNvSpPr/>
          <p:nvPr/>
        </p:nvSpPr>
        <p:spPr>
          <a:xfrm>
            <a:off x="2260163" y="4717494"/>
            <a:ext cx="3073718" cy="1066205"/>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Manual enrollment systems are prone to inefficiencies and errors.</a:t>
            </a:r>
            <a:endParaRPr lang="en-US" sz="1750" dirty="0"/>
          </a:p>
        </p:txBody>
      </p:sp>
      <p:pic>
        <p:nvPicPr>
          <p:cNvPr id="8" name="Image 1" descr="preencoded.png"/>
          <p:cNvPicPr>
            <a:picLocks noChangeAspect="1"/>
          </p:cNvPicPr>
          <p:nvPr/>
        </p:nvPicPr>
        <p:blipFill>
          <a:blip r:embed="rId4"/>
          <a:stretch>
            <a:fillRect/>
          </a:stretch>
        </p:blipFill>
        <p:spPr>
          <a:xfrm>
            <a:off x="5556052" y="3015139"/>
            <a:ext cx="3518178" cy="888682"/>
          </a:xfrm>
          <a:prstGeom prst="rect">
            <a:avLst/>
          </a:prstGeom>
        </p:spPr>
      </p:pic>
      <p:sp>
        <p:nvSpPr>
          <p:cNvPr id="9" name="Text 5"/>
          <p:cNvSpPr/>
          <p:nvPr/>
        </p:nvSpPr>
        <p:spPr>
          <a:xfrm>
            <a:off x="5778222" y="4237077"/>
            <a:ext cx="2920246"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Lack of Centralization</a:t>
            </a:r>
            <a:endParaRPr lang="en-US" sz="2187" dirty="0"/>
          </a:p>
        </p:txBody>
      </p:sp>
      <p:sp>
        <p:nvSpPr>
          <p:cNvPr id="10" name="Text 6"/>
          <p:cNvSpPr/>
          <p:nvPr/>
        </p:nvSpPr>
        <p:spPr>
          <a:xfrm>
            <a:off x="5778222" y="4717494"/>
            <a:ext cx="3073837" cy="1066205"/>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There is no centralized platform for administrative tasks and communication.</a:t>
            </a:r>
            <a:endParaRPr lang="en-US" sz="1750" dirty="0"/>
          </a:p>
        </p:txBody>
      </p:sp>
      <p:pic>
        <p:nvPicPr>
          <p:cNvPr id="11" name="Image 2" descr="preencoded.png"/>
          <p:cNvPicPr>
            <a:picLocks noChangeAspect="1"/>
          </p:cNvPicPr>
          <p:nvPr/>
        </p:nvPicPr>
        <p:blipFill>
          <a:blip r:embed="rId5"/>
          <a:stretch>
            <a:fillRect/>
          </a:stretch>
        </p:blipFill>
        <p:spPr>
          <a:xfrm>
            <a:off x="9074229" y="3015139"/>
            <a:ext cx="3518178" cy="888682"/>
          </a:xfrm>
          <a:prstGeom prst="rect">
            <a:avLst/>
          </a:prstGeom>
        </p:spPr>
      </p:pic>
      <p:sp>
        <p:nvSpPr>
          <p:cNvPr id="12" name="Text 7"/>
          <p:cNvSpPr/>
          <p:nvPr/>
        </p:nvSpPr>
        <p:spPr>
          <a:xfrm>
            <a:off x="9296400" y="4237077"/>
            <a:ext cx="3073837" cy="694373"/>
          </a:xfrm>
          <a:prstGeom prst="rect">
            <a:avLst/>
          </a:prstGeom>
          <a:noFill/>
          <a:ln/>
        </p:spPr>
        <p:txBody>
          <a:bodyPr wrap="squar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Robust Management System Needed</a:t>
            </a:r>
            <a:endParaRPr lang="en-US" sz="2187" dirty="0"/>
          </a:p>
        </p:txBody>
      </p:sp>
      <p:sp>
        <p:nvSpPr>
          <p:cNvPr id="13" name="Text 8"/>
          <p:cNvSpPr/>
          <p:nvPr/>
        </p:nvSpPr>
        <p:spPr>
          <a:xfrm>
            <a:off x="9296400" y="5064681"/>
            <a:ext cx="3073837" cy="1066205"/>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There is a need for a robust university management system.</a:t>
            </a:r>
            <a:endParaRPr lang="en-US" sz="175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3515558" y="440650"/>
            <a:ext cx="3999548" cy="499824"/>
          </a:xfrm>
          <a:prstGeom prst="rect">
            <a:avLst/>
          </a:prstGeom>
          <a:noFill/>
          <a:ln/>
        </p:spPr>
        <p:txBody>
          <a:bodyPr wrap="none" rtlCol="0" anchor="t"/>
          <a:lstStyle/>
          <a:p>
            <a:pPr marL="0" indent="0">
              <a:lnSpc>
                <a:spcPts val="3937"/>
              </a:lnSpc>
              <a:buNone/>
            </a:pPr>
            <a:r>
              <a:rPr lang="en-US" sz="3149" dirty="0">
                <a:solidFill>
                  <a:srgbClr val="FFFFFF"/>
                </a:solidFill>
                <a:latin typeface="Fraunces" pitchFamily="34" charset="0"/>
                <a:ea typeface="Fraunces" pitchFamily="34" charset="-122"/>
                <a:cs typeface="Fraunces" pitchFamily="34" charset="-120"/>
              </a:rPr>
              <a:t>Proposed Solution</a:t>
            </a:r>
            <a:endParaRPr lang="en-US" sz="3149" dirty="0"/>
          </a:p>
        </p:txBody>
      </p:sp>
      <p:sp>
        <p:nvSpPr>
          <p:cNvPr id="5" name="Shape 3"/>
          <p:cNvSpPr/>
          <p:nvPr/>
        </p:nvSpPr>
        <p:spPr>
          <a:xfrm>
            <a:off x="3739515" y="1260396"/>
            <a:ext cx="31909" cy="6528435"/>
          </a:xfrm>
          <a:prstGeom prst="roundRect">
            <a:avLst>
              <a:gd name="adj" fmla="val 225618"/>
            </a:avLst>
          </a:prstGeom>
          <a:solidFill>
            <a:srgbClr val="414A70"/>
          </a:solidFill>
          <a:ln/>
        </p:spPr>
      </p:sp>
      <p:sp>
        <p:nvSpPr>
          <p:cNvPr id="6" name="Shape 4"/>
          <p:cNvSpPr/>
          <p:nvPr/>
        </p:nvSpPr>
        <p:spPr>
          <a:xfrm>
            <a:off x="3935432" y="1549241"/>
            <a:ext cx="559832" cy="31909"/>
          </a:xfrm>
          <a:prstGeom prst="roundRect">
            <a:avLst>
              <a:gd name="adj" fmla="val 225618"/>
            </a:avLst>
          </a:prstGeom>
          <a:solidFill>
            <a:srgbClr val="414A70"/>
          </a:solidFill>
          <a:ln/>
        </p:spPr>
      </p:sp>
      <p:sp>
        <p:nvSpPr>
          <p:cNvPr id="7" name="Shape 5"/>
          <p:cNvSpPr/>
          <p:nvPr/>
        </p:nvSpPr>
        <p:spPr>
          <a:xfrm>
            <a:off x="3575506" y="1385292"/>
            <a:ext cx="359926" cy="359926"/>
          </a:xfrm>
          <a:prstGeom prst="roundRect">
            <a:avLst>
              <a:gd name="adj" fmla="val 20002"/>
            </a:avLst>
          </a:prstGeom>
          <a:solidFill>
            <a:srgbClr val="283157"/>
          </a:solidFill>
          <a:ln w="7620">
            <a:solidFill>
              <a:srgbClr val="414A70"/>
            </a:solidFill>
            <a:prstDash val="solid"/>
          </a:ln>
        </p:spPr>
      </p:sp>
      <p:sp>
        <p:nvSpPr>
          <p:cNvPr id="8" name="Text 6"/>
          <p:cNvSpPr/>
          <p:nvPr/>
        </p:nvSpPr>
        <p:spPr>
          <a:xfrm>
            <a:off x="3700403" y="1415177"/>
            <a:ext cx="110014" cy="300038"/>
          </a:xfrm>
          <a:prstGeom prst="rect">
            <a:avLst/>
          </a:prstGeom>
          <a:noFill/>
          <a:ln/>
        </p:spPr>
        <p:txBody>
          <a:bodyPr wrap="none" rtlCol="0" anchor="t"/>
          <a:lstStyle/>
          <a:p>
            <a:pPr marL="0" indent="0" algn="ctr">
              <a:lnSpc>
                <a:spcPts val="2362"/>
              </a:lnSpc>
              <a:buNone/>
            </a:pPr>
            <a:r>
              <a:rPr lang="en-US" sz="1890" dirty="0">
                <a:solidFill>
                  <a:srgbClr val="EBECEF"/>
                </a:solidFill>
                <a:latin typeface="Fraunces" pitchFamily="34" charset="0"/>
                <a:ea typeface="Fraunces" pitchFamily="34" charset="-122"/>
                <a:cs typeface="Fraunces" pitchFamily="34" charset="-120"/>
              </a:rPr>
              <a:t>1</a:t>
            </a:r>
            <a:endParaRPr lang="en-US" sz="1890" dirty="0"/>
          </a:p>
        </p:txBody>
      </p:sp>
      <p:sp>
        <p:nvSpPr>
          <p:cNvPr id="9" name="Text 7"/>
          <p:cNvSpPr/>
          <p:nvPr/>
        </p:nvSpPr>
        <p:spPr>
          <a:xfrm>
            <a:off x="4635341" y="1420297"/>
            <a:ext cx="2418040" cy="250031"/>
          </a:xfrm>
          <a:prstGeom prst="rect">
            <a:avLst/>
          </a:prstGeom>
          <a:noFill/>
          <a:ln/>
        </p:spPr>
        <p:txBody>
          <a:bodyPr wrap="none" rtlCol="0" anchor="t"/>
          <a:lstStyle/>
          <a:p>
            <a:pPr marL="0" indent="0" algn="l">
              <a:lnSpc>
                <a:spcPts val="1968"/>
              </a:lnSpc>
              <a:buNone/>
            </a:pPr>
            <a:r>
              <a:rPr lang="en-US" sz="1575" dirty="0">
                <a:solidFill>
                  <a:srgbClr val="EBECEF"/>
                </a:solidFill>
                <a:latin typeface="Fraunces" pitchFamily="34" charset="0"/>
                <a:ea typeface="Fraunces" pitchFamily="34" charset="-122"/>
                <a:cs typeface="Fraunces" pitchFamily="34" charset="-120"/>
              </a:rPr>
              <a:t>PSTU Enrollment System</a:t>
            </a:r>
            <a:endParaRPr lang="en-US" sz="1575" dirty="0"/>
          </a:p>
        </p:txBody>
      </p:sp>
      <p:sp>
        <p:nvSpPr>
          <p:cNvPr id="10" name="Text 8"/>
          <p:cNvSpPr/>
          <p:nvPr/>
        </p:nvSpPr>
        <p:spPr>
          <a:xfrm>
            <a:off x="4635341" y="1766292"/>
            <a:ext cx="6479381" cy="511969"/>
          </a:xfrm>
          <a:prstGeom prst="rect">
            <a:avLst/>
          </a:prstGeom>
          <a:noFill/>
          <a:ln/>
        </p:spPr>
        <p:txBody>
          <a:bodyPr wrap="square" rtlCol="0" anchor="t"/>
          <a:lstStyle/>
          <a:p>
            <a:pPr marL="0" indent="0" algn="l">
              <a:lnSpc>
                <a:spcPts val="2016"/>
              </a:lnSpc>
              <a:buNone/>
            </a:pPr>
            <a:r>
              <a:rPr lang="en-US" sz="1260" dirty="0">
                <a:solidFill>
                  <a:srgbClr val="EBECEF"/>
                </a:solidFill>
                <a:latin typeface="Epilogue" pitchFamily="34" charset="0"/>
                <a:ea typeface="Epilogue" pitchFamily="34" charset="-122"/>
                <a:cs typeface="Epilogue" pitchFamily="34" charset="-120"/>
              </a:rPr>
              <a:t>The enrollment system will be specifically designed for PSTU, catering to its unique requirements.</a:t>
            </a:r>
            <a:endParaRPr lang="en-US" sz="1260" dirty="0"/>
          </a:p>
        </p:txBody>
      </p:sp>
      <p:sp>
        <p:nvSpPr>
          <p:cNvPr id="11" name="Shape 9"/>
          <p:cNvSpPr/>
          <p:nvPr/>
        </p:nvSpPr>
        <p:spPr>
          <a:xfrm>
            <a:off x="3935432" y="2886908"/>
            <a:ext cx="559832" cy="31909"/>
          </a:xfrm>
          <a:prstGeom prst="roundRect">
            <a:avLst>
              <a:gd name="adj" fmla="val 225618"/>
            </a:avLst>
          </a:prstGeom>
          <a:solidFill>
            <a:srgbClr val="414A70"/>
          </a:solidFill>
          <a:ln/>
        </p:spPr>
      </p:sp>
      <p:sp>
        <p:nvSpPr>
          <p:cNvPr id="12" name="Shape 10"/>
          <p:cNvSpPr/>
          <p:nvPr/>
        </p:nvSpPr>
        <p:spPr>
          <a:xfrm>
            <a:off x="3575506" y="2722959"/>
            <a:ext cx="359926" cy="359926"/>
          </a:xfrm>
          <a:prstGeom prst="roundRect">
            <a:avLst>
              <a:gd name="adj" fmla="val 20002"/>
            </a:avLst>
          </a:prstGeom>
          <a:solidFill>
            <a:srgbClr val="283157"/>
          </a:solidFill>
          <a:ln w="7620">
            <a:solidFill>
              <a:srgbClr val="414A70"/>
            </a:solidFill>
            <a:prstDash val="solid"/>
          </a:ln>
        </p:spPr>
      </p:sp>
      <p:sp>
        <p:nvSpPr>
          <p:cNvPr id="13" name="Text 11"/>
          <p:cNvSpPr/>
          <p:nvPr/>
        </p:nvSpPr>
        <p:spPr>
          <a:xfrm>
            <a:off x="3682663" y="2752844"/>
            <a:ext cx="145494" cy="300038"/>
          </a:xfrm>
          <a:prstGeom prst="rect">
            <a:avLst/>
          </a:prstGeom>
          <a:noFill/>
          <a:ln/>
        </p:spPr>
        <p:txBody>
          <a:bodyPr wrap="none" rtlCol="0" anchor="t"/>
          <a:lstStyle/>
          <a:p>
            <a:pPr marL="0" indent="0" algn="ctr">
              <a:lnSpc>
                <a:spcPts val="2362"/>
              </a:lnSpc>
              <a:buNone/>
            </a:pPr>
            <a:r>
              <a:rPr lang="en-US" sz="1890" dirty="0">
                <a:solidFill>
                  <a:srgbClr val="EBECEF"/>
                </a:solidFill>
                <a:latin typeface="Fraunces" pitchFamily="34" charset="0"/>
                <a:ea typeface="Fraunces" pitchFamily="34" charset="-122"/>
                <a:cs typeface="Fraunces" pitchFamily="34" charset="-120"/>
              </a:rPr>
              <a:t>2</a:t>
            </a:r>
            <a:endParaRPr lang="en-US" sz="1890" dirty="0"/>
          </a:p>
        </p:txBody>
      </p:sp>
      <p:sp>
        <p:nvSpPr>
          <p:cNvPr id="14" name="Text 12"/>
          <p:cNvSpPr/>
          <p:nvPr/>
        </p:nvSpPr>
        <p:spPr>
          <a:xfrm>
            <a:off x="4635341" y="2757964"/>
            <a:ext cx="5351978" cy="250031"/>
          </a:xfrm>
          <a:prstGeom prst="rect">
            <a:avLst/>
          </a:prstGeom>
          <a:noFill/>
          <a:ln/>
        </p:spPr>
        <p:txBody>
          <a:bodyPr wrap="none" rtlCol="0" anchor="t"/>
          <a:lstStyle/>
          <a:p>
            <a:pPr marL="0" indent="0" algn="l">
              <a:lnSpc>
                <a:spcPts val="1968"/>
              </a:lnSpc>
              <a:buNone/>
            </a:pPr>
            <a:r>
              <a:rPr lang="en-US" sz="1575" dirty="0">
                <a:solidFill>
                  <a:srgbClr val="EBECEF"/>
                </a:solidFill>
                <a:latin typeface="Fraunces" pitchFamily="34" charset="0"/>
                <a:ea typeface="Fraunces" pitchFamily="34" charset="-122"/>
                <a:cs typeface="Fraunces" pitchFamily="34" charset="-120"/>
              </a:rPr>
              <a:t>User-friendly interfaces for students and administrators</a:t>
            </a:r>
            <a:endParaRPr lang="en-US" sz="1575" dirty="0"/>
          </a:p>
        </p:txBody>
      </p:sp>
      <p:sp>
        <p:nvSpPr>
          <p:cNvPr id="15" name="Text 13"/>
          <p:cNvSpPr/>
          <p:nvPr/>
        </p:nvSpPr>
        <p:spPr>
          <a:xfrm>
            <a:off x="4635341" y="3103959"/>
            <a:ext cx="6479381" cy="511969"/>
          </a:xfrm>
          <a:prstGeom prst="rect">
            <a:avLst/>
          </a:prstGeom>
          <a:noFill/>
          <a:ln/>
        </p:spPr>
        <p:txBody>
          <a:bodyPr wrap="square" rtlCol="0" anchor="t"/>
          <a:lstStyle/>
          <a:p>
            <a:pPr marL="0" indent="0" algn="l">
              <a:lnSpc>
                <a:spcPts val="2016"/>
              </a:lnSpc>
              <a:buNone/>
            </a:pPr>
            <a:r>
              <a:rPr lang="en-US" sz="1260" dirty="0">
                <a:solidFill>
                  <a:srgbClr val="EBECEF"/>
                </a:solidFill>
                <a:latin typeface="Epilogue" pitchFamily="34" charset="0"/>
                <a:ea typeface="Epilogue" pitchFamily="34" charset="-122"/>
                <a:cs typeface="Epilogue" pitchFamily="34" charset="-120"/>
              </a:rPr>
              <a:t>The interfaces will be intuitive, making it easy for both students and administrators to navigate and use the system.</a:t>
            </a:r>
            <a:endParaRPr lang="en-US" sz="1260" dirty="0"/>
          </a:p>
        </p:txBody>
      </p:sp>
      <p:sp>
        <p:nvSpPr>
          <p:cNvPr id="16" name="Shape 14"/>
          <p:cNvSpPr/>
          <p:nvPr/>
        </p:nvSpPr>
        <p:spPr>
          <a:xfrm>
            <a:off x="3935432" y="4224576"/>
            <a:ext cx="559832" cy="31909"/>
          </a:xfrm>
          <a:prstGeom prst="roundRect">
            <a:avLst>
              <a:gd name="adj" fmla="val 225618"/>
            </a:avLst>
          </a:prstGeom>
          <a:solidFill>
            <a:srgbClr val="414A70"/>
          </a:solidFill>
          <a:ln/>
        </p:spPr>
      </p:sp>
      <p:sp>
        <p:nvSpPr>
          <p:cNvPr id="17" name="Shape 15"/>
          <p:cNvSpPr/>
          <p:nvPr/>
        </p:nvSpPr>
        <p:spPr>
          <a:xfrm>
            <a:off x="3575506" y="4060627"/>
            <a:ext cx="359926" cy="359926"/>
          </a:xfrm>
          <a:prstGeom prst="roundRect">
            <a:avLst>
              <a:gd name="adj" fmla="val 20002"/>
            </a:avLst>
          </a:prstGeom>
          <a:solidFill>
            <a:srgbClr val="283157"/>
          </a:solidFill>
          <a:ln w="7620">
            <a:solidFill>
              <a:srgbClr val="414A70"/>
            </a:solidFill>
            <a:prstDash val="solid"/>
          </a:ln>
        </p:spPr>
      </p:sp>
      <p:sp>
        <p:nvSpPr>
          <p:cNvPr id="18" name="Text 16"/>
          <p:cNvSpPr/>
          <p:nvPr/>
        </p:nvSpPr>
        <p:spPr>
          <a:xfrm>
            <a:off x="3689211" y="4090511"/>
            <a:ext cx="132517" cy="300038"/>
          </a:xfrm>
          <a:prstGeom prst="rect">
            <a:avLst/>
          </a:prstGeom>
          <a:noFill/>
          <a:ln/>
        </p:spPr>
        <p:txBody>
          <a:bodyPr wrap="none" rtlCol="0" anchor="t"/>
          <a:lstStyle/>
          <a:p>
            <a:pPr marL="0" indent="0" algn="ctr">
              <a:lnSpc>
                <a:spcPts val="2362"/>
              </a:lnSpc>
              <a:buNone/>
            </a:pPr>
            <a:r>
              <a:rPr lang="en-US" sz="1890" dirty="0">
                <a:solidFill>
                  <a:srgbClr val="EBECEF"/>
                </a:solidFill>
                <a:latin typeface="Fraunces" pitchFamily="34" charset="0"/>
                <a:ea typeface="Fraunces" pitchFamily="34" charset="-122"/>
                <a:cs typeface="Fraunces" pitchFamily="34" charset="-120"/>
              </a:rPr>
              <a:t>3</a:t>
            </a:r>
            <a:endParaRPr lang="en-US" sz="1890" dirty="0"/>
          </a:p>
        </p:txBody>
      </p:sp>
      <p:sp>
        <p:nvSpPr>
          <p:cNvPr id="19" name="Text 17"/>
          <p:cNvSpPr/>
          <p:nvPr/>
        </p:nvSpPr>
        <p:spPr>
          <a:xfrm>
            <a:off x="4635341" y="4095631"/>
            <a:ext cx="3372803" cy="250031"/>
          </a:xfrm>
          <a:prstGeom prst="rect">
            <a:avLst/>
          </a:prstGeom>
          <a:noFill/>
          <a:ln/>
        </p:spPr>
        <p:txBody>
          <a:bodyPr wrap="none" rtlCol="0" anchor="t"/>
          <a:lstStyle/>
          <a:p>
            <a:pPr marL="0" indent="0" algn="l">
              <a:lnSpc>
                <a:spcPts val="1968"/>
              </a:lnSpc>
              <a:buNone/>
            </a:pPr>
            <a:r>
              <a:rPr lang="en-US" sz="1575" dirty="0">
                <a:solidFill>
                  <a:srgbClr val="EBECEF"/>
                </a:solidFill>
                <a:latin typeface="Fraunces" pitchFamily="34" charset="0"/>
                <a:ea typeface="Fraunces" pitchFamily="34" charset="-122"/>
                <a:cs typeface="Fraunces" pitchFamily="34" charset="-120"/>
              </a:rPr>
              <a:t>Comprehensive enrollment module</a:t>
            </a:r>
            <a:endParaRPr lang="en-US" sz="1575" dirty="0"/>
          </a:p>
        </p:txBody>
      </p:sp>
      <p:sp>
        <p:nvSpPr>
          <p:cNvPr id="20" name="Text 18"/>
          <p:cNvSpPr/>
          <p:nvPr/>
        </p:nvSpPr>
        <p:spPr>
          <a:xfrm>
            <a:off x="4635341" y="4441627"/>
            <a:ext cx="6479381" cy="511969"/>
          </a:xfrm>
          <a:prstGeom prst="rect">
            <a:avLst/>
          </a:prstGeom>
          <a:noFill/>
          <a:ln/>
        </p:spPr>
        <p:txBody>
          <a:bodyPr wrap="square" rtlCol="0" anchor="t"/>
          <a:lstStyle/>
          <a:p>
            <a:pPr marL="0" indent="0" algn="l">
              <a:lnSpc>
                <a:spcPts val="2016"/>
              </a:lnSpc>
              <a:buNone/>
            </a:pPr>
            <a:r>
              <a:rPr lang="en-US" sz="1260" dirty="0">
                <a:solidFill>
                  <a:srgbClr val="EBECEF"/>
                </a:solidFill>
                <a:latin typeface="Epilogue" pitchFamily="34" charset="0"/>
                <a:ea typeface="Epilogue" pitchFamily="34" charset="-122"/>
                <a:cs typeface="Epilogue" pitchFamily="34" charset="-120"/>
              </a:rPr>
              <a:t>The system will include a comprehensive module covering all aspects of the enrollment process, ensuring efficiency and accuracy.</a:t>
            </a:r>
            <a:endParaRPr lang="en-US" sz="1260" dirty="0"/>
          </a:p>
        </p:txBody>
      </p:sp>
      <p:sp>
        <p:nvSpPr>
          <p:cNvPr id="21" name="Shape 19"/>
          <p:cNvSpPr/>
          <p:nvPr/>
        </p:nvSpPr>
        <p:spPr>
          <a:xfrm>
            <a:off x="3935432" y="5562243"/>
            <a:ext cx="559832" cy="31909"/>
          </a:xfrm>
          <a:prstGeom prst="roundRect">
            <a:avLst>
              <a:gd name="adj" fmla="val 225618"/>
            </a:avLst>
          </a:prstGeom>
          <a:solidFill>
            <a:srgbClr val="414A70"/>
          </a:solidFill>
          <a:ln/>
        </p:spPr>
      </p:sp>
      <p:sp>
        <p:nvSpPr>
          <p:cNvPr id="22" name="Shape 20"/>
          <p:cNvSpPr/>
          <p:nvPr/>
        </p:nvSpPr>
        <p:spPr>
          <a:xfrm>
            <a:off x="3575506" y="5398294"/>
            <a:ext cx="359926" cy="359926"/>
          </a:xfrm>
          <a:prstGeom prst="roundRect">
            <a:avLst>
              <a:gd name="adj" fmla="val 20002"/>
            </a:avLst>
          </a:prstGeom>
          <a:solidFill>
            <a:srgbClr val="283157"/>
          </a:solidFill>
          <a:ln w="7620">
            <a:solidFill>
              <a:srgbClr val="414A70"/>
            </a:solidFill>
            <a:prstDash val="solid"/>
          </a:ln>
        </p:spPr>
      </p:sp>
      <p:sp>
        <p:nvSpPr>
          <p:cNvPr id="23" name="Text 21"/>
          <p:cNvSpPr/>
          <p:nvPr/>
        </p:nvSpPr>
        <p:spPr>
          <a:xfrm>
            <a:off x="3682067" y="5428178"/>
            <a:ext cx="146804" cy="300038"/>
          </a:xfrm>
          <a:prstGeom prst="rect">
            <a:avLst/>
          </a:prstGeom>
          <a:noFill/>
          <a:ln/>
        </p:spPr>
        <p:txBody>
          <a:bodyPr wrap="none" rtlCol="0" anchor="t"/>
          <a:lstStyle/>
          <a:p>
            <a:pPr marL="0" indent="0" algn="ctr">
              <a:lnSpc>
                <a:spcPts val="2362"/>
              </a:lnSpc>
              <a:buNone/>
            </a:pPr>
            <a:r>
              <a:rPr lang="en-US" sz="1890" dirty="0">
                <a:solidFill>
                  <a:srgbClr val="EBECEF"/>
                </a:solidFill>
                <a:latin typeface="Fraunces" pitchFamily="34" charset="0"/>
                <a:ea typeface="Fraunces" pitchFamily="34" charset="-122"/>
                <a:cs typeface="Fraunces" pitchFamily="34" charset="-120"/>
              </a:rPr>
              <a:t>4</a:t>
            </a:r>
            <a:endParaRPr lang="en-US" sz="1890" dirty="0"/>
          </a:p>
        </p:txBody>
      </p:sp>
      <p:sp>
        <p:nvSpPr>
          <p:cNvPr id="24" name="Text 22"/>
          <p:cNvSpPr/>
          <p:nvPr/>
        </p:nvSpPr>
        <p:spPr>
          <a:xfrm>
            <a:off x="4635341" y="5433298"/>
            <a:ext cx="2814638" cy="250031"/>
          </a:xfrm>
          <a:prstGeom prst="rect">
            <a:avLst/>
          </a:prstGeom>
          <a:noFill/>
          <a:ln/>
        </p:spPr>
        <p:txBody>
          <a:bodyPr wrap="none" rtlCol="0" anchor="t"/>
          <a:lstStyle/>
          <a:p>
            <a:pPr marL="0" indent="0" algn="l">
              <a:lnSpc>
                <a:spcPts val="1968"/>
              </a:lnSpc>
              <a:buNone/>
            </a:pPr>
            <a:r>
              <a:rPr lang="en-US" sz="1575" dirty="0">
                <a:solidFill>
                  <a:srgbClr val="EBECEF"/>
                </a:solidFill>
                <a:latin typeface="Fraunces" pitchFamily="34" charset="0"/>
                <a:ea typeface="Fraunces" pitchFamily="34" charset="-122"/>
                <a:cs typeface="Fraunces" pitchFamily="34" charset="-120"/>
              </a:rPr>
              <a:t>Integrated payment gateways</a:t>
            </a:r>
            <a:endParaRPr lang="en-US" sz="1575" dirty="0"/>
          </a:p>
        </p:txBody>
      </p:sp>
      <p:sp>
        <p:nvSpPr>
          <p:cNvPr id="25" name="Text 23"/>
          <p:cNvSpPr/>
          <p:nvPr/>
        </p:nvSpPr>
        <p:spPr>
          <a:xfrm>
            <a:off x="4635341" y="5779294"/>
            <a:ext cx="6479381" cy="511969"/>
          </a:xfrm>
          <a:prstGeom prst="rect">
            <a:avLst/>
          </a:prstGeom>
          <a:noFill/>
          <a:ln/>
        </p:spPr>
        <p:txBody>
          <a:bodyPr wrap="square" rtlCol="0" anchor="t"/>
          <a:lstStyle/>
          <a:p>
            <a:pPr marL="0" indent="0" algn="l">
              <a:lnSpc>
                <a:spcPts val="2016"/>
              </a:lnSpc>
              <a:buNone/>
            </a:pPr>
            <a:r>
              <a:rPr lang="en-US" sz="1260" dirty="0">
                <a:solidFill>
                  <a:srgbClr val="EBECEF"/>
                </a:solidFill>
                <a:latin typeface="Epilogue" pitchFamily="34" charset="0"/>
                <a:ea typeface="Epilogue" pitchFamily="34" charset="-122"/>
                <a:cs typeface="Epilogue" pitchFamily="34" charset="-120"/>
              </a:rPr>
              <a:t>Secure and seamless integration of payment gateways for easy and reliable transactions within the system.</a:t>
            </a:r>
            <a:endParaRPr lang="en-US" sz="1260" dirty="0"/>
          </a:p>
        </p:txBody>
      </p:sp>
      <p:sp>
        <p:nvSpPr>
          <p:cNvPr id="26" name="Shape 24"/>
          <p:cNvSpPr/>
          <p:nvPr/>
        </p:nvSpPr>
        <p:spPr>
          <a:xfrm>
            <a:off x="3935432" y="6899910"/>
            <a:ext cx="559832" cy="31909"/>
          </a:xfrm>
          <a:prstGeom prst="roundRect">
            <a:avLst>
              <a:gd name="adj" fmla="val 225618"/>
            </a:avLst>
          </a:prstGeom>
          <a:solidFill>
            <a:srgbClr val="414A70"/>
          </a:solidFill>
          <a:ln/>
        </p:spPr>
      </p:sp>
      <p:sp>
        <p:nvSpPr>
          <p:cNvPr id="27" name="Shape 25"/>
          <p:cNvSpPr/>
          <p:nvPr/>
        </p:nvSpPr>
        <p:spPr>
          <a:xfrm>
            <a:off x="3575506" y="6735961"/>
            <a:ext cx="359926" cy="359926"/>
          </a:xfrm>
          <a:prstGeom prst="roundRect">
            <a:avLst>
              <a:gd name="adj" fmla="val 20002"/>
            </a:avLst>
          </a:prstGeom>
          <a:solidFill>
            <a:srgbClr val="283157"/>
          </a:solidFill>
          <a:ln w="7620">
            <a:solidFill>
              <a:srgbClr val="414A70"/>
            </a:solidFill>
            <a:prstDash val="solid"/>
          </a:ln>
        </p:spPr>
      </p:sp>
      <p:sp>
        <p:nvSpPr>
          <p:cNvPr id="28" name="Text 26"/>
          <p:cNvSpPr/>
          <p:nvPr/>
        </p:nvSpPr>
        <p:spPr>
          <a:xfrm>
            <a:off x="3686354" y="6765846"/>
            <a:ext cx="138232" cy="300038"/>
          </a:xfrm>
          <a:prstGeom prst="rect">
            <a:avLst/>
          </a:prstGeom>
          <a:noFill/>
          <a:ln/>
        </p:spPr>
        <p:txBody>
          <a:bodyPr wrap="none" rtlCol="0" anchor="t"/>
          <a:lstStyle/>
          <a:p>
            <a:pPr marL="0" indent="0" algn="ctr">
              <a:lnSpc>
                <a:spcPts val="2362"/>
              </a:lnSpc>
              <a:buNone/>
            </a:pPr>
            <a:r>
              <a:rPr lang="en-US" sz="1890" dirty="0">
                <a:solidFill>
                  <a:srgbClr val="EBECEF"/>
                </a:solidFill>
                <a:latin typeface="Fraunces" pitchFamily="34" charset="0"/>
                <a:ea typeface="Fraunces" pitchFamily="34" charset="-122"/>
                <a:cs typeface="Fraunces" pitchFamily="34" charset="-120"/>
              </a:rPr>
              <a:t>5</a:t>
            </a:r>
            <a:endParaRPr lang="en-US" sz="1890" dirty="0"/>
          </a:p>
        </p:txBody>
      </p:sp>
      <p:sp>
        <p:nvSpPr>
          <p:cNvPr id="29" name="Text 27"/>
          <p:cNvSpPr/>
          <p:nvPr/>
        </p:nvSpPr>
        <p:spPr>
          <a:xfrm>
            <a:off x="4635341" y="6770965"/>
            <a:ext cx="1999774" cy="250031"/>
          </a:xfrm>
          <a:prstGeom prst="rect">
            <a:avLst/>
          </a:prstGeom>
          <a:noFill/>
          <a:ln/>
        </p:spPr>
        <p:txBody>
          <a:bodyPr wrap="none" rtlCol="0" anchor="t"/>
          <a:lstStyle/>
          <a:p>
            <a:pPr marL="0" indent="0" algn="l">
              <a:lnSpc>
                <a:spcPts val="1968"/>
              </a:lnSpc>
              <a:buNone/>
            </a:pPr>
            <a:r>
              <a:rPr lang="en-US" sz="1575" dirty="0">
                <a:solidFill>
                  <a:srgbClr val="EBECEF"/>
                </a:solidFill>
                <a:latin typeface="Fraunces" pitchFamily="34" charset="0"/>
                <a:ea typeface="Fraunces" pitchFamily="34" charset="-122"/>
                <a:cs typeface="Fraunces" pitchFamily="34" charset="-120"/>
              </a:rPr>
              <a:t>Responsive design</a:t>
            </a:r>
            <a:endParaRPr lang="en-US" sz="1575" dirty="0"/>
          </a:p>
        </p:txBody>
      </p:sp>
      <p:sp>
        <p:nvSpPr>
          <p:cNvPr id="30" name="Text 28"/>
          <p:cNvSpPr/>
          <p:nvPr/>
        </p:nvSpPr>
        <p:spPr>
          <a:xfrm>
            <a:off x="4635341" y="7116961"/>
            <a:ext cx="6479381" cy="511969"/>
          </a:xfrm>
          <a:prstGeom prst="rect">
            <a:avLst/>
          </a:prstGeom>
          <a:noFill/>
          <a:ln/>
        </p:spPr>
        <p:txBody>
          <a:bodyPr wrap="square" rtlCol="0" anchor="t"/>
          <a:lstStyle/>
          <a:p>
            <a:pPr marL="0" indent="0" algn="l">
              <a:lnSpc>
                <a:spcPts val="2016"/>
              </a:lnSpc>
              <a:buNone/>
            </a:pPr>
            <a:r>
              <a:rPr lang="en-US" sz="1260" dirty="0">
                <a:solidFill>
                  <a:srgbClr val="EBECEF"/>
                </a:solidFill>
                <a:latin typeface="Epilogue" pitchFamily="34" charset="0"/>
                <a:ea typeface="Epilogue" pitchFamily="34" charset="-122"/>
                <a:cs typeface="Epilogue" pitchFamily="34" charset="-120"/>
              </a:rPr>
              <a:t>The system will be designed to be responsive, ensuring a seamless experience across devices and screen sizes.</a:t>
            </a:r>
            <a:endParaRPr lang="en-US" sz="126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340525"/>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Technical Details</a:t>
            </a:r>
            <a:endParaRPr lang="en-US" sz="4374" dirty="0"/>
          </a:p>
        </p:txBody>
      </p:sp>
      <p:sp>
        <p:nvSpPr>
          <p:cNvPr id="5" name="Text 3"/>
          <p:cNvSpPr/>
          <p:nvPr/>
        </p:nvSpPr>
        <p:spPr>
          <a:xfrm>
            <a:off x="2037993" y="2590324"/>
            <a:ext cx="2232065" cy="1041559"/>
          </a:xfrm>
          <a:prstGeom prst="rect">
            <a:avLst/>
          </a:prstGeom>
          <a:noFill/>
          <a:ln/>
        </p:spPr>
        <p:txBody>
          <a:bodyPr wrap="squar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Frontend: HTML, CSS, Bootstrap</a:t>
            </a:r>
            <a:endParaRPr lang="en-US" sz="2187" dirty="0"/>
          </a:p>
        </p:txBody>
      </p:sp>
      <p:sp>
        <p:nvSpPr>
          <p:cNvPr id="6" name="Text 4"/>
          <p:cNvSpPr/>
          <p:nvPr/>
        </p:nvSpPr>
        <p:spPr>
          <a:xfrm>
            <a:off x="2037993" y="3854053"/>
            <a:ext cx="2232065" cy="2487811"/>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Utilizes a combination of HTML, CSS, and Bootstrap for a modern and visually appealing user interface.</a:t>
            </a:r>
            <a:endParaRPr lang="en-US" sz="1750" dirty="0"/>
          </a:p>
        </p:txBody>
      </p:sp>
      <p:sp>
        <p:nvSpPr>
          <p:cNvPr id="7" name="Text 5"/>
          <p:cNvSpPr/>
          <p:nvPr/>
        </p:nvSpPr>
        <p:spPr>
          <a:xfrm>
            <a:off x="4819650" y="2590324"/>
            <a:ext cx="2232065" cy="1041559"/>
          </a:xfrm>
          <a:prstGeom prst="rect">
            <a:avLst/>
          </a:prstGeom>
          <a:noFill/>
          <a:ln/>
        </p:spPr>
        <p:txBody>
          <a:bodyPr wrap="squar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Framework: Django (MVC architecture)</a:t>
            </a:r>
            <a:endParaRPr lang="en-US" sz="2187" dirty="0"/>
          </a:p>
        </p:txBody>
      </p:sp>
      <p:sp>
        <p:nvSpPr>
          <p:cNvPr id="8" name="Text 6"/>
          <p:cNvSpPr/>
          <p:nvPr/>
        </p:nvSpPr>
        <p:spPr>
          <a:xfrm>
            <a:off x="4819650" y="3854053"/>
            <a:ext cx="2232065" cy="2487811"/>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Utilizes Django's MVC architecture for clear separation of concerns, promoting scalability and maintainability.</a:t>
            </a:r>
            <a:endParaRPr lang="en-US" sz="1750" dirty="0"/>
          </a:p>
        </p:txBody>
      </p:sp>
      <p:sp>
        <p:nvSpPr>
          <p:cNvPr id="9" name="Text 7"/>
          <p:cNvSpPr/>
          <p:nvPr/>
        </p:nvSpPr>
        <p:spPr>
          <a:xfrm>
            <a:off x="7601307" y="2590324"/>
            <a:ext cx="2232065" cy="1388745"/>
          </a:xfrm>
          <a:prstGeom prst="rect">
            <a:avLst/>
          </a:prstGeom>
          <a:noFill/>
          <a:ln/>
        </p:spPr>
        <p:txBody>
          <a:bodyPr wrap="squar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Database Management System: Django ORM, SQLite</a:t>
            </a:r>
            <a:endParaRPr lang="en-US" sz="2187" dirty="0"/>
          </a:p>
        </p:txBody>
      </p:sp>
      <p:sp>
        <p:nvSpPr>
          <p:cNvPr id="10" name="Text 8"/>
          <p:cNvSpPr/>
          <p:nvPr/>
        </p:nvSpPr>
        <p:spPr>
          <a:xfrm>
            <a:off x="7601307" y="4201239"/>
            <a:ext cx="2232065" cy="2487811"/>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Employs the Django ORM to reduce security vulnerabilities and ensures efficient data management using SQLite.</a:t>
            </a:r>
            <a:endParaRPr lang="en-US" sz="1750" dirty="0"/>
          </a:p>
        </p:txBody>
      </p:sp>
      <p:sp>
        <p:nvSpPr>
          <p:cNvPr id="11" name="Text 9"/>
          <p:cNvSpPr/>
          <p:nvPr/>
        </p:nvSpPr>
        <p:spPr>
          <a:xfrm>
            <a:off x="10382964" y="2590324"/>
            <a:ext cx="2232065" cy="694373"/>
          </a:xfrm>
          <a:prstGeom prst="rect">
            <a:avLst/>
          </a:prstGeom>
          <a:noFill/>
          <a:ln/>
        </p:spPr>
        <p:txBody>
          <a:bodyPr wrap="squar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Backend: JavaScript</a:t>
            </a:r>
            <a:endParaRPr lang="en-US" sz="2187" dirty="0"/>
          </a:p>
        </p:txBody>
      </p:sp>
      <p:sp>
        <p:nvSpPr>
          <p:cNvPr id="12" name="Text 10"/>
          <p:cNvSpPr/>
          <p:nvPr/>
        </p:nvSpPr>
        <p:spPr>
          <a:xfrm>
            <a:off x="10382964" y="3506867"/>
            <a:ext cx="2232065" cy="284321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Integrates JavaScript for dynamic and interactive user experiences, enhancing the system's functionality.</a:t>
            </a:r>
            <a:endParaRPr lang="en-US" sz="175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14630400" cy="2424946"/>
          </a:xfrm>
          <a:prstGeom prst="rect">
            <a:avLst/>
          </a:prstGeom>
        </p:spPr>
      </p:pic>
      <p:sp>
        <p:nvSpPr>
          <p:cNvPr id="5" name="Text 2"/>
          <p:cNvSpPr/>
          <p:nvPr/>
        </p:nvSpPr>
        <p:spPr>
          <a:xfrm>
            <a:off x="2707719" y="2959656"/>
            <a:ext cx="4849892" cy="606147"/>
          </a:xfrm>
          <a:prstGeom prst="rect">
            <a:avLst/>
          </a:prstGeom>
          <a:noFill/>
          <a:ln/>
        </p:spPr>
        <p:txBody>
          <a:bodyPr wrap="none" rtlCol="0" anchor="t"/>
          <a:lstStyle/>
          <a:p>
            <a:pPr marL="0" indent="0">
              <a:lnSpc>
                <a:spcPts val="4774"/>
              </a:lnSpc>
              <a:buNone/>
            </a:pPr>
            <a:r>
              <a:rPr lang="en-US" sz="3819" dirty="0">
                <a:solidFill>
                  <a:srgbClr val="FFFFFF"/>
                </a:solidFill>
                <a:latin typeface="Fraunces" pitchFamily="34" charset="0"/>
                <a:ea typeface="Fraunces" pitchFamily="34" charset="-122"/>
                <a:cs typeface="Fraunces" pitchFamily="34" charset="-120"/>
              </a:rPr>
              <a:t>Objectives</a:t>
            </a:r>
            <a:endParaRPr lang="en-US" sz="3819" dirty="0"/>
          </a:p>
        </p:txBody>
      </p:sp>
      <p:pic>
        <p:nvPicPr>
          <p:cNvPr id="6" name="Image 1" descr="preencoded.png"/>
          <p:cNvPicPr>
            <a:picLocks noChangeAspect="1"/>
          </p:cNvPicPr>
          <p:nvPr/>
        </p:nvPicPr>
        <p:blipFill>
          <a:blip r:embed="rId4"/>
          <a:stretch>
            <a:fillRect/>
          </a:stretch>
        </p:blipFill>
        <p:spPr>
          <a:xfrm>
            <a:off x="2707719" y="3856792"/>
            <a:ext cx="3071574" cy="775930"/>
          </a:xfrm>
          <a:prstGeom prst="rect">
            <a:avLst/>
          </a:prstGeom>
        </p:spPr>
      </p:pic>
      <p:sp>
        <p:nvSpPr>
          <p:cNvPr id="7" name="Text 3"/>
          <p:cNvSpPr/>
          <p:nvPr/>
        </p:nvSpPr>
        <p:spPr>
          <a:xfrm>
            <a:off x="2901672" y="4923711"/>
            <a:ext cx="2683669" cy="606266"/>
          </a:xfrm>
          <a:prstGeom prst="rect">
            <a:avLst/>
          </a:prstGeom>
          <a:noFill/>
          <a:ln/>
        </p:spPr>
        <p:txBody>
          <a:bodyPr wrap="square" rtlCol="0" anchor="t"/>
          <a:lstStyle/>
          <a:p>
            <a:pPr marL="0" indent="0" algn="l">
              <a:lnSpc>
                <a:spcPts val="2387"/>
              </a:lnSpc>
              <a:buNone/>
            </a:pPr>
            <a:r>
              <a:rPr lang="en-US" sz="1909" dirty="0">
                <a:solidFill>
                  <a:srgbClr val="EBECEF"/>
                </a:solidFill>
                <a:latin typeface="Fraunces" pitchFamily="34" charset="0"/>
                <a:ea typeface="Fraunces" pitchFamily="34" charset="-122"/>
                <a:cs typeface="Fraunces" pitchFamily="34" charset="-120"/>
              </a:rPr>
              <a:t>Full Automation of Student Enrollment</a:t>
            </a:r>
            <a:endParaRPr lang="en-US" sz="1909" dirty="0"/>
          </a:p>
        </p:txBody>
      </p:sp>
      <p:sp>
        <p:nvSpPr>
          <p:cNvPr id="8" name="Text 4"/>
          <p:cNvSpPr/>
          <p:nvPr/>
        </p:nvSpPr>
        <p:spPr>
          <a:xfrm>
            <a:off x="2901672" y="5646301"/>
            <a:ext cx="2683669" cy="1241108"/>
          </a:xfrm>
          <a:prstGeom prst="rect">
            <a:avLst/>
          </a:prstGeom>
          <a:noFill/>
          <a:ln/>
        </p:spPr>
        <p:txBody>
          <a:bodyPr wrap="square" rtlCol="0" anchor="t"/>
          <a:lstStyle/>
          <a:p>
            <a:pPr marL="0" indent="0" algn="l">
              <a:lnSpc>
                <a:spcPts val="2444"/>
              </a:lnSpc>
              <a:buNone/>
            </a:pPr>
            <a:r>
              <a:rPr lang="en-US" sz="1528" dirty="0">
                <a:solidFill>
                  <a:srgbClr val="EBECEF"/>
                </a:solidFill>
                <a:latin typeface="Epilogue" pitchFamily="34" charset="0"/>
                <a:ea typeface="Epilogue" pitchFamily="34" charset="-122"/>
                <a:cs typeface="Epilogue" pitchFamily="34" charset="-120"/>
              </a:rPr>
              <a:t>Implement a seamless, end-to-end automated process for student enrollment.</a:t>
            </a:r>
            <a:endParaRPr lang="en-US" sz="1528" dirty="0"/>
          </a:p>
        </p:txBody>
      </p:sp>
      <p:pic>
        <p:nvPicPr>
          <p:cNvPr id="9" name="Image 2" descr="preencoded.png"/>
          <p:cNvPicPr>
            <a:picLocks noChangeAspect="1"/>
          </p:cNvPicPr>
          <p:nvPr/>
        </p:nvPicPr>
        <p:blipFill>
          <a:blip r:embed="rId5"/>
          <a:stretch>
            <a:fillRect/>
          </a:stretch>
        </p:blipFill>
        <p:spPr>
          <a:xfrm>
            <a:off x="5779294" y="3856792"/>
            <a:ext cx="3071574" cy="775930"/>
          </a:xfrm>
          <a:prstGeom prst="rect">
            <a:avLst/>
          </a:prstGeom>
        </p:spPr>
      </p:pic>
      <p:sp>
        <p:nvSpPr>
          <p:cNvPr id="10" name="Text 5"/>
          <p:cNvSpPr/>
          <p:nvPr/>
        </p:nvSpPr>
        <p:spPr>
          <a:xfrm>
            <a:off x="5973247" y="4923711"/>
            <a:ext cx="2683669" cy="909399"/>
          </a:xfrm>
          <a:prstGeom prst="rect">
            <a:avLst/>
          </a:prstGeom>
          <a:noFill/>
          <a:ln/>
        </p:spPr>
        <p:txBody>
          <a:bodyPr wrap="square" rtlCol="0" anchor="t"/>
          <a:lstStyle/>
          <a:p>
            <a:pPr marL="0" indent="0" algn="l">
              <a:lnSpc>
                <a:spcPts val="2387"/>
              </a:lnSpc>
              <a:buNone/>
            </a:pPr>
            <a:r>
              <a:rPr lang="en-US" sz="1909" dirty="0">
                <a:solidFill>
                  <a:srgbClr val="EBECEF"/>
                </a:solidFill>
                <a:latin typeface="Fraunces" pitchFamily="34" charset="0"/>
                <a:ea typeface="Fraunces" pitchFamily="34" charset="-122"/>
                <a:cs typeface="Fraunces" pitchFamily="34" charset="-120"/>
              </a:rPr>
              <a:t>Enhanced User Authentication Mechanisms</a:t>
            </a:r>
            <a:endParaRPr lang="en-US" sz="1909" dirty="0"/>
          </a:p>
        </p:txBody>
      </p:sp>
      <p:sp>
        <p:nvSpPr>
          <p:cNvPr id="11" name="Text 6"/>
          <p:cNvSpPr/>
          <p:nvPr/>
        </p:nvSpPr>
        <p:spPr>
          <a:xfrm>
            <a:off x="5973247" y="5949434"/>
            <a:ext cx="2683669" cy="1551384"/>
          </a:xfrm>
          <a:prstGeom prst="rect">
            <a:avLst/>
          </a:prstGeom>
          <a:noFill/>
          <a:ln/>
        </p:spPr>
        <p:txBody>
          <a:bodyPr wrap="square" rtlCol="0" anchor="t"/>
          <a:lstStyle/>
          <a:p>
            <a:pPr marL="0" indent="0" algn="l">
              <a:lnSpc>
                <a:spcPts val="2444"/>
              </a:lnSpc>
              <a:buNone/>
            </a:pPr>
            <a:r>
              <a:rPr lang="en-US" sz="1528" dirty="0">
                <a:solidFill>
                  <a:srgbClr val="EBECEF"/>
                </a:solidFill>
                <a:latin typeface="Epilogue" pitchFamily="34" charset="0"/>
                <a:ea typeface="Epilogue" pitchFamily="34" charset="-122"/>
                <a:cs typeface="Epilogue" pitchFamily="34" charset="-120"/>
              </a:rPr>
              <a:t>Strengthen user authentication with advanced mechanisms for security and access control.</a:t>
            </a:r>
            <a:endParaRPr lang="en-US" sz="1528" dirty="0"/>
          </a:p>
        </p:txBody>
      </p:sp>
      <p:pic>
        <p:nvPicPr>
          <p:cNvPr id="12" name="Image 3" descr="preencoded.png"/>
          <p:cNvPicPr>
            <a:picLocks noChangeAspect="1"/>
          </p:cNvPicPr>
          <p:nvPr/>
        </p:nvPicPr>
        <p:blipFill>
          <a:blip r:embed="rId6"/>
          <a:stretch>
            <a:fillRect/>
          </a:stretch>
        </p:blipFill>
        <p:spPr>
          <a:xfrm>
            <a:off x="8850868" y="3856792"/>
            <a:ext cx="3071693" cy="775930"/>
          </a:xfrm>
          <a:prstGeom prst="rect">
            <a:avLst/>
          </a:prstGeom>
        </p:spPr>
      </p:pic>
      <p:sp>
        <p:nvSpPr>
          <p:cNvPr id="13" name="Text 7"/>
          <p:cNvSpPr/>
          <p:nvPr/>
        </p:nvSpPr>
        <p:spPr>
          <a:xfrm>
            <a:off x="9044821" y="4923711"/>
            <a:ext cx="2683788" cy="909399"/>
          </a:xfrm>
          <a:prstGeom prst="rect">
            <a:avLst/>
          </a:prstGeom>
          <a:noFill/>
          <a:ln/>
        </p:spPr>
        <p:txBody>
          <a:bodyPr wrap="square" rtlCol="0" anchor="t"/>
          <a:lstStyle/>
          <a:p>
            <a:pPr marL="0" indent="0" algn="l">
              <a:lnSpc>
                <a:spcPts val="2387"/>
              </a:lnSpc>
              <a:buNone/>
            </a:pPr>
            <a:r>
              <a:rPr lang="en-US" sz="1909" dirty="0">
                <a:solidFill>
                  <a:srgbClr val="EBECEF"/>
                </a:solidFill>
                <a:latin typeface="Fraunces" pitchFamily="34" charset="0"/>
                <a:ea typeface="Fraunces" pitchFamily="34" charset="-122"/>
                <a:cs typeface="Fraunces" pitchFamily="34" charset="-120"/>
              </a:rPr>
              <a:t>Optimized Database Structure and Query Performance</a:t>
            </a:r>
            <a:endParaRPr lang="en-US" sz="1909" dirty="0"/>
          </a:p>
        </p:txBody>
      </p:sp>
      <p:sp>
        <p:nvSpPr>
          <p:cNvPr id="14" name="Text 8"/>
          <p:cNvSpPr/>
          <p:nvPr/>
        </p:nvSpPr>
        <p:spPr>
          <a:xfrm>
            <a:off x="9044821" y="5949434"/>
            <a:ext cx="2683788" cy="1241108"/>
          </a:xfrm>
          <a:prstGeom prst="rect">
            <a:avLst/>
          </a:prstGeom>
          <a:noFill/>
          <a:ln/>
        </p:spPr>
        <p:txBody>
          <a:bodyPr wrap="square" rtlCol="0" anchor="t"/>
          <a:lstStyle/>
          <a:p>
            <a:pPr marL="0" indent="0" algn="l">
              <a:lnSpc>
                <a:spcPts val="2444"/>
              </a:lnSpc>
              <a:buNone/>
            </a:pPr>
            <a:r>
              <a:rPr lang="en-US" sz="1528" dirty="0">
                <a:solidFill>
                  <a:srgbClr val="EBECEF"/>
                </a:solidFill>
                <a:latin typeface="Epilogue" pitchFamily="34" charset="0"/>
                <a:ea typeface="Epilogue" pitchFamily="34" charset="-122"/>
                <a:cs typeface="Epilogue" pitchFamily="34" charset="-120"/>
              </a:rPr>
              <a:t>Refine database structure and enhance query performance for efficient data management.</a:t>
            </a:r>
            <a:endParaRPr lang="en-US" sz="1528"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1409343" y="316664"/>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Database Design</a:t>
            </a:r>
            <a:endParaRPr lang="en-US" sz="4374" dirty="0"/>
          </a:p>
        </p:txBody>
      </p:sp>
      <p:sp>
        <p:nvSpPr>
          <p:cNvPr id="5" name="Text 3"/>
          <p:cNvSpPr/>
          <p:nvPr/>
        </p:nvSpPr>
        <p:spPr>
          <a:xfrm>
            <a:off x="1409343" y="1093604"/>
            <a:ext cx="11746587" cy="2487811"/>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Database design is critical for the efficient management of data within the PSTU Enrollment System. The structured organization of data entities and their relationships ensures optimal performance, scalability, and data integrity throughout the system's lifecycle.</a:t>
            </a:r>
            <a:endParaRPr lang="en-US" sz="175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590" y="2491070"/>
            <a:ext cx="12207240" cy="516172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14630400" cy="2150269"/>
          </a:xfrm>
          <a:prstGeom prst="rect">
            <a:avLst/>
          </a:prstGeom>
        </p:spPr>
      </p:pic>
      <p:sp>
        <p:nvSpPr>
          <p:cNvPr id="5" name="Text 2"/>
          <p:cNvSpPr/>
          <p:nvPr/>
        </p:nvSpPr>
        <p:spPr>
          <a:xfrm>
            <a:off x="3229570" y="2624137"/>
            <a:ext cx="4300538" cy="537567"/>
          </a:xfrm>
          <a:prstGeom prst="rect">
            <a:avLst/>
          </a:prstGeom>
          <a:noFill/>
          <a:ln/>
        </p:spPr>
        <p:txBody>
          <a:bodyPr wrap="none" rtlCol="0" anchor="t"/>
          <a:lstStyle/>
          <a:p>
            <a:pPr marL="0" indent="0">
              <a:lnSpc>
                <a:spcPts val="4233"/>
              </a:lnSpc>
              <a:buNone/>
            </a:pPr>
            <a:r>
              <a:rPr lang="en-US" sz="3386" dirty="0">
                <a:solidFill>
                  <a:srgbClr val="FFFFFF"/>
                </a:solidFill>
                <a:latin typeface="Fraunces" pitchFamily="34" charset="0"/>
                <a:ea typeface="Fraunces" pitchFamily="34" charset="-122"/>
                <a:cs typeface="Fraunces" pitchFamily="34" charset="-120"/>
              </a:rPr>
              <a:t>Software Design</a:t>
            </a:r>
            <a:endParaRPr lang="en-US" sz="3386" dirty="0"/>
          </a:p>
        </p:txBody>
      </p:sp>
      <p:sp>
        <p:nvSpPr>
          <p:cNvPr id="6" name="Shape 3"/>
          <p:cNvSpPr/>
          <p:nvPr/>
        </p:nvSpPr>
        <p:spPr>
          <a:xfrm>
            <a:off x="3470434" y="3419713"/>
            <a:ext cx="34290" cy="3867269"/>
          </a:xfrm>
          <a:prstGeom prst="roundRect">
            <a:avLst>
              <a:gd name="adj" fmla="val 225755"/>
            </a:avLst>
          </a:prstGeom>
          <a:solidFill>
            <a:srgbClr val="414A70"/>
          </a:solidFill>
          <a:ln/>
        </p:spPr>
      </p:sp>
      <p:sp>
        <p:nvSpPr>
          <p:cNvPr id="7" name="Shape 4"/>
          <p:cNvSpPr/>
          <p:nvPr/>
        </p:nvSpPr>
        <p:spPr>
          <a:xfrm>
            <a:off x="3681055" y="3730347"/>
            <a:ext cx="601980" cy="34290"/>
          </a:xfrm>
          <a:prstGeom prst="roundRect">
            <a:avLst>
              <a:gd name="adj" fmla="val 225755"/>
            </a:avLst>
          </a:prstGeom>
          <a:solidFill>
            <a:srgbClr val="414A70"/>
          </a:solidFill>
          <a:ln/>
        </p:spPr>
      </p:sp>
      <p:sp>
        <p:nvSpPr>
          <p:cNvPr id="8" name="Shape 5"/>
          <p:cNvSpPr/>
          <p:nvPr/>
        </p:nvSpPr>
        <p:spPr>
          <a:xfrm>
            <a:off x="3294102" y="3554135"/>
            <a:ext cx="386953" cy="386953"/>
          </a:xfrm>
          <a:prstGeom prst="roundRect">
            <a:avLst>
              <a:gd name="adj" fmla="val 20005"/>
            </a:avLst>
          </a:prstGeom>
          <a:solidFill>
            <a:srgbClr val="283157"/>
          </a:solidFill>
          <a:ln w="7620">
            <a:solidFill>
              <a:srgbClr val="414A70"/>
            </a:solidFill>
            <a:prstDash val="solid"/>
          </a:ln>
        </p:spPr>
      </p:sp>
      <p:sp>
        <p:nvSpPr>
          <p:cNvPr id="9" name="Text 6"/>
          <p:cNvSpPr/>
          <p:nvPr/>
        </p:nvSpPr>
        <p:spPr>
          <a:xfrm>
            <a:off x="3428405" y="3586401"/>
            <a:ext cx="118348" cy="322421"/>
          </a:xfrm>
          <a:prstGeom prst="rect">
            <a:avLst/>
          </a:prstGeom>
          <a:noFill/>
          <a:ln/>
        </p:spPr>
        <p:txBody>
          <a:bodyPr wrap="none" rtlCol="0" anchor="t"/>
          <a:lstStyle/>
          <a:p>
            <a:pPr marL="0" indent="0" algn="ctr">
              <a:lnSpc>
                <a:spcPts val="2540"/>
              </a:lnSpc>
              <a:buNone/>
            </a:pPr>
            <a:r>
              <a:rPr lang="en-US" sz="2032" dirty="0">
                <a:solidFill>
                  <a:srgbClr val="EBECEF"/>
                </a:solidFill>
                <a:latin typeface="Fraunces" pitchFamily="34" charset="0"/>
                <a:ea typeface="Fraunces" pitchFamily="34" charset="-122"/>
                <a:cs typeface="Fraunces" pitchFamily="34" charset="-120"/>
              </a:rPr>
              <a:t>1</a:t>
            </a:r>
            <a:endParaRPr lang="en-US" sz="2032" dirty="0"/>
          </a:p>
        </p:txBody>
      </p:sp>
      <p:sp>
        <p:nvSpPr>
          <p:cNvPr id="10" name="Text 7"/>
          <p:cNvSpPr/>
          <p:nvPr/>
        </p:nvSpPr>
        <p:spPr>
          <a:xfrm>
            <a:off x="4433649" y="3591639"/>
            <a:ext cx="2150269" cy="268724"/>
          </a:xfrm>
          <a:prstGeom prst="rect">
            <a:avLst/>
          </a:prstGeom>
          <a:noFill/>
          <a:ln/>
        </p:spPr>
        <p:txBody>
          <a:bodyPr wrap="none" rtlCol="0" anchor="t"/>
          <a:lstStyle/>
          <a:p>
            <a:pPr marL="0" indent="0" algn="l">
              <a:lnSpc>
                <a:spcPts val="2116"/>
              </a:lnSpc>
              <a:buNone/>
            </a:pPr>
            <a:r>
              <a:rPr lang="en-US" sz="1693" dirty="0">
                <a:solidFill>
                  <a:srgbClr val="EBECEF"/>
                </a:solidFill>
                <a:latin typeface="Fraunces" pitchFamily="34" charset="0"/>
                <a:ea typeface="Fraunces" pitchFamily="34" charset="-122"/>
                <a:cs typeface="Fraunces" pitchFamily="34" charset="-120"/>
              </a:rPr>
              <a:t>Admin Panel</a:t>
            </a:r>
            <a:endParaRPr lang="en-US" sz="1693" dirty="0"/>
          </a:p>
        </p:txBody>
      </p:sp>
      <p:sp>
        <p:nvSpPr>
          <p:cNvPr id="11" name="Text 8"/>
          <p:cNvSpPr/>
          <p:nvPr/>
        </p:nvSpPr>
        <p:spPr>
          <a:xfrm>
            <a:off x="4433649" y="3963472"/>
            <a:ext cx="6967061" cy="275273"/>
          </a:xfrm>
          <a:prstGeom prst="rect">
            <a:avLst/>
          </a:prstGeom>
          <a:noFill/>
          <a:ln/>
        </p:spPr>
        <p:txBody>
          <a:bodyPr wrap="none" rtlCol="0" anchor="t"/>
          <a:lstStyle/>
          <a:p>
            <a:pPr marL="0" indent="0" algn="l">
              <a:lnSpc>
                <a:spcPts val="2167"/>
              </a:lnSpc>
              <a:buNone/>
            </a:pPr>
            <a:r>
              <a:rPr lang="en-US" sz="1355" dirty="0">
                <a:solidFill>
                  <a:srgbClr val="EBECEF"/>
                </a:solidFill>
                <a:latin typeface="Epilogue" pitchFamily="34" charset="0"/>
                <a:ea typeface="Epilogue" pitchFamily="34" charset="-122"/>
                <a:cs typeface="Epilogue" pitchFamily="34" charset="-120"/>
              </a:rPr>
              <a:t>The admin panel is a crucial component for system management and oversight.</a:t>
            </a:r>
            <a:endParaRPr lang="en-US" sz="1355" dirty="0"/>
          </a:p>
        </p:txBody>
      </p:sp>
      <p:sp>
        <p:nvSpPr>
          <p:cNvPr id="12" name="Shape 9"/>
          <p:cNvSpPr/>
          <p:nvPr/>
        </p:nvSpPr>
        <p:spPr>
          <a:xfrm>
            <a:off x="3681055" y="4893231"/>
            <a:ext cx="601980" cy="34290"/>
          </a:xfrm>
          <a:prstGeom prst="roundRect">
            <a:avLst>
              <a:gd name="adj" fmla="val 225755"/>
            </a:avLst>
          </a:prstGeom>
          <a:solidFill>
            <a:srgbClr val="414A70"/>
          </a:solidFill>
          <a:ln/>
        </p:spPr>
      </p:sp>
      <p:sp>
        <p:nvSpPr>
          <p:cNvPr id="13" name="Shape 10"/>
          <p:cNvSpPr/>
          <p:nvPr/>
        </p:nvSpPr>
        <p:spPr>
          <a:xfrm>
            <a:off x="3294102" y="4717018"/>
            <a:ext cx="386953" cy="386953"/>
          </a:xfrm>
          <a:prstGeom prst="roundRect">
            <a:avLst>
              <a:gd name="adj" fmla="val 20005"/>
            </a:avLst>
          </a:prstGeom>
          <a:solidFill>
            <a:srgbClr val="283157"/>
          </a:solidFill>
          <a:ln w="7620">
            <a:solidFill>
              <a:srgbClr val="414A70"/>
            </a:solidFill>
            <a:prstDash val="solid"/>
          </a:ln>
        </p:spPr>
      </p:sp>
      <p:sp>
        <p:nvSpPr>
          <p:cNvPr id="14" name="Text 11"/>
          <p:cNvSpPr/>
          <p:nvPr/>
        </p:nvSpPr>
        <p:spPr>
          <a:xfrm>
            <a:off x="3409355" y="4749284"/>
            <a:ext cx="156448" cy="322421"/>
          </a:xfrm>
          <a:prstGeom prst="rect">
            <a:avLst/>
          </a:prstGeom>
          <a:noFill/>
          <a:ln/>
        </p:spPr>
        <p:txBody>
          <a:bodyPr wrap="none" rtlCol="0" anchor="t"/>
          <a:lstStyle/>
          <a:p>
            <a:pPr marL="0" indent="0" algn="ctr">
              <a:lnSpc>
                <a:spcPts val="2540"/>
              </a:lnSpc>
              <a:buNone/>
            </a:pPr>
            <a:r>
              <a:rPr lang="en-US" sz="2032" dirty="0">
                <a:solidFill>
                  <a:srgbClr val="EBECEF"/>
                </a:solidFill>
                <a:latin typeface="Fraunces" pitchFamily="34" charset="0"/>
                <a:ea typeface="Fraunces" pitchFamily="34" charset="-122"/>
                <a:cs typeface="Fraunces" pitchFamily="34" charset="-120"/>
              </a:rPr>
              <a:t>2</a:t>
            </a:r>
            <a:endParaRPr lang="en-US" sz="2032" dirty="0"/>
          </a:p>
        </p:txBody>
      </p:sp>
      <p:sp>
        <p:nvSpPr>
          <p:cNvPr id="15" name="Text 12"/>
          <p:cNvSpPr/>
          <p:nvPr/>
        </p:nvSpPr>
        <p:spPr>
          <a:xfrm>
            <a:off x="4433649" y="4754523"/>
            <a:ext cx="3088243" cy="268724"/>
          </a:xfrm>
          <a:prstGeom prst="rect">
            <a:avLst/>
          </a:prstGeom>
          <a:noFill/>
          <a:ln/>
        </p:spPr>
        <p:txBody>
          <a:bodyPr wrap="none" rtlCol="0" anchor="t"/>
          <a:lstStyle/>
          <a:p>
            <a:pPr marL="0" indent="0" algn="l">
              <a:lnSpc>
                <a:spcPts val="2116"/>
              </a:lnSpc>
              <a:buNone/>
            </a:pPr>
            <a:r>
              <a:rPr lang="en-US" sz="1693" dirty="0">
                <a:solidFill>
                  <a:srgbClr val="EBECEF"/>
                </a:solidFill>
                <a:latin typeface="Fraunces" pitchFamily="34" charset="0"/>
                <a:ea typeface="Fraunces" pitchFamily="34" charset="-122"/>
                <a:cs typeface="Fraunces" pitchFamily="34" charset="-120"/>
              </a:rPr>
              <a:t>Student Account Management</a:t>
            </a:r>
            <a:endParaRPr lang="en-US" sz="1693" dirty="0"/>
          </a:p>
        </p:txBody>
      </p:sp>
      <p:sp>
        <p:nvSpPr>
          <p:cNvPr id="16" name="Text 13"/>
          <p:cNvSpPr/>
          <p:nvPr/>
        </p:nvSpPr>
        <p:spPr>
          <a:xfrm>
            <a:off x="4433649" y="5126355"/>
            <a:ext cx="6967061" cy="550545"/>
          </a:xfrm>
          <a:prstGeom prst="rect">
            <a:avLst/>
          </a:prstGeom>
          <a:noFill/>
          <a:ln/>
        </p:spPr>
        <p:txBody>
          <a:bodyPr wrap="square" rtlCol="0" anchor="t"/>
          <a:lstStyle/>
          <a:p>
            <a:pPr marL="0" indent="0" algn="l">
              <a:lnSpc>
                <a:spcPts val="2167"/>
              </a:lnSpc>
              <a:buNone/>
            </a:pPr>
            <a:r>
              <a:rPr lang="en-US" sz="1355" dirty="0">
                <a:solidFill>
                  <a:srgbClr val="EBECEF"/>
                </a:solidFill>
                <a:latin typeface="Epilogue" pitchFamily="34" charset="0"/>
                <a:ea typeface="Epilogue" pitchFamily="34" charset="-122"/>
                <a:cs typeface="Epilogue" pitchFamily="34" charset="-120"/>
              </a:rPr>
              <a:t>Efficient student account management ensures personalized and seamless user experience.</a:t>
            </a:r>
            <a:endParaRPr lang="en-US" sz="1355" dirty="0"/>
          </a:p>
        </p:txBody>
      </p:sp>
      <p:sp>
        <p:nvSpPr>
          <p:cNvPr id="17" name="Shape 14"/>
          <p:cNvSpPr/>
          <p:nvPr/>
        </p:nvSpPr>
        <p:spPr>
          <a:xfrm>
            <a:off x="3681055" y="6331387"/>
            <a:ext cx="601980" cy="34290"/>
          </a:xfrm>
          <a:prstGeom prst="roundRect">
            <a:avLst>
              <a:gd name="adj" fmla="val 225755"/>
            </a:avLst>
          </a:prstGeom>
          <a:solidFill>
            <a:srgbClr val="414A70"/>
          </a:solidFill>
          <a:ln/>
        </p:spPr>
      </p:sp>
      <p:sp>
        <p:nvSpPr>
          <p:cNvPr id="18" name="Shape 15"/>
          <p:cNvSpPr/>
          <p:nvPr/>
        </p:nvSpPr>
        <p:spPr>
          <a:xfrm>
            <a:off x="3294102" y="6155174"/>
            <a:ext cx="386953" cy="386953"/>
          </a:xfrm>
          <a:prstGeom prst="roundRect">
            <a:avLst>
              <a:gd name="adj" fmla="val 20005"/>
            </a:avLst>
          </a:prstGeom>
          <a:solidFill>
            <a:srgbClr val="283157"/>
          </a:solidFill>
          <a:ln w="7620">
            <a:solidFill>
              <a:srgbClr val="414A70"/>
            </a:solidFill>
            <a:prstDash val="solid"/>
          </a:ln>
        </p:spPr>
      </p:sp>
      <p:sp>
        <p:nvSpPr>
          <p:cNvPr id="19" name="Text 16"/>
          <p:cNvSpPr/>
          <p:nvPr/>
        </p:nvSpPr>
        <p:spPr>
          <a:xfrm>
            <a:off x="3416260" y="6187440"/>
            <a:ext cx="142518" cy="322421"/>
          </a:xfrm>
          <a:prstGeom prst="rect">
            <a:avLst/>
          </a:prstGeom>
          <a:noFill/>
          <a:ln/>
        </p:spPr>
        <p:txBody>
          <a:bodyPr wrap="none" rtlCol="0" anchor="t"/>
          <a:lstStyle/>
          <a:p>
            <a:pPr marL="0" indent="0" algn="ctr">
              <a:lnSpc>
                <a:spcPts val="2540"/>
              </a:lnSpc>
              <a:buNone/>
            </a:pPr>
            <a:r>
              <a:rPr lang="en-US" sz="2032" dirty="0">
                <a:solidFill>
                  <a:srgbClr val="EBECEF"/>
                </a:solidFill>
                <a:latin typeface="Fraunces" pitchFamily="34" charset="0"/>
                <a:ea typeface="Fraunces" pitchFamily="34" charset="-122"/>
                <a:cs typeface="Fraunces" pitchFamily="34" charset="-120"/>
              </a:rPr>
              <a:t>3</a:t>
            </a:r>
            <a:endParaRPr lang="en-US" sz="2032" dirty="0"/>
          </a:p>
        </p:txBody>
      </p:sp>
      <p:sp>
        <p:nvSpPr>
          <p:cNvPr id="20" name="Text 17"/>
          <p:cNvSpPr/>
          <p:nvPr/>
        </p:nvSpPr>
        <p:spPr>
          <a:xfrm>
            <a:off x="4433649" y="6192679"/>
            <a:ext cx="4807506" cy="268724"/>
          </a:xfrm>
          <a:prstGeom prst="rect">
            <a:avLst/>
          </a:prstGeom>
          <a:noFill/>
          <a:ln/>
        </p:spPr>
        <p:txBody>
          <a:bodyPr wrap="none" rtlCol="0" anchor="t"/>
          <a:lstStyle/>
          <a:p>
            <a:pPr marL="0" indent="0" algn="l">
              <a:lnSpc>
                <a:spcPts val="2116"/>
              </a:lnSpc>
              <a:buNone/>
            </a:pPr>
            <a:r>
              <a:rPr lang="en-US" sz="1693" dirty="0">
                <a:solidFill>
                  <a:srgbClr val="EBECEF"/>
                </a:solidFill>
                <a:latin typeface="Fraunces" pitchFamily="34" charset="0"/>
                <a:ea typeface="Fraunces" pitchFamily="34" charset="-122"/>
                <a:cs typeface="Fraunces" pitchFamily="34" charset="-120"/>
              </a:rPr>
              <a:t>Course Management and Payment Page Design</a:t>
            </a:r>
            <a:endParaRPr lang="en-US" sz="1693" dirty="0"/>
          </a:p>
        </p:txBody>
      </p:sp>
      <p:sp>
        <p:nvSpPr>
          <p:cNvPr id="21" name="Text 18"/>
          <p:cNvSpPr/>
          <p:nvPr/>
        </p:nvSpPr>
        <p:spPr>
          <a:xfrm>
            <a:off x="4433649" y="6564511"/>
            <a:ext cx="6967061" cy="550545"/>
          </a:xfrm>
          <a:prstGeom prst="rect">
            <a:avLst/>
          </a:prstGeom>
          <a:noFill/>
          <a:ln/>
        </p:spPr>
        <p:txBody>
          <a:bodyPr wrap="square" rtlCol="0" anchor="t"/>
          <a:lstStyle/>
          <a:p>
            <a:pPr marL="0" indent="0" algn="l">
              <a:lnSpc>
                <a:spcPts val="2167"/>
              </a:lnSpc>
              <a:buNone/>
            </a:pPr>
            <a:r>
              <a:rPr lang="en-US" sz="1355" dirty="0">
                <a:solidFill>
                  <a:srgbClr val="EBECEF"/>
                </a:solidFill>
                <a:latin typeface="Epilogue" pitchFamily="34" charset="0"/>
                <a:ea typeface="Epilogue" pitchFamily="34" charset="-122"/>
                <a:cs typeface="Epilogue" pitchFamily="34" charset="-120"/>
              </a:rPr>
              <a:t>These components are pivotal for the functionality, usability, and security of the system.</a:t>
            </a:r>
            <a:endParaRPr lang="en-US" sz="1355" dirty="0"/>
          </a:p>
        </p:txBody>
      </p:sp>
      <p:sp>
        <p:nvSpPr>
          <p:cNvPr id="22" name="Text 19"/>
          <p:cNvSpPr/>
          <p:nvPr/>
        </p:nvSpPr>
        <p:spPr>
          <a:xfrm>
            <a:off x="3229570" y="7480459"/>
            <a:ext cx="8171140" cy="275273"/>
          </a:xfrm>
          <a:prstGeom prst="rect">
            <a:avLst/>
          </a:prstGeom>
          <a:noFill/>
          <a:ln/>
        </p:spPr>
        <p:txBody>
          <a:bodyPr wrap="none" rtlCol="0" anchor="t"/>
          <a:lstStyle/>
          <a:p>
            <a:pPr marL="0" indent="0">
              <a:lnSpc>
                <a:spcPts val="2167"/>
              </a:lnSpc>
              <a:buNone/>
            </a:pPr>
            <a:endParaRPr lang="en-US" sz="1355"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902525" y="751526"/>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Admin Panel</a:t>
            </a:r>
            <a:endParaRPr lang="en-US" sz="4374" dirty="0"/>
          </a:p>
        </p:txBody>
      </p:sp>
      <p:pic>
        <p:nvPicPr>
          <p:cNvPr id="7" name="Picture 6"/>
          <p:cNvPicPr>
            <a:picLocks noChangeAspect="1"/>
          </p:cNvPicPr>
          <p:nvPr/>
        </p:nvPicPr>
        <p:blipFill>
          <a:blip r:embed="rId3"/>
          <a:stretch>
            <a:fillRect/>
          </a:stretch>
        </p:blipFill>
        <p:spPr>
          <a:xfrm>
            <a:off x="902525" y="2142699"/>
            <a:ext cx="12825350" cy="4620103"/>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627</Words>
  <Application>Microsoft Office PowerPoint</Application>
  <PresentationFormat>Custom</PresentationFormat>
  <Paragraphs>108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Epilogue</vt:lpstr>
      <vt:lpstr>Fraunces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Mehedi Hasan</cp:lastModifiedBy>
  <cp:revision>7</cp:revision>
  <dcterms:created xsi:type="dcterms:W3CDTF">2024-03-26T18:42:14Z</dcterms:created>
  <dcterms:modified xsi:type="dcterms:W3CDTF">2024-03-27T05:41:10Z</dcterms:modified>
</cp:coreProperties>
</file>