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2ED81-9EC1-3052-7C4E-019863F65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BD529A-B3C9-EB8F-A400-FEBD7212BE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57508F-5A1F-F5A3-2F84-7B8E1FB86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ECB67-2232-4628-9739-82F9C59886BA}" type="datetimeFigureOut">
              <a:rPr lang="en-US" smtClean="0"/>
              <a:t>06-Aug-22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CF878-FA4B-561A-836C-EC05F7185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B49ADA-2D57-CE52-4155-61FCC30E6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3FDDA-DF58-4974-BB68-9A16D6F5C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178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82413-6F52-F7E7-B5BC-EAB854840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E1445C-8429-1F20-D6B6-645688AC31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BB0DF2-30D0-C2E6-7954-F703A742F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ECB67-2232-4628-9739-82F9C59886BA}" type="datetimeFigureOut">
              <a:rPr lang="en-US" smtClean="0"/>
              <a:t>06-Aug-22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82118-E773-5DEC-C2B2-BE28FAC7C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87DFA-D7F5-413C-EB4C-E6D10E05B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3FDDA-DF58-4974-BB68-9A16D6F5C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265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757E72-63EE-8072-EB8C-444A5FB639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EADA0C-5713-CDF2-11DA-ABC7003F94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9A1173-EE3D-0A65-95E4-86DECB4F5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ECB67-2232-4628-9739-82F9C59886BA}" type="datetimeFigureOut">
              <a:rPr lang="en-US" smtClean="0"/>
              <a:t>06-Aug-22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BFCAF-2541-B54B-3585-987350208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DD115-3A7E-BC28-5CA0-5B356890C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3FDDA-DF58-4974-BB68-9A16D6F5C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715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E851C-35CC-F85B-4996-AF8550A9F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6C655-0682-0900-D215-270F9340F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5FC7A-8285-4FB5-2D8E-42996C61D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ECB67-2232-4628-9739-82F9C59886BA}" type="datetimeFigureOut">
              <a:rPr lang="en-US" smtClean="0"/>
              <a:t>06-Aug-22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63BEB-990D-9775-D601-6D03E7783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3ADA2B-70FC-1BB5-191F-BCDB556FD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3FDDA-DF58-4974-BB68-9A16D6F5C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155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9ED33-F68A-4E8C-48A8-D1A456C64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60097F-8911-F36F-C560-62CBC762BA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C567F-93BD-B8BC-86F1-C1AC3ED50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ECB67-2232-4628-9739-82F9C59886BA}" type="datetimeFigureOut">
              <a:rPr lang="en-US" smtClean="0"/>
              <a:t>06-Aug-22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D3FE6-1EB2-8A7E-CCA9-F8C4B040D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5DF13-0932-2F7B-994B-688E68670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3FDDA-DF58-4974-BB68-9A16D6F5C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162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7456A-F69F-EE81-4B60-0BA180FA6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CB953-DE19-DB21-C383-46FA1B6A25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53B427-B48E-429E-14CA-B2A8FEEB96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2769CD-C3D2-9595-C9EE-1FE85D21D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ECB67-2232-4628-9739-82F9C59886BA}" type="datetimeFigureOut">
              <a:rPr lang="en-US" smtClean="0"/>
              <a:t>06-Aug-22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2DE286-832C-D45D-5111-BF4495D3E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AE9B97-95FD-46DF-68B0-6F347AE6A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3FDDA-DF58-4974-BB68-9A16D6F5C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12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7B189-5ACC-20E6-A0A9-84030521A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0D167B-DF7A-70A3-7844-7BF70DDB3D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A38FDF-FDA7-F12F-C7D8-120D39EAF7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3CDB64-4F07-5D9C-31DC-764B1E5D7D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727279-AC59-0AEB-BFF2-F6E5CA410E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D7049F-7123-669D-261E-3C1DFF49D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ECB67-2232-4628-9739-82F9C59886BA}" type="datetimeFigureOut">
              <a:rPr lang="en-US" smtClean="0"/>
              <a:t>06-Aug-22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F5302B-75C0-1182-9ACA-C3050410C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1783CF-59D2-2D09-559C-76A9EA17F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3FDDA-DF58-4974-BB68-9A16D6F5C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482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7CA69-3909-1F9B-2651-E7AB37D3B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5900E4-032F-6A3D-A127-98439D94B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ECB67-2232-4628-9739-82F9C59886BA}" type="datetimeFigureOut">
              <a:rPr lang="en-US" smtClean="0"/>
              <a:t>06-Aug-22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915154-0AC5-ECEF-624F-CEDF92B74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90155E-432D-13EA-B3DD-86BB287E3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3FDDA-DF58-4974-BB68-9A16D6F5C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55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A19541-C9CD-C110-1639-E17B25F8B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ECB67-2232-4628-9739-82F9C59886BA}" type="datetimeFigureOut">
              <a:rPr lang="en-US" smtClean="0"/>
              <a:t>06-Aug-22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D0E8F9-A05E-600D-93EC-65A830A36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7D919A-A8CF-D537-DAC8-5573C7C93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3FDDA-DF58-4974-BB68-9A16D6F5C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589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A85AD-7EC9-4B45-8B61-6A97675F4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0C223-134D-F306-2723-BAB7A8B72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1D95B7-BFA2-BD76-5168-FC7C56800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E12555-6EE3-75AC-95AD-91C3B39F7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ECB67-2232-4628-9739-82F9C59886BA}" type="datetimeFigureOut">
              <a:rPr lang="en-US" smtClean="0"/>
              <a:t>06-Aug-22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454183-2178-D9CC-C7B1-55C7B9F65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03AC4B-14CE-2C79-C683-EAC6FCFD2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3FDDA-DF58-4974-BB68-9A16D6F5C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532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F6F6B-1E45-D09C-A454-858FBE23D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434AFA-4354-1D83-84AE-77324415AD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B22A3F-04ED-877D-155E-98189C537C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FC6B67-A2F2-432B-4D1B-D0BBFEEFA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ECB67-2232-4628-9739-82F9C59886BA}" type="datetimeFigureOut">
              <a:rPr lang="en-US" smtClean="0"/>
              <a:t>06-Aug-22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ABEF32-9691-CE1E-6209-BAF0C9BF3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BAEE01-D850-21BD-5A36-95F7EE0F1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3FDDA-DF58-4974-BB68-9A16D6F5C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175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22D3DA-4C46-5A66-6CDF-48CCFBE71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864FBA-782A-5FCF-D92F-04D2E314F1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ADD4E-733C-E1D4-E256-6AD0F7234A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ECB67-2232-4628-9739-82F9C59886BA}" type="datetimeFigureOut">
              <a:rPr lang="en-US" smtClean="0"/>
              <a:t>06-Aug-22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83731-817A-77AA-3FBF-B6AC957D1D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CCAD8-8840-F7E2-F034-F8BE6DE0CA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3FDDA-DF58-4974-BB68-9A16D6F5C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75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A8560-0F1D-C41B-DDB7-696A058535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4907" y="517056"/>
            <a:ext cx="9144000" cy="62916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Linked Representation of Graph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73AADB-36B2-F504-4CF7-C46BAC666C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87887"/>
            <a:ext cx="9144000" cy="5570113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3200" dirty="0"/>
              <a:t>Why Linked Representation?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In sequential representation, there are two major drawbacks:</a:t>
            </a:r>
          </a:p>
          <a:p>
            <a:pPr algn="l"/>
            <a:r>
              <a:rPr lang="en-US" sz="2800" dirty="0"/>
              <a:t>	1. Adding new nodes or deleting existing nodes is a 	    difficult task, as the size of the matrix needs to be 	    changed and existing nodes may have to be 	      	    reordered.</a:t>
            </a:r>
          </a:p>
          <a:p>
            <a:pPr algn="l"/>
            <a:r>
              <a:rPr lang="en-US" sz="2800" dirty="0"/>
              <a:t>	2. Graphs which have small-to-moderate number of 	     edges are called sparse. Representing these types of 	     graphs by adjacency matrix will contain many zeros;	     hence a great deal of space will be wasted.</a:t>
            </a:r>
            <a:endParaRPr lang="en-US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Linked Representation have a great advantage over these limitations.</a:t>
            </a:r>
          </a:p>
        </p:txBody>
      </p:sp>
    </p:spTree>
    <p:extLst>
      <p:ext uri="{BB962C8B-B14F-4D97-AF65-F5344CB8AC3E}">
        <p14:creationId xmlns:p14="http://schemas.microsoft.com/office/powerpoint/2010/main" val="1211831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13774C-B6F2-79C8-147B-171D01FBA30C}"/>
              </a:ext>
            </a:extLst>
          </p:cNvPr>
          <p:cNvSpPr txBox="1"/>
          <p:nvPr/>
        </p:nvSpPr>
        <p:spPr>
          <a:xfrm>
            <a:off x="811369" y="167426"/>
            <a:ext cx="8577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Linked Representation Continue…</a:t>
            </a:r>
            <a:endParaRPr lang="en-US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F9736A-71B7-4D1E-241C-AEABF8055158}"/>
              </a:ext>
            </a:extLst>
          </p:cNvPr>
          <p:cNvSpPr txBox="1"/>
          <p:nvPr/>
        </p:nvSpPr>
        <p:spPr>
          <a:xfrm>
            <a:off x="811369" y="1020722"/>
            <a:ext cx="105091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In linked representation, each node in G is followed by its adjacency list, which is its list of adjacent nodes, also called its neighbors.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E0DCF6F-B2D2-5885-8D5D-ADCE8EADE6E4}"/>
              </a:ext>
            </a:extLst>
          </p:cNvPr>
          <p:cNvSpPr/>
          <p:nvPr/>
        </p:nvSpPr>
        <p:spPr>
          <a:xfrm>
            <a:off x="773466" y="2733209"/>
            <a:ext cx="360608" cy="3477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373BEF7-61ED-C102-33C8-34D9DD808D54}"/>
              </a:ext>
            </a:extLst>
          </p:cNvPr>
          <p:cNvSpPr/>
          <p:nvPr/>
        </p:nvSpPr>
        <p:spPr>
          <a:xfrm>
            <a:off x="2136480" y="2733209"/>
            <a:ext cx="360608" cy="3477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93C594C-2DCD-6632-4B84-26EC771BB847}"/>
              </a:ext>
            </a:extLst>
          </p:cNvPr>
          <p:cNvSpPr/>
          <p:nvPr/>
        </p:nvSpPr>
        <p:spPr>
          <a:xfrm>
            <a:off x="769172" y="3599313"/>
            <a:ext cx="360608" cy="3477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13F4638-2555-3AC9-F355-3978D27A5598}"/>
              </a:ext>
            </a:extLst>
          </p:cNvPr>
          <p:cNvSpPr/>
          <p:nvPr/>
        </p:nvSpPr>
        <p:spPr>
          <a:xfrm>
            <a:off x="2136480" y="3599312"/>
            <a:ext cx="360608" cy="3477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8D9B4C0-822C-A0F3-167D-61B933285D81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1134074" y="2907074"/>
            <a:ext cx="100240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016A44B-ED2A-4518-EAE3-B44F68EA74FE}"/>
              </a:ext>
            </a:extLst>
          </p:cNvPr>
          <p:cNvCxnSpPr>
            <a:stCxn id="7" idx="0"/>
            <a:endCxn id="5" idx="4"/>
          </p:cNvCxnSpPr>
          <p:nvPr/>
        </p:nvCxnSpPr>
        <p:spPr>
          <a:xfrm flipV="1">
            <a:off x="2316784" y="3080938"/>
            <a:ext cx="0" cy="5183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6A29CE6-4C7B-58E4-9A45-776746306F19}"/>
              </a:ext>
            </a:extLst>
          </p:cNvPr>
          <p:cNvCxnSpPr>
            <a:stCxn id="6" idx="6"/>
            <a:endCxn id="7" idx="2"/>
          </p:cNvCxnSpPr>
          <p:nvPr/>
        </p:nvCxnSpPr>
        <p:spPr>
          <a:xfrm flipV="1">
            <a:off x="1129780" y="3773177"/>
            <a:ext cx="100670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7F6EF1C-4070-2FDE-028A-75CE3744246B}"/>
              </a:ext>
            </a:extLst>
          </p:cNvPr>
          <p:cNvCxnSpPr>
            <a:stCxn id="4" idx="4"/>
            <a:endCxn id="6" idx="0"/>
          </p:cNvCxnSpPr>
          <p:nvPr/>
        </p:nvCxnSpPr>
        <p:spPr>
          <a:xfrm flipH="1">
            <a:off x="949476" y="3080938"/>
            <a:ext cx="4294" cy="5183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EEB3296-60A9-1BF8-7745-56294DF2EAAF}"/>
              </a:ext>
            </a:extLst>
          </p:cNvPr>
          <p:cNvCxnSpPr>
            <a:stCxn id="7" idx="1"/>
            <a:endCxn id="4" idx="5"/>
          </p:cNvCxnSpPr>
          <p:nvPr/>
        </p:nvCxnSpPr>
        <p:spPr>
          <a:xfrm flipH="1" flipV="1">
            <a:off x="1081264" y="3030014"/>
            <a:ext cx="1108026" cy="6202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FF962E5-1FB5-4BBE-B544-8698CB009FD1}"/>
              </a:ext>
            </a:extLst>
          </p:cNvPr>
          <p:cNvCxnSpPr>
            <a:stCxn id="5" idx="3"/>
            <a:endCxn id="6" idx="7"/>
          </p:cNvCxnSpPr>
          <p:nvPr/>
        </p:nvCxnSpPr>
        <p:spPr>
          <a:xfrm flipH="1">
            <a:off x="1076970" y="3030014"/>
            <a:ext cx="1112320" cy="6202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B3DFFB18-CD49-9500-5745-567FDB754F06}"/>
              </a:ext>
            </a:extLst>
          </p:cNvPr>
          <p:cNvCxnSpPr>
            <a:stCxn id="5" idx="6"/>
            <a:endCxn id="7" idx="6"/>
          </p:cNvCxnSpPr>
          <p:nvPr/>
        </p:nvCxnSpPr>
        <p:spPr>
          <a:xfrm>
            <a:off x="2497088" y="2907074"/>
            <a:ext cx="12700" cy="866103"/>
          </a:xfrm>
          <a:prstGeom prst="curvedConnector3">
            <a:avLst>
              <a:gd name="adj1" fmla="val 1394362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graphicFrame>
        <p:nvGraphicFramePr>
          <p:cNvPr id="15" name="Table 19">
            <a:extLst>
              <a:ext uri="{FF2B5EF4-FFF2-40B4-BE49-F238E27FC236}">
                <a16:creationId xmlns:a16="http://schemas.microsoft.com/office/drawing/2014/main" id="{B407EC09-03D9-4386-3170-8DE728FD3C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329910"/>
              </p:ext>
            </p:extLst>
          </p:nvPr>
        </p:nvGraphicFramePr>
        <p:xfrm>
          <a:off x="3494463" y="2638675"/>
          <a:ext cx="2803306" cy="15696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01653">
                  <a:extLst>
                    <a:ext uri="{9D8B030D-6E8A-4147-A177-3AD203B41FA5}">
                      <a16:colId xmlns:a16="http://schemas.microsoft.com/office/drawing/2014/main" val="2593410834"/>
                    </a:ext>
                  </a:extLst>
                </a:gridCol>
                <a:gridCol w="1401653">
                  <a:extLst>
                    <a:ext uri="{9D8B030D-6E8A-4147-A177-3AD203B41FA5}">
                      <a16:colId xmlns:a16="http://schemas.microsoft.com/office/drawing/2014/main" val="186854226"/>
                    </a:ext>
                  </a:extLst>
                </a:gridCol>
              </a:tblGrid>
              <a:tr h="313932">
                <a:tc>
                  <a:txBody>
                    <a:bodyPr/>
                    <a:lstStyle/>
                    <a:p>
                      <a:r>
                        <a:rPr lang="en-US" sz="1200" dirty="0"/>
                        <a:t>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Adjacency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4731078"/>
                  </a:ext>
                </a:extLst>
              </a:tr>
              <a:tr h="313932">
                <a:tc>
                  <a:txBody>
                    <a:bodyPr/>
                    <a:lstStyle/>
                    <a:p>
                      <a:r>
                        <a:rPr lang="en-US" sz="12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B, 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7145721"/>
                  </a:ext>
                </a:extLst>
              </a:tr>
              <a:tr h="313932">
                <a:tc>
                  <a:txBody>
                    <a:bodyPr/>
                    <a:lstStyle/>
                    <a:p>
                      <a:r>
                        <a:rPr lang="en-US" sz="12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C, 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624016"/>
                  </a:ext>
                </a:extLst>
              </a:tr>
              <a:tr h="313932">
                <a:tc>
                  <a:txBody>
                    <a:bodyPr/>
                    <a:lstStyle/>
                    <a:p>
                      <a:r>
                        <a:rPr lang="en-US" sz="12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160135"/>
                  </a:ext>
                </a:extLst>
              </a:tr>
              <a:tr h="313932">
                <a:tc>
                  <a:txBody>
                    <a:bodyPr/>
                    <a:lstStyle/>
                    <a:p>
                      <a:r>
                        <a:rPr lang="en-US" sz="12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A,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61053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2DFED370-541B-393A-66DC-3428333C0A30}"/>
              </a:ext>
            </a:extLst>
          </p:cNvPr>
          <p:cNvSpPr txBox="1"/>
          <p:nvPr/>
        </p:nvSpPr>
        <p:spPr>
          <a:xfrm>
            <a:off x="6897129" y="2451737"/>
            <a:ext cx="472690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For a directed graph, the sum of the lengths of all adjacency lists is equal to the number of edges in G.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AD246DD-90BA-DDEC-CA67-AAF2056FC21F}"/>
              </a:ext>
            </a:extLst>
          </p:cNvPr>
          <p:cNvSpPr/>
          <p:nvPr/>
        </p:nvSpPr>
        <p:spPr>
          <a:xfrm>
            <a:off x="769172" y="4877281"/>
            <a:ext cx="360608" cy="34772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6CFEE92-73AC-37E0-8EC4-EF177F07BE0A}"/>
              </a:ext>
            </a:extLst>
          </p:cNvPr>
          <p:cNvSpPr/>
          <p:nvPr/>
        </p:nvSpPr>
        <p:spPr>
          <a:xfrm>
            <a:off x="2454891" y="4877280"/>
            <a:ext cx="360608" cy="34772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48330CD-CBDC-6E7C-914C-A0B61A3BFE8B}"/>
              </a:ext>
            </a:extLst>
          </p:cNvPr>
          <p:cNvSpPr/>
          <p:nvPr/>
        </p:nvSpPr>
        <p:spPr>
          <a:xfrm>
            <a:off x="769172" y="5675973"/>
            <a:ext cx="360608" cy="34772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AE90174-1FE6-B078-23D0-201A1D676C7E}"/>
              </a:ext>
            </a:extLst>
          </p:cNvPr>
          <p:cNvSpPr/>
          <p:nvPr/>
        </p:nvSpPr>
        <p:spPr>
          <a:xfrm>
            <a:off x="1610045" y="5675973"/>
            <a:ext cx="360608" cy="34772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019AF3A-CC2D-0489-BD22-DC6BE00B7A1C}"/>
              </a:ext>
            </a:extLst>
          </p:cNvPr>
          <p:cNvSpPr/>
          <p:nvPr/>
        </p:nvSpPr>
        <p:spPr>
          <a:xfrm>
            <a:off x="1610045" y="4877279"/>
            <a:ext cx="360608" cy="34772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D942B12-8F89-AAE2-5C88-202C41A51A6F}"/>
              </a:ext>
            </a:extLst>
          </p:cNvPr>
          <p:cNvCxnSpPr>
            <a:stCxn id="21" idx="6"/>
            <a:endCxn id="29" idx="2"/>
          </p:cNvCxnSpPr>
          <p:nvPr/>
        </p:nvCxnSpPr>
        <p:spPr>
          <a:xfrm flipV="1">
            <a:off x="1129780" y="5051144"/>
            <a:ext cx="480265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C0615FF-294D-E71F-C95A-6C6742D62031}"/>
              </a:ext>
            </a:extLst>
          </p:cNvPr>
          <p:cNvCxnSpPr>
            <a:stCxn id="29" idx="6"/>
            <a:endCxn id="26" idx="2"/>
          </p:cNvCxnSpPr>
          <p:nvPr/>
        </p:nvCxnSpPr>
        <p:spPr>
          <a:xfrm>
            <a:off x="1970653" y="5051144"/>
            <a:ext cx="484238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D87CCE2-BFFD-968E-AFD7-E2227E04765D}"/>
              </a:ext>
            </a:extLst>
          </p:cNvPr>
          <p:cNvCxnSpPr>
            <a:stCxn id="26" idx="3"/>
            <a:endCxn id="28" idx="7"/>
          </p:cNvCxnSpPr>
          <p:nvPr/>
        </p:nvCxnSpPr>
        <p:spPr>
          <a:xfrm flipH="1">
            <a:off x="1917843" y="5174085"/>
            <a:ext cx="589858" cy="5528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AB6A41C-D574-31E4-D56D-9426D6A14C93}"/>
              </a:ext>
            </a:extLst>
          </p:cNvPr>
          <p:cNvCxnSpPr>
            <a:stCxn id="27" idx="6"/>
            <a:endCxn id="28" idx="2"/>
          </p:cNvCxnSpPr>
          <p:nvPr/>
        </p:nvCxnSpPr>
        <p:spPr>
          <a:xfrm>
            <a:off x="1129780" y="5849838"/>
            <a:ext cx="4802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D51C47B-071E-A9C2-4D70-452928ADF4C3}"/>
              </a:ext>
            </a:extLst>
          </p:cNvPr>
          <p:cNvCxnSpPr>
            <a:stCxn id="21" idx="4"/>
            <a:endCxn id="27" idx="0"/>
          </p:cNvCxnSpPr>
          <p:nvPr/>
        </p:nvCxnSpPr>
        <p:spPr>
          <a:xfrm>
            <a:off x="949476" y="5225010"/>
            <a:ext cx="0" cy="4509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8B94AD7-51DD-1D58-D9E3-F05F3E0CED99}"/>
              </a:ext>
            </a:extLst>
          </p:cNvPr>
          <p:cNvCxnSpPr>
            <a:stCxn id="29" idx="3"/>
            <a:endCxn id="27" idx="7"/>
          </p:cNvCxnSpPr>
          <p:nvPr/>
        </p:nvCxnSpPr>
        <p:spPr>
          <a:xfrm flipH="1">
            <a:off x="1076970" y="5174084"/>
            <a:ext cx="585885" cy="5528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Table 22">
            <a:extLst>
              <a:ext uri="{FF2B5EF4-FFF2-40B4-BE49-F238E27FC236}">
                <a16:creationId xmlns:a16="http://schemas.microsoft.com/office/drawing/2014/main" id="{9F4746CF-0731-7823-4443-03C01EB341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945194"/>
              </p:ext>
            </p:extLst>
          </p:nvPr>
        </p:nvGraphicFramePr>
        <p:xfrm>
          <a:off x="3494463" y="4617101"/>
          <a:ext cx="2803306" cy="186097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01653">
                  <a:extLst>
                    <a:ext uri="{9D8B030D-6E8A-4147-A177-3AD203B41FA5}">
                      <a16:colId xmlns:a16="http://schemas.microsoft.com/office/drawing/2014/main" val="4057202519"/>
                    </a:ext>
                  </a:extLst>
                </a:gridCol>
                <a:gridCol w="1401653">
                  <a:extLst>
                    <a:ext uri="{9D8B030D-6E8A-4147-A177-3AD203B41FA5}">
                      <a16:colId xmlns:a16="http://schemas.microsoft.com/office/drawing/2014/main" val="1235158405"/>
                    </a:ext>
                  </a:extLst>
                </a:gridCol>
              </a:tblGrid>
              <a:tr h="310162">
                <a:tc>
                  <a:txBody>
                    <a:bodyPr/>
                    <a:lstStyle/>
                    <a:p>
                      <a:r>
                        <a:rPr lang="en-US" sz="1200" dirty="0"/>
                        <a:t>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Adjacency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5083164"/>
                  </a:ext>
                </a:extLst>
              </a:tr>
              <a:tr h="310162">
                <a:tc>
                  <a:txBody>
                    <a:bodyPr/>
                    <a:lstStyle/>
                    <a:p>
                      <a:r>
                        <a:rPr lang="en-US" sz="12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B, 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470560"/>
                  </a:ext>
                </a:extLst>
              </a:tr>
              <a:tr h="310162">
                <a:tc>
                  <a:txBody>
                    <a:bodyPr/>
                    <a:lstStyle/>
                    <a:p>
                      <a:r>
                        <a:rPr lang="en-US" sz="12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A, C, 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0874265"/>
                  </a:ext>
                </a:extLst>
              </a:tr>
              <a:tr h="310162">
                <a:tc>
                  <a:txBody>
                    <a:bodyPr/>
                    <a:lstStyle/>
                    <a:p>
                      <a:r>
                        <a:rPr lang="en-US" sz="12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B, 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322766"/>
                  </a:ext>
                </a:extLst>
              </a:tr>
              <a:tr h="310162">
                <a:tc>
                  <a:txBody>
                    <a:bodyPr/>
                    <a:lstStyle/>
                    <a:p>
                      <a:r>
                        <a:rPr lang="en-US" sz="12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A, B, 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6467403"/>
                  </a:ext>
                </a:extLst>
              </a:tr>
              <a:tr h="310162">
                <a:tc>
                  <a:txBody>
                    <a:bodyPr/>
                    <a:lstStyle/>
                    <a:p>
                      <a:r>
                        <a:rPr lang="en-US" sz="12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C, 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325851"/>
                  </a:ext>
                </a:extLst>
              </a:tr>
            </a:tbl>
          </a:graphicData>
        </a:graphic>
      </p:graphicFrame>
      <p:sp>
        <p:nvSpPr>
          <p:cNvPr id="46" name="TextBox 45">
            <a:extLst>
              <a:ext uri="{FF2B5EF4-FFF2-40B4-BE49-F238E27FC236}">
                <a16:creationId xmlns:a16="http://schemas.microsoft.com/office/drawing/2014/main" id="{A3AE5436-FD61-B20D-D863-1273639F94C9}"/>
              </a:ext>
            </a:extLst>
          </p:cNvPr>
          <p:cNvSpPr txBox="1"/>
          <p:nvPr/>
        </p:nvSpPr>
        <p:spPr>
          <a:xfrm>
            <a:off x="6941539" y="4443805"/>
            <a:ext cx="455353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For an undirected graph, the sum of the lengths of all adjacency lists is equal to twice the number of edges in G.</a:t>
            </a:r>
          </a:p>
        </p:txBody>
      </p:sp>
    </p:spTree>
    <p:extLst>
      <p:ext uri="{BB962C8B-B14F-4D97-AF65-F5344CB8AC3E}">
        <p14:creationId xmlns:p14="http://schemas.microsoft.com/office/powerpoint/2010/main" val="3969113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FADA4-4C1B-6C11-9FD9-C939F0DDF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518" y="247523"/>
            <a:ext cx="10515600" cy="51063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Figure of G and Adjacency List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31958E4B-9E09-396C-A3FE-AD48D35BA1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314916"/>
              </p:ext>
            </p:extLst>
          </p:nvPr>
        </p:nvGraphicFramePr>
        <p:xfrm>
          <a:off x="1742277" y="3507004"/>
          <a:ext cx="2926366" cy="2103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63183">
                  <a:extLst>
                    <a:ext uri="{9D8B030D-6E8A-4147-A177-3AD203B41FA5}">
                      <a16:colId xmlns:a16="http://schemas.microsoft.com/office/drawing/2014/main" val="1204611786"/>
                    </a:ext>
                  </a:extLst>
                </a:gridCol>
                <a:gridCol w="1463183">
                  <a:extLst>
                    <a:ext uri="{9D8B030D-6E8A-4147-A177-3AD203B41FA5}">
                      <a16:colId xmlns:a16="http://schemas.microsoft.com/office/drawing/2014/main" val="3335851274"/>
                    </a:ext>
                  </a:extLst>
                </a:gridCol>
              </a:tblGrid>
              <a:tr h="293900">
                <a:tc>
                  <a:txBody>
                    <a:bodyPr/>
                    <a:lstStyle/>
                    <a:p>
                      <a:r>
                        <a:rPr lang="en-US" dirty="0"/>
                        <a:t>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Adjacency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3085800"/>
                  </a:ext>
                </a:extLst>
              </a:tr>
              <a:tr h="29390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B, 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290193"/>
                  </a:ext>
                </a:extLst>
              </a:tr>
              <a:tr h="29390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C, 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874191"/>
                  </a:ext>
                </a:extLst>
              </a:tr>
              <a:tr h="29390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0236123"/>
                  </a:ext>
                </a:extLst>
              </a:tr>
              <a:tr h="29390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A,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5539100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D5B2871A-AAB8-1AA9-D086-9EB32986B447}"/>
              </a:ext>
            </a:extLst>
          </p:cNvPr>
          <p:cNvSpPr/>
          <p:nvPr/>
        </p:nvSpPr>
        <p:spPr>
          <a:xfrm>
            <a:off x="4945487" y="1492890"/>
            <a:ext cx="699752" cy="2318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254A08-346D-99B1-8FCE-F4FC5DD1C5FF}"/>
              </a:ext>
            </a:extLst>
          </p:cNvPr>
          <p:cNvSpPr/>
          <p:nvPr/>
        </p:nvSpPr>
        <p:spPr>
          <a:xfrm>
            <a:off x="6246253" y="1492890"/>
            <a:ext cx="248992" cy="2318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9A8B1AB-3CD7-77A7-4E60-51AC02C1CCA0}"/>
              </a:ext>
            </a:extLst>
          </p:cNvPr>
          <p:cNvSpPr/>
          <p:nvPr/>
        </p:nvSpPr>
        <p:spPr>
          <a:xfrm>
            <a:off x="6503830" y="1492890"/>
            <a:ext cx="248992" cy="2318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E1BA406B-A989-1818-67B4-B498FE8F6DA9}"/>
              </a:ext>
            </a:extLst>
          </p:cNvPr>
          <p:cNvSpPr/>
          <p:nvPr/>
        </p:nvSpPr>
        <p:spPr>
          <a:xfrm>
            <a:off x="6583250" y="1557284"/>
            <a:ext cx="90152" cy="103031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DA104B-5120-34A2-7D68-7ACE3B2F052A}"/>
              </a:ext>
            </a:extLst>
          </p:cNvPr>
          <p:cNvSpPr/>
          <p:nvPr/>
        </p:nvSpPr>
        <p:spPr>
          <a:xfrm>
            <a:off x="6752822" y="1492890"/>
            <a:ext cx="248992" cy="2318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D497FE40-87F4-A205-E67E-058A0B1E9CC0}"/>
              </a:ext>
            </a:extLst>
          </p:cNvPr>
          <p:cNvSpPr/>
          <p:nvPr/>
        </p:nvSpPr>
        <p:spPr>
          <a:xfrm>
            <a:off x="6832242" y="1555136"/>
            <a:ext cx="90152" cy="103031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800ABA8-5714-734B-571B-D99A8F05B611}"/>
              </a:ext>
            </a:extLst>
          </p:cNvPr>
          <p:cNvSpPr/>
          <p:nvPr/>
        </p:nvSpPr>
        <p:spPr>
          <a:xfrm>
            <a:off x="6246253" y="2791863"/>
            <a:ext cx="248992" cy="2318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B384790-5FD4-A72A-6A31-1EBD8EE2AFC0}"/>
              </a:ext>
            </a:extLst>
          </p:cNvPr>
          <p:cNvSpPr/>
          <p:nvPr/>
        </p:nvSpPr>
        <p:spPr>
          <a:xfrm>
            <a:off x="6503830" y="2791863"/>
            <a:ext cx="248992" cy="2318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6F51F0AA-44C8-6117-BDB2-744070F91A09}"/>
              </a:ext>
            </a:extLst>
          </p:cNvPr>
          <p:cNvSpPr/>
          <p:nvPr/>
        </p:nvSpPr>
        <p:spPr>
          <a:xfrm>
            <a:off x="6583250" y="2856257"/>
            <a:ext cx="90152" cy="103031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935EA10-3917-CF7B-5851-426F9C57838E}"/>
              </a:ext>
            </a:extLst>
          </p:cNvPr>
          <p:cNvSpPr/>
          <p:nvPr/>
        </p:nvSpPr>
        <p:spPr>
          <a:xfrm>
            <a:off x="6752822" y="2791863"/>
            <a:ext cx="248992" cy="2318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EB125631-0DB1-EE89-F5B9-3D9CA7588DD6}"/>
              </a:ext>
            </a:extLst>
          </p:cNvPr>
          <p:cNvSpPr/>
          <p:nvPr/>
        </p:nvSpPr>
        <p:spPr>
          <a:xfrm>
            <a:off x="6832242" y="2854109"/>
            <a:ext cx="90152" cy="103031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FB0C593-73CE-3FE3-EFCD-CDA800CA96F4}"/>
              </a:ext>
            </a:extLst>
          </p:cNvPr>
          <p:cNvSpPr/>
          <p:nvPr/>
        </p:nvSpPr>
        <p:spPr>
          <a:xfrm>
            <a:off x="6246253" y="4090835"/>
            <a:ext cx="248992" cy="2318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126810C-ADEA-D4D0-F726-095F56BDAEA3}"/>
              </a:ext>
            </a:extLst>
          </p:cNvPr>
          <p:cNvSpPr/>
          <p:nvPr/>
        </p:nvSpPr>
        <p:spPr>
          <a:xfrm>
            <a:off x="6503830" y="4090835"/>
            <a:ext cx="248992" cy="2318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lowchart: Connector 24">
            <a:extLst>
              <a:ext uri="{FF2B5EF4-FFF2-40B4-BE49-F238E27FC236}">
                <a16:creationId xmlns:a16="http://schemas.microsoft.com/office/drawing/2014/main" id="{02AD1DEA-ECE7-0D6B-4054-8A0734BFE0FF}"/>
              </a:ext>
            </a:extLst>
          </p:cNvPr>
          <p:cNvSpPr/>
          <p:nvPr/>
        </p:nvSpPr>
        <p:spPr>
          <a:xfrm>
            <a:off x="6583250" y="4155229"/>
            <a:ext cx="90152" cy="103031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37CC1BC-20D2-E4B6-789E-4BB97ECADDDE}"/>
              </a:ext>
            </a:extLst>
          </p:cNvPr>
          <p:cNvSpPr/>
          <p:nvPr/>
        </p:nvSpPr>
        <p:spPr>
          <a:xfrm>
            <a:off x="6752822" y="4090835"/>
            <a:ext cx="248992" cy="2318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4088B9C0-1B24-743C-9A08-C1D00E1A780D}"/>
              </a:ext>
            </a:extLst>
          </p:cNvPr>
          <p:cNvSpPr/>
          <p:nvPr/>
        </p:nvSpPr>
        <p:spPr>
          <a:xfrm>
            <a:off x="6832242" y="4153081"/>
            <a:ext cx="90152" cy="103031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53247B9-9D7B-2AE4-F870-5C0EB33925FD}"/>
              </a:ext>
            </a:extLst>
          </p:cNvPr>
          <p:cNvSpPr/>
          <p:nvPr/>
        </p:nvSpPr>
        <p:spPr>
          <a:xfrm>
            <a:off x="6246253" y="5389808"/>
            <a:ext cx="248992" cy="2318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567979C-BA3A-5457-1CC7-E0F98FA90A76}"/>
              </a:ext>
            </a:extLst>
          </p:cNvPr>
          <p:cNvSpPr/>
          <p:nvPr/>
        </p:nvSpPr>
        <p:spPr>
          <a:xfrm>
            <a:off x="6503830" y="5389808"/>
            <a:ext cx="248992" cy="2318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ECC97AC-163F-4FE4-B5F6-16FA29745CA6}"/>
              </a:ext>
            </a:extLst>
          </p:cNvPr>
          <p:cNvSpPr/>
          <p:nvPr/>
        </p:nvSpPr>
        <p:spPr>
          <a:xfrm>
            <a:off x="6752822" y="5389808"/>
            <a:ext cx="248992" cy="2318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6CDE5F8A-D2EB-5737-9A1A-15CF114339C0}"/>
              </a:ext>
            </a:extLst>
          </p:cNvPr>
          <p:cNvSpPr/>
          <p:nvPr/>
        </p:nvSpPr>
        <p:spPr>
          <a:xfrm>
            <a:off x="6832242" y="5452054"/>
            <a:ext cx="90152" cy="103031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3AB59B5-BD78-CD33-0674-BE561F31A846}"/>
              </a:ext>
            </a:extLst>
          </p:cNvPr>
          <p:cNvCxnSpPr>
            <a:cxnSpLocks/>
            <a:stCxn id="11" idx="3"/>
            <a:endCxn id="17" idx="1"/>
          </p:cNvCxnSpPr>
          <p:nvPr/>
        </p:nvCxnSpPr>
        <p:spPr>
          <a:xfrm>
            <a:off x="5645239" y="1608800"/>
            <a:ext cx="60101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C4328104-DB77-95D0-2905-6DC5331476E9}"/>
              </a:ext>
            </a:extLst>
          </p:cNvPr>
          <p:cNvSpPr/>
          <p:nvPr/>
        </p:nvSpPr>
        <p:spPr>
          <a:xfrm>
            <a:off x="8087931" y="1492890"/>
            <a:ext cx="248992" cy="2318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lowchart: Connector 37">
            <a:extLst>
              <a:ext uri="{FF2B5EF4-FFF2-40B4-BE49-F238E27FC236}">
                <a16:creationId xmlns:a16="http://schemas.microsoft.com/office/drawing/2014/main" id="{313E8809-5B1D-4A39-9C9B-A30418457C95}"/>
              </a:ext>
            </a:extLst>
          </p:cNvPr>
          <p:cNvSpPr/>
          <p:nvPr/>
        </p:nvSpPr>
        <p:spPr>
          <a:xfrm>
            <a:off x="8167351" y="1557284"/>
            <a:ext cx="90152" cy="103031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6199BAC-F16C-3273-3FCF-70F07FC95FF8}"/>
              </a:ext>
            </a:extLst>
          </p:cNvPr>
          <p:cNvSpPr/>
          <p:nvPr/>
        </p:nvSpPr>
        <p:spPr>
          <a:xfrm>
            <a:off x="8336923" y="1492890"/>
            <a:ext cx="248992" cy="2318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lowchart: Connector 39">
            <a:extLst>
              <a:ext uri="{FF2B5EF4-FFF2-40B4-BE49-F238E27FC236}">
                <a16:creationId xmlns:a16="http://schemas.microsoft.com/office/drawing/2014/main" id="{F356A4A1-1FAA-2D2C-AD09-DE63B3BB294F}"/>
              </a:ext>
            </a:extLst>
          </p:cNvPr>
          <p:cNvSpPr/>
          <p:nvPr/>
        </p:nvSpPr>
        <p:spPr>
          <a:xfrm>
            <a:off x="8416343" y="1555136"/>
            <a:ext cx="90152" cy="103031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21E593F-C3D6-843F-A5E1-D02413AE7921}"/>
              </a:ext>
            </a:extLst>
          </p:cNvPr>
          <p:cNvSpPr/>
          <p:nvPr/>
        </p:nvSpPr>
        <p:spPr>
          <a:xfrm>
            <a:off x="9423040" y="1492890"/>
            <a:ext cx="248992" cy="2318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Flowchart: Connector 41">
            <a:extLst>
              <a:ext uri="{FF2B5EF4-FFF2-40B4-BE49-F238E27FC236}">
                <a16:creationId xmlns:a16="http://schemas.microsoft.com/office/drawing/2014/main" id="{0C008FDB-EAE1-E5A5-D2B0-1E2C24F8E1CB}"/>
              </a:ext>
            </a:extLst>
          </p:cNvPr>
          <p:cNvSpPr/>
          <p:nvPr/>
        </p:nvSpPr>
        <p:spPr>
          <a:xfrm>
            <a:off x="9502460" y="1557284"/>
            <a:ext cx="90152" cy="103031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90E22DD-51D4-9801-2FDF-98CEEF5748FC}"/>
              </a:ext>
            </a:extLst>
          </p:cNvPr>
          <p:cNvSpPr/>
          <p:nvPr/>
        </p:nvSpPr>
        <p:spPr>
          <a:xfrm>
            <a:off x="9672032" y="1492890"/>
            <a:ext cx="248992" cy="2318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0577244-31D2-D70C-DBC2-1AC789C7AC70}"/>
              </a:ext>
            </a:extLst>
          </p:cNvPr>
          <p:cNvSpPr/>
          <p:nvPr/>
        </p:nvSpPr>
        <p:spPr>
          <a:xfrm>
            <a:off x="8087931" y="2791863"/>
            <a:ext cx="248992" cy="2318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Flowchart: Connector 45">
            <a:extLst>
              <a:ext uri="{FF2B5EF4-FFF2-40B4-BE49-F238E27FC236}">
                <a16:creationId xmlns:a16="http://schemas.microsoft.com/office/drawing/2014/main" id="{7C7B8D13-065B-4435-F0FB-D74124FF87A0}"/>
              </a:ext>
            </a:extLst>
          </p:cNvPr>
          <p:cNvSpPr/>
          <p:nvPr/>
        </p:nvSpPr>
        <p:spPr>
          <a:xfrm>
            <a:off x="8167351" y="2856257"/>
            <a:ext cx="90152" cy="103031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9CB545C-A8B0-9E1A-850C-6A12000E595C}"/>
              </a:ext>
            </a:extLst>
          </p:cNvPr>
          <p:cNvSpPr/>
          <p:nvPr/>
        </p:nvSpPr>
        <p:spPr>
          <a:xfrm>
            <a:off x="8336923" y="2791863"/>
            <a:ext cx="248992" cy="2318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lowchart: Connector 47">
            <a:extLst>
              <a:ext uri="{FF2B5EF4-FFF2-40B4-BE49-F238E27FC236}">
                <a16:creationId xmlns:a16="http://schemas.microsoft.com/office/drawing/2014/main" id="{1A18E6A7-505A-785A-1005-ABF6D608DE94}"/>
              </a:ext>
            </a:extLst>
          </p:cNvPr>
          <p:cNvSpPr/>
          <p:nvPr/>
        </p:nvSpPr>
        <p:spPr>
          <a:xfrm>
            <a:off x="8416343" y="2854109"/>
            <a:ext cx="90152" cy="103031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C5D6283-EBD9-54A3-82EE-80654CE3D5D2}"/>
              </a:ext>
            </a:extLst>
          </p:cNvPr>
          <p:cNvSpPr/>
          <p:nvPr/>
        </p:nvSpPr>
        <p:spPr>
          <a:xfrm>
            <a:off x="9423040" y="2791863"/>
            <a:ext cx="248992" cy="2318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Flowchart: Connector 49">
            <a:extLst>
              <a:ext uri="{FF2B5EF4-FFF2-40B4-BE49-F238E27FC236}">
                <a16:creationId xmlns:a16="http://schemas.microsoft.com/office/drawing/2014/main" id="{F43F9601-6FAD-5582-3A15-EE98A565D894}"/>
              </a:ext>
            </a:extLst>
          </p:cNvPr>
          <p:cNvSpPr/>
          <p:nvPr/>
        </p:nvSpPr>
        <p:spPr>
          <a:xfrm>
            <a:off x="9502460" y="2856257"/>
            <a:ext cx="90152" cy="103031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E4360EC-54A9-643A-E27C-92D7A6A65AEE}"/>
              </a:ext>
            </a:extLst>
          </p:cNvPr>
          <p:cNvSpPr/>
          <p:nvPr/>
        </p:nvSpPr>
        <p:spPr>
          <a:xfrm>
            <a:off x="9672032" y="2791863"/>
            <a:ext cx="248992" cy="2318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9FF9F0F-D391-C9AC-CD15-271E02ED2D83}"/>
              </a:ext>
            </a:extLst>
          </p:cNvPr>
          <p:cNvSpPr/>
          <p:nvPr/>
        </p:nvSpPr>
        <p:spPr>
          <a:xfrm>
            <a:off x="8092223" y="5389808"/>
            <a:ext cx="248992" cy="2318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Flowchart: Connector 59">
            <a:extLst>
              <a:ext uri="{FF2B5EF4-FFF2-40B4-BE49-F238E27FC236}">
                <a16:creationId xmlns:a16="http://schemas.microsoft.com/office/drawing/2014/main" id="{C7059532-828A-C652-3E1D-11CDE35B8CD7}"/>
              </a:ext>
            </a:extLst>
          </p:cNvPr>
          <p:cNvSpPr/>
          <p:nvPr/>
        </p:nvSpPr>
        <p:spPr>
          <a:xfrm>
            <a:off x="8171643" y="5454202"/>
            <a:ext cx="90152" cy="103031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D7F897E-D8E4-AB14-0120-0D2C621B0651}"/>
              </a:ext>
            </a:extLst>
          </p:cNvPr>
          <p:cNvSpPr/>
          <p:nvPr/>
        </p:nvSpPr>
        <p:spPr>
          <a:xfrm>
            <a:off x="8341215" y="5389808"/>
            <a:ext cx="248992" cy="2318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lowchart: Connector 61">
            <a:extLst>
              <a:ext uri="{FF2B5EF4-FFF2-40B4-BE49-F238E27FC236}">
                <a16:creationId xmlns:a16="http://schemas.microsoft.com/office/drawing/2014/main" id="{D8B308F1-E373-E720-7657-16FA2D42F4B2}"/>
              </a:ext>
            </a:extLst>
          </p:cNvPr>
          <p:cNvSpPr/>
          <p:nvPr/>
        </p:nvSpPr>
        <p:spPr>
          <a:xfrm>
            <a:off x="8420635" y="5452054"/>
            <a:ext cx="90152" cy="103031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0E068B6-1E94-BB4F-BC78-6214942A23EA}"/>
              </a:ext>
            </a:extLst>
          </p:cNvPr>
          <p:cNvSpPr/>
          <p:nvPr/>
        </p:nvSpPr>
        <p:spPr>
          <a:xfrm>
            <a:off x="9427332" y="5389808"/>
            <a:ext cx="248992" cy="2318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Flowchart: Connector 63">
            <a:extLst>
              <a:ext uri="{FF2B5EF4-FFF2-40B4-BE49-F238E27FC236}">
                <a16:creationId xmlns:a16="http://schemas.microsoft.com/office/drawing/2014/main" id="{5EE78D99-70F3-96FE-A479-F632ACBA9DCA}"/>
              </a:ext>
            </a:extLst>
          </p:cNvPr>
          <p:cNvSpPr/>
          <p:nvPr/>
        </p:nvSpPr>
        <p:spPr>
          <a:xfrm>
            <a:off x="9506752" y="5454202"/>
            <a:ext cx="90152" cy="103031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34F95BC-DB9E-B908-D296-D03995B49E51}"/>
              </a:ext>
            </a:extLst>
          </p:cNvPr>
          <p:cNvSpPr/>
          <p:nvPr/>
        </p:nvSpPr>
        <p:spPr>
          <a:xfrm>
            <a:off x="9676324" y="5389808"/>
            <a:ext cx="248992" cy="2318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600492C-358C-50C3-425C-3BC98A53CEB1}"/>
              </a:ext>
            </a:extLst>
          </p:cNvPr>
          <p:cNvSpPr/>
          <p:nvPr/>
        </p:nvSpPr>
        <p:spPr>
          <a:xfrm>
            <a:off x="8087931" y="4090835"/>
            <a:ext cx="248992" cy="2318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Flowchart: Connector 66">
            <a:extLst>
              <a:ext uri="{FF2B5EF4-FFF2-40B4-BE49-F238E27FC236}">
                <a16:creationId xmlns:a16="http://schemas.microsoft.com/office/drawing/2014/main" id="{E1300F2C-E272-B791-6D28-FB22DC0B1473}"/>
              </a:ext>
            </a:extLst>
          </p:cNvPr>
          <p:cNvSpPr/>
          <p:nvPr/>
        </p:nvSpPr>
        <p:spPr>
          <a:xfrm>
            <a:off x="8167351" y="4155229"/>
            <a:ext cx="90152" cy="103031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E5A9588-7E56-EEEB-B832-B72ED34F8668}"/>
              </a:ext>
            </a:extLst>
          </p:cNvPr>
          <p:cNvSpPr/>
          <p:nvPr/>
        </p:nvSpPr>
        <p:spPr>
          <a:xfrm>
            <a:off x="8336923" y="4090835"/>
            <a:ext cx="248992" cy="2318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59909F8-A82C-2EE9-4648-B36F9C4BDE4A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6628326" y="1658167"/>
            <a:ext cx="0" cy="1133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D50FA07-1A00-B0DC-77D3-592E1BCDB3E5}"/>
              </a:ext>
            </a:extLst>
          </p:cNvPr>
          <p:cNvCxnSpPr>
            <a:stCxn id="20" idx="4"/>
            <a:endCxn id="24" idx="0"/>
          </p:cNvCxnSpPr>
          <p:nvPr/>
        </p:nvCxnSpPr>
        <p:spPr>
          <a:xfrm>
            <a:off x="6628326" y="2959288"/>
            <a:ext cx="0" cy="11315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CD6457EF-A4FE-888A-FA14-4AF58593E69D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6628326" y="4233564"/>
            <a:ext cx="0" cy="11562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E389DDFD-C4D9-AA16-691D-30E76487F869}"/>
              </a:ext>
            </a:extLst>
          </p:cNvPr>
          <p:cNvCxnSpPr>
            <a:stCxn id="15" idx="2"/>
            <a:endCxn id="37" idx="1"/>
          </p:cNvCxnSpPr>
          <p:nvPr/>
        </p:nvCxnSpPr>
        <p:spPr>
          <a:xfrm>
            <a:off x="6832242" y="1606652"/>
            <a:ext cx="1255689" cy="21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D28A177C-63F8-8888-47CD-93736E090C90}"/>
              </a:ext>
            </a:extLst>
          </p:cNvPr>
          <p:cNvCxnSpPr>
            <a:stCxn id="40" idx="6"/>
            <a:endCxn id="41" idx="1"/>
          </p:cNvCxnSpPr>
          <p:nvPr/>
        </p:nvCxnSpPr>
        <p:spPr>
          <a:xfrm>
            <a:off x="8506495" y="1606652"/>
            <a:ext cx="916545" cy="21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3557AF05-B94F-A732-065B-56487632C275}"/>
              </a:ext>
            </a:extLst>
          </p:cNvPr>
          <p:cNvCxnSpPr>
            <a:stCxn id="38" idx="4"/>
          </p:cNvCxnSpPr>
          <p:nvPr/>
        </p:nvCxnSpPr>
        <p:spPr>
          <a:xfrm>
            <a:off x="8212427" y="1660315"/>
            <a:ext cx="0" cy="564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AD63F8DA-F193-C07E-8045-9B2680CBD11D}"/>
              </a:ext>
            </a:extLst>
          </p:cNvPr>
          <p:cNvCxnSpPr/>
          <p:nvPr/>
        </p:nvCxnSpPr>
        <p:spPr>
          <a:xfrm flipH="1">
            <a:off x="6370749" y="2225015"/>
            <a:ext cx="18416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ABE4E5FD-1540-7CB0-BD51-1B7795AFEB5B}"/>
              </a:ext>
            </a:extLst>
          </p:cNvPr>
          <p:cNvCxnSpPr>
            <a:endCxn id="16" idx="0"/>
          </p:cNvCxnSpPr>
          <p:nvPr/>
        </p:nvCxnSpPr>
        <p:spPr>
          <a:xfrm>
            <a:off x="6370749" y="2225015"/>
            <a:ext cx="0" cy="5668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2A479153-78A4-C9E0-E9B8-C48009BA7CEB}"/>
              </a:ext>
            </a:extLst>
          </p:cNvPr>
          <p:cNvCxnSpPr>
            <a:cxnSpLocks/>
          </p:cNvCxnSpPr>
          <p:nvPr/>
        </p:nvCxnSpPr>
        <p:spPr>
          <a:xfrm>
            <a:off x="9547536" y="1608800"/>
            <a:ext cx="0" cy="8996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6CBA8574-52E8-E947-62AE-589DE3B65BA7}"/>
              </a:ext>
            </a:extLst>
          </p:cNvPr>
          <p:cNvCxnSpPr>
            <a:cxnSpLocks/>
          </p:cNvCxnSpPr>
          <p:nvPr/>
        </p:nvCxnSpPr>
        <p:spPr>
          <a:xfrm flipH="1">
            <a:off x="7460086" y="2508439"/>
            <a:ext cx="20874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6BDD2F0A-F407-99A1-5FBD-9D45F52C5AD8}"/>
              </a:ext>
            </a:extLst>
          </p:cNvPr>
          <p:cNvCxnSpPr/>
          <p:nvPr/>
        </p:nvCxnSpPr>
        <p:spPr>
          <a:xfrm>
            <a:off x="7460086" y="2508439"/>
            <a:ext cx="0" cy="9205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07CEC7CB-70F8-AFC5-056C-449AEC21D180}"/>
              </a:ext>
            </a:extLst>
          </p:cNvPr>
          <p:cNvCxnSpPr>
            <a:cxnSpLocks/>
          </p:cNvCxnSpPr>
          <p:nvPr/>
        </p:nvCxnSpPr>
        <p:spPr>
          <a:xfrm flipH="1">
            <a:off x="6246253" y="3429000"/>
            <a:ext cx="12138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9D925642-1D8F-D26F-AB6F-06B4C40FF406}"/>
              </a:ext>
            </a:extLst>
          </p:cNvPr>
          <p:cNvCxnSpPr>
            <a:cxnSpLocks/>
          </p:cNvCxnSpPr>
          <p:nvPr/>
        </p:nvCxnSpPr>
        <p:spPr>
          <a:xfrm>
            <a:off x="6246253" y="3429000"/>
            <a:ext cx="0" cy="6618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24CE6D53-3337-C85D-38A3-2E113E3D6B02}"/>
              </a:ext>
            </a:extLst>
          </p:cNvPr>
          <p:cNvCxnSpPr>
            <a:cxnSpLocks/>
          </p:cNvCxnSpPr>
          <p:nvPr/>
        </p:nvCxnSpPr>
        <p:spPr>
          <a:xfrm>
            <a:off x="8221012" y="2917789"/>
            <a:ext cx="0" cy="6194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EA37F681-33EC-7136-6918-E4A5C60288A2}"/>
              </a:ext>
            </a:extLst>
          </p:cNvPr>
          <p:cNvCxnSpPr/>
          <p:nvPr/>
        </p:nvCxnSpPr>
        <p:spPr>
          <a:xfrm flipH="1">
            <a:off x="6370749" y="3537226"/>
            <a:ext cx="18416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9911E6DA-5308-4A42-5156-1F1821EF2927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6370749" y="3537226"/>
            <a:ext cx="0" cy="5536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D24A0332-7B14-B301-CDA0-B98DA9E6D47C}"/>
              </a:ext>
            </a:extLst>
          </p:cNvPr>
          <p:cNvCxnSpPr>
            <a:cxnSpLocks/>
          </p:cNvCxnSpPr>
          <p:nvPr/>
        </p:nvCxnSpPr>
        <p:spPr>
          <a:xfrm>
            <a:off x="9547536" y="2933817"/>
            <a:ext cx="0" cy="8802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FA81DF4B-FA67-E028-8E2C-5A22DEF2654C}"/>
              </a:ext>
            </a:extLst>
          </p:cNvPr>
          <p:cNvCxnSpPr/>
          <p:nvPr/>
        </p:nvCxnSpPr>
        <p:spPr>
          <a:xfrm flipH="1">
            <a:off x="7460086" y="3814030"/>
            <a:ext cx="20874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F48A6DD3-98F1-2724-DF67-FA4F4C4E0D33}"/>
              </a:ext>
            </a:extLst>
          </p:cNvPr>
          <p:cNvCxnSpPr/>
          <p:nvPr/>
        </p:nvCxnSpPr>
        <p:spPr>
          <a:xfrm>
            <a:off x="7460086" y="3814030"/>
            <a:ext cx="0" cy="719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8A76492B-E807-10ED-E70F-B1C8058EC692}"/>
              </a:ext>
            </a:extLst>
          </p:cNvPr>
          <p:cNvCxnSpPr/>
          <p:nvPr/>
        </p:nvCxnSpPr>
        <p:spPr>
          <a:xfrm flipH="1">
            <a:off x="6246253" y="4533363"/>
            <a:ext cx="12138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CB41787C-516D-082F-D1C6-2C04B7F364EB}"/>
              </a:ext>
            </a:extLst>
          </p:cNvPr>
          <p:cNvCxnSpPr/>
          <p:nvPr/>
        </p:nvCxnSpPr>
        <p:spPr>
          <a:xfrm>
            <a:off x="6246253" y="4533363"/>
            <a:ext cx="0" cy="8564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B60E675C-43D4-A269-387B-4F3616965468}"/>
              </a:ext>
            </a:extLst>
          </p:cNvPr>
          <p:cNvCxnSpPr>
            <a:cxnSpLocks/>
            <a:stCxn id="48" idx="6"/>
            <a:endCxn id="49" idx="1"/>
          </p:cNvCxnSpPr>
          <p:nvPr/>
        </p:nvCxnSpPr>
        <p:spPr>
          <a:xfrm>
            <a:off x="8506495" y="2905625"/>
            <a:ext cx="916545" cy="21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A60C9122-EBDB-1BAF-C6FE-F1BAA782F884}"/>
              </a:ext>
            </a:extLst>
          </p:cNvPr>
          <p:cNvCxnSpPr>
            <a:cxnSpLocks/>
            <a:stCxn id="22" idx="6"/>
            <a:endCxn id="45" idx="1"/>
          </p:cNvCxnSpPr>
          <p:nvPr/>
        </p:nvCxnSpPr>
        <p:spPr>
          <a:xfrm>
            <a:off x="6922394" y="2905625"/>
            <a:ext cx="1165537" cy="21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1C6B1FB0-D142-3FA8-0283-03C362467FC6}"/>
              </a:ext>
            </a:extLst>
          </p:cNvPr>
          <p:cNvCxnSpPr>
            <a:cxnSpLocks/>
            <a:stCxn id="27" idx="6"/>
            <a:endCxn id="66" idx="1"/>
          </p:cNvCxnSpPr>
          <p:nvPr/>
        </p:nvCxnSpPr>
        <p:spPr>
          <a:xfrm>
            <a:off x="6922394" y="4204597"/>
            <a:ext cx="1165537" cy="21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9290C508-FD06-5A77-76F2-F04C3D867022}"/>
              </a:ext>
            </a:extLst>
          </p:cNvPr>
          <p:cNvCxnSpPr>
            <a:cxnSpLocks/>
          </p:cNvCxnSpPr>
          <p:nvPr/>
        </p:nvCxnSpPr>
        <p:spPr>
          <a:xfrm flipH="1">
            <a:off x="6370749" y="4811686"/>
            <a:ext cx="18351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B90C345E-54C6-B5C1-958D-2B355B2FCE1B}"/>
              </a:ext>
            </a:extLst>
          </p:cNvPr>
          <p:cNvCxnSpPr>
            <a:endCxn id="28" idx="0"/>
          </p:cNvCxnSpPr>
          <p:nvPr/>
        </p:nvCxnSpPr>
        <p:spPr>
          <a:xfrm>
            <a:off x="6370749" y="4811686"/>
            <a:ext cx="0" cy="5781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8CDDF6-11FE-3D08-319B-F1F780F1264D}"/>
              </a:ext>
            </a:extLst>
          </p:cNvPr>
          <p:cNvCxnSpPr>
            <a:cxnSpLocks/>
          </p:cNvCxnSpPr>
          <p:nvPr/>
        </p:nvCxnSpPr>
        <p:spPr>
          <a:xfrm>
            <a:off x="8205937" y="4235704"/>
            <a:ext cx="0" cy="5759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04E6646-0F15-4E75-7077-5347185A1D05}"/>
              </a:ext>
            </a:extLst>
          </p:cNvPr>
          <p:cNvCxnSpPr>
            <a:stCxn id="32" idx="2"/>
            <a:endCxn id="59" idx="1"/>
          </p:cNvCxnSpPr>
          <p:nvPr/>
        </p:nvCxnSpPr>
        <p:spPr>
          <a:xfrm>
            <a:off x="6832242" y="5503570"/>
            <a:ext cx="1259981" cy="21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D0F7858-88AD-9880-B4D1-2DCF14D30D17}"/>
              </a:ext>
            </a:extLst>
          </p:cNvPr>
          <p:cNvCxnSpPr>
            <a:stCxn id="62" idx="6"/>
            <a:endCxn id="63" idx="1"/>
          </p:cNvCxnSpPr>
          <p:nvPr/>
        </p:nvCxnSpPr>
        <p:spPr>
          <a:xfrm>
            <a:off x="8510787" y="5503570"/>
            <a:ext cx="916545" cy="21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97ABAF1-B4D4-588B-92B7-998C19BBA035}"/>
              </a:ext>
            </a:extLst>
          </p:cNvPr>
          <p:cNvCxnSpPr>
            <a:stCxn id="60" idx="4"/>
          </p:cNvCxnSpPr>
          <p:nvPr/>
        </p:nvCxnSpPr>
        <p:spPr>
          <a:xfrm flipH="1" flipV="1">
            <a:off x="8205937" y="5100747"/>
            <a:ext cx="10782" cy="4564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D44C08B-5606-A7C3-D25A-1DAF9C8A3EAB}"/>
              </a:ext>
            </a:extLst>
          </p:cNvPr>
          <p:cNvCxnSpPr/>
          <p:nvPr/>
        </p:nvCxnSpPr>
        <p:spPr>
          <a:xfrm flipH="1">
            <a:off x="7817476" y="5100747"/>
            <a:ext cx="3884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829177B-056C-0345-7403-2145F8AD5915}"/>
              </a:ext>
            </a:extLst>
          </p:cNvPr>
          <p:cNvCxnSpPr/>
          <p:nvPr/>
        </p:nvCxnSpPr>
        <p:spPr>
          <a:xfrm flipV="1">
            <a:off x="7817476" y="1942665"/>
            <a:ext cx="0" cy="31580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466505A-63C5-333D-10F9-38932E22DE3F}"/>
              </a:ext>
            </a:extLst>
          </p:cNvPr>
          <p:cNvCxnSpPr/>
          <p:nvPr/>
        </p:nvCxnSpPr>
        <p:spPr>
          <a:xfrm flipH="1">
            <a:off x="6370749" y="1942665"/>
            <a:ext cx="14467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FB1390A-63D4-3F18-8DE8-D01DB048B595}"/>
              </a:ext>
            </a:extLst>
          </p:cNvPr>
          <p:cNvCxnSpPr>
            <a:endCxn id="17" idx="2"/>
          </p:cNvCxnSpPr>
          <p:nvPr/>
        </p:nvCxnSpPr>
        <p:spPr>
          <a:xfrm flipV="1">
            <a:off x="6370749" y="1724710"/>
            <a:ext cx="0" cy="2179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E2228A08-45D4-3655-118A-2D66DF040DF9}"/>
              </a:ext>
            </a:extLst>
          </p:cNvPr>
          <p:cNvCxnSpPr>
            <a:cxnSpLocks/>
          </p:cNvCxnSpPr>
          <p:nvPr/>
        </p:nvCxnSpPr>
        <p:spPr>
          <a:xfrm flipH="1" flipV="1">
            <a:off x="9551828" y="4978308"/>
            <a:ext cx="4292" cy="544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37EC2F3-7028-8888-E7F6-2D9A8AFC732B}"/>
              </a:ext>
            </a:extLst>
          </p:cNvPr>
          <p:cNvCxnSpPr/>
          <p:nvPr/>
        </p:nvCxnSpPr>
        <p:spPr>
          <a:xfrm flipH="1">
            <a:off x="7276562" y="4978308"/>
            <a:ext cx="22752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AE665EF2-2B91-A24B-5A0F-DE4176971370}"/>
              </a:ext>
            </a:extLst>
          </p:cNvPr>
          <p:cNvCxnSpPr/>
          <p:nvPr/>
        </p:nvCxnSpPr>
        <p:spPr>
          <a:xfrm flipV="1">
            <a:off x="7280855" y="3227507"/>
            <a:ext cx="0" cy="17508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115EF167-B6F8-992D-732C-3E0CF815A355}"/>
              </a:ext>
            </a:extLst>
          </p:cNvPr>
          <p:cNvCxnSpPr/>
          <p:nvPr/>
        </p:nvCxnSpPr>
        <p:spPr>
          <a:xfrm flipH="1">
            <a:off x="6370749" y="3227507"/>
            <a:ext cx="9058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69AF2000-FA8E-BF90-ABD7-947E7D93D4C1}"/>
              </a:ext>
            </a:extLst>
          </p:cNvPr>
          <p:cNvCxnSpPr>
            <a:endCxn id="16" idx="2"/>
          </p:cNvCxnSpPr>
          <p:nvPr/>
        </p:nvCxnSpPr>
        <p:spPr>
          <a:xfrm flipV="1">
            <a:off x="6370749" y="3023683"/>
            <a:ext cx="0" cy="2038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9DFAC8C1-B749-0023-6800-1932A52EE94D}"/>
              </a:ext>
            </a:extLst>
          </p:cNvPr>
          <p:cNvSpPr txBox="1"/>
          <p:nvPr/>
        </p:nvSpPr>
        <p:spPr>
          <a:xfrm flipH="1">
            <a:off x="7956577" y="1064150"/>
            <a:ext cx="1209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Edge List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A0A0DCB-C20B-47D0-2C63-B07032B22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8554" y="5969344"/>
            <a:ext cx="2926366" cy="726544"/>
          </a:xfrm>
        </p:spPr>
        <p:txBody>
          <a:bodyPr/>
          <a:lstStyle/>
          <a:p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E7C4E647-6372-8104-0851-4D304741FE3B}"/>
              </a:ext>
            </a:extLst>
          </p:cNvPr>
          <p:cNvSpPr/>
          <p:nvPr/>
        </p:nvSpPr>
        <p:spPr>
          <a:xfrm>
            <a:off x="2086521" y="1207408"/>
            <a:ext cx="427001" cy="4349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</a:rPr>
              <a:t>A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D17ED4B4-77D5-0984-F514-D49C27E18CBC}"/>
              </a:ext>
            </a:extLst>
          </p:cNvPr>
          <p:cNvSpPr/>
          <p:nvPr/>
        </p:nvSpPr>
        <p:spPr>
          <a:xfrm>
            <a:off x="3449535" y="1207408"/>
            <a:ext cx="427001" cy="4349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</a:rPr>
              <a:t>B</a:t>
            </a: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6DD4FA4D-0AA4-C1F2-79D7-92AE02FFBA73}"/>
              </a:ext>
            </a:extLst>
          </p:cNvPr>
          <p:cNvSpPr/>
          <p:nvPr/>
        </p:nvSpPr>
        <p:spPr>
          <a:xfrm>
            <a:off x="2082227" y="2073512"/>
            <a:ext cx="427001" cy="4349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</a:rPr>
              <a:t>C</a:t>
            </a: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56F9BDDA-C0ED-2E84-E427-9EA549A2F2E4}"/>
              </a:ext>
            </a:extLst>
          </p:cNvPr>
          <p:cNvSpPr/>
          <p:nvPr/>
        </p:nvSpPr>
        <p:spPr>
          <a:xfrm>
            <a:off x="3449535" y="2073511"/>
            <a:ext cx="427001" cy="4349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</a:rPr>
              <a:t>D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428FA6D0-3CAD-B570-5933-E602816BD72A}"/>
              </a:ext>
            </a:extLst>
          </p:cNvPr>
          <p:cNvCxnSpPr>
            <a:stCxn id="95" idx="6"/>
            <a:endCxn id="97" idx="2"/>
          </p:cNvCxnSpPr>
          <p:nvPr/>
        </p:nvCxnSpPr>
        <p:spPr>
          <a:xfrm>
            <a:off x="2513522" y="1424872"/>
            <a:ext cx="9360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48B16E83-A351-73F2-ED75-8CA62747BDAD}"/>
              </a:ext>
            </a:extLst>
          </p:cNvPr>
          <p:cNvCxnSpPr>
            <a:stCxn id="104" idx="0"/>
            <a:endCxn id="97" idx="4"/>
          </p:cNvCxnSpPr>
          <p:nvPr/>
        </p:nvCxnSpPr>
        <p:spPr>
          <a:xfrm flipV="1">
            <a:off x="3663036" y="1642336"/>
            <a:ext cx="0" cy="4311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437D4AF6-0A26-FB82-793C-ECC4B0810FEE}"/>
              </a:ext>
            </a:extLst>
          </p:cNvPr>
          <p:cNvCxnSpPr>
            <a:stCxn id="102" idx="6"/>
            <a:endCxn id="104" idx="2"/>
          </p:cNvCxnSpPr>
          <p:nvPr/>
        </p:nvCxnSpPr>
        <p:spPr>
          <a:xfrm flipV="1">
            <a:off x="2509228" y="2290975"/>
            <a:ext cx="94030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D20B5B4D-614E-614D-9E20-15DDF284287C}"/>
              </a:ext>
            </a:extLst>
          </p:cNvPr>
          <p:cNvCxnSpPr>
            <a:stCxn id="95" idx="4"/>
            <a:endCxn id="102" idx="0"/>
          </p:cNvCxnSpPr>
          <p:nvPr/>
        </p:nvCxnSpPr>
        <p:spPr>
          <a:xfrm flipH="1">
            <a:off x="2295728" y="1642336"/>
            <a:ext cx="4294" cy="4311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A867A103-1B26-08EF-AB20-878044C0BABF}"/>
              </a:ext>
            </a:extLst>
          </p:cNvPr>
          <p:cNvCxnSpPr>
            <a:stCxn id="104" idx="1"/>
            <a:endCxn id="95" idx="5"/>
          </p:cNvCxnSpPr>
          <p:nvPr/>
        </p:nvCxnSpPr>
        <p:spPr>
          <a:xfrm flipH="1" flipV="1">
            <a:off x="2450989" y="1578642"/>
            <a:ext cx="1061079" cy="5585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EE411B0D-C7CC-F6F7-DC2E-E6DC8486E3A7}"/>
              </a:ext>
            </a:extLst>
          </p:cNvPr>
          <p:cNvCxnSpPr>
            <a:stCxn id="97" idx="3"/>
            <a:endCxn id="102" idx="7"/>
          </p:cNvCxnSpPr>
          <p:nvPr/>
        </p:nvCxnSpPr>
        <p:spPr>
          <a:xfrm flipH="1">
            <a:off x="2446695" y="1578642"/>
            <a:ext cx="1065373" cy="5585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4" name="Connector: Curved 113">
            <a:extLst>
              <a:ext uri="{FF2B5EF4-FFF2-40B4-BE49-F238E27FC236}">
                <a16:creationId xmlns:a16="http://schemas.microsoft.com/office/drawing/2014/main" id="{EC46F70F-3B3D-3C53-B303-C558A50C163A}"/>
              </a:ext>
            </a:extLst>
          </p:cNvPr>
          <p:cNvCxnSpPr>
            <a:stCxn id="97" idx="6"/>
            <a:endCxn id="104" idx="6"/>
          </p:cNvCxnSpPr>
          <p:nvPr/>
        </p:nvCxnSpPr>
        <p:spPr>
          <a:xfrm>
            <a:off x="3876536" y="1424872"/>
            <a:ext cx="12700" cy="866103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137F18A-9077-5BAB-40B3-6698364C5ED2}"/>
              </a:ext>
            </a:extLst>
          </p:cNvPr>
          <p:cNvSpPr txBox="1"/>
          <p:nvPr/>
        </p:nvSpPr>
        <p:spPr>
          <a:xfrm>
            <a:off x="6137762" y="1091320"/>
            <a:ext cx="1083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 List</a:t>
            </a:r>
          </a:p>
        </p:txBody>
      </p:sp>
    </p:spTree>
    <p:extLst>
      <p:ext uri="{BB962C8B-B14F-4D97-AF65-F5344CB8AC3E}">
        <p14:creationId xmlns:p14="http://schemas.microsoft.com/office/powerpoint/2010/main" val="2969354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51DB8-A3C6-7D1E-3AC1-F9D83BD0E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1762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Linked Representation Continue…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CBB69-E11E-136A-863A-D25334BF6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11369"/>
            <a:ext cx="10515600" cy="5914869"/>
          </a:xfrm>
        </p:spPr>
        <p:txBody>
          <a:bodyPr>
            <a:normAutofit/>
          </a:bodyPr>
          <a:lstStyle/>
          <a:p>
            <a:r>
              <a:rPr lang="en-US" sz="2400" dirty="0"/>
              <a:t>Linked representation will contain two list:</a:t>
            </a:r>
          </a:p>
          <a:p>
            <a:pPr marL="0" indent="0">
              <a:buNone/>
            </a:pPr>
            <a:r>
              <a:rPr lang="en-US" sz="2400" dirty="0"/>
              <a:t>	1. NODE list</a:t>
            </a:r>
          </a:p>
          <a:p>
            <a:pPr marL="0" indent="0">
              <a:buNone/>
            </a:pPr>
            <a:r>
              <a:rPr lang="en-US" sz="2400" dirty="0"/>
              <a:t>	2. EDGE list</a:t>
            </a:r>
          </a:p>
          <a:p>
            <a:r>
              <a:rPr lang="en-US" sz="2400" dirty="0"/>
              <a:t>Node List: Each element in the list NODE will correspond to a node in G and will be a record of the form.</a:t>
            </a:r>
          </a:p>
          <a:p>
            <a:endParaRPr lang="en-US" sz="2400" dirty="0"/>
          </a:p>
          <a:p>
            <a:r>
              <a:rPr lang="en-US" sz="2400" dirty="0"/>
              <a:t>Where</a:t>
            </a:r>
          </a:p>
          <a:p>
            <a:pPr lvl="2"/>
            <a:r>
              <a:rPr lang="en-US" sz="2400" dirty="0"/>
              <a:t>NODE will be the name or key value of the node.</a:t>
            </a:r>
          </a:p>
          <a:p>
            <a:pPr lvl="2"/>
            <a:r>
              <a:rPr lang="en-US" sz="2400" dirty="0"/>
              <a:t>NEXT will be a pointer to the next node.</a:t>
            </a:r>
          </a:p>
          <a:p>
            <a:pPr lvl="2"/>
            <a:r>
              <a:rPr lang="en-US" sz="2400" dirty="0"/>
              <a:t>ADJ will be a pointer to the first element in the adjacency list of the node, which is maintained in the list EDGE.</a:t>
            </a:r>
          </a:p>
          <a:p>
            <a:pPr lvl="2"/>
            <a:r>
              <a:rPr lang="en-US" sz="2400" dirty="0"/>
              <a:t>The shaded area indicates that there might be other information in the record, such as the INDEG of the node, the OUTDEG of the node.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FA2FF7-B256-C38C-DA73-F158E5AC6495}"/>
              </a:ext>
            </a:extLst>
          </p:cNvPr>
          <p:cNvSpPr/>
          <p:nvPr/>
        </p:nvSpPr>
        <p:spPr>
          <a:xfrm>
            <a:off x="1890511" y="2929943"/>
            <a:ext cx="1123146" cy="34773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62EF77-FF2F-10CD-5307-8BF47E5F6206}"/>
              </a:ext>
            </a:extLst>
          </p:cNvPr>
          <p:cNvSpPr/>
          <p:nvPr/>
        </p:nvSpPr>
        <p:spPr>
          <a:xfrm>
            <a:off x="3013657" y="2929943"/>
            <a:ext cx="1123147" cy="34773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7B52AD-4059-D63A-E5EB-31C03FBFAAD2}"/>
              </a:ext>
            </a:extLst>
          </p:cNvPr>
          <p:cNvSpPr/>
          <p:nvPr/>
        </p:nvSpPr>
        <p:spPr>
          <a:xfrm>
            <a:off x="4136804" y="2929943"/>
            <a:ext cx="1123146" cy="34773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ADJ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D75361-406D-8869-842F-E573227A3A3D}"/>
              </a:ext>
            </a:extLst>
          </p:cNvPr>
          <p:cNvSpPr/>
          <p:nvPr/>
        </p:nvSpPr>
        <p:spPr>
          <a:xfrm>
            <a:off x="5259950" y="2929943"/>
            <a:ext cx="2068129" cy="34773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873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22F5D-A74B-34E3-FBAF-C1A52CCC9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427"/>
            <a:ext cx="10515600" cy="66518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Linked Representation Continue…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E3DF2-9A99-C7C1-8CC0-EAD3F04303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01520"/>
            <a:ext cx="10515600" cy="5836053"/>
          </a:xfrm>
        </p:spPr>
        <p:txBody>
          <a:bodyPr>
            <a:normAutofit/>
          </a:bodyPr>
          <a:lstStyle/>
          <a:p>
            <a:r>
              <a:rPr lang="en-US" dirty="0"/>
              <a:t>Edge list: Each element in the list EDGE will correspond to an edge of G and will be a record of the form.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Where</a:t>
            </a:r>
          </a:p>
          <a:p>
            <a:pPr lvl="2"/>
            <a:r>
              <a:rPr lang="en-US" sz="2800" dirty="0"/>
              <a:t>DEST will point to the location in the list NODE of the destination or terminal node of the edge.</a:t>
            </a:r>
          </a:p>
          <a:p>
            <a:pPr lvl="2"/>
            <a:r>
              <a:rPr lang="en-US" sz="2800" dirty="0"/>
              <a:t>LINK will link together the edges with the same initial node, that is, the nodes in the same adjacency list.</a:t>
            </a:r>
          </a:p>
          <a:p>
            <a:pPr lvl="2"/>
            <a:r>
              <a:rPr lang="en-US" sz="2800" dirty="0"/>
              <a:t>The shaded area indicates other fields if any(such as edge weight)</a:t>
            </a:r>
          </a:p>
          <a:p>
            <a:pPr lvl="2"/>
            <a:endParaRPr lang="en-US" sz="2400" dirty="0"/>
          </a:p>
          <a:p>
            <a:pPr lvl="2"/>
            <a:endParaRPr lang="en-US" sz="2400" dirty="0"/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50BAB51-3B1F-E169-3C1D-AF1AB0AE6702}"/>
              </a:ext>
            </a:extLst>
          </p:cNvPr>
          <p:cNvSpPr/>
          <p:nvPr/>
        </p:nvSpPr>
        <p:spPr>
          <a:xfrm>
            <a:off x="1854558" y="2073497"/>
            <a:ext cx="1648496" cy="36060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E4ED5C-7380-80C1-5C44-816B8382E4A6}"/>
              </a:ext>
            </a:extLst>
          </p:cNvPr>
          <p:cNvSpPr/>
          <p:nvPr/>
        </p:nvSpPr>
        <p:spPr>
          <a:xfrm>
            <a:off x="3503054" y="2073497"/>
            <a:ext cx="1648496" cy="36060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LINK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5FE1E5-43B3-9C76-4D27-E86FF035234A}"/>
              </a:ext>
            </a:extLst>
          </p:cNvPr>
          <p:cNvSpPr/>
          <p:nvPr/>
        </p:nvSpPr>
        <p:spPr>
          <a:xfrm>
            <a:off x="5151549" y="2073496"/>
            <a:ext cx="3026535" cy="36060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441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502</Words>
  <Application>Microsoft Office PowerPoint</Application>
  <PresentationFormat>Widescreen</PresentationFormat>
  <Paragraphs>93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Linked Representation of Graph</vt:lpstr>
      <vt:lpstr>PowerPoint Presentation</vt:lpstr>
      <vt:lpstr>Figure of G and Adjacency List</vt:lpstr>
      <vt:lpstr>Linked Representation Continue…</vt:lpstr>
      <vt:lpstr>Linked Representation Continue…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Linked Representation of Graph</dc:title>
  <dc:creator>Mehedi Hasan Shakil</dc:creator>
  <cp:lastModifiedBy>Mehedi Hasan Shakil</cp:lastModifiedBy>
  <cp:revision>6</cp:revision>
  <dcterms:created xsi:type="dcterms:W3CDTF">2022-07-12T02:34:09Z</dcterms:created>
  <dcterms:modified xsi:type="dcterms:W3CDTF">2022-08-06T08:57:59Z</dcterms:modified>
</cp:coreProperties>
</file>