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8219" y="2014220"/>
            <a:ext cx="260756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750" y="134937"/>
            <a:ext cx="8731250" cy="2746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937"/>
                </a:moveTo>
                <a:lnTo>
                  <a:pt x="0" y="134937"/>
                </a:lnTo>
                <a:lnTo>
                  <a:pt x="0" y="271462"/>
                </a:lnTo>
                <a:lnTo>
                  <a:pt x="138112" y="271462"/>
                </a:lnTo>
                <a:lnTo>
                  <a:pt x="138112" y="134937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937"/>
                </a:lnTo>
                <a:lnTo>
                  <a:pt x="277812" y="134937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098" y="430784"/>
            <a:ext cx="8613140" cy="132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815" y="2042676"/>
            <a:ext cx="5864225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68219" y="2014220"/>
            <a:ext cx="26075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99"/>
                </a:solidFill>
              </a:rPr>
              <a:t>CSE-</a:t>
            </a:r>
            <a:r>
              <a:rPr sz="4400" spc="-20" dirty="0">
                <a:solidFill>
                  <a:srgbClr val="000099"/>
                </a:solidFill>
              </a:rPr>
              <a:t>2</a:t>
            </a:r>
            <a:r>
              <a:rPr lang="en-US" sz="4400" spc="-20" dirty="0">
                <a:solidFill>
                  <a:srgbClr val="000099"/>
                </a:solidFill>
              </a:rPr>
              <a:t>2</a:t>
            </a:r>
            <a:r>
              <a:rPr sz="4400" spc="-20" dirty="0">
                <a:solidFill>
                  <a:srgbClr val="000099"/>
                </a:solidFill>
              </a:rPr>
              <a:t>0</a:t>
            </a:r>
            <a:r>
              <a:rPr lang="en-US" sz="4400" spc="-20" dirty="0">
                <a:solidFill>
                  <a:srgbClr val="000099"/>
                </a:solidFill>
              </a:rPr>
              <a:t>4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3355440"/>
            <a:ext cx="8382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Computer</a:t>
            </a:r>
            <a:r>
              <a:rPr sz="32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99"/>
                </a:solidFill>
                <a:latin typeface="Arial"/>
                <a:cs typeface="Arial"/>
              </a:rPr>
              <a:t>Architecture</a:t>
            </a:r>
            <a:r>
              <a:rPr lang="en-US" sz="3200" b="1" spc="-10" dirty="0">
                <a:solidFill>
                  <a:srgbClr val="000099"/>
                </a:solidFill>
                <a:latin typeface="Arial"/>
                <a:cs typeface="Arial"/>
              </a:rPr>
              <a:t> and Organization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46" rIns="0" bIns="0" rtlCol="0">
            <a:spAutoFit/>
          </a:bodyPr>
          <a:lstStyle/>
          <a:p>
            <a:pPr marL="197675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Ripple</a:t>
            </a:r>
            <a:r>
              <a:rPr sz="4000" spc="-105" dirty="0"/>
              <a:t> </a:t>
            </a:r>
            <a:r>
              <a:rPr sz="4000" dirty="0"/>
              <a:t>Carry</a:t>
            </a:r>
            <a:r>
              <a:rPr sz="4000" spc="-80" dirty="0"/>
              <a:t> </a:t>
            </a:r>
            <a:r>
              <a:rPr sz="4000" spc="-10" dirty="0"/>
              <a:t>Adder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4064000"/>
            <a:ext cx="7980045" cy="238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922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appearing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carry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1-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cause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generate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carry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line.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carry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propagate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through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right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left.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maximum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propagation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delay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nd,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delay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full-</a:t>
            </a:r>
            <a:r>
              <a:rPr sz="2400" dirty="0">
                <a:latin typeface="Arial MT"/>
                <a:cs typeface="Arial MT"/>
              </a:rPr>
              <a:t>adder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stage.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amount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hardware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increase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linearly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333512"/>
            <a:ext cx="6248399" cy="26288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383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2’s</a:t>
            </a:r>
            <a:r>
              <a:rPr sz="4000" spc="-155" dirty="0"/>
              <a:t> </a:t>
            </a:r>
            <a:r>
              <a:rPr sz="4000" dirty="0"/>
              <a:t>Complement</a:t>
            </a:r>
            <a:r>
              <a:rPr sz="4000" spc="-105" dirty="0"/>
              <a:t> </a:t>
            </a:r>
            <a:r>
              <a:rPr sz="4000" spc="-10" dirty="0"/>
              <a:t>Adder-Subtracter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5094223"/>
            <a:ext cx="3985895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=0,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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s=1,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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4500" y="5537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600200"/>
            <a:ext cx="5257799" cy="31607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020060" marR="5080" indent="-15805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2’s</a:t>
            </a:r>
            <a:r>
              <a:rPr sz="4000" spc="-160" dirty="0"/>
              <a:t> </a:t>
            </a:r>
            <a:r>
              <a:rPr sz="4000" dirty="0"/>
              <a:t>Complement</a:t>
            </a:r>
            <a:r>
              <a:rPr sz="4000" spc="-105" dirty="0"/>
              <a:t> </a:t>
            </a:r>
            <a:r>
              <a:rPr sz="4000" spc="-10" dirty="0"/>
              <a:t>Adder- Subtracter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223963" y="1981201"/>
            <a:ext cx="6677025" cy="3886200"/>
            <a:chOff x="1223963" y="1981201"/>
            <a:chExt cx="6677025" cy="3886200"/>
          </a:xfrm>
        </p:grpSpPr>
        <p:sp>
          <p:nvSpPr>
            <p:cNvPr id="4" name="object 4"/>
            <p:cNvSpPr/>
            <p:nvPr/>
          </p:nvSpPr>
          <p:spPr>
            <a:xfrm>
              <a:off x="4254500" y="55372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963" y="1981201"/>
              <a:ext cx="6676550" cy="38861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322" y="483965"/>
            <a:ext cx="2196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Overflow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473199"/>
            <a:ext cx="4895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  <a:tab pos="1278890" algn="l"/>
                <a:tab pos="1860550" algn="l"/>
                <a:tab pos="2738755" algn="l"/>
                <a:tab pos="3165475" algn="l"/>
                <a:tab pos="3669665" algn="l"/>
              </a:tabLst>
            </a:pPr>
            <a:r>
              <a:rPr sz="2200" spc="-20" dirty="0">
                <a:latin typeface="Arial MT"/>
                <a:cs typeface="Arial MT"/>
              </a:rPr>
              <a:t>When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result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arithmetic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0202" y="1473199"/>
            <a:ext cx="3007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1600" algn="l"/>
                <a:tab pos="2606040" algn="l"/>
              </a:tabLst>
            </a:pPr>
            <a:r>
              <a:rPr sz="2200" spc="-10" dirty="0">
                <a:latin typeface="Arial MT"/>
                <a:cs typeface="Arial MT"/>
              </a:rPr>
              <a:t>operation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exceeds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" y="1808428"/>
            <a:ext cx="8185150" cy="433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word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size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overflow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occurs.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200">
              <a:latin typeface="Arial MT"/>
              <a:cs typeface="Arial MT"/>
            </a:endParaRPr>
          </a:p>
          <a:p>
            <a:pPr marL="418465" marR="175895" indent="-342900">
              <a:lnSpc>
                <a:spcPct val="12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62915" algn="l"/>
                <a:tab pos="2741295" algn="l"/>
              </a:tabLst>
            </a:pPr>
            <a:r>
              <a:rPr sz="2200" dirty="0">
                <a:latin typeface="Arial MT"/>
                <a:cs typeface="Arial MT"/>
              </a:rPr>
              <a:t>Example: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n=8,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35" dirty="0">
                <a:latin typeface="Arial MT"/>
                <a:cs typeface="Arial MT"/>
              </a:rPr>
              <a:t>X=11101011=235</a:t>
            </a:r>
            <a:r>
              <a:rPr sz="2175" spc="-52" baseline="-21072" dirty="0">
                <a:latin typeface="Arial MT"/>
                <a:cs typeface="Arial MT"/>
              </a:rPr>
              <a:t>10</a:t>
            </a:r>
            <a:r>
              <a:rPr sz="2175" spc="225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Y=00101010=42</a:t>
            </a:r>
            <a:r>
              <a:rPr sz="2175" spc="-15" baseline="-21072" dirty="0">
                <a:latin typeface="Arial MT"/>
                <a:cs typeface="Arial MT"/>
              </a:rPr>
              <a:t>10 	</a:t>
            </a:r>
            <a:r>
              <a:rPr sz="2200" dirty="0">
                <a:latin typeface="Arial MT"/>
                <a:cs typeface="Arial MT"/>
              </a:rPr>
              <a:t>Z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X+Y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60" dirty="0">
                <a:latin typeface="Arial MT"/>
                <a:cs typeface="Arial MT"/>
              </a:rPr>
              <a:t>11101011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+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0101010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00010101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21</a:t>
            </a:r>
            <a:r>
              <a:rPr sz="2175" spc="-30" baseline="-21072" dirty="0">
                <a:latin typeface="Arial MT"/>
                <a:cs typeface="Arial MT"/>
              </a:rPr>
              <a:t>10</a:t>
            </a:r>
            <a:endParaRPr sz="2175" baseline="-21072">
              <a:latin typeface="Arial MT"/>
              <a:cs typeface="Arial MT"/>
            </a:endParaRPr>
          </a:p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</a:t>
            </a:r>
            <a:r>
              <a:rPr sz="2175" spc="-15" baseline="-21072" dirty="0">
                <a:latin typeface="Arial MT"/>
                <a:cs typeface="Arial MT"/>
              </a:rPr>
              <a:t>n-</a:t>
            </a:r>
            <a:r>
              <a:rPr sz="2175" baseline="-21072" dirty="0">
                <a:latin typeface="Arial MT"/>
                <a:cs typeface="Arial MT"/>
              </a:rPr>
              <a:t>1</a:t>
            </a:r>
            <a:r>
              <a:rPr sz="2175" spc="284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175" baseline="-21072" dirty="0">
                <a:latin typeface="Arial MT"/>
                <a:cs typeface="Arial MT"/>
              </a:rPr>
              <a:t>7</a:t>
            </a:r>
            <a:r>
              <a:rPr sz="2175" spc="277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1.</a:t>
            </a:r>
            <a:endParaRPr sz="2200">
              <a:latin typeface="Arial MT"/>
              <a:cs typeface="Arial MT"/>
            </a:endParaRPr>
          </a:p>
          <a:p>
            <a:pPr marL="46291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Arial MT"/>
                <a:cs typeface="Arial MT"/>
              </a:rPr>
              <a:t>C</a:t>
            </a:r>
            <a:r>
              <a:rPr sz="2175" baseline="-21072" dirty="0">
                <a:latin typeface="Arial MT"/>
                <a:cs typeface="Arial MT"/>
              </a:rPr>
              <a:t>7</a:t>
            </a:r>
            <a:r>
              <a:rPr sz="2200" dirty="0">
                <a:latin typeface="Arial MT"/>
                <a:cs typeface="Arial MT"/>
              </a:rPr>
              <a:t>Z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100010101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277</a:t>
            </a:r>
            <a:r>
              <a:rPr sz="2175" baseline="-21072" dirty="0">
                <a:latin typeface="Arial MT"/>
                <a:cs typeface="Arial MT"/>
              </a:rPr>
              <a:t>10</a:t>
            </a:r>
            <a:r>
              <a:rPr sz="2175" spc="262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256</a:t>
            </a:r>
            <a:r>
              <a:rPr sz="2175" baseline="-21072" dirty="0">
                <a:latin typeface="Arial MT"/>
                <a:cs typeface="Arial MT"/>
              </a:rPr>
              <a:t>10</a:t>
            </a:r>
            <a:r>
              <a:rPr sz="2175" spc="262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+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21</a:t>
            </a:r>
            <a:r>
              <a:rPr sz="2175" spc="-30" baseline="-21072" dirty="0">
                <a:latin typeface="Arial MT"/>
                <a:cs typeface="Arial MT"/>
              </a:rPr>
              <a:t>10</a:t>
            </a:r>
            <a:endParaRPr sz="2175" baseline="-21072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200">
              <a:latin typeface="Arial MT"/>
              <a:cs typeface="Arial MT"/>
            </a:endParaRPr>
          </a:p>
          <a:p>
            <a:pPr marL="419100" marR="55880" indent="-34353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19100" algn="l"/>
                <a:tab pos="1072515" algn="l"/>
                <a:tab pos="1929130" algn="l"/>
                <a:tab pos="2334260" algn="l"/>
                <a:tab pos="2817495" algn="l"/>
                <a:tab pos="3968115" algn="l"/>
                <a:tab pos="4931410" algn="l"/>
                <a:tab pos="5848985" algn="l"/>
                <a:tab pos="6892925" algn="l"/>
                <a:tab pos="7732395" algn="l"/>
              </a:tabLst>
            </a:pPr>
            <a:r>
              <a:rPr sz="2200" spc="-2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result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addition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simply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wraps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around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when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largest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2</a:t>
            </a:r>
            <a:r>
              <a:rPr sz="2175" spc="-15" baseline="24904" dirty="0">
                <a:latin typeface="Arial MT"/>
                <a:cs typeface="Arial MT"/>
              </a:rPr>
              <a:t>n</a:t>
            </a:r>
            <a:r>
              <a:rPr sz="2200" spc="-10" dirty="0">
                <a:latin typeface="Arial MT"/>
                <a:cs typeface="Arial MT"/>
              </a:rPr>
              <a:t>-</a:t>
            </a:r>
            <a:r>
              <a:rPr sz="2200" dirty="0">
                <a:latin typeface="Arial MT"/>
                <a:cs typeface="Arial MT"/>
              </a:rPr>
              <a:t>1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exceeds.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marL="4184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1846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range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unsigned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0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2</a:t>
            </a:r>
            <a:r>
              <a:rPr sz="2175" spc="-15" baseline="24904" dirty="0">
                <a:latin typeface="Arial MT"/>
                <a:cs typeface="Arial MT"/>
              </a:rPr>
              <a:t>n</a:t>
            </a:r>
            <a:r>
              <a:rPr sz="2200" spc="-10" dirty="0">
                <a:latin typeface="Arial MT"/>
                <a:cs typeface="Arial MT"/>
              </a:rPr>
              <a:t>-</a:t>
            </a:r>
            <a:r>
              <a:rPr sz="2200" spc="-50" dirty="0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322" y="468884"/>
            <a:ext cx="2196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Overflow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473199"/>
            <a:ext cx="7788909" cy="424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609600" indent="-342900">
              <a:lnSpc>
                <a:spcPct val="100000"/>
              </a:lnSpc>
              <a:spcBef>
                <a:spcPts val="9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31800" algn="l"/>
              </a:tabLst>
            </a:pPr>
            <a:r>
              <a:rPr sz="2200" dirty="0">
                <a:latin typeface="Arial MT"/>
                <a:cs typeface="Arial MT"/>
              </a:rPr>
              <a:t>We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never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overflow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adding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negative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positive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number.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marL="431165" marR="211836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31165" algn="l"/>
                <a:tab pos="2831465" algn="l"/>
              </a:tabLst>
            </a:pPr>
            <a:r>
              <a:rPr sz="2200" dirty="0">
                <a:latin typeface="Arial MT"/>
                <a:cs typeface="Arial MT"/>
              </a:rPr>
              <a:t>Example: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n=8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60" dirty="0">
                <a:latin typeface="Arial MT"/>
                <a:cs typeface="Arial MT"/>
              </a:rPr>
              <a:t>X=11101011=-</a:t>
            </a:r>
            <a:r>
              <a:rPr sz="2200" dirty="0">
                <a:latin typeface="Arial MT"/>
                <a:cs typeface="Arial MT"/>
              </a:rPr>
              <a:t>21</a:t>
            </a:r>
            <a:r>
              <a:rPr sz="2175" baseline="-21072" dirty="0">
                <a:latin typeface="Arial MT"/>
                <a:cs typeface="Arial MT"/>
              </a:rPr>
              <a:t>10</a:t>
            </a:r>
            <a:r>
              <a:rPr sz="2175" spc="209" baseline="-21072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spc="-10" dirty="0">
                <a:latin typeface="Arial MT"/>
                <a:cs typeface="Arial MT"/>
              </a:rPr>
              <a:t>Y=00101010=+42</a:t>
            </a:r>
            <a:r>
              <a:rPr sz="2175" spc="-15" baseline="-21072" dirty="0">
                <a:latin typeface="Arial MT"/>
                <a:cs typeface="Arial MT"/>
              </a:rPr>
              <a:t>10</a:t>
            </a:r>
            <a:endParaRPr sz="2175" baseline="-21072">
              <a:latin typeface="Arial MT"/>
              <a:cs typeface="Arial MT"/>
            </a:endParaRPr>
          </a:p>
          <a:p>
            <a:pPr marL="39814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Arial MT"/>
                <a:cs typeface="Arial MT"/>
              </a:rPr>
              <a:t>Z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X+Y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00010101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21</a:t>
            </a:r>
            <a:r>
              <a:rPr sz="2175" baseline="-21072" dirty="0">
                <a:latin typeface="Arial MT"/>
                <a:cs typeface="Arial MT"/>
              </a:rPr>
              <a:t>10</a:t>
            </a:r>
            <a:r>
              <a:rPr sz="2175" spc="240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175" baseline="-21072" dirty="0">
                <a:latin typeface="Arial MT"/>
                <a:cs typeface="Arial MT"/>
              </a:rPr>
              <a:t>7</a:t>
            </a:r>
            <a:r>
              <a:rPr sz="2175" spc="240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1.</a:t>
            </a:r>
            <a:endParaRPr sz="2200">
              <a:latin typeface="Arial MT"/>
              <a:cs typeface="Arial MT"/>
            </a:endParaRPr>
          </a:p>
          <a:p>
            <a:pPr marL="39814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 MT"/>
                <a:cs typeface="Arial MT"/>
              </a:rPr>
              <a:t>So,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</a:t>
            </a:r>
            <a:r>
              <a:rPr sz="2175" spc="-15" baseline="-21072" dirty="0">
                <a:latin typeface="Arial MT"/>
                <a:cs typeface="Arial MT"/>
              </a:rPr>
              <a:t>n-</a:t>
            </a:r>
            <a:r>
              <a:rPr sz="2175" baseline="-21072" dirty="0">
                <a:latin typeface="Arial MT"/>
                <a:cs typeface="Arial MT"/>
              </a:rPr>
              <a:t>1</a:t>
            </a:r>
            <a:r>
              <a:rPr sz="2175" spc="262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does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indicate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overflow.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200">
              <a:latin typeface="Arial MT"/>
              <a:cs typeface="Arial MT"/>
            </a:endParaRPr>
          </a:p>
          <a:p>
            <a:pPr marL="431165" indent="-342265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31165" algn="l"/>
              </a:tabLst>
            </a:pPr>
            <a:r>
              <a:rPr sz="2200" dirty="0">
                <a:latin typeface="Arial MT"/>
                <a:cs typeface="Arial MT"/>
              </a:rPr>
              <a:t>Overflow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2’s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complement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addition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adding</a:t>
            </a:r>
            <a:endParaRPr sz="2200">
              <a:latin typeface="Arial MT"/>
              <a:cs typeface="Arial MT"/>
            </a:endParaRPr>
          </a:p>
          <a:p>
            <a:pPr marL="723900" lvl="1" indent="-326390">
              <a:lnSpc>
                <a:spcPct val="100000"/>
              </a:lnSpc>
              <a:spcBef>
                <a:spcPts val="525"/>
              </a:spcBef>
              <a:buAutoNum type="arabicParenR"/>
              <a:tabLst>
                <a:tab pos="723900" algn="l"/>
              </a:tabLst>
            </a:pPr>
            <a:r>
              <a:rPr sz="2200" dirty="0">
                <a:latin typeface="Arial MT"/>
                <a:cs typeface="Arial MT"/>
              </a:rPr>
              <a:t>two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positive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or</a:t>
            </a:r>
            <a:endParaRPr sz="2200">
              <a:latin typeface="Arial MT"/>
              <a:cs typeface="Arial MT"/>
            </a:endParaRPr>
          </a:p>
          <a:p>
            <a:pPr marL="724535" lvl="1" indent="-326390">
              <a:lnSpc>
                <a:spcPct val="100000"/>
              </a:lnSpc>
              <a:spcBef>
                <a:spcPts val="530"/>
              </a:spcBef>
              <a:buAutoNum type="arabicParenR"/>
              <a:tabLst>
                <a:tab pos="724535" algn="l"/>
              </a:tabLst>
            </a:pPr>
            <a:r>
              <a:rPr sz="2200" dirty="0">
                <a:latin typeface="Arial MT"/>
                <a:cs typeface="Arial MT"/>
              </a:rPr>
              <a:t>two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negative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numbers.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322" y="545084"/>
            <a:ext cx="2196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Overflow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473200"/>
            <a:ext cx="8210550" cy="429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Case</a:t>
            </a:r>
            <a:r>
              <a:rPr sz="2000" u="sng" spc="-6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1:</a:t>
            </a:r>
            <a:r>
              <a:rPr sz="2000" spc="-7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Two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positive.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0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4289425" algn="l"/>
              </a:tabLst>
            </a:pPr>
            <a:r>
              <a:rPr sz="2000" dirty="0">
                <a:latin typeface="Arial MT"/>
                <a:cs typeface="Arial MT"/>
              </a:rPr>
              <a:t>Let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0111+0011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1010</a:t>
            </a:r>
            <a:r>
              <a:rPr sz="2000" dirty="0">
                <a:latin typeface="Arial MT"/>
                <a:cs typeface="Arial MT"/>
              </a:rPr>
              <a:t>	so,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1950" baseline="-21367" dirty="0">
                <a:latin typeface="Arial MT"/>
                <a:cs typeface="Arial MT"/>
              </a:rPr>
              <a:t>n-2</a:t>
            </a:r>
            <a:r>
              <a:rPr sz="1950" spc="292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 </a:t>
            </a:r>
            <a:r>
              <a:rPr sz="2000" spc="-50" dirty="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000">
              <a:latin typeface="Arial MT"/>
              <a:cs typeface="Arial MT"/>
            </a:endParaRPr>
          </a:p>
          <a:p>
            <a:pPr marL="431165" marR="68580" indent="-3429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</a:t>
            </a:r>
            <a:r>
              <a:rPr sz="1950" baseline="-21367" dirty="0">
                <a:latin typeface="Arial MT"/>
                <a:cs typeface="Arial MT"/>
              </a:rPr>
              <a:t>n-2</a:t>
            </a:r>
            <a:r>
              <a:rPr sz="1950" spc="254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=1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indicates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magnitude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2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sum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exceeds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n-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bits </a:t>
            </a:r>
            <a:r>
              <a:rPr sz="2000" dirty="0">
                <a:latin typeface="Arial MT"/>
                <a:cs typeface="Arial MT"/>
              </a:rPr>
              <a:t>allocated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00" u="sng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Case</a:t>
            </a:r>
            <a:r>
              <a:rPr sz="2000" u="sng" spc="-6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2:</a:t>
            </a:r>
            <a:r>
              <a:rPr sz="2000" spc="-7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Two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negative.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0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1219835" algn="l"/>
                <a:tab pos="2575560" algn="l"/>
              </a:tabLst>
            </a:pPr>
            <a:r>
              <a:rPr sz="2000" dirty="0">
                <a:latin typeface="Arial MT"/>
                <a:cs typeface="Arial MT"/>
              </a:rPr>
              <a:t>Let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n=4,</a:t>
            </a:r>
            <a:r>
              <a:rPr sz="2000" dirty="0">
                <a:latin typeface="Arial MT"/>
                <a:cs typeface="Arial MT"/>
              </a:rPr>
              <a:t>	-7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1001,</a:t>
            </a:r>
            <a:r>
              <a:rPr sz="2000" dirty="0">
                <a:latin typeface="Arial MT"/>
                <a:cs typeface="Arial MT"/>
              </a:rPr>
              <a:t>	-3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1101</a:t>
            </a:r>
            <a:endParaRPr sz="2000">
              <a:latin typeface="Arial MT"/>
              <a:cs typeface="Arial MT"/>
            </a:endParaRPr>
          </a:p>
          <a:p>
            <a:pPr marL="88265">
              <a:lnSpc>
                <a:spcPct val="100000"/>
              </a:lnSpc>
              <a:spcBef>
                <a:spcPts val="480"/>
              </a:spcBef>
              <a:tabLst>
                <a:tab pos="2868295" algn="l"/>
              </a:tabLst>
            </a:pPr>
            <a:r>
              <a:rPr sz="2000" dirty="0">
                <a:latin typeface="Arial MT"/>
                <a:cs typeface="Arial MT"/>
              </a:rPr>
              <a:t>so,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1001+1101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10110</a:t>
            </a:r>
            <a:r>
              <a:rPr sz="2000" dirty="0">
                <a:latin typeface="Arial MT"/>
                <a:cs typeface="Arial MT"/>
              </a:rPr>
              <a:t>	so,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1950" baseline="-21367" dirty="0">
                <a:latin typeface="Arial MT"/>
                <a:cs typeface="Arial MT"/>
              </a:rPr>
              <a:t>n-2</a:t>
            </a:r>
            <a:r>
              <a:rPr sz="1950" spc="292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marL="882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C</a:t>
            </a:r>
            <a:r>
              <a:rPr sz="1950" baseline="-21367" dirty="0">
                <a:latin typeface="Arial MT"/>
                <a:cs typeface="Arial MT"/>
              </a:rPr>
              <a:t>n-2</a:t>
            </a:r>
            <a:r>
              <a:rPr sz="1950" spc="-37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=0</a:t>
            </a:r>
            <a:r>
              <a:rPr sz="2000" spc="-1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indicates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overflow.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320357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Overflow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0650" y="1822450"/>
          <a:ext cx="2527300" cy="388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100" b="1" baseline="15873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9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n-</a:t>
                      </a:r>
                      <a:r>
                        <a:rPr sz="900" b="1" spc="-5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100" b="1" baseline="15873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n-</a:t>
                      </a:r>
                      <a:r>
                        <a:rPr sz="900" b="1" spc="-5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100" b="1" baseline="15873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n-</a:t>
                      </a:r>
                      <a:r>
                        <a:rPr sz="900" b="1" spc="-5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100" b="1" baseline="15873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9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n-</a:t>
                      </a:r>
                      <a:r>
                        <a:rPr sz="900" b="1" spc="-5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36893" y="2737482"/>
            <a:ext cx="948055" cy="6350"/>
            <a:chOff x="936893" y="2737482"/>
            <a:chExt cx="948055" cy="6350"/>
          </a:xfrm>
        </p:grpSpPr>
        <p:sp>
          <p:nvSpPr>
            <p:cNvPr id="5" name="object 5"/>
            <p:cNvSpPr/>
            <p:nvPr/>
          </p:nvSpPr>
          <p:spPr>
            <a:xfrm>
              <a:off x="936893" y="2740390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405" y="0"/>
                  </a:lnTo>
                </a:path>
              </a:pathLst>
            </a:custGeom>
            <a:ln w="5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464" y="2740392"/>
              <a:ext cx="421640" cy="0"/>
            </a:xfrm>
            <a:custGeom>
              <a:avLst/>
              <a:gdLst/>
              <a:ahLst/>
              <a:cxnLst/>
              <a:rect l="l" t="t" r="r" b="b"/>
              <a:pathLst>
                <a:path w="421639">
                  <a:moveTo>
                    <a:pt x="0" y="0"/>
                  </a:moveTo>
                  <a:lnTo>
                    <a:pt x="421182" y="0"/>
                  </a:lnTo>
                </a:path>
              </a:pathLst>
            </a:custGeom>
            <a:ln w="5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610817" y="2740392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140" y="0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600"/>
              </a:spcBef>
            </a:pPr>
            <a:r>
              <a:rPr i="1" dirty="0">
                <a:latin typeface="Arial"/>
                <a:cs typeface="Arial"/>
              </a:rPr>
              <a:t>Z</a:t>
            </a:r>
            <a:r>
              <a:rPr sz="1875" i="1" baseline="-24444" dirty="0">
                <a:latin typeface="Arial"/>
                <a:cs typeface="Arial"/>
              </a:rPr>
              <a:t>n</a:t>
            </a:r>
            <a:r>
              <a:rPr sz="1875" i="1" spc="-330" baseline="-24444" dirty="0">
                <a:latin typeface="Arial"/>
                <a:cs typeface="Arial"/>
              </a:rPr>
              <a:t> </a:t>
            </a:r>
            <a:r>
              <a:rPr sz="1875" spc="-30" baseline="-24444" dirty="0">
                <a:latin typeface="Symbol"/>
                <a:cs typeface="Symbol"/>
              </a:rPr>
              <a:t></a:t>
            </a:r>
            <a:r>
              <a:rPr sz="1875" spc="-30" baseline="-24444" dirty="0"/>
              <a:t>1</a:t>
            </a:r>
            <a:r>
              <a:rPr sz="2200" i="1" spc="-20" dirty="0">
                <a:latin typeface="Arial"/>
                <a:cs typeface="Arial"/>
              </a:rPr>
              <a:t>Z</a:t>
            </a:r>
            <a:r>
              <a:rPr sz="1875" i="1" spc="-30" baseline="-24444" dirty="0">
                <a:latin typeface="Arial"/>
                <a:cs typeface="Arial"/>
              </a:rPr>
              <a:t>n</a:t>
            </a:r>
            <a:r>
              <a:rPr sz="1875" i="1" spc="-330" baseline="-24444" dirty="0">
                <a:latin typeface="Arial"/>
                <a:cs typeface="Arial"/>
              </a:rPr>
              <a:t> </a:t>
            </a:r>
            <a:r>
              <a:rPr sz="1875" baseline="-24444" dirty="0">
                <a:latin typeface="Symbol"/>
                <a:cs typeface="Symbol"/>
              </a:rPr>
              <a:t></a:t>
            </a:r>
            <a:r>
              <a:rPr sz="1875" baseline="-24444" dirty="0"/>
              <a:t>2</a:t>
            </a:r>
            <a:r>
              <a:rPr sz="2200" dirty="0"/>
              <a:t>......</a:t>
            </a:r>
            <a:r>
              <a:rPr sz="2200" i="1" dirty="0">
                <a:latin typeface="Arial"/>
                <a:cs typeface="Arial"/>
              </a:rPr>
              <a:t>Z</a:t>
            </a:r>
            <a:r>
              <a:rPr sz="1875" baseline="-24444" dirty="0"/>
              <a:t>0</a:t>
            </a:r>
            <a:r>
              <a:rPr sz="1875" spc="697" baseline="-24444" dirty="0"/>
              <a:t> </a:t>
            </a:r>
            <a:r>
              <a:rPr sz="2200" dirty="0"/>
              <a:t>: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i="1" spc="90" dirty="0">
                <a:latin typeface="Arial"/>
                <a:cs typeface="Arial"/>
              </a:rPr>
              <a:t>X</a:t>
            </a:r>
            <a:r>
              <a:rPr sz="1875" i="1" spc="135" baseline="-24444" dirty="0">
                <a:latin typeface="Arial"/>
                <a:cs typeface="Arial"/>
              </a:rPr>
              <a:t>n</a:t>
            </a:r>
            <a:r>
              <a:rPr sz="1875" i="1" spc="-330" baseline="-24444" dirty="0">
                <a:latin typeface="Arial"/>
                <a:cs typeface="Arial"/>
              </a:rPr>
              <a:t> </a:t>
            </a:r>
            <a:r>
              <a:rPr sz="1875" spc="-15" baseline="-24444" dirty="0">
                <a:latin typeface="Symbol"/>
                <a:cs typeface="Symbol"/>
              </a:rPr>
              <a:t></a:t>
            </a:r>
            <a:r>
              <a:rPr sz="1875" spc="-15" baseline="-24444" dirty="0"/>
              <a:t>1</a:t>
            </a:r>
            <a:r>
              <a:rPr sz="1875" spc="-307" baseline="-24444" dirty="0"/>
              <a:t> </a:t>
            </a:r>
            <a:r>
              <a:rPr sz="2200" i="1" spc="95" dirty="0">
                <a:latin typeface="Arial"/>
                <a:cs typeface="Arial"/>
              </a:rPr>
              <a:t>X</a:t>
            </a:r>
            <a:r>
              <a:rPr sz="1875" i="1" spc="142" baseline="-24444" dirty="0">
                <a:latin typeface="Arial"/>
                <a:cs typeface="Arial"/>
              </a:rPr>
              <a:t>n</a:t>
            </a:r>
            <a:r>
              <a:rPr sz="1875" i="1" spc="-322" baseline="-24444" dirty="0">
                <a:latin typeface="Arial"/>
                <a:cs typeface="Arial"/>
              </a:rPr>
              <a:t> </a:t>
            </a:r>
            <a:r>
              <a:rPr sz="1875" baseline="-24444" dirty="0">
                <a:latin typeface="Symbol"/>
                <a:cs typeface="Symbol"/>
              </a:rPr>
              <a:t></a:t>
            </a:r>
            <a:r>
              <a:rPr sz="1875" baseline="-24444" dirty="0"/>
              <a:t>2</a:t>
            </a:r>
            <a:r>
              <a:rPr sz="2200" dirty="0"/>
              <a:t>......</a:t>
            </a:r>
            <a:r>
              <a:rPr sz="2200" i="1" dirty="0">
                <a:latin typeface="Arial"/>
                <a:cs typeface="Arial"/>
              </a:rPr>
              <a:t>X</a:t>
            </a:r>
            <a:r>
              <a:rPr sz="1875" baseline="-24444" dirty="0"/>
              <a:t>0</a:t>
            </a:r>
            <a:r>
              <a:rPr sz="1875" spc="735" baseline="-24444" dirty="0"/>
              <a:t> </a:t>
            </a:r>
            <a:r>
              <a:rPr sz="2200" spc="-20" dirty="0">
                <a:latin typeface="Symbol"/>
                <a:cs typeface="Symbol"/>
              </a:rPr>
              <a:t>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Arial"/>
                <a:cs typeface="Arial"/>
              </a:rPr>
              <a:t>Y</a:t>
            </a:r>
            <a:r>
              <a:rPr sz="1875" i="1" spc="-52" baseline="-24444" dirty="0">
                <a:latin typeface="Arial"/>
                <a:cs typeface="Arial"/>
              </a:rPr>
              <a:t>n</a:t>
            </a:r>
            <a:r>
              <a:rPr sz="1875" i="1" spc="-330" baseline="-24444" dirty="0">
                <a:latin typeface="Arial"/>
                <a:cs typeface="Arial"/>
              </a:rPr>
              <a:t> </a:t>
            </a:r>
            <a:r>
              <a:rPr sz="1875" spc="-150" baseline="-24444" dirty="0">
                <a:latin typeface="Symbol"/>
                <a:cs typeface="Symbol"/>
              </a:rPr>
              <a:t></a:t>
            </a:r>
            <a:r>
              <a:rPr sz="1875" spc="-150" baseline="-24444" dirty="0"/>
              <a:t>1</a:t>
            </a:r>
            <a:r>
              <a:rPr sz="2200" i="1" spc="-100" dirty="0">
                <a:latin typeface="Arial"/>
                <a:cs typeface="Arial"/>
              </a:rPr>
              <a:t>Y</a:t>
            </a:r>
            <a:r>
              <a:rPr sz="1875" i="1" spc="-150" baseline="-24444" dirty="0">
                <a:latin typeface="Arial"/>
                <a:cs typeface="Arial"/>
              </a:rPr>
              <a:t>n</a:t>
            </a:r>
            <a:r>
              <a:rPr sz="1875" i="1" spc="-322" baseline="-24444" dirty="0">
                <a:latin typeface="Arial"/>
                <a:cs typeface="Arial"/>
              </a:rPr>
              <a:t> </a:t>
            </a:r>
            <a:r>
              <a:rPr sz="1875" spc="-15" baseline="-24444" dirty="0">
                <a:latin typeface="Symbol"/>
                <a:cs typeface="Symbol"/>
              </a:rPr>
              <a:t></a:t>
            </a:r>
            <a:r>
              <a:rPr sz="1875" spc="-15" baseline="-24444" dirty="0"/>
              <a:t>2</a:t>
            </a:r>
            <a:r>
              <a:rPr sz="2200" spc="-10" dirty="0"/>
              <a:t>......</a:t>
            </a:r>
            <a:r>
              <a:rPr sz="2200" i="1" spc="-10" dirty="0">
                <a:latin typeface="Arial"/>
                <a:cs typeface="Arial"/>
              </a:rPr>
              <a:t>Y</a:t>
            </a:r>
            <a:r>
              <a:rPr sz="1875" spc="-15" baseline="-24444" dirty="0"/>
              <a:t>0</a:t>
            </a:r>
            <a:endParaRPr sz="1875" baseline="-24444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05"/>
              </a:spcBef>
            </a:pPr>
            <a:r>
              <a:rPr sz="3300" i="1" baseline="13888" dirty="0">
                <a:latin typeface="Arial"/>
                <a:cs typeface="Arial"/>
              </a:rPr>
              <a:t>v</a:t>
            </a:r>
            <a:r>
              <a:rPr sz="3300" i="1" spc="367" baseline="13888" dirty="0">
                <a:latin typeface="Arial"/>
                <a:cs typeface="Arial"/>
              </a:rPr>
              <a:t> </a:t>
            </a:r>
            <a:r>
              <a:rPr sz="3300" baseline="13888" dirty="0">
                <a:latin typeface="Symbol"/>
                <a:cs typeface="Symbol"/>
              </a:rPr>
              <a:t></a:t>
            </a:r>
            <a:r>
              <a:rPr sz="3300" spc="397" baseline="13888" dirty="0">
                <a:latin typeface="Times New Roman"/>
                <a:cs typeface="Times New Roman"/>
              </a:rPr>
              <a:t> </a:t>
            </a:r>
            <a:r>
              <a:rPr sz="3300" i="1" spc="135" baseline="13888" dirty="0">
                <a:latin typeface="Arial"/>
                <a:cs typeface="Arial"/>
              </a:rPr>
              <a:t>X</a:t>
            </a:r>
            <a:r>
              <a:rPr sz="1250" i="1" spc="90" dirty="0">
                <a:latin typeface="Arial"/>
                <a:cs typeface="Arial"/>
              </a:rPr>
              <a:t>n</a:t>
            </a:r>
            <a:r>
              <a:rPr sz="1250" i="1" spc="-235" dirty="0">
                <a:latin typeface="Arial"/>
                <a:cs typeface="Arial"/>
              </a:rPr>
              <a:t> </a:t>
            </a:r>
            <a:r>
              <a:rPr sz="1250" spc="-55" dirty="0">
                <a:latin typeface="Symbol"/>
                <a:cs typeface="Symbol"/>
              </a:rPr>
              <a:t></a:t>
            </a:r>
            <a:r>
              <a:rPr sz="1250" spc="-55" dirty="0"/>
              <a:t>1</a:t>
            </a:r>
            <a:r>
              <a:rPr sz="3300" i="1" spc="-82" baseline="13888" dirty="0">
                <a:latin typeface="Arial"/>
                <a:cs typeface="Arial"/>
              </a:rPr>
              <a:t>Y</a:t>
            </a:r>
            <a:r>
              <a:rPr sz="1250" i="1" spc="-55" dirty="0">
                <a:latin typeface="Arial"/>
                <a:cs typeface="Arial"/>
              </a:rPr>
              <a:t>n</a:t>
            </a:r>
            <a:r>
              <a:rPr sz="1250" i="1" spc="-235" dirty="0">
                <a:latin typeface="Arial"/>
                <a:cs typeface="Arial"/>
              </a:rPr>
              <a:t> </a:t>
            </a:r>
            <a:r>
              <a:rPr sz="1250" spc="-65" dirty="0">
                <a:latin typeface="Symbol"/>
                <a:cs typeface="Symbol"/>
              </a:rPr>
              <a:t></a:t>
            </a:r>
            <a:r>
              <a:rPr sz="1250" spc="-65" dirty="0"/>
              <a:t>1</a:t>
            </a:r>
            <a:r>
              <a:rPr sz="3300" i="1" spc="-97" baseline="13888" dirty="0">
                <a:latin typeface="Arial"/>
                <a:cs typeface="Arial"/>
              </a:rPr>
              <a:t>C</a:t>
            </a:r>
            <a:r>
              <a:rPr sz="1250" i="1" spc="-65" dirty="0">
                <a:latin typeface="Arial"/>
                <a:cs typeface="Arial"/>
              </a:rPr>
              <a:t>n</a:t>
            </a:r>
            <a:r>
              <a:rPr sz="1250" i="1" spc="-229" dirty="0">
                <a:latin typeface="Arial"/>
                <a:cs typeface="Arial"/>
              </a:rPr>
              <a:t> </a:t>
            </a:r>
            <a:r>
              <a:rPr sz="1250" dirty="0">
                <a:latin typeface="Symbol"/>
                <a:cs typeface="Symbol"/>
              </a:rPr>
              <a:t></a:t>
            </a:r>
            <a:r>
              <a:rPr sz="1250" dirty="0"/>
              <a:t>2</a:t>
            </a:r>
            <a:r>
              <a:rPr sz="1250" spc="365" dirty="0"/>
              <a:t> </a:t>
            </a:r>
            <a:r>
              <a:rPr sz="3300" baseline="13888" dirty="0">
                <a:latin typeface="Symbol"/>
                <a:cs typeface="Symbol"/>
              </a:rPr>
              <a:t></a:t>
            </a:r>
            <a:r>
              <a:rPr sz="3300" spc="232" baseline="13888" dirty="0">
                <a:latin typeface="Times New Roman"/>
                <a:cs typeface="Times New Roman"/>
              </a:rPr>
              <a:t> </a:t>
            </a:r>
            <a:r>
              <a:rPr sz="3300" i="1" spc="135" baseline="13888" dirty="0">
                <a:latin typeface="Arial"/>
                <a:cs typeface="Arial"/>
              </a:rPr>
              <a:t>X</a:t>
            </a:r>
            <a:r>
              <a:rPr sz="1250" i="1" spc="90" dirty="0">
                <a:latin typeface="Arial"/>
                <a:cs typeface="Arial"/>
              </a:rPr>
              <a:t>n</a:t>
            </a:r>
            <a:r>
              <a:rPr sz="1250" i="1" spc="-235" dirty="0">
                <a:latin typeface="Arial"/>
                <a:cs typeface="Arial"/>
              </a:rPr>
              <a:t> </a:t>
            </a:r>
            <a:r>
              <a:rPr sz="1250" spc="-100" dirty="0">
                <a:latin typeface="Symbol"/>
                <a:cs typeface="Symbol"/>
              </a:rPr>
              <a:t></a:t>
            </a:r>
            <a:r>
              <a:rPr sz="1250" spc="-100" dirty="0"/>
              <a:t>1</a:t>
            </a:r>
            <a:r>
              <a:rPr sz="3300" i="1" spc="-150" baseline="13888" dirty="0">
                <a:latin typeface="Arial"/>
                <a:cs typeface="Arial"/>
              </a:rPr>
              <a:t>Y</a:t>
            </a:r>
            <a:r>
              <a:rPr sz="1250" i="1" spc="-100" dirty="0">
                <a:latin typeface="Arial"/>
                <a:cs typeface="Arial"/>
              </a:rPr>
              <a:t>n</a:t>
            </a:r>
            <a:r>
              <a:rPr sz="1250" i="1" spc="-235" dirty="0">
                <a:latin typeface="Arial"/>
                <a:cs typeface="Arial"/>
              </a:rPr>
              <a:t> </a:t>
            </a:r>
            <a:r>
              <a:rPr sz="1250" spc="-20" dirty="0">
                <a:latin typeface="Symbol"/>
                <a:cs typeface="Symbol"/>
              </a:rPr>
              <a:t></a:t>
            </a:r>
            <a:r>
              <a:rPr sz="1250" spc="-20" dirty="0"/>
              <a:t>1</a:t>
            </a:r>
            <a:r>
              <a:rPr sz="3300" i="1" spc="-30" baseline="13888" dirty="0">
                <a:latin typeface="Arial"/>
                <a:cs typeface="Arial"/>
              </a:rPr>
              <a:t>C</a:t>
            </a:r>
            <a:r>
              <a:rPr sz="1250" i="1" spc="-20" dirty="0">
                <a:latin typeface="Arial"/>
                <a:cs typeface="Arial"/>
              </a:rPr>
              <a:t>n</a:t>
            </a:r>
            <a:r>
              <a:rPr sz="1250" i="1" spc="-235" dirty="0">
                <a:latin typeface="Arial"/>
                <a:cs typeface="Arial"/>
              </a:rPr>
              <a:t> </a:t>
            </a:r>
            <a:r>
              <a:rPr sz="1250" spc="-25" dirty="0">
                <a:latin typeface="Symbol"/>
                <a:cs typeface="Symbol"/>
              </a:rPr>
              <a:t></a:t>
            </a:r>
            <a:r>
              <a:rPr sz="1250" spc="-25" dirty="0"/>
              <a:t>2</a:t>
            </a:r>
            <a:endParaRPr sz="125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3300" i="1" baseline="13888" dirty="0">
                <a:latin typeface="Arial"/>
                <a:cs typeface="Arial"/>
              </a:rPr>
              <a:t>v</a:t>
            </a:r>
            <a:r>
              <a:rPr sz="3300" i="1" spc="292" baseline="13888" dirty="0">
                <a:latin typeface="Arial"/>
                <a:cs typeface="Arial"/>
              </a:rPr>
              <a:t> </a:t>
            </a:r>
            <a:r>
              <a:rPr sz="3300" baseline="13888" dirty="0">
                <a:latin typeface="Symbol"/>
                <a:cs typeface="Symbol"/>
              </a:rPr>
              <a:t></a:t>
            </a:r>
            <a:r>
              <a:rPr sz="3300" spc="-172" baseline="13888" dirty="0">
                <a:latin typeface="Times New Roman"/>
                <a:cs typeface="Times New Roman"/>
              </a:rPr>
              <a:t> </a:t>
            </a:r>
            <a:r>
              <a:rPr sz="3300" i="1" baseline="13888" dirty="0">
                <a:latin typeface="Arial"/>
                <a:cs typeface="Arial"/>
              </a:rPr>
              <a:t>C</a:t>
            </a:r>
            <a:r>
              <a:rPr sz="1250" i="1" dirty="0">
                <a:latin typeface="Arial"/>
                <a:cs typeface="Arial"/>
              </a:rPr>
              <a:t>n</a:t>
            </a:r>
            <a:r>
              <a:rPr sz="1250" i="1" spc="-240" dirty="0">
                <a:latin typeface="Arial"/>
                <a:cs typeface="Arial"/>
              </a:rPr>
              <a:t> </a:t>
            </a:r>
            <a:r>
              <a:rPr sz="1250" dirty="0">
                <a:latin typeface="Symbol"/>
                <a:cs typeface="Symbol"/>
              </a:rPr>
              <a:t></a:t>
            </a:r>
            <a:r>
              <a:rPr sz="1250" dirty="0"/>
              <a:t>1</a:t>
            </a:r>
            <a:r>
              <a:rPr sz="1250" spc="130" dirty="0"/>
              <a:t> </a:t>
            </a:r>
            <a:r>
              <a:rPr sz="3300" baseline="13888" dirty="0">
                <a:latin typeface="Symbol"/>
                <a:cs typeface="Symbol"/>
              </a:rPr>
              <a:t></a:t>
            </a:r>
            <a:r>
              <a:rPr sz="3300" spc="-390" baseline="13888" dirty="0">
                <a:latin typeface="Times New Roman"/>
                <a:cs typeface="Times New Roman"/>
              </a:rPr>
              <a:t> </a:t>
            </a:r>
            <a:r>
              <a:rPr sz="3300" i="1" baseline="13888" dirty="0">
                <a:latin typeface="Arial"/>
                <a:cs typeface="Arial"/>
              </a:rPr>
              <a:t>C</a:t>
            </a:r>
            <a:r>
              <a:rPr sz="1250" i="1" dirty="0">
                <a:latin typeface="Arial"/>
                <a:cs typeface="Arial"/>
              </a:rPr>
              <a:t>n</a:t>
            </a:r>
            <a:r>
              <a:rPr sz="1250" i="1" spc="-240" dirty="0">
                <a:latin typeface="Arial"/>
                <a:cs typeface="Arial"/>
              </a:rPr>
              <a:t> </a:t>
            </a:r>
            <a:r>
              <a:rPr sz="1250" spc="-35" dirty="0">
                <a:latin typeface="Symbol"/>
                <a:cs typeface="Symbol"/>
              </a:rPr>
              <a:t></a:t>
            </a:r>
            <a:r>
              <a:rPr sz="1250" spc="-35" dirty="0"/>
              <a:t>2</a:t>
            </a:r>
            <a:endParaRPr sz="1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907" y="560165"/>
            <a:ext cx="5806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Carry-</a:t>
            </a:r>
            <a:r>
              <a:rPr sz="4000" dirty="0"/>
              <a:t>Lookahead</a:t>
            </a:r>
            <a:r>
              <a:rPr sz="4000" spc="-45" dirty="0"/>
              <a:t> </a:t>
            </a:r>
            <a:r>
              <a:rPr sz="4000" spc="-10" dirty="0"/>
              <a:t>Adder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549400"/>
            <a:ext cx="8301355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reduce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carry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signals.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carry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needed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stage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directly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from </a:t>
            </a:r>
            <a:r>
              <a:rPr sz="2400" dirty="0">
                <a:latin typeface="Arial MT"/>
                <a:cs typeface="Arial MT"/>
              </a:rPr>
              <a:t>carrylike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obtained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preceding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stages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i-</a:t>
            </a:r>
            <a:r>
              <a:rPr sz="2400" spc="-25" dirty="0">
                <a:latin typeface="Arial MT"/>
                <a:cs typeface="Arial MT"/>
              </a:rPr>
              <a:t>1, </a:t>
            </a:r>
            <a:r>
              <a:rPr sz="2400" spc="-20" dirty="0">
                <a:latin typeface="Arial MT"/>
                <a:cs typeface="Arial MT"/>
              </a:rPr>
              <a:t>i-</a:t>
            </a:r>
            <a:r>
              <a:rPr sz="2400" dirty="0">
                <a:latin typeface="Arial MT"/>
                <a:cs typeface="Arial MT"/>
              </a:rPr>
              <a:t>2,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…..,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rather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waiting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normal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carries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ripple </a:t>
            </a:r>
            <a:r>
              <a:rPr sz="2400" dirty="0">
                <a:latin typeface="Arial MT"/>
                <a:cs typeface="Arial MT"/>
              </a:rPr>
              <a:t>slowly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stage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stage.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marR="346710" indent="-342900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Adders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principle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carry-</a:t>
            </a:r>
            <a:r>
              <a:rPr sz="2400" spc="-10" dirty="0">
                <a:latin typeface="Arial MT"/>
                <a:cs typeface="Arial MT"/>
              </a:rPr>
              <a:t>lookahead adders.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83" rIns="0" bIns="0" rtlCol="0">
            <a:spAutoFit/>
          </a:bodyPr>
          <a:lstStyle/>
          <a:p>
            <a:pPr marL="1398905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Carry-</a:t>
            </a:r>
            <a:r>
              <a:rPr sz="4000" dirty="0"/>
              <a:t>Lookahead</a:t>
            </a:r>
            <a:r>
              <a:rPr sz="4000" spc="-45" dirty="0"/>
              <a:t> </a:t>
            </a:r>
            <a:r>
              <a:rPr sz="4000" spc="-10" dirty="0"/>
              <a:t>Adder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5440" y="2098742"/>
            <a:ext cx="3518535" cy="26714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33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93065" algn="l"/>
              </a:tabLst>
            </a:pPr>
            <a:r>
              <a:rPr sz="2000" dirty="0">
                <a:latin typeface="Arial MT"/>
                <a:cs typeface="Arial MT"/>
              </a:rPr>
              <a:t>Two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signals:</a:t>
            </a:r>
            <a:endParaRPr sz="2000">
              <a:latin typeface="Arial MT"/>
              <a:cs typeface="Arial MT"/>
            </a:endParaRPr>
          </a:p>
          <a:p>
            <a:pPr marL="398145" marR="55880">
              <a:lnSpc>
                <a:spcPct val="110000"/>
              </a:lnSpc>
            </a:pPr>
            <a:r>
              <a:rPr sz="2000" dirty="0">
                <a:latin typeface="Arial MT"/>
                <a:cs typeface="Arial MT"/>
              </a:rPr>
              <a:t>generate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signal,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1950" spc="15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x</a:t>
            </a:r>
            <a:r>
              <a:rPr sz="1950" spc="-30" baseline="-21367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y</a:t>
            </a:r>
            <a:r>
              <a:rPr sz="1950" spc="-30" baseline="-21367" dirty="0">
                <a:latin typeface="Arial MT"/>
                <a:cs typeface="Arial MT"/>
              </a:rPr>
              <a:t>i </a:t>
            </a:r>
            <a:r>
              <a:rPr sz="2000" dirty="0">
                <a:latin typeface="Arial MT"/>
                <a:cs typeface="Arial MT"/>
              </a:rPr>
              <a:t>propagate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signal,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1950" spc="15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1950" spc="15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y</a:t>
            </a:r>
            <a:r>
              <a:rPr sz="1950" spc="-37" baseline="-21367" dirty="0">
                <a:latin typeface="Arial MT"/>
                <a:cs typeface="Arial MT"/>
              </a:rPr>
              <a:t>i</a:t>
            </a:r>
            <a:endParaRPr sz="1950" baseline="-21367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200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93065" algn="l"/>
              </a:tabLst>
            </a:pPr>
            <a:r>
              <a:rPr sz="2000" dirty="0">
                <a:latin typeface="Arial MT"/>
                <a:cs typeface="Arial MT"/>
              </a:rPr>
              <a:t>c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1950" spc="262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1950" spc="292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1950" baseline="-21367" dirty="0">
                <a:latin typeface="Arial MT"/>
                <a:cs typeface="Arial MT"/>
              </a:rPr>
              <a:t>i-1</a:t>
            </a:r>
            <a:r>
              <a:rPr sz="1950" spc="292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1950" baseline="-21367" dirty="0">
                <a:latin typeface="Arial MT"/>
                <a:cs typeface="Arial MT"/>
              </a:rPr>
              <a:t>i-</a:t>
            </a:r>
            <a:r>
              <a:rPr sz="1950" spc="-75" baseline="-21367" dirty="0">
                <a:latin typeface="Arial MT"/>
                <a:cs typeface="Arial MT"/>
              </a:rPr>
              <a:t>1</a:t>
            </a:r>
            <a:endParaRPr sz="1950" baseline="-21367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24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93065" algn="l"/>
              </a:tabLst>
            </a:pPr>
            <a:r>
              <a:rPr sz="2000" dirty="0">
                <a:latin typeface="Arial MT"/>
                <a:cs typeface="Arial MT"/>
              </a:rPr>
              <a:t>c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1950" spc="262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1950" spc="284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1950" baseline="-21367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1950" baseline="-21367" dirty="0">
                <a:latin typeface="Arial MT"/>
                <a:cs typeface="Arial MT"/>
              </a:rPr>
              <a:t>i-</a:t>
            </a:r>
            <a:r>
              <a:rPr sz="1950" spc="-75" baseline="-21367" dirty="0">
                <a:latin typeface="Arial MT"/>
                <a:cs typeface="Arial MT"/>
              </a:rPr>
              <a:t>1</a:t>
            </a:r>
            <a:endParaRPr sz="1950" baseline="-21367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73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93065" algn="l"/>
              </a:tabLst>
            </a:pPr>
            <a:r>
              <a:rPr sz="3000" baseline="13888" dirty="0">
                <a:latin typeface="Arial MT"/>
                <a:cs typeface="Arial MT"/>
              </a:rPr>
              <a:t>c</a:t>
            </a:r>
            <a:r>
              <a:rPr sz="1300" dirty="0">
                <a:latin typeface="Arial MT"/>
                <a:cs typeface="Arial MT"/>
              </a:rPr>
              <a:t>i-1</a:t>
            </a:r>
            <a:r>
              <a:rPr sz="1300" spc="190" dirty="0">
                <a:latin typeface="Arial MT"/>
                <a:cs typeface="Arial MT"/>
              </a:rPr>
              <a:t> </a:t>
            </a:r>
            <a:r>
              <a:rPr sz="3000" baseline="13888" dirty="0">
                <a:latin typeface="Arial MT"/>
                <a:cs typeface="Arial MT"/>
              </a:rPr>
              <a:t>=</a:t>
            </a:r>
            <a:r>
              <a:rPr sz="3000" spc="15" baseline="13888" dirty="0">
                <a:latin typeface="Arial MT"/>
                <a:cs typeface="Arial MT"/>
              </a:rPr>
              <a:t> </a:t>
            </a:r>
            <a:r>
              <a:rPr sz="3000" baseline="13888" dirty="0">
                <a:latin typeface="Arial MT"/>
                <a:cs typeface="Arial MT"/>
              </a:rPr>
              <a:t>g</a:t>
            </a:r>
            <a:r>
              <a:rPr sz="1300" dirty="0">
                <a:latin typeface="Arial MT"/>
                <a:cs typeface="Arial MT"/>
              </a:rPr>
              <a:t>i-1</a:t>
            </a:r>
            <a:r>
              <a:rPr sz="1300" spc="204" dirty="0">
                <a:latin typeface="Arial MT"/>
                <a:cs typeface="Arial MT"/>
              </a:rPr>
              <a:t> </a:t>
            </a:r>
            <a:r>
              <a:rPr sz="3000" baseline="13888" dirty="0">
                <a:latin typeface="Arial MT"/>
                <a:cs typeface="Arial MT"/>
              </a:rPr>
              <a:t>+</a:t>
            </a:r>
            <a:r>
              <a:rPr sz="3000" spc="7" baseline="13888" dirty="0">
                <a:latin typeface="Arial MT"/>
                <a:cs typeface="Arial MT"/>
              </a:rPr>
              <a:t> </a:t>
            </a:r>
            <a:r>
              <a:rPr sz="3000" baseline="13888" dirty="0">
                <a:latin typeface="Arial MT"/>
                <a:cs typeface="Arial MT"/>
              </a:rPr>
              <a:t>p</a:t>
            </a:r>
            <a:r>
              <a:rPr sz="1300" dirty="0">
                <a:latin typeface="Arial MT"/>
                <a:cs typeface="Arial MT"/>
              </a:rPr>
              <a:t>i-1</a:t>
            </a:r>
            <a:r>
              <a:rPr sz="3000" baseline="13888" dirty="0">
                <a:latin typeface="Arial MT"/>
                <a:cs typeface="Arial MT"/>
              </a:rPr>
              <a:t>c</a:t>
            </a:r>
            <a:r>
              <a:rPr sz="1300" dirty="0">
                <a:latin typeface="Arial MT"/>
                <a:cs typeface="Arial MT"/>
              </a:rPr>
              <a:t>i-</a:t>
            </a:r>
            <a:r>
              <a:rPr sz="1300" spc="-50" dirty="0"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24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93065" algn="l"/>
              </a:tabLst>
            </a:pPr>
            <a:r>
              <a:rPr sz="3000" baseline="13888" dirty="0">
                <a:latin typeface="Arial MT"/>
                <a:cs typeface="Arial MT"/>
              </a:rPr>
              <a:t>c</a:t>
            </a:r>
            <a:r>
              <a:rPr sz="1300" dirty="0">
                <a:latin typeface="Arial MT"/>
                <a:cs typeface="Arial MT"/>
              </a:rPr>
              <a:t>i</a:t>
            </a:r>
            <a:r>
              <a:rPr sz="1300" spc="185" dirty="0">
                <a:latin typeface="Arial MT"/>
                <a:cs typeface="Arial MT"/>
              </a:rPr>
              <a:t> </a:t>
            </a:r>
            <a:r>
              <a:rPr sz="3000" baseline="13888" dirty="0">
                <a:latin typeface="Arial MT"/>
                <a:cs typeface="Arial MT"/>
              </a:rPr>
              <a:t>= g</a:t>
            </a:r>
            <a:r>
              <a:rPr sz="1300" dirty="0">
                <a:latin typeface="Arial MT"/>
                <a:cs typeface="Arial MT"/>
              </a:rPr>
              <a:t>i</a:t>
            </a:r>
            <a:r>
              <a:rPr sz="1300" spc="195" dirty="0">
                <a:latin typeface="Arial MT"/>
                <a:cs typeface="Arial MT"/>
              </a:rPr>
              <a:t> </a:t>
            </a:r>
            <a:r>
              <a:rPr sz="3000" baseline="13888" dirty="0">
                <a:latin typeface="Arial MT"/>
                <a:cs typeface="Arial MT"/>
              </a:rPr>
              <a:t>+</a:t>
            </a:r>
            <a:r>
              <a:rPr sz="3000" spc="7" baseline="13888" dirty="0">
                <a:latin typeface="Arial MT"/>
                <a:cs typeface="Arial MT"/>
              </a:rPr>
              <a:t> </a:t>
            </a:r>
            <a:r>
              <a:rPr sz="3000" baseline="13888" dirty="0">
                <a:latin typeface="Arial MT"/>
                <a:cs typeface="Arial MT"/>
              </a:rPr>
              <a:t>p</a:t>
            </a:r>
            <a:r>
              <a:rPr sz="1300" dirty="0">
                <a:latin typeface="Arial MT"/>
                <a:cs typeface="Arial MT"/>
              </a:rPr>
              <a:t>i</a:t>
            </a:r>
            <a:r>
              <a:rPr sz="3000" baseline="13888" dirty="0">
                <a:latin typeface="Arial MT"/>
                <a:cs typeface="Arial MT"/>
              </a:rPr>
              <a:t>g</a:t>
            </a:r>
            <a:r>
              <a:rPr sz="1300" dirty="0">
                <a:latin typeface="Arial MT"/>
                <a:cs typeface="Arial MT"/>
              </a:rPr>
              <a:t>i-1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3000" baseline="13888" dirty="0">
                <a:latin typeface="Arial MT"/>
                <a:cs typeface="Arial MT"/>
              </a:rPr>
              <a:t>+</a:t>
            </a:r>
            <a:r>
              <a:rPr sz="3000" spc="-15" baseline="13888" dirty="0">
                <a:latin typeface="Arial MT"/>
                <a:cs typeface="Arial MT"/>
              </a:rPr>
              <a:t> </a:t>
            </a:r>
            <a:r>
              <a:rPr sz="3000" baseline="13888" dirty="0">
                <a:latin typeface="Arial MT"/>
                <a:cs typeface="Arial MT"/>
              </a:rPr>
              <a:t>p</a:t>
            </a:r>
            <a:r>
              <a:rPr sz="1300" dirty="0">
                <a:latin typeface="Arial MT"/>
                <a:cs typeface="Arial MT"/>
              </a:rPr>
              <a:t>i</a:t>
            </a:r>
            <a:r>
              <a:rPr sz="3000" baseline="13888" dirty="0">
                <a:latin typeface="Arial MT"/>
                <a:cs typeface="Arial MT"/>
              </a:rPr>
              <a:t>p</a:t>
            </a:r>
            <a:r>
              <a:rPr sz="1300" dirty="0">
                <a:latin typeface="Arial MT"/>
                <a:cs typeface="Arial MT"/>
              </a:rPr>
              <a:t>i-1</a:t>
            </a:r>
            <a:r>
              <a:rPr sz="3000" baseline="13888" dirty="0">
                <a:latin typeface="Arial MT"/>
                <a:cs typeface="Arial MT"/>
              </a:rPr>
              <a:t>c</a:t>
            </a:r>
            <a:r>
              <a:rPr sz="1300" dirty="0">
                <a:latin typeface="Arial MT"/>
                <a:cs typeface="Arial MT"/>
              </a:rPr>
              <a:t>i-</a:t>
            </a:r>
            <a:r>
              <a:rPr sz="1300" spc="-50" dirty="0"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25" y="1752600"/>
            <a:ext cx="5105374" cy="33115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862" y="560165"/>
            <a:ext cx="702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4-</a:t>
            </a:r>
            <a:r>
              <a:rPr sz="4000" dirty="0"/>
              <a:t>bit</a:t>
            </a:r>
            <a:r>
              <a:rPr sz="4000" spc="-35" dirty="0"/>
              <a:t> </a:t>
            </a:r>
            <a:r>
              <a:rPr sz="4000" spc="-30" dirty="0"/>
              <a:t>Carry-</a:t>
            </a:r>
            <a:r>
              <a:rPr sz="4000" dirty="0"/>
              <a:t>Lookahead </a:t>
            </a:r>
            <a:r>
              <a:rPr sz="4000" spc="-10" dirty="0"/>
              <a:t>Adder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645411"/>
            <a:ext cx="1568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50" dirty="0">
                <a:solidFill>
                  <a:srgbClr val="000099"/>
                </a:solidFill>
                <a:latin typeface="Wingdings"/>
                <a:cs typeface="Wingdings"/>
              </a:rPr>
              <a:t></a:t>
            </a:r>
            <a:endParaRPr sz="22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1759711"/>
            <a:ext cx="233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160" dirty="0">
                <a:latin typeface="Arial MT"/>
                <a:cs typeface="Arial MT"/>
              </a:rPr>
              <a:t> </a:t>
            </a:r>
            <a:r>
              <a:rPr sz="2700" baseline="13888" dirty="0">
                <a:latin typeface="Arial MT"/>
                <a:cs typeface="Arial MT"/>
              </a:rPr>
              <a:t>=</a:t>
            </a:r>
            <a:r>
              <a:rPr sz="2700" spc="7" baseline="13888" dirty="0">
                <a:latin typeface="Arial MT"/>
                <a:cs typeface="Arial MT"/>
              </a:rPr>
              <a:t> </a:t>
            </a:r>
            <a:r>
              <a:rPr sz="2700" baseline="13888" dirty="0">
                <a:latin typeface="Arial MT"/>
                <a:cs typeface="Arial MT"/>
              </a:rPr>
              <a:t>g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2700" baseline="13888" dirty="0">
                <a:latin typeface="Arial MT"/>
                <a:cs typeface="Arial MT"/>
              </a:rPr>
              <a:t>+</a:t>
            </a:r>
            <a:r>
              <a:rPr sz="2700" spc="7" baseline="13888" dirty="0">
                <a:latin typeface="Arial MT"/>
                <a:cs typeface="Arial MT"/>
              </a:rPr>
              <a:t> </a:t>
            </a:r>
            <a:r>
              <a:rPr sz="2700" spc="-15" baseline="13888" dirty="0">
                <a:latin typeface="Arial MT"/>
                <a:cs typeface="Arial MT"/>
              </a:rPr>
              <a:t>p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2700" spc="-15" baseline="13888" dirty="0">
                <a:latin typeface="Arial MT"/>
                <a:cs typeface="Arial MT"/>
              </a:rPr>
              <a:t>g</a:t>
            </a:r>
            <a:r>
              <a:rPr sz="1200" spc="-10" dirty="0">
                <a:latin typeface="Arial MT"/>
                <a:cs typeface="Arial MT"/>
              </a:rPr>
              <a:t>i-</a:t>
            </a:r>
            <a:r>
              <a:rPr sz="1200" dirty="0">
                <a:latin typeface="Arial MT"/>
                <a:cs typeface="Arial MT"/>
              </a:rPr>
              <a:t>1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2700" baseline="13888" dirty="0">
                <a:latin typeface="Arial MT"/>
                <a:cs typeface="Arial MT"/>
              </a:rPr>
              <a:t>+</a:t>
            </a:r>
            <a:r>
              <a:rPr sz="2700" spc="7" baseline="13888" dirty="0">
                <a:latin typeface="Arial MT"/>
                <a:cs typeface="Arial MT"/>
              </a:rPr>
              <a:t> </a:t>
            </a:r>
            <a:r>
              <a:rPr sz="2700" spc="-15" baseline="13888" dirty="0">
                <a:latin typeface="Arial MT"/>
                <a:cs typeface="Arial MT"/>
              </a:rPr>
              <a:t>p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2700" spc="-15" baseline="13888" dirty="0">
                <a:latin typeface="Arial MT"/>
                <a:cs typeface="Arial MT"/>
              </a:rPr>
              <a:t>p</a:t>
            </a:r>
            <a:r>
              <a:rPr sz="1200" spc="-10" dirty="0">
                <a:latin typeface="Arial MT"/>
                <a:cs typeface="Arial MT"/>
              </a:rPr>
              <a:t>i-1</a:t>
            </a:r>
            <a:r>
              <a:rPr sz="2700" spc="-15" baseline="13888" dirty="0">
                <a:latin typeface="Arial MT"/>
                <a:cs typeface="Arial MT"/>
              </a:rPr>
              <a:t>c</a:t>
            </a:r>
            <a:r>
              <a:rPr sz="1200" spc="-10" dirty="0">
                <a:latin typeface="Arial MT"/>
                <a:cs typeface="Arial MT"/>
              </a:rPr>
              <a:t>i-</a:t>
            </a:r>
            <a:r>
              <a:rPr sz="1200" spc="-5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2306827"/>
            <a:ext cx="5499735" cy="1902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53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93065" algn="l"/>
              </a:tabLst>
            </a:pPr>
            <a:r>
              <a:rPr sz="1800" dirty="0">
                <a:latin typeface="Arial MT"/>
                <a:cs typeface="Arial MT"/>
              </a:rPr>
              <a:t>c</a:t>
            </a:r>
            <a:r>
              <a:rPr sz="1800" baseline="-20833" dirty="0">
                <a:latin typeface="Arial MT"/>
                <a:cs typeface="Arial MT"/>
              </a:rPr>
              <a:t>0</a:t>
            </a:r>
            <a:r>
              <a:rPr sz="1800" spc="217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0</a:t>
            </a:r>
            <a:r>
              <a:rPr sz="1800" spc="232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p</a:t>
            </a:r>
            <a:r>
              <a:rPr sz="1800" spc="-30" baseline="-20833" dirty="0">
                <a:latin typeface="Arial MT"/>
                <a:cs typeface="Arial MT"/>
              </a:rPr>
              <a:t>0</a:t>
            </a:r>
            <a:r>
              <a:rPr sz="1800" spc="-20" dirty="0">
                <a:latin typeface="Arial MT"/>
                <a:cs typeface="Arial MT"/>
              </a:rPr>
              <a:t>c</a:t>
            </a:r>
            <a:r>
              <a:rPr sz="1800" spc="-30" baseline="-20833" dirty="0">
                <a:latin typeface="Arial MT"/>
                <a:cs typeface="Arial MT"/>
              </a:rPr>
              <a:t>in</a:t>
            </a:r>
            <a:endParaRPr sz="1800" baseline="-20833">
              <a:latin typeface="Arial MT"/>
              <a:cs typeface="Arial MT"/>
            </a:endParaRPr>
          </a:p>
          <a:p>
            <a:pPr marL="30353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 MT"/>
                <a:cs typeface="Arial MT"/>
              </a:rPr>
              <a:t>c</a:t>
            </a:r>
            <a:r>
              <a:rPr sz="1800" baseline="-20833" dirty="0">
                <a:latin typeface="Arial MT"/>
                <a:cs typeface="Arial MT"/>
              </a:rPr>
              <a:t>1</a:t>
            </a:r>
            <a:r>
              <a:rPr sz="1800" spc="232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1</a:t>
            </a:r>
            <a:r>
              <a:rPr sz="1800" spc="232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0</a:t>
            </a:r>
            <a:r>
              <a:rPr sz="1800" spc="232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p</a:t>
            </a:r>
            <a:r>
              <a:rPr sz="1800" spc="-15" baseline="-20833" dirty="0">
                <a:latin typeface="Arial MT"/>
                <a:cs typeface="Arial MT"/>
              </a:rPr>
              <a:t>1</a:t>
            </a:r>
            <a:r>
              <a:rPr sz="1800" spc="-10" dirty="0">
                <a:latin typeface="Arial MT"/>
                <a:cs typeface="Arial MT"/>
              </a:rPr>
              <a:t>p</a:t>
            </a:r>
            <a:r>
              <a:rPr sz="1800" spc="-15" baseline="-20833" dirty="0">
                <a:latin typeface="Arial MT"/>
                <a:cs typeface="Arial MT"/>
              </a:rPr>
              <a:t>0</a:t>
            </a:r>
            <a:r>
              <a:rPr sz="1800" spc="-10" dirty="0">
                <a:latin typeface="Arial MT"/>
                <a:cs typeface="Arial MT"/>
              </a:rPr>
              <a:t>c</a:t>
            </a:r>
            <a:r>
              <a:rPr sz="1800" spc="-15" baseline="-20833" dirty="0">
                <a:latin typeface="Arial MT"/>
                <a:cs typeface="Arial MT"/>
              </a:rPr>
              <a:t>in</a:t>
            </a:r>
            <a:endParaRPr sz="1800" baseline="-20833">
              <a:latin typeface="Arial MT"/>
              <a:cs typeface="Arial MT"/>
            </a:endParaRPr>
          </a:p>
          <a:p>
            <a:pPr marL="30353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 MT"/>
                <a:cs typeface="Arial MT"/>
              </a:rPr>
              <a:t>c</a:t>
            </a:r>
            <a:r>
              <a:rPr sz="1800" baseline="-20833" dirty="0">
                <a:latin typeface="Arial MT"/>
                <a:cs typeface="Arial MT"/>
              </a:rPr>
              <a:t>2</a:t>
            </a:r>
            <a:r>
              <a:rPr sz="1800" spc="225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2</a:t>
            </a:r>
            <a:r>
              <a:rPr sz="1800" spc="225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1</a:t>
            </a:r>
            <a:r>
              <a:rPr sz="1800" spc="232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0</a:t>
            </a:r>
            <a:r>
              <a:rPr sz="1800" spc="217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p</a:t>
            </a:r>
            <a:r>
              <a:rPr sz="1800" spc="-15" baseline="-20833" dirty="0">
                <a:latin typeface="Arial MT"/>
                <a:cs typeface="Arial MT"/>
              </a:rPr>
              <a:t>2</a:t>
            </a:r>
            <a:r>
              <a:rPr sz="1800" spc="-10" dirty="0">
                <a:latin typeface="Arial MT"/>
                <a:cs typeface="Arial MT"/>
              </a:rPr>
              <a:t>p</a:t>
            </a:r>
            <a:r>
              <a:rPr sz="1800" spc="-15" baseline="-20833" dirty="0">
                <a:latin typeface="Arial MT"/>
                <a:cs typeface="Arial MT"/>
              </a:rPr>
              <a:t>1</a:t>
            </a:r>
            <a:r>
              <a:rPr sz="1800" spc="-10" dirty="0">
                <a:latin typeface="Arial MT"/>
                <a:cs typeface="Arial MT"/>
              </a:rPr>
              <a:t>p</a:t>
            </a:r>
            <a:r>
              <a:rPr sz="1800" spc="-15" baseline="-20833" dirty="0">
                <a:latin typeface="Arial MT"/>
                <a:cs typeface="Arial MT"/>
              </a:rPr>
              <a:t>0</a:t>
            </a:r>
            <a:r>
              <a:rPr sz="1800" spc="-10" dirty="0">
                <a:latin typeface="Arial MT"/>
                <a:cs typeface="Arial MT"/>
              </a:rPr>
              <a:t>c</a:t>
            </a:r>
            <a:r>
              <a:rPr sz="1800" spc="-15" baseline="-20833" dirty="0">
                <a:latin typeface="Arial MT"/>
                <a:cs typeface="Arial MT"/>
              </a:rPr>
              <a:t>in</a:t>
            </a:r>
            <a:endParaRPr sz="1800" baseline="-20833">
              <a:latin typeface="Arial MT"/>
              <a:cs typeface="Arial MT"/>
            </a:endParaRPr>
          </a:p>
          <a:p>
            <a:pPr marL="30353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 MT"/>
                <a:cs typeface="Arial MT"/>
              </a:rPr>
              <a:t>c</a:t>
            </a:r>
            <a:r>
              <a:rPr sz="1800" baseline="-20833" dirty="0">
                <a:latin typeface="Arial MT"/>
                <a:cs typeface="Arial MT"/>
              </a:rPr>
              <a:t>3</a:t>
            </a:r>
            <a:r>
              <a:rPr sz="1800" spc="202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3</a:t>
            </a:r>
            <a:r>
              <a:rPr sz="1800" spc="225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2</a:t>
            </a:r>
            <a:r>
              <a:rPr sz="1800" spc="225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1</a:t>
            </a:r>
            <a:r>
              <a:rPr sz="1800" spc="209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0</a:t>
            </a:r>
            <a:r>
              <a:rPr sz="1800" spc="217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</a:t>
            </a:r>
            <a:r>
              <a:rPr sz="1800" spc="-15" baseline="-20833" dirty="0">
                <a:latin typeface="Arial MT"/>
                <a:cs typeface="Arial MT"/>
              </a:rPr>
              <a:t>3</a:t>
            </a:r>
            <a:r>
              <a:rPr sz="1800" spc="-10" dirty="0">
                <a:latin typeface="Arial MT"/>
                <a:cs typeface="Arial MT"/>
              </a:rPr>
              <a:t>p</a:t>
            </a:r>
            <a:r>
              <a:rPr sz="1800" spc="-15" baseline="-20833" dirty="0">
                <a:latin typeface="Arial MT"/>
                <a:cs typeface="Arial MT"/>
              </a:rPr>
              <a:t>2</a:t>
            </a:r>
            <a:r>
              <a:rPr sz="1800" spc="-10" dirty="0">
                <a:latin typeface="Arial MT"/>
                <a:cs typeface="Arial MT"/>
              </a:rPr>
              <a:t>p</a:t>
            </a:r>
            <a:r>
              <a:rPr sz="1800" spc="-15" baseline="-20833" dirty="0">
                <a:latin typeface="Arial MT"/>
                <a:cs typeface="Arial MT"/>
              </a:rPr>
              <a:t>1</a:t>
            </a:r>
            <a:r>
              <a:rPr sz="1800" spc="-10" dirty="0">
                <a:latin typeface="Arial MT"/>
                <a:cs typeface="Arial MT"/>
              </a:rPr>
              <a:t>p</a:t>
            </a:r>
            <a:r>
              <a:rPr sz="1800" spc="-15" baseline="-20833" dirty="0">
                <a:latin typeface="Arial MT"/>
                <a:cs typeface="Arial MT"/>
              </a:rPr>
              <a:t>0</a:t>
            </a:r>
            <a:r>
              <a:rPr sz="1800" spc="-10" dirty="0">
                <a:latin typeface="Arial MT"/>
                <a:cs typeface="Arial MT"/>
              </a:rPr>
              <a:t>c</a:t>
            </a:r>
            <a:r>
              <a:rPr sz="1800" spc="-15" baseline="-20833" dirty="0">
                <a:latin typeface="Arial MT"/>
                <a:cs typeface="Arial MT"/>
              </a:rPr>
              <a:t>in</a:t>
            </a:r>
            <a:endParaRPr sz="1800" baseline="-208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93065" algn="l"/>
              </a:tabLst>
            </a:pPr>
            <a:r>
              <a:rPr sz="1800" dirty="0">
                <a:latin typeface="Arial MT"/>
                <a:cs typeface="Arial MT"/>
              </a:rPr>
              <a:t>z</a:t>
            </a:r>
            <a:r>
              <a:rPr sz="1800" baseline="-20833" dirty="0">
                <a:latin typeface="Arial MT"/>
                <a:cs typeface="Arial MT"/>
              </a:rPr>
              <a:t>i</a:t>
            </a:r>
            <a:r>
              <a:rPr sz="1800" spc="209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20833" dirty="0">
                <a:latin typeface="Arial MT"/>
                <a:cs typeface="Arial MT"/>
              </a:rPr>
              <a:t>i</a:t>
            </a:r>
            <a:r>
              <a:rPr sz="1800" spc="232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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20833" dirty="0">
                <a:latin typeface="Arial MT"/>
                <a:cs typeface="Arial MT"/>
              </a:rPr>
              <a:t>i</a:t>
            </a:r>
            <a:r>
              <a:rPr sz="1800" spc="254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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c</a:t>
            </a:r>
            <a:r>
              <a:rPr sz="1800" spc="-15" baseline="-20833" dirty="0">
                <a:latin typeface="Arial MT"/>
                <a:cs typeface="Arial MT"/>
              </a:rPr>
              <a:t>i-</a:t>
            </a:r>
            <a:r>
              <a:rPr sz="1800" baseline="-20833" dirty="0">
                <a:latin typeface="Arial MT"/>
                <a:cs typeface="Arial MT"/>
              </a:rPr>
              <a:t>1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 written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</a:t>
            </a:r>
            <a:r>
              <a:rPr sz="1800" baseline="-20833" dirty="0">
                <a:latin typeface="Arial MT"/>
                <a:cs typeface="Arial MT"/>
              </a:rPr>
              <a:t>i</a:t>
            </a:r>
            <a:r>
              <a:rPr sz="1800" spc="217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i</a:t>
            </a:r>
            <a:r>
              <a:rPr sz="1800" spc="232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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baseline="-20833" dirty="0">
                <a:latin typeface="Arial MT"/>
                <a:cs typeface="Arial MT"/>
              </a:rPr>
              <a:t>i</a:t>
            </a:r>
            <a:r>
              <a:rPr sz="1800" spc="232" baseline="-20833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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c</a:t>
            </a:r>
            <a:r>
              <a:rPr sz="1800" spc="-15" baseline="-20833" dirty="0">
                <a:latin typeface="Arial MT"/>
                <a:cs typeface="Arial MT"/>
              </a:rPr>
              <a:t>i-</a:t>
            </a:r>
            <a:r>
              <a:rPr sz="1800" spc="-75" baseline="-20833" dirty="0"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282" y="2684780"/>
            <a:ext cx="3600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99"/>
                </a:solidFill>
              </a:rPr>
              <a:t>Lecture</a:t>
            </a:r>
            <a:r>
              <a:rPr sz="4400" spc="-45" dirty="0">
                <a:solidFill>
                  <a:srgbClr val="000099"/>
                </a:solidFill>
              </a:rPr>
              <a:t> </a:t>
            </a:r>
            <a:r>
              <a:rPr sz="4400" dirty="0">
                <a:solidFill>
                  <a:srgbClr val="000099"/>
                </a:solidFill>
              </a:rPr>
              <a:t>–</a:t>
            </a:r>
            <a:r>
              <a:rPr sz="4400" spc="-35" dirty="0">
                <a:solidFill>
                  <a:srgbClr val="000099"/>
                </a:solidFill>
              </a:rPr>
              <a:t> </a:t>
            </a:r>
            <a:r>
              <a:rPr sz="4400" dirty="0">
                <a:solidFill>
                  <a:srgbClr val="000099"/>
                </a:solidFill>
              </a:rPr>
              <a:t>1,</a:t>
            </a:r>
            <a:r>
              <a:rPr sz="4400" spc="-20" dirty="0">
                <a:solidFill>
                  <a:srgbClr val="000099"/>
                </a:solidFill>
              </a:rPr>
              <a:t> </a:t>
            </a:r>
            <a:r>
              <a:rPr sz="4400" spc="-50" dirty="0">
                <a:solidFill>
                  <a:srgbClr val="000099"/>
                </a:solidFill>
              </a:rPr>
              <a:t>2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121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4-</a:t>
            </a:r>
            <a:r>
              <a:rPr sz="4000" dirty="0"/>
              <a:t>bit</a:t>
            </a:r>
            <a:r>
              <a:rPr sz="4000" spc="-35" dirty="0"/>
              <a:t> </a:t>
            </a:r>
            <a:r>
              <a:rPr sz="4000" spc="-30" dirty="0"/>
              <a:t>Carry-</a:t>
            </a:r>
            <a:r>
              <a:rPr sz="4000" dirty="0"/>
              <a:t>Lookahead </a:t>
            </a:r>
            <a:r>
              <a:rPr sz="4000" spc="-10" dirty="0"/>
              <a:t>Adder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81163"/>
            <a:ext cx="7848599" cy="54006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862" y="483965"/>
            <a:ext cx="702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4-</a:t>
            </a:r>
            <a:r>
              <a:rPr sz="4000" dirty="0"/>
              <a:t>bit</a:t>
            </a:r>
            <a:r>
              <a:rPr sz="4000" spc="-35" dirty="0"/>
              <a:t> </a:t>
            </a:r>
            <a:r>
              <a:rPr sz="4000" spc="-30" dirty="0"/>
              <a:t>Carry-</a:t>
            </a:r>
            <a:r>
              <a:rPr sz="4000" dirty="0"/>
              <a:t>Lookahead </a:t>
            </a:r>
            <a:r>
              <a:rPr sz="4000" spc="-10" dirty="0"/>
              <a:t>Adder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6240" y="1549400"/>
            <a:ext cx="8162290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4318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19100" algn="l"/>
              </a:tabLst>
            </a:pPr>
            <a:r>
              <a:rPr sz="2400" dirty="0">
                <a:latin typeface="Arial MT"/>
                <a:cs typeface="Arial MT"/>
              </a:rPr>
              <a:t>Maximum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delay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4d,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average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gate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delay.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independent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419100" marR="878205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191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gates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grows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proportion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baseline="24305" dirty="0">
                <a:latin typeface="Arial MT"/>
                <a:cs typeface="Arial MT"/>
              </a:rPr>
              <a:t>2</a:t>
            </a:r>
            <a:r>
              <a:rPr sz="2400" spc="262" baseline="24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50" dirty="0">
                <a:latin typeface="Arial MT"/>
                <a:cs typeface="Arial MT"/>
              </a:rPr>
              <a:t> n </a:t>
            </a:r>
            <a:r>
              <a:rPr sz="2400" spc="-10" dirty="0">
                <a:latin typeface="Arial MT"/>
                <a:cs typeface="Arial MT"/>
              </a:rPr>
              <a:t>increases.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419100" marR="5969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191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complexity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carry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logic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carry </a:t>
            </a:r>
            <a:r>
              <a:rPr sz="2400" dirty="0">
                <a:latin typeface="Arial MT"/>
                <a:cs typeface="Arial MT"/>
              </a:rPr>
              <a:t>lookahead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adder,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including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count,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maximum fan-</a:t>
            </a:r>
            <a:r>
              <a:rPr sz="2400" dirty="0">
                <a:latin typeface="Arial MT"/>
                <a:cs typeface="Arial MT"/>
              </a:rPr>
              <a:t>in,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maximum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fan-</a:t>
            </a:r>
            <a:r>
              <a:rPr sz="2400" dirty="0">
                <a:latin typeface="Arial MT"/>
                <a:cs typeface="Arial MT"/>
              </a:rPr>
              <a:t>out,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increase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steadily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418465" indent="-342265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1846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limits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4.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610" y="483965"/>
            <a:ext cx="4194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Adder</a:t>
            </a:r>
            <a:r>
              <a:rPr sz="4000" spc="-135" dirty="0"/>
              <a:t> </a:t>
            </a:r>
            <a:r>
              <a:rPr sz="4000" spc="-10" dirty="0"/>
              <a:t>Expansion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396999"/>
            <a:ext cx="81400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replace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1-</a:t>
            </a:r>
            <a:r>
              <a:rPr sz="2200" dirty="0">
                <a:latin typeface="Arial MT"/>
                <a:cs typeface="Arial MT"/>
              </a:rPr>
              <a:t>bit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stages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n-</a:t>
            </a:r>
            <a:r>
              <a:rPr sz="2200" dirty="0">
                <a:latin typeface="Arial MT"/>
                <a:cs typeface="Arial MT"/>
              </a:rPr>
              <a:t>bit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ripple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carry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adder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k-</a:t>
            </a:r>
            <a:r>
              <a:rPr sz="2200" dirty="0">
                <a:latin typeface="Arial MT"/>
                <a:cs typeface="Arial MT"/>
              </a:rPr>
              <a:t>bit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adders,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obtain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nk-</a:t>
            </a:r>
            <a:r>
              <a:rPr sz="2200" dirty="0">
                <a:latin typeface="Arial MT"/>
                <a:cs typeface="Arial MT"/>
              </a:rPr>
              <a:t>bit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adder.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4501388"/>
            <a:ext cx="732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600"/>
                </a:solidFill>
                <a:latin typeface="Arial MT"/>
                <a:cs typeface="Arial MT"/>
              </a:rPr>
              <a:t>16-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bit</a:t>
            </a:r>
            <a:r>
              <a:rPr sz="1800" spc="-2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adder</a:t>
            </a:r>
            <a:r>
              <a:rPr sz="1800" spc="-1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composed</a:t>
            </a:r>
            <a:r>
              <a:rPr sz="1800" spc="-2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00"/>
                </a:solidFill>
                <a:latin typeface="Arial MT"/>
                <a:cs typeface="Arial MT"/>
              </a:rPr>
              <a:t>4-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bit</a:t>
            </a:r>
            <a:r>
              <a:rPr sz="1800" spc="-2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adders</a:t>
            </a:r>
            <a:r>
              <a:rPr sz="1800" spc="-1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linked</a:t>
            </a:r>
            <a:r>
              <a:rPr sz="1800" spc="-1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by</a:t>
            </a:r>
            <a:r>
              <a:rPr sz="1800" spc="-3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00"/>
                </a:solidFill>
                <a:latin typeface="Arial MT"/>
                <a:cs typeface="Arial MT"/>
              </a:rPr>
              <a:t>ripple-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carry </a:t>
            </a:r>
            <a:r>
              <a:rPr sz="1800" spc="-10" dirty="0">
                <a:solidFill>
                  <a:srgbClr val="006600"/>
                </a:solidFill>
                <a:latin typeface="Arial MT"/>
                <a:cs typeface="Arial MT"/>
              </a:rPr>
              <a:t>propagation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76487"/>
            <a:ext cx="7924799" cy="173828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610" y="430784"/>
            <a:ext cx="4194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Adder</a:t>
            </a:r>
            <a:r>
              <a:rPr sz="4000" spc="-135" dirty="0"/>
              <a:t> </a:t>
            </a:r>
            <a:r>
              <a:rPr sz="4000" spc="-10" dirty="0"/>
              <a:t>Expansion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05878"/>
            <a:ext cx="8054340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replace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1-bit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stages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n-bit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carry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look-</a:t>
            </a:r>
            <a:r>
              <a:rPr sz="2000" dirty="0">
                <a:latin typeface="Arial MT"/>
                <a:cs typeface="Arial MT"/>
              </a:rPr>
              <a:t>ahead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adder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k-bit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adders,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obtain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nk-bit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adder.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0236" y="4263961"/>
            <a:ext cx="661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600"/>
                </a:solidFill>
                <a:latin typeface="Arial MT"/>
                <a:cs typeface="Arial MT"/>
              </a:rPr>
              <a:t>16-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bit</a:t>
            </a:r>
            <a:r>
              <a:rPr sz="1800" spc="-2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adder</a:t>
            </a:r>
            <a:r>
              <a:rPr sz="1800" spc="-1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composed</a:t>
            </a:r>
            <a:r>
              <a:rPr sz="1800" spc="-1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00"/>
                </a:solidFill>
                <a:latin typeface="Arial MT"/>
                <a:cs typeface="Arial MT"/>
              </a:rPr>
              <a:t>4-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bit</a:t>
            </a:r>
            <a:r>
              <a:rPr sz="1800" spc="-2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adders</a:t>
            </a:r>
            <a:r>
              <a:rPr sz="1800" spc="-1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linked</a:t>
            </a:r>
            <a:r>
              <a:rPr sz="1800" spc="-1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by</a:t>
            </a:r>
            <a:r>
              <a:rPr sz="1800" spc="-2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600"/>
                </a:solidFill>
                <a:latin typeface="Arial MT"/>
                <a:cs typeface="Arial MT"/>
              </a:rPr>
              <a:t>carry</a:t>
            </a:r>
            <a:r>
              <a:rPr sz="1800" spc="-2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00"/>
                </a:solidFill>
                <a:latin typeface="Arial MT"/>
                <a:cs typeface="Arial MT"/>
              </a:rPr>
              <a:t>look-ahead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4940299"/>
            <a:ext cx="6476987" cy="15366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12" y="2124075"/>
            <a:ext cx="4800587" cy="20669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1237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Complete</a:t>
            </a:r>
            <a:r>
              <a:rPr spc="-90" dirty="0"/>
              <a:t> </a:t>
            </a:r>
            <a:r>
              <a:rPr dirty="0"/>
              <a:t>2’s</a:t>
            </a:r>
            <a:r>
              <a:rPr spc="-80" dirty="0"/>
              <a:t> </a:t>
            </a:r>
            <a:r>
              <a:rPr dirty="0"/>
              <a:t>Complement</a:t>
            </a:r>
            <a:r>
              <a:rPr spc="-70" dirty="0"/>
              <a:t> </a:t>
            </a:r>
            <a:r>
              <a:rPr spc="-10" dirty="0"/>
              <a:t>Adder-Subtracter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589088"/>
            <a:ext cx="7924787" cy="47021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Complete</a:t>
            </a:r>
            <a:r>
              <a:rPr spc="-90" dirty="0"/>
              <a:t> </a:t>
            </a:r>
            <a:r>
              <a:rPr dirty="0"/>
              <a:t>2’s</a:t>
            </a:r>
            <a:r>
              <a:rPr spc="-80" dirty="0"/>
              <a:t> </a:t>
            </a:r>
            <a:r>
              <a:rPr dirty="0"/>
              <a:t>Complement</a:t>
            </a:r>
            <a:r>
              <a:rPr spc="-70" dirty="0"/>
              <a:t> </a:t>
            </a:r>
            <a:r>
              <a:rPr spc="-10" dirty="0"/>
              <a:t>Adder-Subtracter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12" y="1385888"/>
            <a:ext cx="6400787" cy="53197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862" y="2209850"/>
            <a:ext cx="5372010" cy="3200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200" rIns="0" bIns="0" rtlCol="0">
            <a:spAutoFit/>
          </a:bodyPr>
          <a:lstStyle/>
          <a:p>
            <a:pPr marL="25742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Carry-</a:t>
            </a:r>
            <a:r>
              <a:rPr dirty="0"/>
              <a:t>Save</a:t>
            </a:r>
            <a:r>
              <a:rPr spc="-45" dirty="0"/>
              <a:t> </a:t>
            </a:r>
            <a:r>
              <a:rPr spc="-10" dirty="0"/>
              <a:t>Adder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942" y="630427"/>
            <a:ext cx="345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Carry-</a:t>
            </a:r>
            <a:r>
              <a:rPr dirty="0"/>
              <a:t>Save</a:t>
            </a:r>
            <a:r>
              <a:rPr spc="-45" dirty="0"/>
              <a:t> </a:t>
            </a:r>
            <a:r>
              <a:rPr spc="-10" dirty="0"/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7000"/>
            <a:ext cx="7957184" cy="463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5900" indent="-342900">
              <a:lnSpc>
                <a:spcPct val="100000"/>
              </a:lnSpc>
              <a:spcBef>
                <a:spcPts val="10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major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enhancement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techniques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modern </a:t>
            </a:r>
            <a:r>
              <a:rPr sz="2000" dirty="0">
                <a:latin typeface="Arial MT"/>
                <a:cs typeface="Arial MT"/>
              </a:rPr>
              <a:t>digital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circuits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ability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minimal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carry propagation.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220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reduced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3:2 </a:t>
            </a:r>
            <a:r>
              <a:rPr sz="2000" dirty="0">
                <a:latin typeface="Arial MT"/>
                <a:cs typeface="Arial MT"/>
              </a:rPr>
              <a:t>compressor,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addition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keeping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carries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sum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separate.</a:t>
            </a:r>
            <a:endParaRPr sz="2000">
              <a:latin typeface="Arial MT"/>
              <a:cs typeface="Arial MT"/>
            </a:endParaRPr>
          </a:p>
          <a:p>
            <a:pPr marR="6120130" algn="r">
              <a:lnSpc>
                <a:spcPct val="100000"/>
              </a:lnSpc>
              <a:spcBef>
                <a:spcPts val="605"/>
              </a:spcBef>
            </a:pPr>
            <a:r>
              <a:rPr sz="1600" spc="-10" dirty="0">
                <a:latin typeface="Arial MT"/>
                <a:cs typeface="Arial MT"/>
              </a:rPr>
              <a:t>10111001</a:t>
            </a:r>
            <a:endParaRPr sz="1600">
              <a:latin typeface="Arial MT"/>
              <a:cs typeface="Arial MT"/>
            </a:endParaRPr>
          </a:p>
          <a:p>
            <a:pPr marR="6120130" algn="r">
              <a:lnSpc>
                <a:spcPct val="100000"/>
              </a:lnSpc>
              <a:spcBef>
                <a:spcPts val="285"/>
              </a:spcBef>
            </a:pPr>
            <a:r>
              <a:rPr sz="1600" spc="-10" dirty="0">
                <a:latin typeface="Arial MT"/>
                <a:cs typeface="Arial MT"/>
              </a:rPr>
              <a:t>00101010</a:t>
            </a:r>
            <a:endParaRPr sz="1600">
              <a:latin typeface="Arial MT"/>
              <a:cs typeface="Arial MT"/>
            </a:endParaRPr>
          </a:p>
          <a:p>
            <a:pPr marR="6120130" algn="r">
              <a:lnSpc>
                <a:spcPct val="100000"/>
              </a:lnSpc>
              <a:spcBef>
                <a:spcPts val="204"/>
              </a:spcBef>
            </a:pP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00111001</a:t>
            </a:r>
            <a:endParaRPr sz="1600">
              <a:latin typeface="Arial MT"/>
              <a:cs typeface="Arial MT"/>
            </a:endParaRPr>
          </a:p>
          <a:p>
            <a:pPr marR="6105525" algn="r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Arial MT"/>
                <a:cs typeface="Arial MT"/>
              </a:rPr>
              <a:t>Sum: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10101010</a:t>
            </a:r>
            <a:endParaRPr sz="1600">
              <a:latin typeface="Arial MT"/>
              <a:cs typeface="Arial MT"/>
            </a:endParaRPr>
          </a:p>
          <a:p>
            <a:pPr marR="6139815" algn="r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Arial MT"/>
                <a:cs typeface="Arial MT"/>
              </a:rPr>
              <a:t>Carry: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00111001</a:t>
            </a:r>
            <a:r>
              <a:rPr sz="1600" u="sng" spc="5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1600">
              <a:latin typeface="Arial MT"/>
              <a:cs typeface="Arial MT"/>
            </a:endParaRPr>
          </a:p>
          <a:p>
            <a:pPr marR="6120765" algn="r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Result: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100011100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Arial MT"/>
              <a:cs typeface="Arial MT"/>
            </a:endParaRPr>
          </a:p>
          <a:p>
            <a:pPr marL="355600" marR="121285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carry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recombined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normal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addition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form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correct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result.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2922905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99"/>
                </a:solidFill>
              </a:rPr>
              <a:t>Text</a:t>
            </a:r>
            <a:r>
              <a:rPr sz="4000" spc="-55" dirty="0">
                <a:solidFill>
                  <a:srgbClr val="000099"/>
                </a:solidFill>
              </a:rPr>
              <a:t> </a:t>
            </a:r>
            <a:r>
              <a:rPr sz="4000" spc="-10" dirty="0">
                <a:solidFill>
                  <a:srgbClr val="000099"/>
                </a:solidFill>
              </a:rPr>
              <a:t>Books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933447"/>
            <a:ext cx="7960995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b="1" i="1" dirty="0">
                <a:latin typeface="Arial"/>
                <a:cs typeface="Arial"/>
              </a:rPr>
              <a:t>Computer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Architecture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and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marL="11049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Hayes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J.P.,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McGraw-Hill.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400">
              <a:latin typeface="Arial MT"/>
              <a:cs typeface="Arial MT"/>
            </a:endParaRPr>
          </a:p>
          <a:p>
            <a:pPr marL="355600" marR="1847214" indent="-342900">
              <a:lnSpc>
                <a:spcPts val="23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b="1" i="1" dirty="0">
                <a:latin typeface="Arial"/>
                <a:cs typeface="Arial"/>
              </a:rPr>
              <a:t>Computer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organization</a:t>
            </a:r>
            <a:r>
              <a:rPr sz="2400" b="1" i="1" spc="-6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and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design: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spc="-25" dirty="0">
                <a:latin typeface="Arial"/>
                <a:cs typeface="Arial"/>
              </a:rPr>
              <a:t>The </a:t>
            </a:r>
            <a:r>
              <a:rPr sz="2400" b="1" i="1" dirty="0">
                <a:latin typeface="Arial"/>
                <a:cs typeface="Arial"/>
              </a:rPr>
              <a:t>hardware/software</a:t>
            </a:r>
            <a:r>
              <a:rPr sz="2400" b="1" i="1" spc="-16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11049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Patterson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D.A.,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Hennessy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J.L.,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Morgan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Kaufmann.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2357755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99"/>
                </a:solidFill>
              </a:rPr>
              <a:t>Reference</a:t>
            </a:r>
            <a:r>
              <a:rPr sz="4000" spc="-200" dirty="0">
                <a:solidFill>
                  <a:srgbClr val="000099"/>
                </a:solidFill>
              </a:rPr>
              <a:t> </a:t>
            </a:r>
            <a:r>
              <a:rPr sz="4000" spc="-20" dirty="0">
                <a:solidFill>
                  <a:srgbClr val="000099"/>
                </a:solidFill>
              </a:rPr>
              <a:t>Book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933447"/>
            <a:ext cx="7960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b="1" i="1" dirty="0">
                <a:latin typeface="Arial"/>
                <a:cs typeface="Arial"/>
              </a:rPr>
              <a:t>Computer</a:t>
            </a:r>
            <a:r>
              <a:rPr sz="2400" b="1" i="1" spc="-7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Architecture: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Quantitative</a:t>
            </a:r>
            <a:r>
              <a:rPr sz="2400" b="1" i="1" spc="-10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Approach</a:t>
            </a:r>
            <a:endParaRPr sz="2400">
              <a:latin typeface="Arial"/>
              <a:cs typeface="Arial"/>
            </a:endParaRPr>
          </a:p>
          <a:p>
            <a:pPr marL="11049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Patterson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D.A.,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Hennessy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J.L.,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Morgan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Kaufmann.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646" rIns="0" bIns="0" rtlCol="0">
            <a:spAutoFit/>
          </a:bodyPr>
          <a:lstStyle/>
          <a:p>
            <a:pPr marL="158178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Fixed-</a:t>
            </a:r>
            <a:r>
              <a:rPr sz="4000" dirty="0"/>
              <a:t>Point</a:t>
            </a:r>
            <a:r>
              <a:rPr sz="4000" spc="-45" dirty="0"/>
              <a:t> </a:t>
            </a:r>
            <a:r>
              <a:rPr sz="4000" spc="-10" dirty="0"/>
              <a:t>Arithmetic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898713"/>
            <a:ext cx="2426970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latin typeface="Arial MT"/>
                <a:cs typeface="Arial MT"/>
              </a:rPr>
              <a:t>Addition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latin typeface="Arial MT"/>
                <a:cs typeface="Arial MT"/>
              </a:rPr>
              <a:t>Subtraction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latin typeface="Arial MT"/>
                <a:cs typeface="Arial MT"/>
              </a:rPr>
              <a:t>Multiplication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latin typeface="Arial MT"/>
                <a:cs typeface="Arial MT"/>
              </a:rPr>
              <a:t>Division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300672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Half</a:t>
            </a:r>
            <a:r>
              <a:rPr sz="4000" spc="-90" dirty="0"/>
              <a:t> </a:t>
            </a:r>
            <a:r>
              <a:rPr sz="4000" spc="-10" dirty="0"/>
              <a:t>Adder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752600"/>
            <a:ext cx="3428999" cy="266699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70650" y="1974850"/>
          <a:ext cx="1828800" cy="198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350" b="1" baseline="-2469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350" b="1" spc="165" baseline="-2469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spc="-37" baseline="-2469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350" baseline="-24691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b="1" baseline="-2469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350" b="1" spc="195" baseline="-2469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50" b="1" spc="-37" baseline="-2469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350" baseline="-24691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8544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8544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8544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8544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8544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8544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3370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385445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853940" y="360680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C</a:t>
            </a:r>
            <a:r>
              <a:rPr sz="1800" spc="-3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3940" y="269240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S</a:t>
            </a:r>
            <a:r>
              <a:rPr sz="1800" spc="-3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" y="2387600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X</a:t>
            </a:r>
            <a:r>
              <a:rPr sz="1800" spc="-3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" y="3530600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Y</a:t>
            </a:r>
            <a:r>
              <a:rPr sz="1800" spc="-3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6523" y="4567300"/>
            <a:ext cx="173355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890">
              <a:lnSpc>
                <a:spcPct val="128299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S</a:t>
            </a:r>
            <a:r>
              <a:rPr sz="2100" baseline="-23809" dirty="0">
                <a:latin typeface="Arial MT"/>
                <a:cs typeface="Arial MT"/>
              </a:rPr>
              <a:t>0</a:t>
            </a:r>
            <a:r>
              <a:rPr sz="2100" spc="712" baseline="-23809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Arial"/>
                <a:cs typeface="Arial"/>
              </a:rPr>
              <a:t>X</a:t>
            </a:r>
            <a:r>
              <a:rPr sz="2100" spc="127" baseline="-23809" dirty="0">
                <a:latin typeface="Arial MT"/>
                <a:cs typeface="Arial MT"/>
              </a:rPr>
              <a:t>0</a:t>
            </a:r>
            <a:r>
              <a:rPr sz="2100" spc="442" baseline="-23809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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i="1" spc="-45" dirty="0">
                <a:latin typeface="Arial"/>
                <a:cs typeface="Arial"/>
              </a:rPr>
              <a:t>Y</a:t>
            </a:r>
            <a:r>
              <a:rPr sz="2100" spc="-67" baseline="-23809" dirty="0">
                <a:latin typeface="Arial MT"/>
                <a:cs typeface="Arial MT"/>
              </a:rPr>
              <a:t>0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100" baseline="-23809" dirty="0">
                <a:latin typeface="Arial MT"/>
                <a:cs typeface="Arial MT"/>
              </a:rPr>
              <a:t>0</a:t>
            </a:r>
            <a:r>
              <a:rPr sz="2100" spc="705" baseline="-23809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Arial"/>
                <a:cs typeface="Arial"/>
              </a:rPr>
              <a:t>X</a:t>
            </a:r>
            <a:r>
              <a:rPr sz="2100" spc="-30" baseline="-23809" dirty="0">
                <a:latin typeface="Arial MT"/>
                <a:cs typeface="Arial MT"/>
              </a:rPr>
              <a:t>0</a:t>
            </a:r>
            <a:r>
              <a:rPr sz="2400" i="1" spc="-20" dirty="0">
                <a:latin typeface="Arial"/>
                <a:cs typeface="Arial"/>
              </a:rPr>
              <a:t>Y</a:t>
            </a:r>
            <a:r>
              <a:rPr sz="2100" spc="-30" baseline="-23809" dirty="0">
                <a:latin typeface="Arial MT"/>
                <a:cs typeface="Arial MT"/>
              </a:rPr>
              <a:t>0</a:t>
            </a:r>
            <a:endParaRPr sz="2100" baseline="-23809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30359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Full</a:t>
            </a:r>
            <a:r>
              <a:rPr sz="4000" spc="-45" dirty="0"/>
              <a:t> </a:t>
            </a:r>
            <a:r>
              <a:rPr sz="4000" spc="-10" dirty="0"/>
              <a:t>Adder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57399"/>
            <a:ext cx="5257787" cy="25844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1676412"/>
            <a:ext cx="3138448" cy="34289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8325" y="5100481"/>
            <a:ext cx="3425190" cy="9645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15"/>
              </a:spcBef>
            </a:pPr>
            <a:r>
              <a:rPr sz="2400" i="1" dirty="0">
                <a:latin typeface="Arial"/>
                <a:cs typeface="Arial"/>
              </a:rPr>
              <a:t>S</a:t>
            </a:r>
            <a:r>
              <a:rPr sz="2100" baseline="-23809" dirty="0">
                <a:latin typeface="Arial MT"/>
                <a:cs typeface="Arial MT"/>
              </a:rPr>
              <a:t>0</a:t>
            </a:r>
            <a:r>
              <a:rPr sz="2100" spc="644" baseline="-23809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Arial"/>
                <a:cs typeface="Arial"/>
              </a:rPr>
              <a:t>X</a:t>
            </a:r>
            <a:r>
              <a:rPr sz="2100" spc="127" baseline="-23809" dirty="0">
                <a:latin typeface="Arial MT"/>
                <a:cs typeface="Arial MT"/>
              </a:rPr>
              <a:t>0</a:t>
            </a:r>
            <a:r>
              <a:rPr sz="2100" spc="412" baseline="-23809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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100" baseline="-23809" dirty="0">
                <a:latin typeface="Arial MT"/>
                <a:cs typeface="Arial MT"/>
              </a:rPr>
              <a:t>0</a:t>
            </a:r>
            <a:r>
              <a:rPr sz="2100" spc="419" baseline="-23809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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Arial"/>
                <a:cs typeface="Arial"/>
              </a:rPr>
              <a:t>C</a:t>
            </a:r>
            <a:r>
              <a:rPr sz="2100" spc="-37" baseline="-23809" dirty="0">
                <a:latin typeface="Symbol"/>
                <a:cs typeface="Symbol"/>
              </a:rPr>
              <a:t></a:t>
            </a:r>
            <a:r>
              <a:rPr sz="2100" spc="-37" baseline="-23809" dirty="0">
                <a:latin typeface="Arial MT"/>
                <a:cs typeface="Arial MT"/>
              </a:rPr>
              <a:t>1</a:t>
            </a:r>
            <a:endParaRPr sz="2100" baseline="-23809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2400" i="1" dirty="0">
                <a:latin typeface="Arial"/>
                <a:cs typeface="Arial"/>
              </a:rPr>
              <a:t>C</a:t>
            </a:r>
            <a:r>
              <a:rPr sz="2100" baseline="-23809" dirty="0">
                <a:latin typeface="Arial MT"/>
                <a:cs typeface="Arial MT"/>
              </a:rPr>
              <a:t>0</a:t>
            </a:r>
            <a:r>
              <a:rPr sz="2100" spc="719" baseline="-23809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100" baseline="-23809" dirty="0">
                <a:latin typeface="Arial MT"/>
                <a:cs typeface="Arial MT"/>
              </a:rPr>
              <a:t>0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100" baseline="-23809" dirty="0">
                <a:latin typeface="Arial MT"/>
                <a:cs typeface="Arial MT"/>
              </a:rPr>
              <a:t>0</a:t>
            </a:r>
            <a:r>
              <a:rPr sz="2100" spc="502" baseline="-23809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100" baseline="-23809" dirty="0">
                <a:latin typeface="Arial MT"/>
                <a:cs typeface="Arial MT"/>
              </a:rPr>
              <a:t>0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100" baseline="-23809" dirty="0">
                <a:latin typeface="Symbol"/>
                <a:cs typeface="Symbol"/>
              </a:rPr>
              <a:t></a:t>
            </a:r>
            <a:r>
              <a:rPr sz="2100" baseline="-23809" dirty="0">
                <a:latin typeface="Arial MT"/>
                <a:cs typeface="Arial MT"/>
              </a:rPr>
              <a:t>1</a:t>
            </a:r>
            <a:r>
              <a:rPr sz="2100" spc="217" baseline="-23809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Arial"/>
                <a:cs typeface="Arial"/>
              </a:rPr>
              <a:t>Y</a:t>
            </a:r>
            <a:r>
              <a:rPr sz="2100" spc="-15" baseline="-23809" dirty="0">
                <a:latin typeface="Arial MT"/>
                <a:cs typeface="Arial MT"/>
              </a:rPr>
              <a:t>0</a:t>
            </a:r>
            <a:r>
              <a:rPr sz="2400" i="1" spc="-10" dirty="0">
                <a:latin typeface="Arial"/>
                <a:cs typeface="Arial"/>
              </a:rPr>
              <a:t>C</a:t>
            </a:r>
            <a:r>
              <a:rPr sz="2100" spc="-15" baseline="-23809" dirty="0">
                <a:latin typeface="Symbol"/>
                <a:cs typeface="Symbol"/>
              </a:rPr>
              <a:t></a:t>
            </a:r>
            <a:r>
              <a:rPr sz="2100" spc="-15" baseline="-23809" dirty="0">
                <a:latin typeface="Arial MT"/>
                <a:cs typeface="Arial MT"/>
              </a:rPr>
              <a:t>1</a:t>
            </a:r>
            <a:endParaRPr sz="2100" baseline="-23809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0359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Full</a:t>
            </a:r>
            <a:r>
              <a:rPr sz="4000" spc="-45" dirty="0"/>
              <a:t> </a:t>
            </a:r>
            <a:r>
              <a:rPr sz="4000" spc="-10" dirty="0"/>
              <a:t>Adder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676399"/>
            <a:ext cx="3756025" cy="4190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2684475"/>
            <a:ext cx="4176712" cy="20891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93421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Serial</a:t>
            </a:r>
            <a:r>
              <a:rPr sz="4000" spc="-125" dirty="0"/>
              <a:t> </a:t>
            </a:r>
            <a:r>
              <a:rPr sz="4000" dirty="0"/>
              <a:t>Binary</a:t>
            </a:r>
            <a:r>
              <a:rPr sz="4000" spc="-105" dirty="0"/>
              <a:t> </a:t>
            </a:r>
            <a:r>
              <a:rPr sz="4000" spc="-10" dirty="0"/>
              <a:t>Adder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184140" y="2006600"/>
            <a:ext cx="3409950" cy="382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00735" indent="-287020" algn="just">
              <a:lnSpc>
                <a:spcPct val="100000"/>
              </a:lnSpc>
              <a:spcBef>
                <a:spcPts val="100"/>
              </a:spcBef>
              <a:buSzPct val="125000"/>
              <a:buFont typeface="Wingdings"/>
              <a:buChar char=""/>
              <a:tabLst>
                <a:tab pos="299085" algn="l"/>
                <a:tab pos="380365" algn="l"/>
              </a:tabLst>
            </a:pPr>
            <a:r>
              <a:rPr sz="2400" dirty="0">
                <a:solidFill>
                  <a:srgbClr val="000099"/>
                </a:solidFill>
                <a:latin typeface="Arial MT"/>
                <a:cs typeface="Arial MT"/>
              </a:rPr>
              <a:t>	</a:t>
            </a:r>
            <a:r>
              <a:rPr sz="2400" dirty="0">
                <a:latin typeface="Arial MT"/>
                <a:cs typeface="Arial MT"/>
              </a:rPr>
              <a:t>Least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expensive </a:t>
            </a:r>
            <a:r>
              <a:rPr sz="2400" dirty="0">
                <a:latin typeface="Arial MT"/>
                <a:cs typeface="Arial MT"/>
              </a:rPr>
              <a:t>circuit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hardware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cost.</a:t>
            </a:r>
            <a:endParaRPr sz="240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bit 	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requires 	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 	</a:t>
            </a:r>
            <a:r>
              <a:rPr sz="2400" dirty="0">
                <a:latin typeface="Arial MT"/>
                <a:cs typeface="Arial MT"/>
              </a:rPr>
              <a:t>compute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	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n-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  <a:p>
            <a:pPr marL="297815" marR="746760" indent="-28575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latin typeface="Arial MT"/>
                <a:cs typeface="Arial MT"/>
              </a:rPr>
              <a:t>Circuit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size 	</a:t>
            </a:r>
            <a:r>
              <a:rPr sz="2400" dirty="0">
                <a:latin typeface="Arial MT"/>
                <a:cs typeface="Arial MT"/>
              </a:rPr>
              <a:t>independent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1905000"/>
            <a:ext cx="3749675" cy="39623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1064</Words>
  <Application>Microsoft Office PowerPoint</Application>
  <PresentationFormat>On-screen Show (4:3)</PresentationFormat>
  <Paragraphs>183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MT</vt:lpstr>
      <vt:lpstr>Symbol</vt:lpstr>
      <vt:lpstr>Times New Roman</vt:lpstr>
      <vt:lpstr>Wingdings</vt:lpstr>
      <vt:lpstr>Office Theme</vt:lpstr>
      <vt:lpstr>CSE-2204</vt:lpstr>
      <vt:lpstr>Lecture – 1, 2</vt:lpstr>
      <vt:lpstr>Text Books</vt:lpstr>
      <vt:lpstr>Reference Book</vt:lpstr>
      <vt:lpstr>Fixed-Point Arithmetic</vt:lpstr>
      <vt:lpstr>Half Adder</vt:lpstr>
      <vt:lpstr>Full Adder</vt:lpstr>
      <vt:lpstr>Full Adder</vt:lpstr>
      <vt:lpstr>Serial Binary Adder</vt:lpstr>
      <vt:lpstr>Ripple Carry Adder</vt:lpstr>
      <vt:lpstr>2’s Complement Adder-Subtracter</vt:lpstr>
      <vt:lpstr>2’s Complement Adder- Subtracter</vt:lpstr>
      <vt:lpstr>Overflow</vt:lpstr>
      <vt:lpstr>Overflow</vt:lpstr>
      <vt:lpstr>Overflow</vt:lpstr>
      <vt:lpstr>Overflow</vt:lpstr>
      <vt:lpstr>Carry-Lookahead Adder</vt:lpstr>
      <vt:lpstr>Carry-Lookahead Adder</vt:lpstr>
      <vt:lpstr>4-bit Carry-Lookahead Adder</vt:lpstr>
      <vt:lpstr>4-bit Carry-Lookahead Adder</vt:lpstr>
      <vt:lpstr>4-bit Carry-Lookahead Adder</vt:lpstr>
      <vt:lpstr>Adder Expansion</vt:lpstr>
      <vt:lpstr>Adder Expansion</vt:lpstr>
      <vt:lpstr>Complete 2’s Complement Adder-Subtracter</vt:lpstr>
      <vt:lpstr>Complete 2’s Complement Adder-Subtracter</vt:lpstr>
      <vt:lpstr>Carry-Save Adder</vt:lpstr>
      <vt:lpstr>Carry-Save Adder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fsfsdfdsf</dc:title>
  <dc:creator>Eva</dc:creator>
  <cp:lastModifiedBy>Jargis Ahmed</cp:lastModifiedBy>
  <cp:revision>3</cp:revision>
  <dcterms:created xsi:type="dcterms:W3CDTF">2025-03-14T17:00:56Z</dcterms:created>
  <dcterms:modified xsi:type="dcterms:W3CDTF">2025-03-14T17:04:59Z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2025-03-14T00:00:00Z</vt:filetime>
  </property>
  <property fmtid="{D5CDD505-2E9C-101B-9397-08002B2CF9AE}" pid="5" name="Producer">
    <vt:lpwstr>Adobe PDF Library 9.0</vt:lpwstr>
  </property>
</Properties>
</file>