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575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2750" y="134937"/>
            <a:ext cx="8731250" cy="27463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9575" y="0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112" y="134937"/>
                </a:moveTo>
                <a:lnTo>
                  <a:pt x="0" y="134937"/>
                </a:lnTo>
                <a:lnTo>
                  <a:pt x="0" y="271462"/>
                </a:lnTo>
                <a:lnTo>
                  <a:pt x="138112" y="271462"/>
                </a:lnTo>
                <a:lnTo>
                  <a:pt x="138112" y="134937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937"/>
                </a:lnTo>
                <a:lnTo>
                  <a:pt x="277812" y="134937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139700" y="0"/>
                </a:moveTo>
                <a:lnTo>
                  <a:pt x="0" y="0"/>
                </a:lnTo>
                <a:lnTo>
                  <a:pt x="0" y="141287"/>
                </a:lnTo>
                <a:lnTo>
                  <a:pt x="139700" y="141287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87" y="0"/>
                </a:moveTo>
                <a:lnTo>
                  <a:pt x="0" y="0"/>
                </a:lnTo>
                <a:lnTo>
                  <a:pt x="0" y="138112"/>
                </a:lnTo>
                <a:lnTo>
                  <a:pt x="141287" y="138112"/>
                </a:lnTo>
                <a:lnTo>
                  <a:pt x="141287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274637" y="271462"/>
            <a:ext cx="273050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50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50" y="138112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026" y="659384"/>
            <a:ext cx="769594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750" y="1517650"/>
            <a:ext cx="7632700" cy="419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694" y="2684780"/>
            <a:ext cx="28511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Lecture</a:t>
            </a:r>
            <a:r>
              <a:rPr dirty="0" sz="4400" spc="-30"/>
              <a:t> </a:t>
            </a:r>
            <a:r>
              <a:rPr dirty="0" sz="4400"/>
              <a:t>-</a:t>
            </a:r>
            <a:r>
              <a:rPr dirty="0" sz="4400" spc="-25"/>
              <a:t> </a:t>
            </a:r>
            <a:r>
              <a:rPr dirty="0" sz="4400" spc="-50"/>
              <a:t>3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95"/>
              </a:spcBef>
            </a:pPr>
            <a:r>
              <a:rPr dirty="0"/>
              <a:t>Error</a:t>
            </a:r>
            <a:r>
              <a:rPr dirty="0" spc="-100"/>
              <a:t> </a:t>
            </a:r>
            <a:r>
              <a:rPr dirty="0"/>
              <a:t>Detection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10"/>
              <a:t>Correction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40" y="1552447"/>
            <a:ext cx="768794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2400">
                <a:latin typeface="Arial MT"/>
                <a:cs typeface="Arial MT"/>
              </a:rPr>
              <a:t>Fig.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3.20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Page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166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93065" indent="-342265">
              <a:lnSpc>
                <a:spcPts val="294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2400">
                <a:latin typeface="Arial MT"/>
                <a:cs typeface="Arial MT"/>
              </a:rPr>
              <a:t>Let,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receive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word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0" i="1">
                <a:latin typeface="Arial"/>
                <a:cs typeface="Arial"/>
              </a:rPr>
              <a:t>X</a:t>
            </a:r>
            <a:r>
              <a:rPr dirty="0" sz="2500" spc="-20">
                <a:latin typeface="Symbol"/>
                <a:cs typeface="Symbol"/>
              </a:rPr>
              <a:t></a:t>
            </a:r>
            <a:r>
              <a:rPr dirty="0" sz="2500" spc="-175"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=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(x</a:t>
            </a:r>
            <a:r>
              <a:rPr dirty="0" sz="2500">
                <a:latin typeface="Symbol"/>
                <a:cs typeface="Symbol"/>
              </a:rPr>
              <a:t></a:t>
            </a:r>
            <a:r>
              <a:rPr dirty="0" baseline="-20833" sz="2400" i="1">
                <a:latin typeface="Arial"/>
                <a:cs typeface="Arial"/>
              </a:rPr>
              <a:t>o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500">
                <a:latin typeface="Symbol"/>
                <a:cs typeface="Symbol"/>
              </a:rPr>
              <a:t>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baseline="-20833" sz="2400" i="1">
                <a:latin typeface="Arial"/>
                <a:cs typeface="Arial"/>
              </a:rPr>
              <a:t>i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…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500">
                <a:latin typeface="Symbol"/>
                <a:cs typeface="Symbol"/>
              </a:rPr>
              <a:t>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baseline="-20833" sz="2400" spc="-30" i="1">
                <a:latin typeface="Arial"/>
                <a:cs typeface="Arial"/>
              </a:rPr>
              <a:t>n-</a:t>
            </a:r>
            <a:r>
              <a:rPr dirty="0" baseline="-20833" sz="2400" i="1">
                <a:latin typeface="Arial"/>
                <a:cs typeface="Arial"/>
              </a:rPr>
              <a:t>1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</a:t>
            </a:r>
            <a:r>
              <a:rPr dirty="0" sz="2500">
                <a:latin typeface="Symbol"/>
                <a:cs typeface="Symbol"/>
              </a:rPr>
              <a:t>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baseline="-20833" sz="2400" spc="-37" i="1">
                <a:latin typeface="Arial"/>
                <a:cs typeface="Arial"/>
              </a:rPr>
              <a:t>0</a:t>
            </a:r>
            <a:r>
              <a:rPr dirty="0" sz="2400" spc="-25" i="1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393065" indent="-342265">
              <a:lnSpc>
                <a:spcPts val="293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2400">
                <a:latin typeface="Arial MT"/>
                <a:cs typeface="Arial MT"/>
              </a:rPr>
              <a:t>Then,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c</a:t>
            </a:r>
            <a:r>
              <a:rPr dirty="0" baseline="24305" sz="2400" i="1">
                <a:latin typeface="Arial"/>
                <a:cs typeface="Arial"/>
              </a:rPr>
              <a:t>*</a:t>
            </a:r>
            <a:r>
              <a:rPr dirty="0" baseline="-20833" sz="2400" i="1">
                <a:latin typeface="Arial"/>
                <a:cs typeface="Arial"/>
              </a:rPr>
              <a:t>0</a:t>
            </a:r>
            <a:r>
              <a:rPr dirty="0" baseline="-20833" sz="2400" spc="6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=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500">
                <a:latin typeface="Symbol"/>
                <a:cs typeface="Symbol"/>
              </a:rPr>
              <a:t>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baseline="-20833" sz="2400" i="1">
                <a:latin typeface="Arial"/>
                <a:cs typeface="Arial"/>
              </a:rPr>
              <a:t>o</a:t>
            </a:r>
            <a:r>
              <a:rPr dirty="0" baseline="-20833" sz="2400" spc="277" i="1">
                <a:latin typeface="Arial"/>
                <a:cs typeface="Arial"/>
              </a:rPr>
              <a:t> </a:t>
            </a:r>
            <a:r>
              <a:rPr dirty="0" sz="2500">
                <a:latin typeface="Symbol"/>
                <a:cs typeface="Symbol"/>
              </a:rPr>
              <a:t>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500">
                <a:latin typeface="Symbol"/>
                <a:cs typeface="Symbol"/>
              </a:rPr>
              <a:t>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baseline="-20833" sz="2400" i="1">
                <a:latin typeface="Arial"/>
                <a:cs typeface="Arial"/>
              </a:rPr>
              <a:t>i</a:t>
            </a:r>
            <a:r>
              <a:rPr dirty="0" baseline="-20833" sz="2400" spc="284" i="1">
                <a:latin typeface="Arial"/>
                <a:cs typeface="Arial"/>
              </a:rPr>
              <a:t> </a:t>
            </a:r>
            <a:r>
              <a:rPr dirty="0" sz="2500">
                <a:latin typeface="Symbol"/>
                <a:cs typeface="Symbol"/>
              </a:rPr>
              <a:t>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…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500">
                <a:latin typeface="Symbol"/>
                <a:cs typeface="Symbol"/>
              </a:rPr>
              <a:t>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500">
                <a:latin typeface="Symbol"/>
                <a:cs typeface="Symbol"/>
              </a:rPr>
              <a:t>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baseline="-20833" sz="2400" spc="-30" i="1">
                <a:latin typeface="Arial"/>
                <a:cs typeface="Arial"/>
              </a:rPr>
              <a:t>n-</a:t>
            </a:r>
            <a:r>
              <a:rPr dirty="0" baseline="-20833" sz="2400" spc="-75" i="1">
                <a:latin typeface="Arial"/>
                <a:cs typeface="Arial"/>
              </a:rPr>
              <a:t>1</a:t>
            </a:r>
            <a:endParaRPr baseline="-20833" sz="2400">
              <a:latin typeface="Arial"/>
              <a:cs typeface="Arial"/>
            </a:endParaRPr>
          </a:p>
          <a:p>
            <a:pPr marL="393065" indent="-342265">
              <a:lnSpc>
                <a:spcPts val="287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2400">
                <a:latin typeface="Arial MT"/>
                <a:cs typeface="Arial MT"/>
              </a:rPr>
              <a:t>If,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c</a:t>
            </a:r>
            <a:r>
              <a:rPr dirty="0" baseline="23569" sz="2475">
                <a:latin typeface="Symbol"/>
                <a:cs typeface="Symbol"/>
              </a:rPr>
              <a:t></a:t>
            </a:r>
            <a:r>
              <a:rPr dirty="0" baseline="-20833" sz="2400" i="1">
                <a:latin typeface="Arial"/>
                <a:cs typeface="Arial"/>
              </a:rPr>
              <a:t>0</a:t>
            </a:r>
            <a:r>
              <a:rPr dirty="0" baseline="-20833" sz="2400" spc="569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≠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</a:t>
            </a:r>
            <a:r>
              <a:rPr dirty="0" baseline="24305" sz="2400" i="1">
                <a:latin typeface="Arial"/>
                <a:cs typeface="Arial"/>
              </a:rPr>
              <a:t>*</a:t>
            </a:r>
            <a:r>
              <a:rPr dirty="0" baseline="-20833" sz="2400" i="1">
                <a:latin typeface="Arial"/>
                <a:cs typeface="Arial"/>
              </a:rPr>
              <a:t>0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received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information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contains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error.</a:t>
            </a:r>
            <a:endParaRPr sz="2400">
              <a:latin typeface="Arial MT"/>
              <a:cs typeface="Arial MT"/>
            </a:endParaRPr>
          </a:p>
          <a:p>
            <a:pPr marL="3930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2400">
                <a:latin typeface="Arial MT"/>
                <a:cs typeface="Arial MT"/>
              </a:rPr>
              <a:t>If,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c</a:t>
            </a:r>
            <a:r>
              <a:rPr dirty="0" baseline="23569" sz="2475">
                <a:latin typeface="Symbol"/>
                <a:cs typeface="Symbol"/>
              </a:rPr>
              <a:t></a:t>
            </a:r>
            <a:r>
              <a:rPr dirty="0" baseline="-20833" sz="2400" i="1">
                <a:latin typeface="Arial"/>
                <a:cs typeface="Arial"/>
              </a:rPr>
              <a:t>0</a:t>
            </a:r>
            <a:r>
              <a:rPr dirty="0" baseline="-20833" sz="2400" spc="644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=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</a:t>
            </a:r>
            <a:r>
              <a:rPr dirty="0" baseline="24305" sz="2400" i="1">
                <a:latin typeface="Arial"/>
                <a:cs typeface="Arial"/>
              </a:rPr>
              <a:t>*</a:t>
            </a:r>
            <a:r>
              <a:rPr dirty="0" baseline="-20833" sz="2400" i="1">
                <a:latin typeface="Arial"/>
                <a:cs typeface="Arial"/>
              </a:rPr>
              <a:t>0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there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single-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error.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962" y="354584"/>
            <a:ext cx="6486525" cy="1243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81455" marR="5080" indent="-146939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7D"/>
                </a:solidFill>
              </a:rPr>
              <a:t>Factors</a:t>
            </a:r>
            <a:r>
              <a:rPr dirty="0" spc="-65">
                <a:solidFill>
                  <a:srgbClr val="00007D"/>
                </a:solidFill>
              </a:rPr>
              <a:t> </a:t>
            </a:r>
            <a:r>
              <a:rPr dirty="0">
                <a:solidFill>
                  <a:srgbClr val="00007D"/>
                </a:solidFill>
              </a:rPr>
              <a:t>to</a:t>
            </a:r>
            <a:r>
              <a:rPr dirty="0" spc="-70">
                <a:solidFill>
                  <a:srgbClr val="00007D"/>
                </a:solidFill>
              </a:rPr>
              <a:t> </a:t>
            </a:r>
            <a:r>
              <a:rPr dirty="0">
                <a:solidFill>
                  <a:srgbClr val="00007D"/>
                </a:solidFill>
              </a:rPr>
              <a:t>select</a:t>
            </a:r>
            <a:r>
              <a:rPr dirty="0" spc="-50">
                <a:solidFill>
                  <a:srgbClr val="00007D"/>
                </a:solidFill>
              </a:rPr>
              <a:t> </a:t>
            </a:r>
            <a:r>
              <a:rPr dirty="0">
                <a:solidFill>
                  <a:srgbClr val="00007D"/>
                </a:solidFill>
              </a:rPr>
              <a:t>a</a:t>
            </a:r>
            <a:r>
              <a:rPr dirty="0" spc="-70">
                <a:solidFill>
                  <a:srgbClr val="00007D"/>
                </a:solidFill>
              </a:rPr>
              <a:t> </a:t>
            </a:r>
            <a:r>
              <a:rPr dirty="0" spc="-10">
                <a:solidFill>
                  <a:srgbClr val="00007D"/>
                </a:solidFill>
              </a:rPr>
              <a:t>number representation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918208"/>
            <a:ext cx="7870825" cy="37566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marR="734695" indent="-342900">
              <a:lnSpc>
                <a:spcPct val="80000"/>
              </a:lnSpc>
              <a:spcBef>
                <a:spcPts val="67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represented;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example, </a:t>
            </a:r>
            <a:r>
              <a:rPr dirty="0" sz="2400">
                <a:latin typeface="Arial MT"/>
                <a:cs typeface="Arial MT"/>
              </a:rPr>
              <a:t>integers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real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numbers.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304165" indent="-342900">
              <a:lnSpc>
                <a:spcPts val="23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range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values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(number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magnitudes)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likely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be </a:t>
            </a:r>
            <a:r>
              <a:rPr dirty="0" sz="2400" spc="-10">
                <a:latin typeface="Arial MT"/>
                <a:cs typeface="Arial MT"/>
              </a:rPr>
              <a:t>encountered.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8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precision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numbers,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which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refers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maximum </a:t>
            </a:r>
            <a:r>
              <a:rPr dirty="0" sz="2400">
                <a:latin typeface="Arial MT"/>
                <a:cs typeface="Arial MT"/>
              </a:rPr>
              <a:t>accuracy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representation.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86995" indent="-342900">
              <a:lnSpc>
                <a:spcPts val="23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cost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hardware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process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numbers.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7338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7D"/>
                </a:solidFill>
              </a:rPr>
              <a:t>Fixed</a:t>
            </a:r>
            <a:r>
              <a:rPr dirty="0" spc="-90">
                <a:solidFill>
                  <a:srgbClr val="00007D"/>
                </a:solidFill>
              </a:rPr>
              <a:t> </a:t>
            </a:r>
            <a:r>
              <a:rPr dirty="0">
                <a:solidFill>
                  <a:srgbClr val="00007D"/>
                </a:solidFill>
              </a:rPr>
              <a:t>Point</a:t>
            </a:r>
            <a:r>
              <a:rPr dirty="0" spc="-60">
                <a:solidFill>
                  <a:srgbClr val="00007D"/>
                </a:solidFill>
              </a:rPr>
              <a:t> </a:t>
            </a:r>
            <a:r>
              <a:rPr dirty="0">
                <a:solidFill>
                  <a:srgbClr val="00007D"/>
                </a:solidFill>
              </a:rPr>
              <a:t>Binary</a:t>
            </a:r>
            <a:r>
              <a:rPr dirty="0" spc="-65">
                <a:solidFill>
                  <a:srgbClr val="00007D"/>
                </a:solidFill>
              </a:rPr>
              <a:t> </a:t>
            </a:r>
            <a:r>
              <a:rPr dirty="0" spc="-10">
                <a:solidFill>
                  <a:srgbClr val="00007D"/>
                </a:solidFill>
              </a:rPr>
              <a:t>Numbers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844675" y="4724400"/>
            <a:ext cx="1905000" cy="76200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0" y="0"/>
                </a:moveTo>
                <a:lnTo>
                  <a:pt x="12474" y="14831"/>
                </a:lnTo>
                <a:lnTo>
                  <a:pt x="46494" y="26941"/>
                </a:lnTo>
                <a:lnTo>
                  <a:pt x="96954" y="35106"/>
                </a:lnTo>
                <a:lnTo>
                  <a:pt x="158750" y="38100"/>
                </a:lnTo>
                <a:lnTo>
                  <a:pt x="740829" y="38100"/>
                </a:lnTo>
                <a:lnTo>
                  <a:pt x="802624" y="41093"/>
                </a:lnTo>
                <a:lnTo>
                  <a:pt x="853084" y="49258"/>
                </a:lnTo>
                <a:lnTo>
                  <a:pt x="887104" y="61368"/>
                </a:lnTo>
                <a:lnTo>
                  <a:pt x="899579" y="76200"/>
                </a:lnTo>
                <a:lnTo>
                  <a:pt x="912053" y="61368"/>
                </a:lnTo>
                <a:lnTo>
                  <a:pt x="946073" y="49258"/>
                </a:lnTo>
                <a:lnTo>
                  <a:pt x="996534" y="41093"/>
                </a:lnTo>
                <a:lnTo>
                  <a:pt x="1058329" y="38100"/>
                </a:lnTo>
                <a:lnTo>
                  <a:pt x="1746250" y="38100"/>
                </a:lnTo>
                <a:lnTo>
                  <a:pt x="1808045" y="35106"/>
                </a:lnTo>
                <a:lnTo>
                  <a:pt x="1858505" y="26941"/>
                </a:lnTo>
                <a:lnTo>
                  <a:pt x="1892525" y="14831"/>
                </a:lnTo>
                <a:lnTo>
                  <a:pt x="1905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5140" y="1552447"/>
            <a:ext cx="8004809" cy="4853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unsigned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binary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fixed-</a:t>
            </a:r>
            <a:r>
              <a:rPr dirty="0" sz="2400">
                <a:latin typeface="Arial MT"/>
                <a:cs typeface="Arial MT"/>
              </a:rPr>
              <a:t>point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format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takes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form</a:t>
            </a:r>
            <a:endParaRPr sz="2400">
              <a:latin typeface="Arial MT"/>
              <a:cs typeface="Arial MT"/>
            </a:endParaRPr>
          </a:p>
          <a:p>
            <a:pPr marL="405765" marR="43180" indent="-6350">
              <a:lnSpc>
                <a:spcPct val="80000"/>
              </a:lnSpc>
              <a:spcBef>
                <a:spcPts val="575"/>
              </a:spcBef>
            </a:pPr>
            <a:r>
              <a:rPr dirty="0" sz="2400" spc="-20" i="1">
                <a:latin typeface="Arial"/>
                <a:cs typeface="Arial"/>
              </a:rPr>
              <a:t>b</a:t>
            </a:r>
            <a:r>
              <a:rPr dirty="0" baseline="-20833" sz="2400" spc="-30" i="1">
                <a:latin typeface="Arial"/>
                <a:cs typeface="Arial"/>
              </a:rPr>
              <a:t>N</a:t>
            </a:r>
            <a:r>
              <a:rPr dirty="0" sz="2400" spc="-20" i="1">
                <a:latin typeface="Arial"/>
                <a:cs typeface="Arial"/>
              </a:rPr>
              <a:t>…b</a:t>
            </a:r>
            <a:r>
              <a:rPr dirty="0" baseline="-20833" sz="2400" spc="-30" i="1">
                <a:latin typeface="Arial"/>
                <a:cs typeface="Arial"/>
              </a:rPr>
              <a:t>1</a:t>
            </a:r>
            <a:r>
              <a:rPr dirty="0" sz="2400" spc="-20" i="1">
                <a:latin typeface="Arial"/>
                <a:cs typeface="Arial"/>
              </a:rPr>
              <a:t>b</a:t>
            </a:r>
            <a:r>
              <a:rPr dirty="0" baseline="-20833" sz="2400" spc="-30" i="1">
                <a:latin typeface="Arial"/>
                <a:cs typeface="Arial"/>
              </a:rPr>
              <a:t>0</a:t>
            </a:r>
            <a:r>
              <a:rPr dirty="0" sz="2400" spc="-20" i="1">
                <a:latin typeface="Arial"/>
                <a:cs typeface="Arial"/>
              </a:rPr>
              <a:t>.b</a:t>
            </a:r>
            <a:r>
              <a:rPr dirty="0" baseline="-20833" sz="2400" spc="-30" i="1">
                <a:latin typeface="Arial"/>
                <a:cs typeface="Arial"/>
              </a:rPr>
              <a:t>-1</a:t>
            </a:r>
            <a:r>
              <a:rPr dirty="0" sz="2400" spc="-20" i="1">
                <a:latin typeface="Arial"/>
                <a:cs typeface="Arial"/>
              </a:rPr>
              <a:t>b</a:t>
            </a:r>
            <a:r>
              <a:rPr dirty="0" baseline="-20833" sz="2400" spc="-30" i="1">
                <a:latin typeface="Arial"/>
                <a:cs typeface="Arial"/>
              </a:rPr>
              <a:t>-</a:t>
            </a:r>
            <a:r>
              <a:rPr dirty="0" baseline="-20833" sz="2400" i="1">
                <a:latin typeface="Arial"/>
                <a:cs typeface="Arial"/>
              </a:rPr>
              <a:t>2</a:t>
            </a:r>
            <a:r>
              <a:rPr dirty="0" sz="2400" i="1">
                <a:latin typeface="Arial"/>
                <a:cs typeface="Arial"/>
              </a:rPr>
              <a:t>...b</a:t>
            </a:r>
            <a:r>
              <a:rPr dirty="0" baseline="-20833" sz="2400" i="1">
                <a:latin typeface="Arial"/>
                <a:cs typeface="Arial"/>
              </a:rPr>
              <a:t>M</a:t>
            </a:r>
            <a:r>
              <a:rPr dirty="0" baseline="-20833" sz="2400" spc="284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where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each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baseline="-20833" sz="2400" i="1">
                <a:latin typeface="Arial"/>
                <a:cs typeface="Arial"/>
              </a:rPr>
              <a:t>i</a:t>
            </a:r>
            <a:r>
              <a:rPr dirty="0" baseline="-20833" sz="2400" spc="300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1,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representing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∑b</a:t>
            </a:r>
            <a:r>
              <a:rPr dirty="0" baseline="-20833" sz="2400" i="1">
                <a:latin typeface="Arial"/>
                <a:cs typeface="Arial"/>
              </a:rPr>
              <a:t>i</a:t>
            </a:r>
            <a:r>
              <a:rPr dirty="0" sz="2400" i="1">
                <a:latin typeface="Arial"/>
                <a:cs typeface="Arial"/>
              </a:rPr>
              <a:t>2</a:t>
            </a:r>
            <a:r>
              <a:rPr dirty="0" baseline="24305" sz="2400" i="1">
                <a:latin typeface="Arial"/>
                <a:cs typeface="Arial"/>
              </a:rPr>
              <a:t>i</a:t>
            </a:r>
            <a:r>
              <a:rPr dirty="0" baseline="24305" sz="2400" spc="209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where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 i="1">
                <a:latin typeface="Arial"/>
                <a:cs typeface="Arial"/>
              </a:rPr>
              <a:t>M&lt;=i&lt;=N</a:t>
            </a:r>
            <a:r>
              <a:rPr dirty="0" sz="2400" spc="-1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2400">
              <a:latin typeface="Arial MT"/>
              <a:cs typeface="Arial MT"/>
            </a:endParaRPr>
          </a:p>
          <a:p>
            <a:pPr marL="405765" marR="502284" indent="-342900">
              <a:lnSpc>
                <a:spcPts val="23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2400">
                <a:latin typeface="Arial MT"/>
                <a:cs typeface="Arial MT"/>
              </a:rPr>
              <a:t>This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positional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notation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which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each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digit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 </a:t>
            </a:r>
            <a:r>
              <a:rPr dirty="0" sz="2400" spc="-20">
                <a:latin typeface="Arial MT"/>
                <a:cs typeface="Arial MT"/>
              </a:rPr>
              <a:t>fixed-</a:t>
            </a:r>
            <a:r>
              <a:rPr dirty="0" sz="2400">
                <a:latin typeface="Arial MT"/>
                <a:cs typeface="Arial MT"/>
              </a:rPr>
              <a:t>weight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according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it’s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position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relative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binary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point.</a:t>
            </a:r>
            <a:endParaRPr sz="2400">
              <a:latin typeface="Arial MT"/>
              <a:cs typeface="Arial MT"/>
            </a:endParaRPr>
          </a:p>
          <a:p>
            <a:pPr marL="400050">
              <a:lnSpc>
                <a:spcPct val="100000"/>
              </a:lnSpc>
              <a:spcBef>
                <a:spcPts val="30"/>
              </a:spcBef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signed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binary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represented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  <a:p>
            <a:pPr marL="819150">
              <a:lnSpc>
                <a:spcPct val="100000"/>
              </a:lnSpc>
              <a:spcBef>
                <a:spcPts val="585"/>
              </a:spcBef>
            </a:pPr>
            <a:r>
              <a:rPr dirty="0" baseline="13888" sz="3600" spc="-15" i="1">
                <a:latin typeface="Arial"/>
                <a:cs typeface="Arial"/>
              </a:rPr>
              <a:t>x</a:t>
            </a:r>
            <a:r>
              <a:rPr dirty="0" sz="1600" spc="-10" i="1">
                <a:latin typeface="Arial"/>
                <a:cs typeface="Arial"/>
              </a:rPr>
              <a:t>n-1</a:t>
            </a:r>
            <a:r>
              <a:rPr dirty="0" baseline="13888" sz="3600" spc="-15" i="1">
                <a:latin typeface="Arial"/>
                <a:cs typeface="Arial"/>
              </a:rPr>
              <a:t>x</a:t>
            </a:r>
            <a:r>
              <a:rPr dirty="0" sz="1600" spc="-10" i="1">
                <a:latin typeface="Arial"/>
                <a:cs typeface="Arial"/>
              </a:rPr>
              <a:t>n-2</a:t>
            </a:r>
            <a:r>
              <a:rPr dirty="0" baseline="13888" sz="3600" spc="-15" i="1">
                <a:latin typeface="Arial"/>
                <a:cs typeface="Arial"/>
              </a:rPr>
              <a:t>x</a:t>
            </a:r>
            <a:r>
              <a:rPr dirty="0" sz="1600" spc="-10" i="1">
                <a:latin typeface="Arial"/>
                <a:cs typeface="Arial"/>
              </a:rPr>
              <a:t>n-3</a:t>
            </a:r>
            <a:r>
              <a:rPr dirty="0" baseline="13888" sz="3600" spc="-15" i="1">
                <a:latin typeface="Arial"/>
                <a:cs typeface="Arial"/>
              </a:rPr>
              <a:t>…x</a:t>
            </a:r>
            <a:r>
              <a:rPr dirty="0" sz="1600" spc="-10" i="1">
                <a:latin typeface="Arial"/>
                <a:cs typeface="Arial"/>
              </a:rPr>
              <a:t>2</a:t>
            </a:r>
            <a:r>
              <a:rPr dirty="0" baseline="13888" sz="3600" spc="-15" i="1">
                <a:latin typeface="Arial"/>
                <a:cs typeface="Arial"/>
              </a:rPr>
              <a:t>x</a:t>
            </a:r>
            <a:r>
              <a:rPr dirty="0" sz="1600" spc="-10" i="1">
                <a:latin typeface="Arial"/>
                <a:cs typeface="Arial"/>
              </a:rPr>
              <a:t>1</a:t>
            </a:r>
            <a:r>
              <a:rPr dirty="0" baseline="13888" sz="3600" spc="-15" i="1">
                <a:latin typeface="Arial"/>
                <a:cs typeface="Arial"/>
              </a:rPr>
              <a:t>x</a:t>
            </a:r>
            <a:r>
              <a:rPr dirty="0" sz="1600" spc="-10" i="1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600">
              <a:latin typeface="Arial"/>
              <a:cs typeface="Arial"/>
            </a:endParaRPr>
          </a:p>
          <a:p>
            <a:pPr marL="880110">
              <a:lnSpc>
                <a:spcPct val="100000"/>
              </a:lnSpc>
              <a:tabLst>
                <a:tab pos="1856739" algn="l"/>
              </a:tabLst>
            </a:pPr>
            <a:r>
              <a:rPr dirty="0" sz="1600" spc="-20">
                <a:latin typeface="Arial MT"/>
                <a:cs typeface="Arial MT"/>
              </a:rPr>
              <a:t>Sign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Magnitude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600">
              <a:latin typeface="Arial MT"/>
              <a:cs typeface="Arial MT"/>
            </a:endParaRPr>
          </a:p>
          <a:p>
            <a:pPr marL="405765" indent="-342265">
              <a:lnSpc>
                <a:spcPts val="259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2400">
                <a:latin typeface="Arial MT"/>
                <a:cs typeface="Arial MT"/>
              </a:rPr>
              <a:t>Using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n-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format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all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integers</a:t>
            </a:r>
            <a:endParaRPr sz="2400">
              <a:latin typeface="Arial MT"/>
              <a:cs typeface="Arial MT"/>
            </a:endParaRPr>
          </a:p>
          <a:p>
            <a:pPr marL="405765">
              <a:lnSpc>
                <a:spcPts val="2590"/>
              </a:lnSpc>
              <a:tabLst>
                <a:tab pos="3392804" algn="l"/>
              </a:tabLst>
            </a:pPr>
            <a:r>
              <a:rPr dirty="0" sz="2400" i="1">
                <a:latin typeface="Arial"/>
                <a:cs typeface="Arial"/>
              </a:rPr>
              <a:t>N</a:t>
            </a:r>
            <a:r>
              <a:rPr dirty="0" sz="2400" spc="-85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with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magnitude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|</a:t>
            </a:r>
            <a:r>
              <a:rPr dirty="0" sz="2400" spc="-25" i="1">
                <a:latin typeface="Arial"/>
                <a:cs typeface="Arial"/>
              </a:rPr>
              <a:t>N</a:t>
            </a:r>
            <a:r>
              <a:rPr dirty="0" sz="2400" spc="-25">
                <a:latin typeface="Arial MT"/>
                <a:cs typeface="Arial MT"/>
              </a:rPr>
              <a:t>|</a:t>
            </a:r>
            <a:r>
              <a:rPr dirty="0" sz="2400">
                <a:latin typeface="Arial MT"/>
                <a:cs typeface="Arial MT"/>
              </a:rPr>
              <a:t>	in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range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0&lt;=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|N|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&lt;=2</a:t>
            </a:r>
            <a:r>
              <a:rPr dirty="0" baseline="24305" sz="2400" spc="-15" i="1">
                <a:latin typeface="Arial"/>
                <a:cs typeface="Arial"/>
              </a:rPr>
              <a:t>n-</a:t>
            </a:r>
            <a:r>
              <a:rPr dirty="0" baseline="24305" sz="2400" spc="-52" i="1">
                <a:latin typeface="Arial"/>
                <a:cs typeface="Arial"/>
              </a:rPr>
              <a:t>1</a:t>
            </a:r>
            <a:r>
              <a:rPr dirty="0" sz="2400" spc="-3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39875" y="47244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3880">
              <a:lnSpc>
                <a:spcPct val="100000"/>
              </a:lnSpc>
              <a:spcBef>
                <a:spcPts val="95"/>
              </a:spcBef>
            </a:pPr>
            <a:r>
              <a:rPr dirty="0"/>
              <a:t>Signed</a:t>
            </a:r>
            <a:r>
              <a:rPr dirty="0" spc="-45"/>
              <a:t> </a:t>
            </a:r>
            <a:r>
              <a:rPr dirty="0" spc="-10"/>
              <a:t>Numbers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2447"/>
            <a:ext cx="6312535" cy="478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3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representations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signed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number: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Sign</a:t>
            </a:r>
            <a:r>
              <a:rPr dirty="0" sz="2400" spc="-4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magnitude</a:t>
            </a:r>
            <a:endParaRPr sz="2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dirty="0" sz="2400" spc="-10">
                <a:latin typeface="Arial MT"/>
                <a:cs typeface="Arial MT"/>
              </a:rPr>
              <a:t>+75=01001011</a:t>
            </a:r>
            <a:endParaRPr sz="2400">
              <a:latin typeface="Arial MT"/>
              <a:cs typeface="Arial MT"/>
            </a:endParaRPr>
          </a:p>
          <a:p>
            <a:pPr marL="431800">
              <a:lnSpc>
                <a:spcPct val="100000"/>
              </a:lnSpc>
            </a:pPr>
            <a:r>
              <a:rPr dirty="0" sz="2400" spc="-10">
                <a:latin typeface="Arial MT"/>
                <a:cs typeface="Arial MT"/>
              </a:rPr>
              <a:t>-75=11001011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1’s</a:t>
            </a:r>
            <a:r>
              <a:rPr dirty="0" sz="2400" spc="-4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complement</a:t>
            </a:r>
            <a:endParaRPr sz="2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dirty="0" sz="2400">
                <a:latin typeface="Arial MT"/>
                <a:cs typeface="Arial MT"/>
              </a:rPr>
              <a:t>+75=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01001011</a:t>
            </a:r>
            <a:endParaRPr sz="2400">
              <a:latin typeface="Arial MT"/>
              <a:cs typeface="Arial MT"/>
            </a:endParaRPr>
          </a:p>
          <a:p>
            <a:pPr marL="431800">
              <a:lnSpc>
                <a:spcPct val="100000"/>
              </a:lnSpc>
            </a:pPr>
            <a:r>
              <a:rPr dirty="0" sz="2400" spc="-10">
                <a:latin typeface="Arial MT"/>
                <a:cs typeface="Arial MT"/>
              </a:rPr>
              <a:t>-</a:t>
            </a:r>
            <a:r>
              <a:rPr dirty="0" sz="2400">
                <a:latin typeface="Arial MT"/>
                <a:cs typeface="Arial MT"/>
              </a:rPr>
              <a:t>75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10110100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2’s</a:t>
            </a:r>
            <a:r>
              <a:rPr dirty="0" sz="2400" spc="-4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complement</a:t>
            </a:r>
            <a:endParaRPr sz="240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dirty="0" sz="2400">
                <a:latin typeface="Arial MT"/>
                <a:cs typeface="Arial MT"/>
              </a:rPr>
              <a:t>+75=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01001011</a:t>
            </a:r>
            <a:endParaRPr sz="2400">
              <a:latin typeface="Arial MT"/>
              <a:cs typeface="Arial MT"/>
            </a:endParaRPr>
          </a:p>
          <a:p>
            <a:pPr marL="431800">
              <a:lnSpc>
                <a:spcPct val="100000"/>
              </a:lnSpc>
            </a:pPr>
            <a:r>
              <a:rPr dirty="0" sz="2400" spc="-10">
                <a:latin typeface="Arial MT"/>
                <a:cs typeface="Arial MT"/>
              </a:rPr>
              <a:t>-</a:t>
            </a:r>
            <a:r>
              <a:rPr dirty="0" sz="2400">
                <a:latin typeface="Arial MT"/>
                <a:cs typeface="Arial MT"/>
              </a:rPr>
              <a:t>75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10110101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3880">
              <a:lnSpc>
                <a:spcPct val="100000"/>
              </a:lnSpc>
              <a:spcBef>
                <a:spcPts val="95"/>
              </a:spcBef>
            </a:pPr>
            <a:r>
              <a:rPr dirty="0"/>
              <a:t>Signed</a:t>
            </a:r>
            <a:r>
              <a:rPr dirty="0" spc="-45"/>
              <a:t> </a:t>
            </a:r>
            <a:r>
              <a:rPr dirty="0" spc="-10"/>
              <a:t>Numbers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6240" y="1552447"/>
            <a:ext cx="8230870" cy="52197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419100" marR="43180" indent="-342900">
              <a:lnSpc>
                <a:spcPts val="2300"/>
              </a:lnSpc>
              <a:spcBef>
                <a:spcPts val="66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19100" algn="l"/>
              </a:tabLst>
            </a:pPr>
            <a:r>
              <a:rPr dirty="0" sz="2400">
                <a:latin typeface="Arial MT"/>
                <a:cs typeface="Arial MT"/>
              </a:rPr>
              <a:t>Sign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magnitude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employ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positional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notation</a:t>
            </a:r>
            <a:r>
              <a:rPr dirty="0" sz="2400" spc="6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magnitude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simply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change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sign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represent</a:t>
            </a:r>
            <a:endParaRPr sz="2400">
              <a:latin typeface="Arial MT"/>
              <a:cs typeface="Arial MT"/>
            </a:endParaRPr>
          </a:p>
          <a:p>
            <a:pPr marL="419100">
              <a:lnSpc>
                <a:spcPts val="2330"/>
              </a:lnSpc>
            </a:pPr>
            <a:r>
              <a:rPr dirty="0" sz="2400">
                <a:latin typeface="Arial MT"/>
                <a:cs typeface="Arial MT"/>
              </a:rPr>
              <a:t>+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-</a:t>
            </a:r>
            <a:r>
              <a:rPr dirty="0" sz="2400" spc="-5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400">
              <a:latin typeface="Arial MT"/>
              <a:cs typeface="Arial MT"/>
            </a:endParaRPr>
          </a:p>
          <a:p>
            <a:pPr marL="418465" marR="207010" indent="-342900">
              <a:lnSpc>
                <a:spcPct val="8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18465" algn="l"/>
              </a:tabLst>
            </a:pP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both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complement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code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 i="1">
                <a:latin typeface="Arial"/>
                <a:cs typeface="Arial"/>
              </a:rPr>
              <a:t>x</a:t>
            </a:r>
            <a:r>
              <a:rPr dirty="0" baseline="-20833" sz="2400" spc="-15" i="1">
                <a:latin typeface="Arial"/>
                <a:cs typeface="Arial"/>
              </a:rPr>
              <a:t>n-</a:t>
            </a:r>
            <a:r>
              <a:rPr dirty="0" baseline="-20833" sz="2400" i="1">
                <a:latin typeface="Arial"/>
                <a:cs typeface="Arial"/>
              </a:rPr>
              <a:t>1</a:t>
            </a:r>
            <a:r>
              <a:rPr dirty="0" baseline="-20833" sz="2400" spc="262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retains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role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sign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bit, </a:t>
            </a:r>
            <a:r>
              <a:rPr dirty="0" sz="2400">
                <a:latin typeface="Arial MT"/>
                <a:cs typeface="Arial MT"/>
              </a:rPr>
              <a:t>but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remaining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bits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longer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form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simple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positional </a:t>
            </a:r>
            <a:r>
              <a:rPr dirty="0" sz="2400">
                <a:latin typeface="Arial MT"/>
                <a:cs typeface="Arial MT"/>
              </a:rPr>
              <a:t>code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when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negative.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419100" marR="76835" indent="-342900">
              <a:lnSpc>
                <a:spcPct val="8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191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advantage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2’scomplement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code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that </a:t>
            </a:r>
            <a:r>
              <a:rPr dirty="0" sz="2400">
                <a:latin typeface="Arial MT"/>
                <a:cs typeface="Arial MT"/>
              </a:rPr>
              <a:t>subtraction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performed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logical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complementation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addition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only.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2’s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complement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addition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and </a:t>
            </a:r>
            <a:r>
              <a:rPr dirty="0" sz="2400">
                <a:latin typeface="Arial MT"/>
                <a:cs typeface="Arial MT"/>
              </a:rPr>
              <a:t>subtraction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implemented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simple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adder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for </a:t>
            </a:r>
            <a:r>
              <a:rPr dirty="0" sz="2400">
                <a:latin typeface="Arial MT"/>
                <a:cs typeface="Arial MT"/>
              </a:rPr>
              <a:t>unsigned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numbers.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419100" marR="178435" indent="-342900">
              <a:lnSpc>
                <a:spcPct val="8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19100" algn="l"/>
              </a:tabLst>
            </a:pPr>
            <a:r>
              <a:rPr dirty="0" sz="2400">
                <a:latin typeface="Arial MT"/>
                <a:cs typeface="Arial MT"/>
              </a:rPr>
              <a:t>Multiplication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division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more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difficult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implement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2’s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complement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code.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238" y="506984"/>
            <a:ext cx="40544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Signed</a:t>
            </a:r>
            <a:r>
              <a:rPr dirty="0" spc="-45"/>
              <a:t> </a:t>
            </a:r>
            <a:r>
              <a:rPr dirty="0" spc="-10"/>
              <a:t>Numbers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0850" y="1408112"/>
          <a:ext cx="8318500" cy="539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6005"/>
                <a:gridCol w="1788160"/>
                <a:gridCol w="2059939"/>
                <a:gridCol w="2058669"/>
              </a:tblGrid>
              <a:tr h="518159">
                <a:tc>
                  <a:txBody>
                    <a:bodyPr/>
                    <a:lstStyle/>
                    <a:p>
                      <a:pPr marL="91440" marR="9328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Decimal Representation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988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Sign </a:t>
                      </a:r>
                      <a:r>
                        <a:rPr dirty="0" sz="1400" spc="-1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Magnitude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832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1’s </a:t>
                      </a:r>
                      <a:r>
                        <a:rPr dirty="0" sz="1400" spc="-1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Complement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813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2’s </a:t>
                      </a:r>
                      <a:r>
                        <a:rPr dirty="0" sz="1400" spc="-1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Complement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+7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+6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+5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+4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+3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+2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+1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+0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50" b="1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28825">
              <a:lnSpc>
                <a:spcPct val="100000"/>
              </a:lnSpc>
              <a:spcBef>
                <a:spcPts val="95"/>
              </a:spcBef>
            </a:pPr>
            <a:r>
              <a:rPr dirty="0"/>
              <a:t>Decim</a:t>
            </a:r>
            <a:r>
              <a:rPr dirty="0">
                <a:solidFill>
                  <a:srgbClr val="00007D"/>
                </a:solidFill>
              </a:rPr>
              <a:t>a</a:t>
            </a:r>
            <a:r>
              <a:rPr dirty="0"/>
              <a:t>l</a:t>
            </a:r>
            <a:r>
              <a:rPr dirty="0" spc="-160"/>
              <a:t> </a:t>
            </a:r>
            <a:r>
              <a:rPr dirty="0" spc="-10"/>
              <a:t>Codes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3540" y="1552447"/>
            <a:ext cx="8146415" cy="4122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BCD</a:t>
            </a:r>
            <a:r>
              <a:rPr dirty="0" sz="2400" spc="-5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(Binary</a:t>
            </a:r>
            <a:r>
              <a:rPr dirty="0" sz="2400" spc="-6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coded</a:t>
            </a:r>
            <a:r>
              <a:rPr dirty="0" sz="2400" spc="-5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decimal)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2400">
              <a:latin typeface="Arial"/>
              <a:cs typeface="Arial"/>
            </a:endParaRPr>
          </a:p>
          <a:p>
            <a:pPr marL="431165" marR="936625" indent="-342900">
              <a:lnSpc>
                <a:spcPts val="23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31165" algn="l"/>
              </a:tabLst>
            </a:pP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BCD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format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each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digit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</a:t>
            </a:r>
            <a:r>
              <a:rPr dirty="0" baseline="-20833" sz="2400">
                <a:latin typeface="Arial MT"/>
                <a:cs typeface="Arial MT"/>
              </a:rPr>
              <a:t>i</a:t>
            </a:r>
            <a:r>
              <a:rPr dirty="0" baseline="-20833" sz="2400" spc="25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decimal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is </a:t>
            </a:r>
            <a:r>
              <a:rPr dirty="0" sz="2400">
                <a:latin typeface="Arial MT"/>
                <a:cs typeface="Arial MT"/>
              </a:rPr>
              <a:t>denoted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4-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equivalent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b</a:t>
            </a:r>
            <a:r>
              <a:rPr dirty="0" baseline="-20833" sz="2400" spc="-15">
                <a:latin typeface="Arial MT"/>
                <a:cs typeface="Arial MT"/>
              </a:rPr>
              <a:t>i,3</a:t>
            </a:r>
            <a:r>
              <a:rPr dirty="0" sz="2400" spc="-10">
                <a:latin typeface="Arial MT"/>
                <a:cs typeface="Arial MT"/>
              </a:rPr>
              <a:t>b</a:t>
            </a:r>
            <a:r>
              <a:rPr dirty="0" baseline="-20833" sz="2400" spc="-15">
                <a:latin typeface="Arial MT"/>
                <a:cs typeface="Arial MT"/>
              </a:rPr>
              <a:t>i,2</a:t>
            </a:r>
            <a:r>
              <a:rPr dirty="0" sz="2400" spc="-10">
                <a:latin typeface="Arial MT"/>
                <a:cs typeface="Arial MT"/>
              </a:rPr>
              <a:t>b</a:t>
            </a:r>
            <a:r>
              <a:rPr dirty="0" baseline="-20833" sz="2400" spc="-15">
                <a:latin typeface="Arial MT"/>
                <a:cs typeface="Arial MT"/>
              </a:rPr>
              <a:t>i,1</a:t>
            </a:r>
            <a:r>
              <a:rPr dirty="0" sz="2400" spc="-10">
                <a:latin typeface="Arial MT"/>
                <a:cs typeface="Arial MT"/>
              </a:rPr>
              <a:t>b</a:t>
            </a:r>
            <a:r>
              <a:rPr dirty="0" baseline="-20833" sz="2400" spc="-15">
                <a:latin typeface="Arial MT"/>
                <a:cs typeface="Arial MT"/>
              </a:rPr>
              <a:t>i,0</a:t>
            </a:r>
            <a:r>
              <a:rPr dirty="0" sz="2400" spc="-1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431800" marR="93980" indent="-342900">
              <a:lnSpc>
                <a:spcPts val="2300"/>
              </a:lnSpc>
              <a:spcBef>
                <a:spcPts val="58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31800" algn="l"/>
              </a:tabLst>
            </a:pPr>
            <a:r>
              <a:rPr dirty="0" sz="2400">
                <a:latin typeface="Arial MT"/>
                <a:cs typeface="Arial MT"/>
              </a:rPr>
              <a:t>BCD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weighted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(positional)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code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where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each </a:t>
            </a:r>
            <a:r>
              <a:rPr dirty="0" sz="2400">
                <a:latin typeface="Arial MT"/>
                <a:cs typeface="Arial MT"/>
              </a:rPr>
              <a:t>b</a:t>
            </a:r>
            <a:r>
              <a:rPr dirty="0" baseline="-20833" sz="2400">
                <a:latin typeface="Arial MT"/>
                <a:cs typeface="Arial MT"/>
              </a:rPr>
              <a:t>i,j</a:t>
            </a:r>
            <a:r>
              <a:rPr dirty="0" baseline="-20833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weight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10</a:t>
            </a:r>
            <a:r>
              <a:rPr dirty="0" baseline="24305" sz="2400" spc="-15">
                <a:latin typeface="Arial MT"/>
                <a:cs typeface="Arial MT"/>
              </a:rPr>
              <a:t>i</a:t>
            </a:r>
            <a:r>
              <a:rPr dirty="0" sz="2400" spc="-10">
                <a:latin typeface="Arial MT"/>
                <a:cs typeface="Arial MT"/>
              </a:rPr>
              <a:t>2</a:t>
            </a:r>
            <a:r>
              <a:rPr dirty="0" baseline="24305" sz="2400" spc="-15">
                <a:latin typeface="Arial MT"/>
                <a:cs typeface="Arial MT"/>
              </a:rPr>
              <a:t>j</a:t>
            </a:r>
            <a:r>
              <a:rPr dirty="0" sz="2400" spc="-1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</a:pP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ASCII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2400">
              <a:latin typeface="Arial"/>
              <a:cs typeface="Arial"/>
            </a:endParaRPr>
          </a:p>
          <a:p>
            <a:pPr marL="431165" marR="81915" indent="-342900">
              <a:lnSpc>
                <a:spcPts val="23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31165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8-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ASCII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code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10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decimal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digits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by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4-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BCD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field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remaining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4-</a:t>
            </a:r>
            <a:r>
              <a:rPr dirty="0" sz="2400">
                <a:latin typeface="Arial MT"/>
                <a:cs typeface="Arial MT"/>
              </a:rPr>
              <a:t>bits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ASCII </a:t>
            </a:r>
            <a:r>
              <a:rPr dirty="0" sz="2400">
                <a:latin typeface="Arial MT"/>
                <a:cs typeface="Arial MT"/>
              </a:rPr>
              <a:t>word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have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numerical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significance.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28825">
              <a:lnSpc>
                <a:spcPct val="100000"/>
              </a:lnSpc>
              <a:spcBef>
                <a:spcPts val="95"/>
              </a:spcBef>
            </a:pPr>
            <a:r>
              <a:rPr dirty="0"/>
              <a:t>Decim</a:t>
            </a:r>
            <a:r>
              <a:rPr dirty="0">
                <a:solidFill>
                  <a:srgbClr val="00007D"/>
                </a:solidFill>
              </a:rPr>
              <a:t>a</a:t>
            </a:r>
            <a:r>
              <a:rPr dirty="0"/>
              <a:t>l</a:t>
            </a:r>
            <a:r>
              <a:rPr dirty="0" spc="-160"/>
              <a:t> </a:t>
            </a:r>
            <a:r>
              <a:rPr dirty="0" spc="-10"/>
              <a:t>Codes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6240" y="1552447"/>
            <a:ext cx="8253095" cy="375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990000"/>
                </a:solidFill>
                <a:latin typeface="Arial"/>
                <a:cs typeface="Arial"/>
              </a:rPr>
              <a:t>Excess-</a:t>
            </a: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Three</a:t>
            </a:r>
            <a:r>
              <a:rPr dirty="0" sz="2400" spc="-3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990000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2400">
              <a:latin typeface="Arial"/>
              <a:cs typeface="Arial"/>
            </a:endParaRPr>
          </a:p>
          <a:p>
            <a:pPr marL="419100" marR="68580" indent="-342900">
              <a:lnSpc>
                <a:spcPts val="23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191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excess-</a:t>
            </a:r>
            <a:r>
              <a:rPr dirty="0" sz="2400">
                <a:latin typeface="Arial MT"/>
                <a:cs typeface="Arial MT"/>
              </a:rPr>
              <a:t>three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code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formed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adding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0011</a:t>
            </a:r>
            <a:r>
              <a:rPr dirty="0" baseline="-20833" sz="2400">
                <a:latin typeface="Arial MT"/>
                <a:cs typeface="Arial MT"/>
              </a:rPr>
              <a:t>2</a:t>
            </a:r>
            <a:r>
              <a:rPr dirty="0" baseline="-20833" sz="2400" spc="284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to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corresponding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BCD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number.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419100" marR="152400" indent="-342900">
              <a:lnSpc>
                <a:spcPts val="23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191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advantage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excess-</a:t>
            </a:r>
            <a:r>
              <a:rPr dirty="0" sz="2400">
                <a:latin typeface="Arial MT"/>
                <a:cs typeface="Arial MT"/>
              </a:rPr>
              <a:t>three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code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may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be </a:t>
            </a:r>
            <a:r>
              <a:rPr dirty="0" sz="2400">
                <a:latin typeface="Arial MT"/>
                <a:cs typeface="Arial MT"/>
              </a:rPr>
              <a:t>processed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using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same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logic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used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binary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codes.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algn="just" marL="418465" marR="728345" indent="-342900">
              <a:lnSpc>
                <a:spcPts val="23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18465" algn="l"/>
              </a:tabLst>
            </a:pPr>
            <a:r>
              <a:rPr dirty="0" sz="2400">
                <a:latin typeface="Arial MT"/>
                <a:cs typeface="Arial MT"/>
              </a:rPr>
              <a:t>Some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arithmetic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operations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difficult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implement </a:t>
            </a:r>
            <a:r>
              <a:rPr dirty="0" sz="2400">
                <a:latin typeface="Arial MT"/>
                <a:cs typeface="Arial MT"/>
              </a:rPr>
              <a:t>using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excess-</a:t>
            </a:r>
            <a:r>
              <a:rPr dirty="0" sz="2400">
                <a:latin typeface="Arial MT"/>
                <a:cs typeface="Arial MT"/>
              </a:rPr>
              <a:t>three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code,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mainly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because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non- </a:t>
            </a:r>
            <a:r>
              <a:rPr dirty="0" sz="2400">
                <a:latin typeface="Arial MT"/>
                <a:cs typeface="Arial MT"/>
              </a:rPr>
              <a:t>weighted</a:t>
            </a:r>
            <a:r>
              <a:rPr dirty="0" sz="2400" spc="-12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code.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28825">
              <a:lnSpc>
                <a:spcPct val="100000"/>
              </a:lnSpc>
              <a:spcBef>
                <a:spcPts val="95"/>
              </a:spcBef>
            </a:pPr>
            <a:r>
              <a:rPr dirty="0"/>
              <a:t>Decim</a:t>
            </a:r>
            <a:r>
              <a:rPr dirty="0">
                <a:solidFill>
                  <a:srgbClr val="00007D"/>
                </a:solidFill>
              </a:rPr>
              <a:t>a</a:t>
            </a:r>
            <a:r>
              <a:rPr dirty="0"/>
              <a:t>l</a:t>
            </a:r>
            <a:r>
              <a:rPr dirty="0" spc="-160"/>
              <a:t> </a:t>
            </a:r>
            <a:r>
              <a:rPr dirty="0" spc="-10"/>
              <a:t>Codes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552447"/>
            <a:ext cx="7499350" cy="273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solidFill>
                  <a:srgbClr val="990000"/>
                </a:solidFill>
                <a:latin typeface="Arial"/>
                <a:cs typeface="Arial"/>
              </a:rPr>
              <a:t>Excess-</a:t>
            </a: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Three</a:t>
            </a:r>
            <a:r>
              <a:rPr dirty="0" sz="2400" spc="-3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990000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8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two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excess-</a:t>
            </a:r>
            <a:r>
              <a:rPr dirty="0" sz="2400">
                <a:latin typeface="Arial MT"/>
                <a:cs typeface="Arial MT"/>
              </a:rPr>
              <a:t>three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added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like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binary </a:t>
            </a:r>
            <a:r>
              <a:rPr dirty="0" sz="2400">
                <a:latin typeface="Arial MT"/>
                <a:cs typeface="Arial MT"/>
              </a:rPr>
              <a:t>numbers,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required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decimal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carry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automatically </a:t>
            </a:r>
            <a:r>
              <a:rPr dirty="0" sz="2400">
                <a:latin typeface="Arial MT"/>
                <a:cs typeface="Arial MT"/>
              </a:rPr>
              <a:t>generated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high-</a:t>
            </a:r>
            <a:r>
              <a:rPr dirty="0" sz="2400">
                <a:latin typeface="Arial MT"/>
                <a:cs typeface="Arial MT"/>
              </a:rPr>
              <a:t>order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bits.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sum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must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be </a:t>
            </a:r>
            <a:r>
              <a:rPr dirty="0" sz="2400">
                <a:latin typeface="Arial MT"/>
                <a:cs typeface="Arial MT"/>
              </a:rPr>
              <a:t>corrected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adding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+3.</a:t>
            </a:r>
            <a:endParaRPr sz="2400">
              <a:latin typeface="Arial MT"/>
              <a:cs typeface="Arial MT"/>
            </a:endParaRPr>
          </a:p>
          <a:p>
            <a:pPr algn="r" marR="5023485">
              <a:lnSpc>
                <a:spcPct val="100000"/>
              </a:lnSpc>
            </a:pPr>
            <a:r>
              <a:rPr dirty="0" sz="2400">
                <a:latin typeface="Arial MT"/>
                <a:cs typeface="Arial MT"/>
              </a:rPr>
              <a:t>1000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5</a:t>
            </a:r>
            <a:endParaRPr sz="2400">
              <a:latin typeface="Arial MT"/>
              <a:cs typeface="Arial MT"/>
            </a:endParaRPr>
          </a:p>
          <a:p>
            <a:pPr algn="r" marR="5013960">
              <a:lnSpc>
                <a:spcPct val="100000"/>
              </a:lnSpc>
            </a:pPr>
            <a:r>
              <a:rPr dirty="0" sz="2400">
                <a:latin typeface="Arial MT"/>
                <a:cs typeface="Arial MT"/>
              </a:rPr>
              <a:t>+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1100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9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2036" y="4259071"/>
            <a:ext cx="239903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32130">
              <a:lnSpc>
                <a:spcPct val="100000"/>
              </a:lnSpc>
              <a:spcBef>
                <a:spcPts val="100"/>
              </a:spcBef>
              <a:tabLst>
                <a:tab pos="1168400" algn="l"/>
              </a:tabLst>
            </a:pPr>
            <a:r>
              <a:rPr dirty="0" sz="2400">
                <a:latin typeface="Arial MT"/>
                <a:cs typeface="Arial MT"/>
              </a:rPr>
              <a:t>Carry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1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20">
                <a:latin typeface="Arial MT"/>
                <a:cs typeface="Arial MT"/>
              </a:rPr>
              <a:t>0100</a:t>
            </a:r>
            <a:endParaRPr sz="2400">
              <a:latin typeface="Arial MT"/>
              <a:cs typeface="Arial MT"/>
            </a:endParaRPr>
          </a:p>
          <a:p>
            <a:pPr algn="r" marR="514350">
              <a:lnSpc>
                <a:spcPct val="100000"/>
              </a:lnSpc>
            </a:pPr>
            <a:r>
              <a:rPr dirty="0" sz="2400">
                <a:latin typeface="Arial MT"/>
                <a:cs typeface="Arial MT"/>
              </a:rPr>
              <a:t>+</a:t>
            </a:r>
            <a:r>
              <a:rPr dirty="0" sz="2400" spc="-20">
                <a:latin typeface="Arial MT"/>
                <a:cs typeface="Arial MT"/>
              </a:rPr>
              <a:t> 0011</a:t>
            </a:r>
            <a:endParaRPr sz="2400">
              <a:latin typeface="Arial MT"/>
              <a:cs typeface="Arial MT"/>
            </a:endParaRPr>
          </a:p>
          <a:p>
            <a:pPr marL="1190625">
              <a:lnSpc>
                <a:spcPct val="100000"/>
              </a:lnSpc>
            </a:pPr>
            <a:r>
              <a:rPr dirty="0" sz="2400">
                <a:latin typeface="Arial MT"/>
                <a:cs typeface="Arial MT"/>
              </a:rPr>
              <a:t>0111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4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40828" y="4259071"/>
            <a:ext cx="24860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Binary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sum </a:t>
            </a:r>
            <a:r>
              <a:rPr dirty="0" sz="2400" spc="-10">
                <a:latin typeface="Arial MT"/>
                <a:cs typeface="Arial MT"/>
              </a:rPr>
              <a:t>Correction Excess-</a:t>
            </a:r>
            <a:r>
              <a:rPr dirty="0" sz="2400">
                <a:latin typeface="Arial MT"/>
                <a:cs typeface="Arial MT"/>
              </a:rPr>
              <a:t>three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sum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28825">
              <a:lnSpc>
                <a:spcPct val="100000"/>
              </a:lnSpc>
              <a:spcBef>
                <a:spcPts val="95"/>
              </a:spcBef>
            </a:pPr>
            <a:r>
              <a:rPr dirty="0"/>
              <a:t>Decim</a:t>
            </a:r>
            <a:r>
              <a:rPr dirty="0">
                <a:solidFill>
                  <a:srgbClr val="00007D"/>
                </a:solidFill>
              </a:rPr>
              <a:t>a</a:t>
            </a:r>
            <a:r>
              <a:rPr dirty="0"/>
              <a:t>l</a:t>
            </a:r>
            <a:r>
              <a:rPr dirty="0" spc="-160"/>
              <a:t> </a:t>
            </a:r>
            <a:r>
              <a:rPr dirty="0" spc="-10"/>
              <a:t>Codes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552447"/>
            <a:ext cx="7995284" cy="375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Two-</a:t>
            </a: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out-of-</a:t>
            </a:r>
            <a:r>
              <a:rPr dirty="0" sz="2400" spc="-20" b="1">
                <a:solidFill>
                  <a:srgbClr val="990000"/>
                </a:solidFill>
                <a:latin typeface="Arial"/>
                <a:cs typeface="Arial"/>
              </a:rPr>
              <a:t>Five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2400">
              <a:latin typeface="Arial"/>
              <a:cs typeface="Arial"/>
            </a:endParaRPr>
          </a:p>
          <a:p>
            <a:pPr marL="354965" marR="397510" indent="-342900">
              <a:lnSpc>
                <a:spcPts val="23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Each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decimal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digit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represented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5-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sequence </a:t>
            </a:r>
            <a:r>
              <a:rPr dirty="0" sz="2400">
                <a:latin typeface="Arial MT"/>
                <a:cs typeface="Arial MT"/>
              </a:rPr>
              <a:t>containing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two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three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0s.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There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exactly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10 </a:t>
            </a:r>
            <a:r>
              <a:rPr dirty="0" sz="2400">
                <a:latin typeface="Arial MT"/>
                <a:cs typeface="Arial MT"/>
              </a:rPr>
              <a:t>distinct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sequence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this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type.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ts val="2300"/>
              </a:lnSpc>
              <a:buFont typeface="Wingdings"/>
              <a:buChar char=""/>
              <a:tabLst>
                <a:tab pos="354965" algn="l"/>
                <a:tab pos="437515" algn="l"/>
              </a:tabLst>
            </a:pPr>
            <a:r>
              <a:rPr dirty="0" sz="180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single-</a:t>
            </a:r>
            <a:r>
              <a:rPr dirty="0" sz="2400">
                <a:latin typeface="Arial MT"/>
                <a:cs typeface="Arial MT"/>
              </a:rPr>
              <a:t>error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detecting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code,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since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changing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any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one 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results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sequence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does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not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correspond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 </a:t>
            </a:r>
            <a:r>
              <a:rPr dirty="0" sz="2400">
                <a:latin typeface="Arial MT"/>
                <a:cs typeface="Arial MT"/>
              </a:rPr>
              <a:t>valid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code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word.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437515" indent="-42481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37515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uses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5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rather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than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4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bits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per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decimal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digit.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7846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120"/>
              <a:t> </a:t>
            </a:r>
            <a:r>
              <a:rPr dirty="0"/>
              <a:t>Basic</a:t>
            </a:r>
            <a:r>
              <a:rPr dirty="0" spc="-85"/>
              <a:t> </a:t>
            </a:r>
            <a:r>
              <a:rPr dirty="0"/>
              <a:t>Information</a:t>
            </a:r>
            <a:r>
              <a:rPr dirty="0" spc="-90"/>
              <a:t> </a:t>
            </a:r>
            <a:r>
              <a:rPr dirty="0" spc="-10"/>
              <a:t>Types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09725" y="3041650"/>
            <a:ext cx="774700" cy="1384300"/>
            <a:chOff x="1609725" y="3041650"/>
            <a:chExt cx="774700" cy="1384300"/>
          </a:xfrm>
        </p:grpSpPr>
        <p:sp>
          <p:nvSpPr>
            <p:cNvPr id="4" name="object 4" descr=""/>
            <p:cNvSpPr/>
            <p:nvPr/>
          </p:nvSpPr>
          <p:spPr>
            <a:xfrm>
              <a:off x="1616075" y="3048000"/>
              <a:ext cx="762000" cy="533400"/>
            </a:xfrm>
            <a:custGeom>
              <a:avLst/>
              <a:gdLst/>
              <a:ahLst/>
              <a:cxnLst/>
              <a:rect l="l" t="t" r="r" b="b"/>
              <a:pathLst>
                <a:path w="762000" h="533400">
                  <a:moveTo>
                    <a:pt x="0" y="533400"/>
                  </a:moveTo>
                  <a:lnTo>
                    <a:pt x="762000" y="0"/>
                  </a:lnTo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16075" y="3581400"/>
              <a:ext cx="762000" cy="838200"/>
            </a:xfrm>
            <a:custGeom>
              <a:avLst/>
              <a:gdLst/>
              <a:ahLst/>
              <a:cxnLst/>
              <a:rect l="l" t="t" r="r" b="b"/>
              <a:pathLst>
                <a:path w="762000" h="838200">
                  <a:moveTo>
                    <a:pt x="0" y="0"/>
                  </a:moveTo>
                  <a:lnTo>
                    <a:pt x="762000" y="838200"/>
                  </a:lnTo>
                </a:path>
              </a:pathLst>
            </a:custGeom>
            <a:ln w="12700">
              <a:solidFill>
                <a:srgbClr val="99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533014" y="2784411"/>
            <a:ext cx="1207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Instruction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33014" y="4294085"/>
            <a:ext cx="520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140075" y="403860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0" y="457200"/>
                </a:moveTo>
                <a:lnTo>
                  <a:pt x="228600" y="0"/>
                </a:lnTo>
              </a:path>
              <a:path w="533400" h="990600">
                <a:moveTo>
                  <a:pt x="0" y="457200"/>
                </a:moveTo>
                <a:lnTo>
                  <a:pt x="533400" y="990600"/>
                </a:lnTo>
              </a:path>
            </a:pathLst>
          </a:custGeom>
          <a:ln w="12700">
            <a:solidFill>
              <a:srgbClr val="8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447389" y="3851249"/>
            <a:ext cx="1014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0" y="3124200"/>
            <a:ext cx="838200" cy="1600200"/>
          </a:xfrm>
          <a:custGeom>
            <a:avLst/>
            <a:gdLst/>
            <a:ahLst/>
            <a:cxnLst/>
            <a:rect l="l" t="t" r="r" b="b"/>
            <a:pathLst>
              <a:path w="838200" h="1600200">
                <a:moveTo>
                  <a:pt x="0" y="914400"/>
                </a:moveTo>
                <a:lnTo>
                  <a:pt x="685800" y="0"/>
                </a:lnTo>
              </a:path>
              <a:path w="838200" h="1600200">
                <a:moveTo>
                  <a:pt x="0" y="914400"/>
                </a:moveTo>
                <a:lnTo>
                  <a:pt x="838200" y="1600200"/>
                </a:lnTo>
              </a:path>
            </a:pathLst>
          </a:custGeom>
          <a:ln w="12700">
            <a:solidFill>
              <a:srgbClr val="8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336540" y="2936811"/>
            <a:ext cx="1259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Fixed-</a:t>
            </a:r>
            <a:r>
              <a:rPr dirty="0" sz="1800" spc="-20" b="1">
                <a:latin typeface="Arial"/>
                <a:cs typeface="Arial"/>
              </a:rPr>
              <a:t>point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36340" y="4415968"/>
            <a:ext cx="3306445" cy="78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52600">
              <a:lnSpc>
                <a:spcPct val="1389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Floating-point </a:t>
            </a:r>
            <a:r>
              <a:rPr dirty="0" sz="1800" b="1">
                <a:latin typeface="Arial"/>
                <a:cs typeface="Arial"/>
              </a:rPr>
              <a:t>Nonnumerical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705600" y="2590800"/>
            <a:ext cx="762000" cy="914400"/>
          </a:xfrm>
          <a:custGeom>
            <a:avLst/>
            <a:gdLst/>
            <a:ahLst/>
            <a:cxnLst/>
            <a:rect l="l" t="t" r="r" b="b"/>
            <a:pathLst>
              <a:path w="762000" h="914400">
                <a:moveTo>
                  <a:pt x="0" y="457200"/>
                </a:moveTo>
                <a:lnTo>
                  <a:pt x="381000" y="0"/>
                </a:lnTo>
              </a:path>
              <a:path w="762000" h="914400">
                <a:moveTo>
                  <a:pt x="0" y="457200"/>
                </a:moveTo>
                <a:lnTo>
                  <a:pt x="762000" y="914400"/>
                </a:lnTo>
              </a:path>
            </a:pathLst>
          </a:custGeom>
          <a:ln w="12700">
            <a:solidFill>
              <a:srgbClr val="8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165340" y="2327211"/>
            <a:ext cx="735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546416" y="3317735"/>
            <a:ext cx="899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7162800" y="4191000"/>
            <a:ext cx="381000" cy="762000"/>
          </a:xfrm>
          <a:custGeom>
            <a:avLst/>
            <a:gdLst/>
            <a:ahLst/>
            <a:cxnLst/>
            <a:rect l="l" t="t" r="r" b="b"/>
            <a:pathLst>
              <a:path w="381000" h="762000">
                <a:moveTo>
                  <a:pt x="0" y="457200"/>
                </a:moveTo>
                <a:lnTo>
                  <a:pt x="304800" y="0"/>
                </a:lnTo>
              </a:path>
              <a:path w="381000" h="762000">
                <a:moveTo>
                  <a:pt x="0" y="457200"/>
                </a:moveTo>
                <a:lnTo>
                  <a:pt x="381000" y="762000"/>
                </a:lnTo>
              </a:path>
            </a:pathLst>
          </a:custGeom>
          <a:ln w="12700">
            <a:solidFill>
              <a:srgbClr val="800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546340" y="3989323"/>
            <a:ext cx="735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622463" y="4827600"/>
            <a:ext cx="899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Decimal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07263" y="3340100"/>
            <a:ext cx="1283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279" y="811784"/>
            <a:ext cx="36639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Decim</a:t>
            </a:r>
            <a:r>
              <a:rPr dirty="0">
                <a:solidFill>
                  <a:srgbClr val="00007D"/>
                </a:solidFill>
              </a:rPr>
              <a:t>a</a:t>
            </a:r>
            <a:r>
              <a:rPr dirty="0"/>
              <a:t>l</a:t>
            </a:r>
            <a:r>
              <a:rPr dirty="0" spc="-160"/>
              <a:t> </a:t>
            </a:r>
            <a:r>
              <a:rPr dirty="0" spc="-10"/>
              <a:t>Codes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0850" y="1974850"/>
          <a:ext cx="8318500" cy="424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2405"/>
                <a:gridCol w="979805"/>
                <a:gridCol w="1565910"/>
                <a:gridCol w="1902460"/>
                <a:gridCol w="2321560"/>
              </a:tblGrid>
              <a:tr h="607695">
                <a:tc>
                  <a:txBody>
                    <a:bodyPr/>
                    <a:lstStyle/>
                    <a:p>
                      <a:pPr marL="91440" marR="6788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Decimal Digit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5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BCD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ASCII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Excess-three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35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Two-</a:t>
                      </a:r>
                      <a:r>
                        <a:rPr dirty="0" sz="1400" spc="-1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out-of-</a:t>
                      </a:r>
                      <a:r>
                        <a:rPr dirty="0" sz="1400" spc="-2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five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00110000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11000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00110001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00011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00110010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00101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00110011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00110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00110101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01001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00110101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01010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00110110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01100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0111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00110111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10001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00111000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10010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50" b="1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00111001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1100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10100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28825">
              <a:lnSpc>
                <a:spcPct val="100000"/>
              </a:lnSpc>
              <a:spcBef>
                <a:spcPts val="95"/>
              </a:spcBef>
            </a:pPr>
            <a:r>
              <a:rPr dirty="0"/>
              <a:t>Decim</a:t>
            </a:r>
            <a:r>
              <a:rPr dirty="0">
                <a:solidFill>
                  <a:srgbClr val="00007D"/>
                </a:solidFill>
              </a:rPr>
              <a:t>a</a:t>
            </a:r>
            <a:r>
              <a:rPr dirty="0"/>
              <a:t>l</a:t>
            </a:r>
            <a:r>
              <a:rPr dirty="0" spc="-160"/>
              <a:t> </a:t>
            </a:r>
            <a:r>
              <a:rPr dirty="0" spc="-10"/>
              <a:t>Codes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552447"/>
            <a:ext cx="7680959" cy="273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Hexadecimal</a:t>
            </a:r>
            <a:r>
              <a:rPr dirty="0" sz="2400" spc="-155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Numbers: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Uses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16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digits,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consisting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decimal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digits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0,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1,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…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,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9 </a:t>
            </a:r>
            <a:r>
              <a:rPr dirty="0" sz="2400">
                <a:latin typeface="Arial MT"/>
                <a:cs typeface="Arial MT"/>
              </a:rPr>
              <a:t>augmented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six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digits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A,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B,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C,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D,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F,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which </a:t>
            </a:r>
            <a:r>
              <a:rPr dirty="0" sz="2400">
                <a:latin typeface="Arial MT"/>
                <a:cs typeface="Arial MT"/>
              </a:rPr>
              <a:t>have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numerical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values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10,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11,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12,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13,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14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15, </a:t>
            </a:r>
            <a:r>
              <a:rPr dirty="0" sz="2400" spc="-10">
                <a:latin typeface="Arial MT"/>
                <a:cs typeface="Arial MT"/>
              </a:rPr>
              <a:t>respectively.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Useful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representing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long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binary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numbers.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Need</a:t>
            </a:r>
            <a:r>
              <a:rPr dirty="0" spc="-60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 spc="-10"/>
              <a:t>Floating-</a:t>
            </a:r>
            <a:r>
              <a:rPr dirty="0"/>
              <a:t>Point</a:t>
            </a:r>
            <a:r>
              <a:rPr dirty="0" spc="-40"/>
              <a:t> </a:t>
            </a:r>
            <a:r>
              <a:rPr dirty="0" spc="-10"/>
              <a:t>Number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1640" y="1701800"/>
            <a:ext cx="8265795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marR="3556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937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range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represented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fixed-</a:t>
            </a:r>
            <a:r>
              <a:rPr dirty="0" sz="2400">
                <a:latin typeface="Arial MT"/>
                <a:cs typeface="Arial MT"/>
              </a:rPr>
              <a:t>point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number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insufficient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many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applications,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particularly,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when</a:t>
            </a:r>
            <a:r>
              <a:rPr dirty="0" sz="2400" spc="6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very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large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very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small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required.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93700" marR="17780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93700" algn="l"/>
              </a:tabLst>
            </a:pPr>
            <a:r>
              <a:rPr dirty="0" sz="2400">
                <a:latin typeface="Arial MT"/>
                <a:cs typeface="Arial MT"/>
              </a:rPr>
              <a:t>Scientific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notation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allows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such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using </a:t>
            </a:r>
            <a:r>
              <a:rPr dirty="0" sz="2400">
                <a:latin typeface="Arial MT"/>
                <a:cs typeface="Arial MT"/>
              </a:rPr>
              <a:t>relatively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few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digits.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87350" marR="1490345" indent="-337185">
              <a:lnSpc>
                <a:spcPct val="120000"/>
              </a:lnSpc>
              <a:buFont typeface="Wingdings"/>
              <a:buChar char=""/>
              <a:tabLst>
                <a:tab pos="387350" algn="l"/>
                <a:tab pos="393065" algn="l"/>
              </a:tabLst>
            </a:pPr>
            <a:r>
              <a:rPr dirty="0" sz="1800">
                <a:solidFill>
                  <a:srgbClr val="00007D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example,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easier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write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1.0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10</a:t>
            </a:r>
            <a:r>
              <a:rPr dirty="0" baseline="24305" sz="2400">
                <a:latin typeface="Arial MT"/>
                <a:cs typeface="Arial MT"/>
              </a:rPr>
              <a:t>18</a:t>
            </a:r>
            <a:r>
              <a:rPr dirty="0" baseline="24305" sz="2400" spc="284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than 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000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000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000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000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000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000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266" y="354584"/>
            <a:ext cx="7415530" cy="1243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49550" marR="5080" indent="-2737485">
              <a:lnSpc>
                <a:spcPct val="100000"/>
              </a:lnSpc>
              <a:spcBef>
                <a:spcPts val="95"/>
              </a:spcBef>
            </a:pPr>
            <a:r>
              <a:rPr dirty="0"/>
              <a:t>Basic</a:t>
            </a:r>
            <a:r>
              <a:rPr dirty="0" spc="-65"/>
              <a:t> </a:t>
            </a:r>
            <a:r>
              <a:rPr dirty="0"/>
              <a:t>Format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20"/>
              <a:t>Floating-</a:t>
            </a:r>
            <a:r>
              <a:rPr dirty="0" spc="-10"/>
              <a:t>Point Number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8940" y="1893823"/>
            <a:ext cx="8241030" cy="33172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05765" marR="102235" indent="-342900">
              <a:lnSpc>
                <a:spcPts val="2590"/>
              </a:lnSpc>
              <a:spcBef>
                <a:spcPts val="42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2400">
                <a:latin typeface="Arial MT"/>
                <a:cs typeface="Arial MT"/>
              </a:rPr>
              <a:t>Three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associate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with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floating-</a:t>
            </a:r>
            <a:r>
              <a:rPr dirty="0" sz="2400" spc="-10">
                <a:latin typeface="Arial MT"/>
                <a:cs typeface="Arial MT"/>
              </a:rPr>
              <a:t>point </a:t>
            </a:r>
            <a:r>
              <a:rPr dirty="0" sz="2400">
                <a:latin typeface="Arial MT"/>
                <a:cs typeface="Arial MT"/>
              </a:rPr>
              <a:t>number: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mantissa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M</a:t>
            </a:r>
            <a:r>
              <a:rPr dirty="0" sz="2400">
                <a:latin typeface="Arial MT"/>
                <a:cs typeface="Arial MT"/>
              </a:rPr>
              <a:t>,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exponent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E</a:t>
            </a:r>
            <a:r>
              <a:rPr dirty="0" sz="2400" spc="-65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base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sz="2400">
                <a:latin typeface="Arial MT"/>
                <a:cs typeface="Arial MT"/>
              </a:rPr>
              <a:t>.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mantissa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M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also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referred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significand</a:t>
            </a:r>
            <a:r>
              <a:rPr dirty="0" sz="2400" spc="-25">
                <a:latin typeface="Arial MT"/>
                <a:cs typeface="Arial MT"/>
              </a:rPr>
              <a:t> or </a:t>
            </a:r>
            <a:r>
              <a:rPr dirty="0" sz="2400">
                <a:latin typeface="Arial MT"/>
                <a:cs typeface="Arial MT"/>
              </a:rPr>
              <a:t>fraction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literature.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4057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real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represented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×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Arial MT"/>
                <a:cs typeface="Arial MT"/>
              </a:rPr>
              <a:t>B</a:t>
            </a:r>
            <a:r>
              <a:rPr dirty="0" baseline="24305" sz="2400" spc="-37">
                <a:latin typeface="Arial MT"/>
                <a:cs typeface="Arial MT"/>
              </a:rPr>
              <a:t>E</a:t>
            </a:r>
            <a:r>
              <a:rPr dirty="0" sz="2400" spc="-2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405765" indent="-342265">
              <a:lnSpc>
                <a:spcPts val="275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2400">
                <a:latin typeface="Arial MT"/>
                <a:cs typeface="Arial MT"/>
              </a:rPr>
              <a:t>Example: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1.0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×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Arial MT"/>
                <a:cs typeface="Arial MT"/>
              </a:rPr>
              <a:t>10</a:t>
            </a:r>
            <a:r>
              <a:rPr dirty="0" baseline="24305" sz="2400">
                <a:latin typeface="Arial MT"/>
                <a:cs typeface="Arial MT"/>
              </a:rPr>
              <a:t>18</a:t>
            </a:r>
            <a:r>
              <a:rPr dirty="0" baseline="24305" sz="2400" spc="277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where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1.0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mantissa,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10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base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405765">
              <a:lnSpc>
                <a:spcPts val="2750"/>
              </a:lnSpc>
            </a:pPr>
            <a:r>
              <a:rPr dirty="0" sz="2400">
                <a:latin typeface="Arial MT"/>
                <a:cs typeface="Arial MT"/>
              </a:rPr>
              <a:t>18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exponent.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966" y="354584"/>
            <a:ext cx="7893050" cy="1243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88945" marR="5080" indent="-2976880">
              <a:lnSpc>
                <a:spcPct val="100000"/>
              </a:lnSpc>
              <a:spcBef>
                <a:spcPts val="95"/>
              </a:spcBef>
            </a:pPr>
            <a:r>
              <a:rPr dirty="0"/>
              <a:t>Representation</a:t>
            </a:r>
            <a:r>
              <a:rPr dirty="0" spc="-120"/>
              <a:t> </a:t>
            </a:r>
            <a:r>
              <a:rPr dirty="0"/>
              <a:t>of</a:t>
            </a:r>
            <a:r>
              <a:rPr dirty="0" spc="-150"/>
              <a:t> </a:t>
            </a:r>
            <a:r>
              <a:rPr dirty="0" spc="-10"/>
              <a:t>Floating-Point Number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930400"/>
            <a:ext cx="8091805" cy="3975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33909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floating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point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represented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word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(M,E) </a:t>
            </a:r>
            <a:r>
              <a:rPr dirty="0" sz="2400">
                <a:latin typeface="Arial MT"/>
                <a:cs typeface="Arial MT"/>
              </a:rPr>
              <a:t>consisting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pair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signed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fixed-</a:t>
            </a:r>
            <a:r>
              <a:rPr dirty="0" sz="2400">
                <a:latin typeface="Arial MT"/>
                <a:cs typeface="Arial MT"/>
              </a:rPr>
              <a:t>point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numbers: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M, </a:t>
            </a:r>
            <a:r>
              <a:rPr dirty="0" sz="2400">
                <a:latin typeface="Arial MT"/>
                <a:cs typeface="Arial MT"/>
              </a:rPr>
              <a:t>which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usually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fraction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integer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E,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which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an </a:t>
            </a:r>
            <a:r>
              <a:rPr dirty="0" sz="2400" spc="-10">
                <a:latin typeface="Arial MT"/>
                <a:cs typeface="Arial MT"/>
              </a:rPr>
              <a:t>integer.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Since,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constant,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not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stored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but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simply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built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into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circuit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process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number.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542925" indent="-342900"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digits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determines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precision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of </a:t>
            </a:r>
            <a:r>
              <a:rPr dirty="0" sz="2400">
                <a:latin typeface="Arial MT"/>
                <a:cs typeface="Arial MT"/>
              </a:rPr>
              <a:t>(M,E);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determines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range.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186" y="522224"/>
            <a:ext cx="7933690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Example</a:t>
            </a:r>
            <a:r>
              <a:rPr dirty="0" sz="3800" spc="-45"/>
              <a:t> </a:t>
            </a:r>
            <a:r>
              <a:rPr dirty="0" sz="3800"/>
              <a:t>of</a:t>
            </a:r>
            <a:r>
              <a:rPr dirty="0" sz="3800" spc="-35"/>
              <a:t> </a:t>
            </a:r>
            <a:r>
              <a:rPr dirty="0" sz="3800" spc="-10"/>
              <a:t>Floating-</a:t>
            </a:r>
            <a:r>
              <a:rPr dirty="0" sz="3800"/>
              <a:t>Point</a:t>
            </a:r>
            <a:r>
              <a:rPr dirty="0" sz="3800" spc="-70"/>
              <a:t> </a:t>
            </a:r>
            <a:r>
              <a:rPr dirty="0" sz="3800" spc="-10"/>
              <a:t>Number</a:t>
            </a:r>
            <a:endParaRPr sz="3800"/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320800"/>
            <a:ext cx="7964170" cy="130683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54965" marR="19050" indent="-342900">
              <a:lnSpc>
                <a:spcPts val="2390"/>
              </a:lnSpc>
              <a:spcBef>
                <a:spcPts val="19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Let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both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3-bit,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sign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magnitude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numbers.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E </a:t>
            </a:r>
            <a:r>
              <a:rPr dirty="0" sz="2000">
                <a:latin typeface="Arial MT"/>
                <a:cs typeface="Arial MT"/>
              </a:rPr>
              <a:t>each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assume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values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±</a:t>
            </a:r>
            <a:r>
              <a:rPr dirty="0" sz="2000">
                <a:latin typeface="Arial MT"/>
                <a:cs typeface="Arial MT"/>
              </a:rPr>
              <a:t>0,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±</a:t>
            </a:r>
            <a:r>
              <a:rPr dirty="0" sz="2000">
                <a:latin typeface="Arial MT"/>
                <a:cs typeface="Arial MT"/>
              </a:rPr>
              <a:t>1,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±</a:t>
            </a:r>
            <a:r>
              <a:rPr dirty="0" sz="2000">
                <a:latin typeface="Arial MT"/>
                <a:cs typeface="Arial MT"/>
              </a:rPr>
              <a:t>2,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±</a:t>
            </a:r>
            <a:r>
              <a:rPr dirty="0" sz="2000">
                <a:latin typeface="Arial MT"/>
                <a:cs typeface="Arial MT"/>
              </a:rPr>
              <a:t>3.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Let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B=2.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409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All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binary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words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form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(M,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E)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(x00,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xxx)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represent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0,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where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x </a:t>
            </a:r>
            <a:r>
              <a:rPr dirty="0" sz="2000">
                <a:latin typeface="Arial MT"/>
                <a:cs typeface="Arial MT"/>
              </a:rPr>
              <a:t>denotes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either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1.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0850" y="3314700"/>
            <a:ext cx="8242300" cy="2984500"/>
            <a:chOff x="450850" y="3314700"/>
            <a:chExt cx="8242300" cy="2984500"/>
          </a:xfrm>
        </p:grpSpPr>
        <p:sp>
          <p:nvSpPr>
            <p:cNvPr id="5" name="object 5" descr=""/>
            <p:cNvSpPr/>
            <p:nvPr/>
          </p:nvSpPr>
          <p:spPr>
            <a:xfrm>
              <a:off x="457200" y="3397250"/>
              <a:ext cx="8229600" cy="228600"/>
            </a:xfrm>
            <a:custGeom>
              <a:avLst/>
              <a:gdLst/>
              <a:ahLst/>
              <a:cxnLst/>
              <a:rect l="l" t="t" r="r" b="b"/>
              <a:pathLst>
                <a:path w="8229600" h="228600">
                  <a:moveTo>
                    <a:pt x="0" y="228600"/>
                  </a:moveTo>
                  <a:lnTo>
                    <a:pt x="8229600" y="228600"/>
                  </a:lnTo>
                </a:path>
                <a:path w="8229600"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191000" y="3397250"/>
              <a:ext cx="0" cy="2895600"/>
            </a:xfrm>
            <a:custGeom>
              <a:avLst/>
              <a:gdLst/>
              <a:ahLst/>
              <a:cxnLst/>
              <a:rect l="l" t="t" r="r" b="b"/>
              <a:pathLst>
                <a:path w="0" h="2895600">
                  <a:moveTo>
                    <a:pt x="0" y="0"/>
                  </a:moveTo>
                  <a:lnTo>
                    <a:pt x="0" y="2895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686800" y="332105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w="0"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648200" y="33972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089908" y="3043173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460740" y="3043173"/>
            <a:ext cx="3435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Times New Roman"/>
                <a:cs typeface="Times New Roman"/>
              </a:rPr>
              <a:t>+24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498340" y="3119373"/>
            <a:ext cx="1242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6430" algn="l"/>
                <a:tab pos="1014094" algn="l"/>
              </a:tabLst>
            </a:pPr>
            <a:r>
              <a:rPr dirty="0" sz="1600">
                <a:latin typeface="Times New Roman"/>
                <a:cs typeface="Times New Roman"/>
              </a:rPr>
              <a:t>+3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+4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+6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+8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173561" y="3119373"/>
            <a:ext cx="344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Times New Roman"/>
                <a:cs typeface="Times New Roman"/>
              </a:rPr>
              <a:t>+12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99726" y="3119373"/>
            <a:ext cx="344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Times New Roman"/>
                <a:cs typeface="Times New Roman"/>
              </a:rPr>
              <a:t>+16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98450" y="3390900"/>
            <a:ext cx="8318500" cy="2755900"/>
            <a:chOff x="298450" y="3390900"/>
            <a:chExt cx="8318500" cy="2755900"/>
          </a:xfrm>
        </p:grpSpPr>
        <p:sp>
          <p:nvSpPr>
            <p:cNvPr id="15" name="object 15" descr=""/>
            <p:cNvSpPr/>
            <p:nvPr/>
          </p:nvSpPr>
          <p:spPr>
            <a:xfrm>
              <a:off x="4876800" y="33972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257800" y="33972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638800" y="33972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324600" y="33972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162800" y="33972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429000" y="33972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200400" y="33972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819400" y="33972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514600" y="33972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828800" y="33972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66800" y="33972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04800" y="6140450"/>
              <a:ext cx="8305800" cy="0"/>
            </a:xfrm>
            <a:custGeom>
              <a:avLst/>
              <a:gdLst/>
              <a:ahLst/>
              <a:cxnLst/>
              <a:rect l="l" t="t" r="r" b="b"/>
              <a:pathLst>
                <a:path w="8305800" h="0">
                  <a:moveTo>
                    <a:pt x="0" y="0"/>
                  </a:moveTo>
                  <a:lnTo>
                    <a:pt x="83058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6106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0772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5438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0866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6294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1722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6388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1054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383540" y="3087623"/>
            <a:ext cx="821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6575" algn="l"/>
              </a:tabLst>
            </a:pPr>
            <a:r>
              <a:rPr dirty="0" sz="1600" spc="-25">
                <a:latin typeface="Times New Roman"/>
                <a:cs typeface="Times New Roman"/>
              </a:rPr>
              <a:t>-24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-16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586111" y="3087623"/>
            <a:ext cx="297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Times New Roman"/>
                <a:cs typeface="Times New Roman"/>
              </a:rPr>
              <a:t>-12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314586" y="3087623"/>
            <a:ext cx="1160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010" algn="l"/>
                <a:tab pos="656590" algn="l"/>
                <a:tab pos="978535" algn="l"/>
              </a:tabLst>
            </a:pPr>
            <a:r>
              <a:rPr dirty="0" sz="1600" spc="-25">
                <a:latin typeface="Times New Roman"/>
                <a:cs typeface="Times New Roman"/>
              </a:rPr>
              <a:t>-</a:t>
            </a:r>
            <a:r>
              <a:rPr dirty="0" sz="1600" spc="-50">
                <a:latin typeface="Times New Roman"/>
                <a:cs typeface="Times New Roman"/>
              </a:rPr>
              <a:t>8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-</a:t>
            </a:r>
            <a:r>
              <a:rPr dirty="0" sz="1600" spc="-50">
                <a:latin typeface="Times New Roman"/>
                <a:cs typeface="Times New Roman"/>
              </a:rPr>
              <a:t>6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-</a:t>
            </a:r>
            <a:r>
              <a:rPr dirty="0" sz="1600" spc="-50">
                <a:latin typeface="Times New Roman"/>
                <a:cs typeface="Times New Roman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-</a:t>
            </a:r>
            <a:r>
              <a:rPr dirty="0" sz="1600" spc="-5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879340" y="5481573"/>
            <a:ext cx="4965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imes New Roman"/>
                <a:cs typeface="Times New Roman"/>
              </a:rPr>
              <a:t>+.125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499773" y="5481573"/>
            <a:ext cx="3943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Times New Roman"/>
                <a:cs typeface="Times New Roman"/>
              </a:rPr>
              <a:t>+.25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021089" y="5481573"/>
            <a:ext cx="2692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  <a:tab pos="2463165" algn="l"/>
              </a:tabLst>
            </a:pPr>
            <a:r>
              <a:rPr dirty="0" sz="1600">
                <a:latin typeface="Times New Roman"/>
                <a:cs typeface="Times New Roman"/>
              </a:rPr>
              <a:t>+.375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+.5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+.75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+1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0">
                <a:latin typeface="Times New Roman"/>
                <a:cs typeface="Times New Roman"/>
              </a:rPr>
              <a:t>+1.5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+2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98450" y="5905500"/>
            <a:ext cx="3517900" cy="241300"/>
            <a:chOff x="298450" y="5905500"/>
            <a:chExt cx="3517900" cy="241300"/>
          </a:xfrm>
        </p:grpSpPr>
        <p:sp>
          <p:nvSpPr>
            <p:cNvPr id="42" name="object 42" descr=""/>
            <p:cNvSpPr/>
            <p:nvPr/>
          </p:nvSpPr>
          <p:spPr>
            <a:xfrm>
              <a:off x="3048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38200" y="59118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3716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9050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5146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0480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505200" y="59118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810000" y="598805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w="0"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154939" y="5481573"/>
            <a:ext cx="819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4505" algn="l"/>
              </a:tabLst>
            </a:pPr>
            <a:r>
              <a:rPr dirty="0" sz="1600" spc="-25">
                <a:latin typeface="Times New Roman"/>
                <a:cs typeface="Times New Roman"/>
              </a:rPr>
              <a:t>-</a:t>
            </a:r>
            <a:r>
              <a:rPr dirty="0" sz="1600" spc="-50">
                <a:latin typeface="Times New Roman"/>
                <a:cs typeface="Times New Roman"/>
              </a:rPr>
              <a:t>2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-1.5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205087" y="5481573"/>
            <a:ext cx="8718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6575" algn="l"/>
              </a:tabLst>
            </a:pPr>
            <a:r>
              <a:rPr dirty="0" sz="1600" spc="-25">
                <a:latin typeface="Times New Roman"/>
                <a:cs typeface="Times New Roman"/>
              </a:rPr>
              <a:t>-</a:t>
            </a:r>
            <a:r>
              <a:rPr dirty="0" sz="1600" spc="-50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-.75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306921" y="5481573"/>
            <a:ext cx="187261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6575" algn="l"/>
              </a:tabLst>
            </a:pPr>
            <a:r>
              <a:rPr dirty="0" sz="1600" spc="-25">
                <a:latin typeface="Times New Roman"/>
                <a:cs typeface="Times New Roman"/>
              </a:rPr>
              <a:t>-.5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.375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.25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-</a:t>
            </a:r>
            <a:r>
              <a:rPr dirty="0" sz="1600" spc="-20">
                <a:latin typeface="Times New Roman"/>
                <a:cs typeface="Times New Roman"/>
              </a:rPr>
              <a:t>.125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298450" y="3695700"/>
            <a:ext cx="8394700" cy="1841500"/>
            <a:chOff x="298450" y="3695700"/>
            <a:chExt cx="8394700" cy="1841500"/>
          </a:xfrm>
        </p:grpSpPr>
        <p:sp>
          <p:nvSpPr>
            <p:cNvPr id="54" name="object 54" descr=""/>
            <p:cNvSpPr/>
            <p:nvPr/>
          </p:nvSpPr>
          <p:spPr>
            <a:xfrm>
              <a:off x="304800" y="3778250"/>
              <a:ext cx="3124200" cy="1752600"/>
            </a:xfrm>
            <a:custGeom>
              <a:avLst/>
              <a:gdLst/>
              <a:ahLst/>
              <a:cxnLst/>
              <a:rect l="l" t="t" r="r" b="b"/>
              <a:pathLst>
                <a:path w="3124200" h="1752600">
                  <a:moveTo>
                    <a:pt x="0" y="1752600"/>
                  </a:moveTo>
                  <a:lnTo>
                    <a:pt x="3124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724400" y="3702050"/>
              <a:ext cx="3962400" cy="1828800"/>
            </a:xfrm>
            <a:custGeom>
              <a:avLst/>
              <a:gdLst/>
              <a:ahLst/>
              <a:cxnLst/>
              <a:rect l="l" t="t" r="r" b="b"/>
              <a:pathLst>
                <a:path w="3962400" h="1828800">
                  <a:moveTo>
                    <a:pt x="0" y="0"/>
                  </a:moveTo>
                  <a:lnTo>
                    <a:pt x="3962400" y="1828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764540" y="6351523"/>
            <a:ext cx="7705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real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numbers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representable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hypothetical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6-</a:t>
            </a:r>
            <a:r>
              <a:rPr dirty="0" sz="1800">
                <a:latin typeface="Arial MT"/>
                <a:cs typeface="Arial MT"/>
              </a:rPr>
              <a:t>bit,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floating-</a:t>
            </a:r>
            <a:r>
              <a:rPr dirty="0" sz="1800">
                <a:latin typeface="Arial MT"/>
                <a:cs typeface="Arial MT"/>
              </a:rPr>
              <a:t>point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format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1442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Floating-</a:t>
            </a:r>
            <a:r>
              <a:rPr dirty="0"/>
              <a:t>Point</a:t>
            </a:r>
            <a:r>
              <a:rPr dirty="0" spc="-25"/>
              <a:t> </a:t>
            </a:r>
            <a:r>
              <a:rPr dirty="0" spc="-10"/>
              <a:t>Number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3540" y="1857247"/>
            <a:ext cx="8350884" cy="448818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431800" marR="200025" indent="-342900">
              <a:lnSpc>
                <a:spcPts val="2300"/>
              </a:lnSpc>
              <a:spcBef>
                <a:spcPts val="66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31800" algn="l"/>
              </a:tabLst>
            </a:pPr>
            <a:r>
              <a:rPr dirty="0" sz="2400">
                <a:latin typeface="Arial MT"/>
                <a:cs typeface="Arial MT"/>
              </a:rPr>
              <a:t>Smallest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nonzero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positive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(001,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111),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denoting 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×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2</a:t>
            </a:r>
            <a:r>
              <a:rPr dirty="0" baseline="24305" sz="2400" spc="-37">
                <a:latin typeface="Arial MT"/>
                <a:cs typeface="Arial MT"/>
              </a:rPr>
              <a:t>-</a:t>
            </a:r>
            <a:r>
              <a:rPr dirty="0" baseline="24305" sz="2400">
                <a:latin typeface="Arial MT"/>
                <a:cs typeface="Arial MT"/>
              </a:rPr>
              <a:t>3</a:t>
            </a:r>
            <a:r>
              <a:rPr dirty="0" baseline="24305" sz="2400" spc="3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0">
                <a:latin typeface="Arial MT"/>
                <a:cs typeface="Arial MT"/>
              </a:rPr>
              <a:t> 0.125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431165" indent="-342265"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31165" algn="l"/>
              </a:tabLst>
            </a:pPr>
            <a:r>
              <a:rPr dirty="0" sz="2400">
                <a:latin typeface="Arial MT"/>
                <a:cs typeface="Arial MT"/>
              </a:rPr>
              <a:t>(101,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111),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denoting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-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×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2</a:t>
            </a:r>
            <a:r>
              <a:rPr dirty="0" baseline="24305" sz="2400" spc="-37">
                <a:latin typeface="Arial MT"/>
                <a:cs typeface="Arial MT"/>
              </a:rPr>
              <a:t>-</a:t>
            </a:r>
            <a:r>
              <a:rPr dirty="0" baseline="24305" sz="2400">
                <a:latin typeface="Arial MT"/>
                <a:cs typeface="Arial MT"/>
              </a:rPr>
              <a:t>3</a:t>
            </a:r>
            <a:r>
              <a:rPr dirty="0" baseline="24305" sz="2400" spc="307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-0.125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431165" indent="-342265">
              <a:lnSpc>
                <a:spcPts val="259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31165" algn="l"/>
              </a:tabLst>
            </a:pPr>
            <a:r>
              <a:rPr dirty="0" sz="2400">
                <a:latin typeface="Arial MT"/>
                <a:cs typeface="Arial MT"/>
              </a:rPr>
              <a:t>Smallest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nonzero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negative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(111,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111),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denoting</a:t>
            </a:r>
            <a:endParaRPr sz="2400">
              <a:latin typeface="Arial MT"/>
              <a:cs typeface="Arial MT"/>
            </a:endParaRPr>
          </a:p>
          <a:p>
            <a:pPr marL="431800">
              <a:lnSpc>
                <a:spcPts val="2590"/>
              </a:lnSpc>
            </a:pPr>
            <a:r>
              <a:rPr dirty="0" sz="2400" spc="-10">
                <a:latin typeface="Arial MT"/>
                <a:cs typeface="Arial MT"/>
              </a:rPr>
              <a:t>-</a:t>
            </a:r>
            <a:r>
              <a:rPr dirty="0" sz="2400">
                <a:latin typeface="Arial MT"/>
                <a:cs typeface="Arial MT"/>
              </a:rPr>
              <a:t>3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×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2</a:t>
            </a:r>
            <a:r>
              <a:rPr dirty="0" baseline="24305" sz="2400" spc="-37">
                <a:latin typeface="Arial MT"/>
                <a:cs typeface="Arial MT"/>
              </a:rPr>
              <a:t>-</a:t>
            </a:r>
            <a:r>
              <a:rPr dirty="0" baseline="24305" sz="2400">
                <a:latin typeface="Arial MT"/>
                <a:cs typeface="Arial MT"/>
              </a:rPr>
              <a:t>3</a:t>
            </a:r>
            <a:r>
              <a:rPr dirty="0" baseline="24305" sz="2400" spc="367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-0.375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>
              <a:latin typeface="Arial MT"/>
              <a:cs typeface="Arial MT"/>
            </a:endParaRPr>
          </a:p>
          <a:p>
            <a:pPr marL="431165" indent="-342265">
              <a:lnSpc>
                <a:spcPts val="259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31165" algn="l"/>
              </a:tabLst>
            </a:pPr>
            <a:r>
              <a:rPr dirty="0" sz="2400">
                <a:latin typeface="Arial MT"/>
                <a:cs typeface="Arial MT"/>
              </a:rPr>
              <a:t>Largest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positive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(011,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011),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denoting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3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×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2</a:t>
            </a:r>
            <a:r>
              <a:rPr dirty="0" baseline="24305" sz="2400">
                <a:latin typeface="Arial MT"/>
                <a:cs typeface="Arial MT"/>
              </a:rPr>
              <a:t>3</a:t>
            </a:r>
            <a:r>
              <a:rPr dirty="0" baseline="24305" sz="2400" spc="254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 marL="431800">
              <a:lnSpc>
                <a:spcPts val="2590"/>
              </a:lnSpc>
            </a:pPr>
            <a:r>
              <a:rPr dirty="0" sz="2400" spc="-25">
                <a:latin typeface="Arial MT"/>
                <a:cs typeface="Arial MT"/>
              </a:rPr>
              <a:t>24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>
              <a:latin typeface="Arial MT"/>
              <a:cs typeface="Arial MT"/>
            </a:endParaRPr>
          </a:p>
          <a:p>
            <a:pPr marL="431165" indent="-342265">
              <a:lnSpc>
                <a:spcPts val="259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31165" algn="l"/>
              </a:tabLst>
            </a:pPr>
            <a:r>
              <a:rPr dirty="0" sz="2400">
                <a:latin typeface="Arial MT"/>
                <a:cs typeface="Arial MT"/>
              </a:rPr>
              <a:t>Largest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negative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(111,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011),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denoting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-</a:t>
            </a:r>
            <a:r>
              <a:rPr dirty="0" sz="2400">
                <a:latin typeface="Arial MT"/>
                <a:cs typeface="Arial MT"/>
              </a:rPr>
              <a:t>3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×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2</a:t>
            </a:r>
            <a:r>
              <a:rPr dirty="0" baseline="24305" sz="2400" spc="-37">
                <a:latin typeface="Arial MT"/>
                <a:cs typeface="Arial MT"/>
              </a:rPr>
              <a:t>-</a:t>
            </a:r>
            <a:r>
              <a:rPr dirty="0" baseline="24305" sz="2400">
                <a:latin typeface="Arial MT"/>
                <a:cs typeface="Arial MT"/>
              </a:rPr>
              <a:t>3</a:t>
            </a:r>
            <a:r>
              <a:rPr dirty="0" baseline="24305" sz="2400" spc="254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=</a:t>
            </a:r>
            <a:endParaRPr sz="2400">
              <a:latin typeface="Arial MT"/>
              <a:cs typeface="Arial MT"/>
            </a:endParaRPr>
          </a:p>
          <a:p>
            <a:pPr marL="431165">
              <a:lnSpc>
                <a:spcPts val="2590"/>
              </a:lnSpc>
            </a:pPr>
            <a:r>
              <a:rPr dirty="0" sz="2400" spc="-10">
                <a:latin typeface="Arial MT"/>
                <a:cs typeface="Arial MT"/>
              </a:rPr>
              <a:t>-</a:t>
            </a:r>
            <a:r>
              <a:rPr dirty="0" sz="2400" spc="-25">
                <a:latin typeface="Arial MT"/>
                <a:cs typeface="Arial MT"/>
              </a:rPr>
              <a:t>24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1442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Floating-</a:t>
            </a:r>
            <a:r>
              <a:rPr dirty="0"/>
              <a:t>Point</a:t>
            </a:r>
            <a:r>
              <a:rPr dirty="0" spc="-25"/>
              <a:t> </a:t>
            </a:r>
            <a:r>
              <a:rPr dirty="0" spc="-10"/>
              <a:t>Number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857247"/>
            <a:ext cx="8187690" cy="448818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marR="10795" indent="-342900">
              <a:lnSpc>
                <a:spcPts val="2300"/>
              </a:lnSpc>
              <a:spcBef>
                <a:spcPts val="66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floating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point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representation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most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real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is </a:t>
            </a:r>
            <a:r>
              <a:rPr dirty="0" sz="2400">
                <a:latin typeface="Arial MT"/>
                <a:cs typeface="Arial MT"/>
              </a:rPr>
              <a:t>only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approximate.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example,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1.25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approximated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by </a:t>
            </a:r>
            <a:r>
              <a:rPr dirty="0" sz="2400">
                <a:latin typeface="Arial MT"/>
                <a:cs typeface="Arial MT"/>
              </a:rPr>
              <a:t>(011,101)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representing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1.5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either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(001,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000)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(001,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330"/>
              </a:lnSpc>
            </a:pPr>
            <a:r>
              <a:rPr dirty="0" sz="2400">
                <a:latin typeface="Arial MT"/>
                <a:cs typeface="Arial MT"/>
              </a:rPr>
              <a:t>100)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representing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1.0.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8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result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most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calculations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with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floating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point </a:t>
            </a:r>
            <a:r>
              <a:rPr dirty="0" sz="2400">
                <a:latin typeface="Arial MT"/>
                <a:cs typeface="Arial MT"/>
              </a:rPr>
              <a:t>arithmetic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only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approximate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correct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result.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For </a:t>
            </a:r>
            <a:r>
              <a:rPr dirty="0" sz="2400">
                <a:latin typeface="Arial MT"/>
                <a:cs typeface="Arial MT"/>
              </a:rPr>
              <a:t>example,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exact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result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addition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(011,001)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+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(011, </a:t>
            </a:r>
            <a:r>
              <a:rPr dirty="0" sz="2400">
                <a:latin typeface="Arial MT"/>
                <a:cs typeface="Arial MT"/>
              </a:rPr>
              <a:t>010)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=18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which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representable.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closest </a:t>
            </a:r>
            <a:r>
              <a:rPr dirty="0" sz="2400">
                <a:latin typeface="Arial MT"/>
                <a:cs typeface="Arial MT"/>
              </a:rPr>
              <a:t>representative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18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16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(010,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011).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130175" indent="-342900">
              <a:lnSpc>
                <a:spcPct val="8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Include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few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extra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mantissa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digits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termed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guard</a:t>
            </a:r>
            <a:r>
              <a:rPr dirty="0" sz="2400" spc="-6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digits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spc="-25">
                <a:latin typeface="Arial MT"/>
                <a:cs typeface="Arial MT"/>
              </a:rPr>
              <a:t>to </a:t>
            </a:r>
            <a:r>
              <a:rPr dirty="0" sz="2400">
                <a:latin typeface="Arial MT"/>
                <a:cs typeface="Arial MT"/>
              </a:rPr>
              <a:t>reduce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approximation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errors;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guard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digits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are </a:t>
            </a:r>
            <a:r>
              <a:rPr dirty="0" sz="2400">
                <a:latin typeface="Arial MT"/>
                <a:cs typeface="Arial MT"/>
              </a:rPr>
              <a:t>removed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automatically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final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results.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486" y="545084"/>
            <a:ext cx="33813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Normalization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8640" y="1323847"/>
            <a:ext cx="7869555" cy="50730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19100" marR="241300" indent="-342900">
              <a:lnSpc>
                <a:spcPct val="79200"/>
              </a:lnSpc>
              <a:spcBef>
                <a:spcPts val="7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19100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same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represented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many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ways.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example: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1.0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×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Arial MT"/>
                <a:cs typeface="Arial MT"/>
              </a:rPr>
              <a:t>10</a:t>
            </a:r>
            <a:r>
              <a:rPr dirty="0" baseline="24305" sz="2400">
                <a:latin typeface="Arial MT"/>
                <a:cs typeface="Arial MT"/>
              </a:rPr>
              <a:t>18</a:t>
            </a:r>
            <a:r>
              <a:rPr dirty="0" sz="2400">
                <a:latin typeface="Arial MT"/>
                <a:cs typeface="Arial MT"/>
              </a:rPr>
              <a:t>,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0.1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×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Arial MT"/>
                <a:cs typeface="Arial MT"/>
              </a:rPr>
              <a:t>10</a:t>
            </a:r>
            <a:r>
              <a:rPr dirty="0" baseline="24305" sz="2400">
                <a:latin typeface="Arial MT"/>
                <a:cs typeface="Arial MT"/>
              </a:rPr>
              <a:t>19</a:t>
            </a:r>
            <a:r>
              <a:rPr dirty="0" sz="2400">
                <a:latin typeface="Arial MT"/>
                <a:cs typeface="Arial MT"/>
              </a:rPr>
              <a:t>,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1000000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×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Arial MT"/>
                <a:cs typeface="Arial MT"/>
              </a:rPr>
              <a:t>10</a:t>
            </a:r>
            <a:r>
              <a:rPr dirty="0" baseline="24305" sz="2400" spc="-30">
                <a:latin typeface="Arial MT"/>
                <a:cs typeface="Arial MT"/>
              </a:rPr>
              <a:t>12</a:t>
            </a:r>
            <a:endParaRPr baseline="24305" sz="2400">
              <a:latin typeface="Arial MT"/>
              <a:cs typeface="Arial MT"/>
            </a:endParaRPr>
          </a:p>
          <a:p>
            <a:pPr marL="419100">
              <a:lnSpc>
                <a:spcPts val="2330"/>
              </a:lnSpc>
            </a:pPr>
            <a:r>
              <a:rPr dirty="0" sz="2400" spc="-20">
                <a:latin typeface="Arial MT"/>
                <a:cs typeface="Arial MT"/>
              </a:rPr>
              <a:t>etc.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400">
              <a:latin typeface="Arial MT"/>
              <a:cs typeface="Arial MT"/>
            </a:endParaRPr>
          </a:p>
          <a:p>
            <a:pPr marL="419100" marR="55880" indent="-342900">
              <a:lnSpc>
                <a:spcPct val="8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19100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desirable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have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unique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normal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form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each </a:t>
            </a:r>
            <a:r>
              <a:rPr dirty="0" sz="2400">
                <a:latin typeface="Arial MT"/>
                <a:cs typeface="Arial MT"/>
              </a:rPr>
              <a:t>representable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floating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point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419100" marR="407670" indent="-342900">
              <a:lnSpc>
                <a:spcPts val="23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19100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binary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normalized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when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non- </a:t>
            </a:r>
            <a:r>
              <a:rPr dirty="0" sz="2400">
                <a:latin typeface="Arial MT"/>
                <a:cs typeface="Arial MT"/>
              </a:rPr>
              <a:t>zero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digit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left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decimal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point.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418465" indent="-342265">
              <a:lnSpc>
                <a:spcPct val="10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18465" algn="l"/>
              </a:tabLst>
            </a:pPr>
            <a:r>
              <a:rPr dirty="0" sz="2400">
                <a:latin typeface="Arial MT"/>
                <a:cs typeface="Arial MT"/>
              </a:rPr>
              <a:t>Example: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IEEE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754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normalized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form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1.M.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418465" marR="84455" indent="-342900">
              <a:lnSpc>
                <a:spcPct val="8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18465" algn="l"/>
              </a:tabLst>
            </a:pPr>
            <a:r>
              <a:rPr dirty="0" sz="2400">
                <a:latin typeface="Arial MT"/>
                <a:cs typeface="Arial MT"/>
              </a:rPr>
              <a:t>An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un-</a:t>
            </a:r>
            <a:r>
              <a:rPr dirty="0" sz="2400">
                <a:latin typeface="Arial MT"/>
                <a:cs typeface="Arial MT"/>
              </a:rPr>
              <a:t>normalized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normalized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shifting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mantissa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right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left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appropriately incrementing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decrementing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exponent.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486" y="545084"/>
            <a:ext cx="33813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Normalization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400047"/>
            <a:ext cx="7741920" cy="317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Advantages: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simplifies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exchange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simplifies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floating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point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arithmetic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algorithm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ts val="23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increases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accuracy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be </a:t>
            </a:r>
            <a:r>
              <a:rPr dirty="0" sz="2400">
                <a:latin typeface="Arial MT"/>
                <a:cs typeface="Arial MT"/>
              </a:rPr>
              <a:t>stored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word,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since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unnecessary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leading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are </a:t>
            </a:r>
            <a:r>
              <a:rPr dirty="0" sz="2400">
                <a:latin typeface="Arial MT"/>
                <a:cs typeface="Arial MT"/>
              </a:rPr>
              <a:t>replaced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real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digits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right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binary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point.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84730">
              <a:lnSpc>
                <a:spcPct val="100000"/>
              </a:lnSpc>
              <a:spcBef>
                <a:spcPts val="95"/>
              </a:spcBef>
            </a:pPr>
            <a:r>
              <a:rPr dirty="0"/>
              <a:t>Word</a:t>
            </a:r>
            <a:r>
              <a:rPr dirty="0" spc="-90"/>
              <a:t> </a:t>
            </a:r>
            <a:r>
              <a:rPr dirty="0" spc="-10"/>
              <a:t>Length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66712" y="1865312"/>
          <a:ext cx="8562975" cy="406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600"/>
                <a:gridCol w="1997075"/>
                <a:gridCol w="5343525"/>
              </a:tblGrid>
              <a:tr h="6775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Bit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Logic</a:t>
                      </a:r>
                      <a:r>
                        <a:rPr dirty="0" sz="180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variable,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 flag.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75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 b="1">
                          <a:latin typeface="Arial"/>
                          <a:cs typeface="Arial"/>
                        </a:rPr>
                        <a:t>Byte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36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Smallest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addressable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memory</a:t>
                      </a:r>
                      <a:r>
                        <a:rPr dirty="0" sz="18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item, 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Binary-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coded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decimal</a:t>
                      </a:r>
                      <a:r>
                        <a:rPr dirty="0" sz="1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digit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pair.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75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 b="1">
                          <a:latin typeface="Arial"/>
                          <a:cs typeface="Arial"/>
                        </a:rPr>
                        <a:t>Halfword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045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Short</a:t>
                      </a:r>
                      <a:r>
                        <a:rPr dirty="0" sz="18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fixed-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point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number.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Short</a:t>
                      </a:r>
                      <a:r>
                        <a:rPr dirty="0" sz="18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address,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Short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instruction.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32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 b="1">
                          <a:latin typeface="Arial"/>
                          <a:cs typeface="Arial"/>
                        </a:rPr>
                        <a:t>Word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50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Fixed</a:t>
                      </a:r>
                      <a:r>
                        <a:rPr dirty="0" sz="1800" spc="-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floating</a:t>
                      </a:r>
                      <a:r>
                        <a:rPr dirty="0" sz="1800" spc="-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point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number,</a:t>
                      </a:r>
                      <a:r>
                        <a:rPr dirty="0" sz="18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Memory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address,</a:t>
                      </a:r>
                      <a:r>
                        <a:rPr dirty="0" sz="18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Instruction.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75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 b="1"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Double</a:t>
                      </a:r>
                      <a:r>
                        <a:rPr dirty="0" sz="1800" spc="-8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word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5943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Long</a:t>
                      </a:r>
                      <a:r>
                        <a:rPr dirty="0" sz="1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instruction,</a:t>
                      </a:r>
                      <a:r>
                        <a:rPr dirty="0" sz="18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Double-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precision</a:t>
                      </a:r>
                      <a:r>
                        <a:rPr dirty="0" sz="1800" spc="-8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floating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point</a:t>
                      </a:r>
                      <a:r>
                        <a:rPr dirty="0" sz="1800" spc="-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number.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237490" y="6257925"/>
            <a:ext cx="85979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Some</a:t>
            </a:r>
            <a:r>
              <a:rPr dirty="0" sz="2000" spc="-4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Instruction</a:t>
            </a:r>
            <a:r>
              <a:rPr dirty="0" sz="2000" spc="-7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formats</a:t>
            </a:r>
            <a:r>
              <a:rPr dirty="0" sz="2000" spc="-5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of</a:t>
            </a:r>
            <a:r>
              <a:rPr dirty="0" sz="2000" spc="-4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the</a:t>
            </a:r>
            <a:r>
              <a:rPr dirty="0" sz="2000" spc="-5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Motorola</a:t>
            </a:r>
            <a:r>
              <a:rPr dirty="0" sz="2000" spc="-5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680X0</a:t>
            </a:r>
            <a:r>
              <a:rPr dirty="0" sz="2000" spc="-3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microprocessor</a:t>
            </a:r>
            <a:r>
              <a:rPr dirty="0" sz="2000" spc="-6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6600"/>
                </a:solidFill>
                <a:latin typeface="Arial"/>
                <a:cs typeface="Arial"/>
              </a:rPr>
              <a:t>series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626" y="545084"/>
            <a:ext cx="77495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IEEE</a:t>
            </a:r>
            <a:r>
              <a:rPr dirty="0" spc="-80"/>
              <a:t> </a:t>
            </a:r>
            <a:r>
              <a:rPr dirty="0"/>
              <a:t>754</a:t>
            </a:r>
            <a:r>
              <a:rPr dirty="0" spc="-45"/>
              <a:t> </a:t>
            </a:r>
            <a:r>
              <a:rPr dirty="0"/>
              <a:t>Floating</a:t>
            </a:r>
            <a:r>
              <a:rPr dirty="0" spc="-45"/>
              <a:t> </a:t>
            </a:r>
            <a:r>
              <a:rPr dirty="0"/>
              <a:t>Point</a:t>
            </a:r>
            <a:r>
              <a:rPr dirty="0" spc="-55"/>
              <a:t> </a:t>
            </a:r>
            <a:r>
              <a:rPr dirty="0" spc="-10"/>
              <a:t>Number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3074758"/>
            <a:ext cx="7355205" cy="3063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IEEE</a:t>
            </a:r>
            <a:r>
              <a:rPr dirty="0" sz="1800" spc="-5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754</a:t>
            </a:r>
            <a:r>
              <a:rPr dirty="0" sz="1800" spc="-15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standard</a:t>
            </a:r>
            <a:r>
              <a:rPr dirty="0" sz="1800" spc="-10">
                <a:solidFill>
                  <a:srgbClr val="990000"/>
                </a:solidFill>
                <a:latin typeface="Arial MT"/>
                <a:cs typeface="Arial MT"/>
              </a:rPr>
              <a:t> 32-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bit </a:t>
            </a:r>
            <a:r>
              <a:rPr dirty="0" sz="1800" spc="-10">
                <a:solidFill>
                  <a:srgbClr val="990000"/>
                </a:solidFill>
                <a:latin typeface="Arial MT"/>
                <a:cs typeface="Arial MT"/>
              </a:rPr>
              <a:t>floating-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point</a:t>
            </a:r>
            <a:r>
              <a:rPr dirty="0" sz="1800" spc="1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number</a:t>
            </a:r>
            <a:r>
              <a:rPr dirty="0" sz="1800" spc="-5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990000"/>
                </a:solidFill>
                <a:latin typeface="Arial MT"/>
                <a:cs typeface="Arial MT"/>
              </a:rPr>
              <a:t>format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S=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sign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representation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8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excess-</a:t>
            </a:r>
            <a:r>
              <a:rPr dirty="0" sz="2400">
                <a:latin typeface="Arial MT"/>
                <a:cs typeface="Arial MT"/>
              </a:rPr>
              <a:t>127.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actual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exponent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E-</a:t>
            </a:r>
            <a:r>
              <a:rPr dirty="0" sz="2400" spc="-20">
                <a:latin typeface="Arial MT"/>
                <a:cs typeface="Arial MT"/>
              </a:rPr>
              <a:t>127.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4965" marR="144145" indent="-342900">
              <a:lnSpc>
                <a:spcPct val="8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M=23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mantissa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[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fraction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part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sign-</a:t>
            </a:r>
            <a:r>
              <a:rPr dirty="0" sz="2400" spc="-10">
                <a:latin typeface="Arial MT"/>
                <a:cs typeface="Arial MT"/>
              </a:rPr>
              <a:t>magnitude </a:t>
            </a:r>
            <a:r>
              <a:rPr dirty="0" sz="2400">
                <a:latin typeface="Arial MT"/>
                <a:cs typeface="Arial MT"/>
              </a:rPr>
              <a:t>binary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significand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with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hidden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bit]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55650" y="1928812"/>
          <a:ext cx="77089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1752600"/>
                <a:gridCol w="5410200"/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223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916939" y="1503362"/>
            <a:ext cx="3225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9810" algn="l"/>
                <a:tab pos="2983865" algn="l"/>
              </a:tabLst>
            </a:pPr>
            <a:r>
              <a:rPr dirty="0" sz="1800" spc="-5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>
                <a:latin typeface="Times New Roman"/>
                <a:cs typeface="Times New Roman"/>
              </a:rPr>
              <a:t>8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23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626" y="545084"/>
            <a:ext cx="77495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IEEE</a:t>
            </a:r>
            <a:r>
              <a:rPr dirty="0" spc="-80"/>
              <a:t> </a:t>
            </a:r>
            <a:r>
              <a:rPr dirty="0"/>
              <a:t>754</a:t>
            </a:r>
            <a:r>
              <a:rPr dirty="0" spc="-45"/>
              <a:t> </a:t>
            </a:r>
            <a:r>
              <a:rPr dirty="0"/>
              <a:t>Floating</a:t>
            </a:r>
            <a:r>
              <a:rPr dirty="0" spc="-45"/>
              <a:t> </a:t>
            </a:r>
            <a:r>
              <a:rPr dirty="0"/>
              <a:t>Point</a:t>
            </a:r>
            <a:r>
              <a:rPr dirty="0" spc="-55"/>
              <a:t> </a:t>
            </a:r>
            <a:r>
              <a:rPr dirty="0" spc="-10"/>
              <a:t>Number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9440" y="1552447"/>
            <a:ext cx="753110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67665" algn="l"/>
                <a:tab pos="6184900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real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(-</a:t>
            </a:r>
            <a:r>
              <a:rPr dirty="0" sz="2400" spc="-20">
                <a:latin typeface="Arial MT"/>
                <a:cs typeface="Arial MT"/>
              </a:rPr>
              <a:t>1)</a:t>
            </a:r>
            <a:r>
              <a:rPr dirty="0" baseline="24305" sz="2400" spc="-30">
                <a:latin typeface="Arial MT"/>
                <a:cs typeface="Arial MT"/>
              </a:rPr>
              <a:t>s</a:t>
            </a:r>
            <a:r>
              <a:rPr dirty="0" sz="2400" spc="-20">
                <a:latin typeface="Arial MT"/>
                <a:cs typeface="Arial MT"/>
              </a:rPr>
              <a:t>2</a:t>
            </a:r>
            <a:r>
              <a:rPr dirty="0" baseline="24305" sz="2400" spc="-30">
                <a:latin typeface="Arial MT"/>
                <a:cs typeface="Arial MT"/>
              </a:rPr>
              <a:t>E-</a:t>
            </a:r>
            <a:r>
              <a:rPr dirty="0" baseline="24305" sz="2400">
                <a:latin typeface="Arial MT"/>
                <a:cs typeface="Arial MT"/>
              </a:rPr>
              <a:t>127</a:t>
            </a:r>
            <a:r>
              <a:rPr dirty="0" sz="2400">
                <a:latin typeface="Arial MT"/>
                <a:cs typeface="Arial MT"/>
              </a:rPr>
              <a:t>(1.M)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where,</a:t>
            </a:r>
            <a:r>
              <a:rPr dirty="0" sz="2400">
                <a:latin typeface="Arial MT"/>
                <a:cs typeface="Arial MT"/>
              </a:rPr>
              <a:t>	0&lt;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E&lt;255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676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67665" algn="l"/>
              </a:tabLst>
            </a:pPr>
            <a:r>
              <a:rPr dirty="0" sz="2400" spc="-20">
                <a:latin typeface="Arial MT"/>
                <a:cs typeface="Arial MT"/>
              </a:rPr>
              <a:t>N=-</a:t>
            </a:r>
            <a:r>
              <a:rPr dirty="0" sz="2400">
                <a:latin typeface="Arial MT"/>
                <a:cs typeface="Arial MT"/>
              </a:rPr>
              <a:t>1.5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represented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  <a:p>
            <a:pPr marL="361950">
              <a:lnSpc>
                <a:spcPct val="100000"/>
              </a:lnSpc>
              <a:tabLst>
                <a:tab pos="698500" algn="l"/>
                <a:tab pos="2225675" algn="l"/>
              </a:tabLst>
            </a:pPr>
            <a:r>
              <a:rPr dirty="0" sz="2400" spc="-50">
                <a:latin typeface="Arial MT"/>
                <a:cs typeface="Arial MT"/>
              </a:rPr>
              <a:t>1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01111111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10000000000…..0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626" y="545084"/>
            <a:ext cx="77495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IEEE</a:t>
            </a:r>
            <a:r>
              <a:rPr dirty="0" spc="-80"/>
              <a:t> </a:t>
            </a:r>
            <a:r>
              <a:rPr dirty="0"/>
              <a:t>754</a:t>
            </a:r>
            <a:r>
              <a:rPr dirty="0" spc="-45"/>
              <a:t> </a:t>
            </a:r>
            <a:r>
              <a:rPr dirty="0"/>
              <a:t>Floating</a:t>
            </a:r>
            <a:r>
              <a:rPr dirty="0" spc="-45"/>
              <a:t> </a:t>
            </a:r>
            <a:r>
              <a:rPr dirty="0"/>
              <a:t>Point</a:t>
            </a:r>
            <a:r>
              <a:rPr dirty="0" spc="-55"/>
              <a:t> </a:t>
            </a:r>
            <a:r>
              <a:rPr dirty="0" spc="-10"/>
              <a:t>Number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6740" y="3990847"/>
            <a:ext cx="6094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real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(-</a:t>
            </a:r>
            <a:r>
              <a:rPr dirty="0" sz="2400" spc="-20">
                <a:latin typeface="Arial MT"/>
                <a:cs typeface="Arial MT"/>
              </a:rPr>
              <a:t>1)</a:t>
            </a:r>
            <a:r>
              <a:rPr dirty="0" baseline="24305" sz="2400" spc="-30">
                <a:latin typeface="Arial MT"/>
                <a:cs typeface="Arial MT"/>
              </a:rPr>
              <a:t>s</a:t>
            </a:r>
            <a:r>
              <a:rPr dirty="0" sz="2400" spc="-20">
                <a:latin typeface="Arial MT"/>
                <a:cs typeface="Arial MT"/>
              </a:rPr>
              <a:t>2</a:t>
            </a:r>
            <a:r>
              <a:rPr dirty="0" baseline="24305" sz="2400" spc="-30">
                <a:latin typeface="Arial MT"/>
                <a:cs typeface="Arial MT"/>
              </a:rPr>
              <a:t>E-</a:t>
            </a:r>
            <a:r>
              <a:rPr dirty="0" baseline="24305" sz="2400">
                <a:latin typeface="Arial MT"/>
                <a:cs typeface="Arial MT"/>
              </a:rPr>
              <a:t>1023</a:t>
            </a:r>
            <a:r>
              <a:rPr dirty="0" sz="2400">
                <a:latin typeface="Arial MT"/>
                <a:cs typeface="Arial MT"/>
              </a:rPr>
              <a:t>(1.M)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where,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85058" y="3990847"/>
            <a:ext cx="1514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0&lt;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E&lt;2047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55650" y="1974850"/>
          <a:ext cx="770890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2133600"/>
                <a:gridCol w="5105400"/>
              </a:tblGrid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88950">
                        <a:lnSpc>
                          <a:spcPct val="100000"/>
                        </a:lnSpc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17550">
                        <a:lnSpc>
                          <a:spcPct val="100000"/>
                        </a:lnSpc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916939" y="1549400"/>
            <a:ext cx="35674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3294" algn="l"/>
                <a:tab pos="3325495" algn="l"/>
              </a:tabLst>
            </a:pPr>
            <a:r>
              <a:rPr dirty="0" sz="1800" spc="-5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11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52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84476" y="3074847"/>
            <a:ext cx="5495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IEEE</a:t>
            </a:r>
            <a:r>
              <a:rPr dirty="0" sz="1800" spc="-5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754</a:t>
            </a:r>
            <a:r>
              <a:rPr dirty="0" sz="1800" spc="-15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standard</a:t>
            </a:r>
            <a:r>
              <a:rPr dirty="0" sz="1800" spc="-10">
                <a:solidFill>
                  <a:srgbClr val="990000"/>
                </a:solidFill>
                <a:latin typeface="Arial MT"/>
                <a:cs typeface="Arial MT"/>
              </a:rPr>
              <a:t> 64-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bit </a:t>
            </a:r>
            <a:r>
              <a:rPr dirty="0" sz="1800" spc="-10">
                <a:solidFill>
                  <a:srgbClr val="990000"/>
                </a:solidFill>
                <a:latin typeface="Arial MT"/>
                <a:cs typeface="Arial MT"/>
              </a:rPr>
              <a:t>floating-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point</a:t>
            </a:r>
            <a:r>
              <a:rPr dirty="0" sz="1800" spc="1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number</a:t>
            </a:r>
            <a:r>
              <a:rPr dirty="0" sz="1800" spc="-5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990000"/>
                </a:solidFill>
                <a:latin typeface="Arial MT"/>
                <a:cs typeface="Arial MT"/>
              </a:rPr>
              <a:t>format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518" y="545084"/>
            <a:ext cx="18580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Biasing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61340" y="1412239"/>
            <a:ext cx="7956550" cy="478091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406400" marR="374650" indent="-342900">
              <a:lnSpc>
                <a:spcPct val="79700"/>
              </a:lnSpc>
              <a:spcBef>
                <a:spcPts val="59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6400" algn="l"/>
              </a:tabLst>
            </a:pP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2’s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complement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other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notation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which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negative </a:t>
            </a:r>
            <a:r>
              <a:rPr dirty="0" sz="2000">
                <a:latin typeface="Arial MT"/>
                <a:cs typeface="Arial MT"/>
              </a:rPr>
              <a:t>exponents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have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MSB,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negative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number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will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look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like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big </a:t>
            </a:r>
            <a:r>
              <a:rPr dirty="0" sz="2000">
                <a:latin typeface="Arial MT"/>
                <a:cs typeface="Arial MT"/>
              </a:rPr>
              <a:t>number.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example,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1.0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×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Arial MT"/>
                <a:cs typeface="Arial MT"/>
              </a:rPr>
              <a:t>2</a:t>
            </a:r>
            <a:r>
              <a:rPr dirty="0" baseline="25641" sz="1950">
                <a:latin typeface="Arial MT"/>
                <a:cs typeface="Arial MT"/>
              </a:rPr>
              <a:t>-1</a:t>
            </a:r>
            <a:r>
              <a:rPr dirty="0" baseline="25641" sz="1950" spc="254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represented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as</a:t>
            </a:r>
            <a:endParaRPr sz="2000">
              <a:latin typeface="Arial MT"/>
              <a:cs typeface="Arial MT"/>
            </a:endParaRPr>
          </a:p>
          <a:p>
            <a:pPr marL="340360">
              <a:lnSpc>
                <a:spcPts val="2395"/>
              </a:lnSpc>
              <a:spcBef>
                <a:spcPts val="15"/>
              </a:spcBef>
            </a:pP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……….</a:t>
            </a:r>
            <a:endParaRPr sz="2000">
              <a:latin typeface="Arial MT"/>
              <a:cs typeface="Arial MT"/>
            </a:endParaRPr>
          </a:p>
          <a:p>
            <a:pPr marL="341630">
              <a:lnSpc>
                <a:spcPts val="2395"/>
              </a:lnSpc>
            </a:pPr>
            <a:r>
              <a:rPr dirty="0" sz="2000">
                <a:latin typeface="Arial MT"/>
                <a:cs typeface="Arial MT"/>
              </a:rPr>
              <a:t>1.0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×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Arial MT"/>
                <a:cs typeface="Arial MT"/>
              </a:rPr>
              <a:t>2</a:t>
            </a:r>
            <a:r>
              <a:rPr dirty="0" baseline="25641" sz="1950">
                <a:latin typeface="Arial MT"/>
                <a:cs typeface="Arial MT"/>
              </a:rPr>
              <a:t>1</a:t>
            </a:r>
            <a:r>
              <a:rPr dirty="0" baseline="25641" sz="1950" spc="2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represented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as,</a:t>
            </a:r>
            <a:endParaRPr sz="2000">
              <a:latin typeface="Arial MT"/>
              <a:cs typeface="Arial MT"/>
            </a:endParaRPr>
          </a:p>
          <a:p>
            <a:pPr marL="340995">
              <a:lnSpc>
                <a:spcPct val="100000"/>
              </a:lnSpc>
              <a:spcBef>
                <a:spcPts val="10"/>
              </a:spcBef>
            </a:pP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………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000">
              <a:latin typeface="Arial MT"/>
              <a:cs typeface="Arial MT"/>
            </a:endParaRPr>
          </a:p>
          <a:p>
            <a:pPr marL="406400" marR="43180" indent="-342900">
              <a:lnSpc>
                <a:spcPct val="8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06400" algn="l"/>
              </a:tabLst>
            </a:pP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desirable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represent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most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negative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exponent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00...000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and </a:t>
            </a:r>
            <a:r>
              <a:rPr dirty="0" sz="2000">
                <a:latin typeface="Arial MT"/>
                <a:cs typeface="Arial MT"/>
              </a:rPr>
              <a:t>most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positive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11….111.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This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convention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called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biased notation.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Clr>
                <a:srgbClr val="00007D"/>
              </a:buClr>
              <a:buFont typeface="Wingdings"/>
              <a:buChar char=""/>
            </a:pPr>
            <a:endParaRPr sz="2000">
              <a:latin typeface="Arial MT"/>
              <a:cs typeface="Arial MT"/>
            </a:endParaRPr>
          </a:p>
          <a:p>
            <a:pPr marL="405765" marR="78105" indent="-342900">
              <a:lnSpc>
                <a:spcPct val="8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exponents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encoded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excess-</a:t>
            </a:r>
            <a:r>
              <a:rPr dirty="0" sz="2000" i="1">
                <a:latin typeface="Arial"/>
                <a:cs typeface="Arial"/>
              </a:rPr>
              <a:t>K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code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where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exponent </a:t>
            </a:r>
            <a:r>
              <a:rPr dirty="0" sz="2000">
                <a:latin typeface="Arial MT"/>
                <a:cs typeface="Arial MT"/>
              </a:rPr>
              <a:t>field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E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contains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integer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that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desired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exponent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value</a:t>
            </a:r>
            <a:r>
              <a:rPr dirty="0" sz="2000" spc="-20">
                <a:latin typeface="Arial MT"/>
                <a:cs typeface="Arial MT"/>
              </a:rPr>
              <a:t> plus</a:t>
            </a:r>
            <a:endParaRPr sz="2000">
              <a:latin typeface="Arial MT"/>
              <a:cs typeface="Arial MT"/>
            </a:endParaRPr>
          </a:p>
          <a:p>
            <a:pPr marL="405765" marR="121285">
              <a:lnSpc>
                <a:spcPct val="80000"/>
              </a:lnSpc>
            </a:pPr>
            <a:r>
              <a:rPr dirty="0" sz="2000" i="1">
                <a:latin typeface="Arial"/>
                <a:cs typeface="Arial"/>
              </a:rPr>
              <a:t>K</a:t>
            </a:r>
            <a:r>
              <a:rPr dirty="0" sz="2000">
                <a:latin typeface="Arial MT"/>
                <a:cs typeface="Arial MT"/>
              </a:rPr>
              <a:t>.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quantity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K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called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bias</a:t>
            </a:r>
            <a:r>
              <a:rPr dirty="0" sz="2000" spc="-3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exponent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encoded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this</a:t>
            </a:r>
            <a:r>
              <a:rPr dirty="0" sz="2000" spc="-25">
                <a:latin typeface="Arial MT"/>
                <a:cs typeface="Arial MT"/>
              </a:rPr>
              <a:t> way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called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990000"/>
                </a:solidFill>
                <a:latin typeface="Arial"/>
                <a:cs typeface="Arial"/>
              </a:rPr>
              <a:t>biased</a:t>
            </a:r>
            <a:r>
              <a:rPr dirty="0" sz="2000" spc="-4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990000"/>
                </a:solidFill>
                <a:latin typeface="Arial"/>
                <a:cs typeface="Arial"/>
              </a:rPr>
              <a:t>exponent</a:t>
            </a:r>
            <a:r>
              <a:rPr dirty="0" sz="2000" spc="-1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4057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2000">
                <a:latin typeface="Arial MT"/>
                <a:cs typeface="Arial MT"/>
              </a:rPr>
              <a:t>-1+127=126=01111110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+1+127=128=10000000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518" y="545084"/>
            <a:ext cx="18580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Biasing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31850" y="1517650"/>
          <a:ext cx="7632700" cy="419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2480"/>
                <a:gridCol w="2385060"/>
                <a:gridCol w="1515110"/>
                <a:gridCol w="1583055"/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Exponent</a:t>
                      </a:r>
                      <a:r>
                        <a:rPr dirty="0" sz="1200" spc="-8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Unsigned</a:t>
                      </a:r>
                      <a:r>
                        <a:rPr dirty="0" sz="1200" spc="-75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Bias</a:t>
                      </a:r>
                      <a:r>
                        <a:rPr dirty="0" sz="1200" spc="-35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127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Bias</a:t>
                      </a:r>
                      <a:r>
                        <a:rPr dirty="0" sz="1200" spc="-35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128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111…11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255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0" b="1">
                          <a:latin typeface="Arial"/>
                          <a:cs typeface="Arial"/>
                        </a:rPr>
                        <a:t>+128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0" b="1">
                          <a:latin typeface="Arial"/>
                          <a:cs typeface="Arial"/>
                        </a:rPr>
                        <a:t>+127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111…10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254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0" b="1">
                          <a:latin typeface="Arial"/>
                          <a:cs typeface="Arial"/>
                        </a:rPr>
                        <a:t>+127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0" b="1">
                          <a:latin typeface="Arial"/>
                          <a:cs typeface="Arial"/>
                        </a:rPr>
                        <a:t>+126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………….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0" b="1">
                          <a:latin typeface="Arial"/>
                          <a:cs typeface="Arial"/>
                        </a:rPr>
                        <a:t>…………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………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………...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100…01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129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+2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+1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100…00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128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+1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0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011…11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127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0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50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011…10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126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50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50" b="1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…………….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………………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0" b="1">
                          <a:latin typeface="Arial"/>
                          <a:cs typeface="Arial"/>
                        </a:rPr>
                        <a:t>……….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 b="1">
                          <a:latin typeface="Arial"/>
                          <a:cs typeface="Arial"/>
                        </a:rPr>
                        <a:t>………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000…01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0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126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127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000…00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50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127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128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88340" y="6199123"/>
            <a:ext cx="8007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990000"/>
                </a:solidFill>
                <a:latin typeface="Arial MT"/>
                <a:cs typeface="Arial MT"/>
              </a:rPr>
              <a:t>8-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bit</a:t>
            </a:r>
            <a:r>
              <a:rPr dirty="0" sz="1800" spc="-3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biased</a:t>
            </a:r>
            <a:r>
              <a:rPr dirty="0" sz="1800" spc="-1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exponent</a:t>
            </a:r>
            <a:r>
              <a:rPr dirty="0" sz="1800" spc="5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with</a:t>
            </a:r>
            <a:r>
              <a:rPr dirty="0" sz="1800" spc="5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bias=127</a:t>
            </a:r>
            <a:r>
              <a:rPr dirty="0" sz="1800" spc="-5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990000"/>
                </a:solidFill>
                <a:latin typeface="Arial MT"/>
                <a:cs typeface="Arial MT"/>
              </a:rPr>
              <a:t>(excess-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127) and</a:t>
            </a:r>
            <a:r>
              <a:rPr dirty="0" sz="1800" spc="-15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bias</a:t>
            </a:r>
            <a:r>
              <a:rPr dirty="0" sz="1800" spc="-25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=</a:t>
            </a:r>
            <a:r>
              <a:rPr dirty="0" sz="1800" spc="-3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990000"/>
                </a:solidFill>
                <a:latin typeface="Arial MT"/>
                <a:cs typeface="Arial MT"/>
              </a:rPr>
              <a:t>128</a:t>
            </a:r>
            <a:r>
              <a:rPr dirty="0" sz="1800" spc="-15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990000"/>
                </a:solidFill>
                <a:latin typeface="Arial MT"/>
                <a:cs typeface="Arial MT"/>
              </a:rPr>
              <a:t>(excess-</a:t>
            </a:r>
            <a:r>
              <a:rPr dirty="0" sz="1800" spc="-20">
                <a:solidFill>
                  <a:srgbClr val="990000"/>
                </a:solidFill>
                <a:latin typeface="Arial MT"/>
                <a:cs typeface="Arial MT"/>
              </a:rPr>
              <a:t>128)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502" y="392684"/>
            <a:ext cx="6685280" cy="1243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91210" marR="5080" indent="-779145">
              <a:lnSpc>
                <a:spcPct val="100000"/>
              </a:lnSpc>
              <a:spcBef>
                <a:spcPts val="95"/>
              </a:spcBef>
            </a:pPr>
            <a:r>
              <a:rPr dirty="0"/>
              <a:t>Converting</a:t>
            </a:r>
            <a:r>
              <a:rPr dirty="0" spc="-145"/>
              <a:t> </a:t>
            </a:r>
            <a:r>
              <a:rPr dirty="0"/>
              <a:t>from</a:t>
            </a:r>
            <a:r>
              <a:rPr dirty="0" spc="-145"/>
              <a:t> </a:t>
            </a:r>
            <a:r>
              <a:rPr dirty="0"/>
              <a:t>Decimal</a:t>
            </a:r>
            <a:r>
              <a:rPr dirty="0" spc="-125"/>
              <a:t> </a:t>
            </a:r>
            <a:r>
              <a:rPr dirty="0" spc="-35"/>
              <a:t>to </a:t>
            </a:r>
            <a:r>
              <a:rPr dirty="0"/>
              <a:t>Binary</a:t>
            </a:r>
            <a:r>
              <a:rPr dirty="0" spc="-70"/>
              <a:t> </a:t>
            </a:r>
            <a:r>
              <a:rPr dirty="0"/>
              <a:t>Floating</a:t>
            </a:r>
            <a:r>
              <a:rPr dirty="0" spc="-60"/>
              <a:t> </a:t>
            </a:r>
            <a:r>
              <a:rPr dirty="0" spc="-10"/>
              <a:t>Point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8940" y="1781047"/>
            <a:ext cx="8091805" cy="456120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406400" marR="55880" indent="-342900">
              <a:lnSpc>
                <a:spcPts val="2300"/>
              </a:lnSpc>
              <a:spcBef>
                <a:spcPts val="66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6400" algn="l"/>
              </a:tabLst>
            </a:pPr>
            <a:r>
              <a:rPr dirty="0" sz="2400">
                <a:latin typeface="Arial MT"/>
                <a:cs typeface="Arial MT"/>
              </a:rPr>
              <a:t>What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binary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representation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single-</a:t>
            </a:r>
            <a:r>
              <a:rPr dirty="0" sz="2400" spc="-10">
                <a:latin typeface="Arial MT"/>
                <a:cs typeface="Arial MT"/>
              </a:rPr>
              <a:t>precision </a:t>
            </a:r>
            <a:r>
              <a:rPr dirty="0" sz="2400">
                <a:latin typeface="Arial MT"/>
                <a:cs typeface="Arial MT"/>
              </a:rPr>
              <a:t>floating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point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corresponds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-</a:t>
            </a:r>
            <a:r>
              <a:rPr dirty="0" sz="2400" spc="-10">
                <a:latin typeface="Arial MT"/>
                <a:cs typeface="Arial MT"/>
              </a:rPr>
              <a:t>12.25</a:t>
            </a:r>
            <a:r>
              <a:rPr dirty="0" baseline="-20833" sz="2400" spc="-15">
                <a:latin typeface="Arial MT"/>
                <a:cs typeface="Arial MT"/>
              </a:rPr>
              <a:t>10</a:t>
            </a:r>
            <a:r>
              <a:rPr dirty="0" sz="2400" spc="-10">
                <a:latin typeface="Arial MT"/>
                <a:cs typeface="Arial MT"/>
              </a:rPr>
              <a:t>?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406400" marR="676910" indent="-342900">
              <a:lnSpc>
                <a:spcPts val="23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6400" algn="l"/>
              </a:tabLst>
            </a:pPr>
            <a:r>
              <a:rPr dirty="0" sz="2400">
                <a:latin typeface="Arial MT"/>
                <a:cs typeface="Arial MT"/>
              </a:rPr>
              <a:t>What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normalized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binary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representation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 </a:t>
            </a:r>
            <a:r>
              <a:rPr dirty="0" sz="2400" spc="-10">
                <a:latin typeface="Arial MT"/>
                <a:cs typeface="Arial MT"/>
              </a:rPr>
              <a:t>number?</a:t>
            </a:r>
            <a:endParaRPr sz="2400">
              <a:latin typeface="Arial MT"/>
              <a:cs typeface="Arial MT"/>
            </a:endParaRPr>
          </a:p>
          <a:p>
            <a:pPr marL="977900">
              <a:lnSpc>
                <a:spcPct val="100000"/>
              </a:lnSpc>
              <a:spcBef>
                <a:spcPts val="20"/>
              </a:spcBef>
            </a:pPr>
            <a:r>
              <a:rPr dirty="0" sz="2400" spc="-10">
                <a:latin typeface="Arial MT"/>
                <a:cs typeface="Arial MT"/>
              </a:rPr>
              <a:t>-</a:t>
            </a:r>
            <a:r>
              <a:rPr dirty="0" sz="2400">
                <a:latin typeface="Arial MT"/>
                <a:cs typeface="Arial MT"/>
              </a:rPr>
              <a:t>12.25</a:t>
            </a:r>
            <a:r>
              <a:rPr dirty="0" baseline="-20833" sz="2400">
                <a:latin typeface="Arial MT"/>
                <a:cs typeface="Arial MT"/>
              </a:rPr>
              <a:t>10</a:t>
            </a:r>
            <a:r>
              <a:rPr dirty="0" baseline="-20833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-</a:t>
            </a:r>
            <a:r>
              <a:rPr dirty="0" sz="2400">
                <a:latin typeface="Arial MT"/>
                <a:cs typeface="Arial MT"/>
              </a:rPr>
              <a:t>1100.01</a:t>
            </a:r>
            <a:r>
              <a:rPr dirty="0" baseline="-20833" sz="2400">
                <a:latin typeface="Arial MT"/>
                <a:cs typeface="Arial MT"/>
              </a:rPr>
              <a:t>2</a:t>
            </a:r>
            <a:r>
              <a:rPr dirty="0" baseline="-20833" sz="2400" spc="6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-</a:t>
            </a:r>
            <a:r>
              <a:rPr dirty="0" sz="2400">
                <a:latin typeface="Arial MT"/>
                <a:cs typeface="Arial MT"/>
              </a:rPr>
              <a:t>1.10001</a:t>
            </a:r>
            <a:r>
              <a:rPr dirty="0" baseline="-20833" sz="2400">
                <a:latin typeface="Arial MT"/>
                <a:cs typeface="Arial MT"/>
              </a:rPr>
              <a:t>2</a:t>
            </a:r>
            <a:r>
              <a:rPr dirty="0" baseline="-20833" sz="2400" spc="28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2</a:t>
            </a:r>
            <a:r>
              <a:rPr dirty="0" baseline="24305" sz="2400" spc="-37">
                <a:latin typeface="Arial MT"/>
                <a:cs typeface="Arial MT"/>
              </a:rPr>
              <a:t>3</a:t>
            </a:r>
            <a:endParaRPr baseline="24305"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400">
              <a:latin typeface="Arial MT"/>
              <a:cs typeface="Arial MT"/>
            </a:endParaRPr>
          </a:p>
          <a:p>
            <a:pPr marL="406400" marR="680720" indent="-342900">
              <a:lnSpc>
                <a:spcPct val="80000"/>
              </a:lnSpc>
              <a:spcBef>
                <a:spcPts val="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406400" algn="l"/>
              </a:tabLst>
            </a:pPr>
            <a:r>
              <a:rPr dirty="0" sz="2400">
                <a:latin typeface="Arial MT"/>
                <a:cs typeface="Arial MT"/>
              </a:rPr>
              <a:t>What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sign,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stored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exponent,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normalized mantissa?</a:t>
            </a:r>
            <a:endParaRPr sz="2400">
              <a:latin typeface="Arial MT"/>
              <a:cs typeface="Arial MT"/>
            </a:endParaRPr>
          </a:p>
          <a:p>
            <a:pPr marL="977900">
              <a:lnSpc>
                <a:spcPct val="100000"/>
              </a:lnSpc>
            </a:pP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(since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negative)</a:t>
            </a:r>
            <a:endParaRPr sz="2400">
              <a:latin typeface="Arial MT"/>
              <a:cs typeface="Arial MT"/>
            </a:endParaRPr>
          </a:p>
          <a:p>
            <a:pPr marL="977900">
              <a:lnSpc>
                <a:spcPct val="100000"/>
              </a:lnSpc>
            </a:pPr>
            <a:r>
              <a:rPr dirty="0" sz="2400">
                <a:latin typeface="Arial MT"/>
                <a:cs typeface="Arial MT"/>
              </a:rPr>
              <a:t>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3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+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127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130</a:t>
            </a:r>
            <a:r>
              <a:rPr dirty="0" sz="2400" spc="-204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128 +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2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10000010</a:t>
            </a:r>
            <a:r>
              <a:rPr dirty="0" baseline="-20833" sz="2400" spc="-15">
                <a:latin typeface="Arial MT"/>
                <a:cs typeface="Arial MT"/>
              </a:rPr>
              <a:t>2</a:t>
            </a:r>
            <a:endParaRPr baseline="-20833" sz="2400">
              <a:latin typeface="Arial MT"/>
              <a:cs typeface="Arial MT"/>
            </a:endParaRPr>
          </a:p>
          <a:p>
            <a:pPr marL="977900">
              <a:lnSpc>
                <a:spcPct val="100000"/>
              </a:lnSpc>
            </a:pPr>
            <a:r>
              <a:rPr dirty="0" sz="2400">
                <a:latin typeface="Arial MT"/>
                <a:cs typeface="Arial MT"/>
              </a:rPr>
              <a:t>M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10001000000000000000000</a:t>
            </a:r>
            <a:r>
              <a:rPr dirty="0" baseline="-20833" sz="2400" spc="-15">
                <a:latin typeface="Arial MT"/>
                <a:cs typeface="Arial MT"/>
              </a:rPr>
              <a:t>2</a:t>
            </a:r>
            <a:endParaRPr baseline="-20833" sz="2400">
              <a:latin typeface="Arial MT"/>
              <a:cs typeface="Arial MT"/>
            </a:endParaRPr>
          </a:p>
          <a:p>
            <a:pPr marL="977900">
              <a:lnSpc>
                <a:spcPct val="100000"/>
              </a:lnSpc>
            </a:pP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11000001010001000000000000000000</a:t>
            </a:r>
            <a:r>
              <a:rPr dirty="0" baseline="-20833" sz="2400" spc="-15">
                <a:latin typeface="Arial MT"/>
                <a:cs typeface="Arial MT"/>
              </a:rPr>
              <a:t>2</a:t>
            </a:r>
            <a:endParaRPr baseline="-20833"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8502" y="392684"/>
            <a:ext cx="6685280" cy="1243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91210" marR="5080" indent="-779145">
              <a:lnSpc>
                <a:spcPct val="100000"/>
              </a:lnSpc>
              <a:spcBef>
                <a:spcPts val="95"/>
              </a:spcBef>
            </a:pPr>
            <a:r>
              <a:rPr dirty="0"/>
              <a:t>Converting</a:t>
            </a:r>
            <a:r>
              <a:rPr dirty="0" spc="-145"/>
              <a:t> </a:t>
            </a:r>
            <a:r>
              <a:rPr dirty="0"/>
              <a:t>from</a:t>
            </a:r>
            <a:r>
              <a:rPr dirty="0" spc="-145"/>
              <a:t> </a:t>
            </a:r>
            <a:r>
              <a:rPr dirty="0"/>
              <a:t>Decimal</a:t>
            </a:r>
            <a:r>
              <a:rPr dirty="0" spc="-125"/>
              <a:t> </a:t>
            </a:r>
            <a:r>
              <a:rPr dirty="0" spc="-35"/>
              <a:t>to </a:t>
            </a:r>
            <a:r>
              <a:rPr dirty="0"/>
              <a:t>Binary</a:t>
            </a:r>
            <a:r>
              <a:rPr dirty="0" spc="-70"/>
              <a:t> </a:t>
            </a:r>
            <a:r>
              <a:rPr dirty="0"/>
              <a:t>Floating</a:t>
            </a:r>
            <a:r>
              <a:rPr dirty="0" spc="-60"/>
              <a:t> </a:t>
            </a:r>
            <a:r>
              <a:rPr dirty="0" spc="-10"/>
              <a:t>Point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933447"/>
            <a:ext cx="7636509" cy="243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Overflow:</a:t>
            </a:r>
            <a:endParaRPr sz="2400">
              <a:latin typeface="Arial"/>
              <a:cs typeface="Arial"/>
            </a:endParaRPr>
          </a:p>
          <a:p>
            <a:pPr marL="355600" marR="123825" indent="-6350">
              <a:lnSpc>
                <a:spcPct val="80000"/>
              </a:lnSpc>
              <a:spcBef>
                <a:spcPts val="575"/>
              </a:spcBef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situation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which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positive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exponent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becomes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too </a:t>
            </a:r>
            <a:r>
              <a:rPr dirty="0" sz="2400">
                <a:latin typeface="Arial MT"/>
                <a:cs typeface="Arial MT"/>
              </a:rPr>
              <a:t>large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exponent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field.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Underflow:</a:t>
            </a:r>
            <a:endParaRPr sz="2400">
              <a:latin typeface="Arial"/>
              <a:cs typeface="Arial"/>
            </a:endParaRPr>
          </a:p>
          <a:p>
            <a:pPr marL="355600" marR="5080" indent="-6350">
              <a:lnSpc>
                <a:spcPts val="2300"/>
              </a:lnSpc>
              <a:spcBef>
                <a:spcPts val="560"/>
              </a:spcBef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situation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which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negative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exponent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becomes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too </a:t>
            </a:r>
            <a:r>
              <a:rPr dirty="0" sz="2400">
                <a:latin typeface="Arial MT"/>
                <a:cs typeface="Arial MT"/>
              </a:rPr>
              <a:t>large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exponent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field.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81555">
              <a:lnSpc>
                <a:spcPct val="100000"/>
              </a:lnSpc>
              <a:spcBef>
                <a:spcPts val="95"/>
              </a:spcBef>
            </a:pPr>
            <a:r>
              <a:rPr dirty="0"/>
              <a:t>Byte</a:t>
            </a:r>
            <a:r>
              <a:rPr dirty="0" spc="-90"/>
              <a:t> </a:t>
            </a:r>
            <a:r>
              <a:rPr dirty="0" spc="-10"/>
              <a:t>Storage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289050" y="2432050"/>
          <a:ext cx="68707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1752600"/>
                <a:gridCol w="1752600"/>
                <a:gridCol w="1676400"/>
              </a:tblGrid>
              <a:tr h="762000"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Byte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267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Byte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267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Byte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267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dirty="0" sz="2000">
                          <a:latin typeface="Arial MT"/>
                          <a:cs typeface="Arial MT"/>
                        </a:rPr>
                        <a:t>Byte</a:t>
                      </a:r>
                      <a:r>
                        <a:rPr dirty="0" sz="20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00" spc="-50">
                          <a:latin typeface="Arial MT"/>
                          <a:cs typeface="Arial MT"/>
                        </a:rPr>
                        <a:t>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B="0" marT="267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174487" y="3301946"/>
            <a:ext cx="2184400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  <a:tabLst>
                <a:tab pos="1841500" algn="l"/>
              </a:tabLst>
            </a:pPr>
            <a:r>
              <a:rPr dirty="0" sz="2000" spc="-50">
                <a:latin typeface="Arial MT"/>
                <a:cs typeface="Arial MT"/>
              </a:rPr>
              <a:t>7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50"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000">
                <a:latin typeface="Arial MT"/>
                <a:cs typeface="Arial MT"/>
              </a:rPr>
              <a:t>Least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significant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bit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45847" y="3301946"/>
            <a:ext cx="3092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Arial MT"/>
                <a:cs typeface="Arial MT"/>
              </a:rPr>
              <a:t>15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6939" y="3301946"/>
            <a:ext cx="2112010" cy="10172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  <a:tabLst>
                <a:tab pos="1688464" algn="l"/>
              </a:tabLst>
            </a:pPr>
            <a:r>
              <a:rPr dirty="0" sz="2000" spc="-25">
                <a:latin typeface="Arial MT"/>
                <a:cs typeface="Arial MT"/>
              </a:rPr>
              <a:t>31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25">
                <a:latin typeface="Arial MT"/>
                <a:cs typeface="Arial MT"/>
              </a:rPr>
              <a:t>23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 MT"/>
                <a:cs typeface="Arial MT"/>
              </a:rPr>
              <a:t>Most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significant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bit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039093" y="3657596"/>
            <a:ext cx="76200" cy="228600"/>
            <a:chOff x="8039093" y="3657596"/>
            <a:chExt cx="76200" cy="228600"/>
          </a:xfrm>
        </p:grpSpPr>
        <p:sp>
          <p:nvSpPr>
            <p:cNvPr id="8" name="object 8" descr=""/>
            <p:cNvSpPr/>
            <p:nvPr/>
          </p:nvSpPr>
          <p:spPr>
            <a:xfrm>
              <a:off x="8077197" y="372109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w="0" h="165100">
                  <a:moveTo>
                    <a:pt x="0" y="0"/>
                  </a:moveTo>
                  <a:lnTo>
                    <a:pt x="0" y="165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039093" y="3657596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8112" y="0"/>
                  </a:moveTo>
                  <a:lnTo>
                    <a:pt x="0" y="76200"/>
                  </a:lnTo>
                  <a:lnTo>
                    <a:pt x="76200" y="76212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257306" y="3657603"/>
            <a:ext cx="76200" cy="304800"/>
            <a:chOff x="1257306" y="3657603"/>
            <a:chExt cx="76200" cy="304800"/>
          </a:xfrm>
        </p:grpSpPr>
        <p:sp>
          <p:nvSpPr>
            <p:cNvPr id="11" name="object 11" descr=""/>
            <p:cNvSpPr/>
            <p:nvPr/>
          </p:nvSpPr>
          <p:spPr>
            <a:xfrm>
              <a:off x="1295400" y="3721100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w="0" h="241300">
                  <a:moveTo>
                    <a:pt x="0" y="2413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57306" y="36576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374139" y="4886325"/>
            <a:ext cx="63303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Indexing</a:t>
            </a:r>
            <a:r>
              <a:rPr dirty="0" sz="2000" spc="-5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convention</a:t>
            </a:r>
            <a:r>
              <a:rPr dirty="0" sz="2000" spc="-1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for</a:t>
            </a:r>
            <a:r>
              <a:rPr dirty="0" sz="2000" spc="-5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the</a:t>
            </a:r>
            <a:r>
              <a:rPr dirty="0" sz="2000" spc="-3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bits</a:t>
            </a:r>
            <a:r>
              <a:rPr dirty="0" sz="2000" spc="-4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and</a:t>
            </a:r>
            <a:r>
              <a:rPr dirty="0" sz="2000" spc="-2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bytes</a:t>
            </a:r>
            <a:r>
              <a:rPr dirty="0" sz="2000" spc="-1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of</a:t>
            </a:r>
            <a:r>
              <a:rPr dirty="0" sz="2000" spc="-4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dirty="0" sz="2000" spc="-3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006600"/>
                </a:solidFill>
                <a:latin typeface="Arial"/>
                <a:cs typeface="Arial"/>
              </a:rPr>
              <a:t>word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21334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Big-</a:t>
            </a:r>
            <a:r>
              <a:rPr dirty="0"/>
              <a:t>Endian</a:t>
            </a:r>
            <a:r>
              <a:rPr dirty="0" spc="-35"/>
              <a:t> </a:t>
            </a:r>
            <a:r>
              <a:rPr dirty="0"/>
              <a:t>Storage</a:t>
            </a:r>
            <a:r>
              <a:rPr dirty="0" spc="-25"/>
              <a:t> </a:t>
            </a:r>
            <a:r>
              <a:rPr dirty="0" spc="-10"/>
              <a:t>Method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91940" y="2020925"/>
            <a:ext cx="429831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43180" indent="-343535">
              <a:lnSpc>
                <a:spcPct val="1205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dirty="0" sz="2000">
                <a:latin typeface="Arial MT"/>
                <a:cs typeface="Arial MT"/>
              </a:rPr>
              <a:t>Suppose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word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</a:t>
            </a:r>
            <a:r>
              <a:rPr dirty="0" baseline="-21367" sz="1950">
                <a:latin typeface="Arial MT"/>
                <a:cs typeface="Arial MT"/>
              </a:rPr>
              <a:t>i</a:t>
            </a:r>
            <a:r>
              <a:rPr dirty="0" baseline="-21367" sz="1950" spc="262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10">
                <a:latin typeface="Arial MT"/>
                <a:cs typeface="Arial MT"/>
              </a:rPr>
              <a:t> represented </a:t>
            </a:r>
            <a:r>
              <a:rPr dirty="0" baseline="13888" sz="3000">
                <a:latin typeface="Arial MT"/>
                <a:cs typeface="Arial MT"/>
              </a:rPr>
              <a:t>as</a:t>
            </a:r>
            <a:r>
              <a:rPr dirty="0" baseline="13888" sz="3000" spc="-37">
                <a:latin typeface="Arial MT"/>
                <a:cs typeface="Arial MT"/>
              </a:rPr>
              <a:t> </a:t>
            </a:r>
            <a:r>
              <a:rPr dirty="0" baseline="13888" sz="3000">
                <a:latin typeface="Arial MT"/>
                <a:cs typeface="Arial MT"/>
              </a:rPr>
              <a:t>B</a:t>
            </a:r>
            <a:r>
              <a:rPr dirty="0" sz="1300">
                <a:latin typeface="Arial MT"/>
                <a:cs typeface="Arial MT"/>
              </a:rPr>
              <a:t>i,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3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baseline="13888" sz="3000">
                <a:latin typeface="Arial MT"/>
                <a:cs typeface="Arial MT"/>
              </a:rPr>
              <a:t>B</a:t>
            </a:r>
            <a:r>
              <a:rPr dirty="0" sz="1300">
                <a:latin typeface="Arial MT"/>
                <a:cs typeface="Arial MT"/>
              </a:rPr>
              <a:t>i,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2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baseline="13888" sz="3000">
                <a:latin typeface="Arial MT"/>
                <a:cs typeface="Arial MT"/>
              </a:rPr>
              <a:t>B</a:t>
            </a:r>
            <a:r>
              <a:rPr dirty="0" sz="1300">
                <a:latin typeface="Arial MT"/>
                <a:cs typeface="Arial MT"/>
              </a:rPr>
              <a:t>i,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1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baseline="13888" sz="3000">
                <a:latin typeface="Arial MT"/>
                <a:cs typeface="Arial MT"/>
              </a:rPr>
              <a:t>B</a:t>
            </a:r>
            <a:r>
              <a:rPr dirty="0" sz="1300">
                <a:latin typeface="Arial MT"/>
                <a:cs typeface="Arial MT"/>
              </a:rPr>
              <a:t>i,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0">
                <a:latin typeface="Arial MT"/>
                <a:cs typeface="Arial MT"/>
              </a:rPr>
              <a:t>0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91940" y="3119120"/>
            <a:ext cx="4148454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0365" marR="43180" indent="-342900">
              <a:lnSpc>
                <a:spcPct val="100000"/>
              </a:lnSpc>
              <a:spcBef>
                <a:spcPts val="10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80365" algn="l"/>
                <a:tab pos="3565525" algn="l"/>
              </a:tabLst>
            </a:pPr>
            <a:r>
              <a:rPr dirty="0" sz="2000">
                <a:latin typeface="Arial MT"/>
                <a:cs typeface="Arial MT"/>
              </a:rPr>
              <a:t>Most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significant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byte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</a:t>
            </a:r>
            <a:r>
              <a:rPr dirty="0" baseline="-21367" sz="1950">
                <a:latin typeface="Arial MT"/>
                <a:cs typeface="Arial MT"/>
              </a:rPr>
              <a:t>i,</a:t>
            </a:r>
            <a:r>
              <a:rPr dirty="0" baseline="-21367" sz="1950" spc="15">
                <a:latin typeface="Arial MT"/>
                <a:cs typeface="Arial MT"/>
              </a:rPr>
              <a:t> </a:t>
            </a:r>
            <a:r>
              <a:rPr dirty="0" baseline="-21367" sz="1950">
                <a:latin typeface="Arial MT"/>
                <a:cs typeface="Arial MT"/>
              </a:rPr>
              <a:t>3</a:t>
            </a:r>
            <a:r>
              <a:rPr dirty="0" baseline="-21367" sz="1950" spc="254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of</a:t>
            </a:r>
            <a:r>
              <a:rPr dirty="0" sz="2000">
                <a:latin typeface="Arial MT"/>
                <a:cs typeface="Arial MT"/>
              </a:rPr>
              <a:t>	W</a:t>
            </a:r>
            <a:r>
              <a:rPr dirty="0" baseline="-21367" sz="1950">
                <a:latin typeface="Arial MT"/>
                <a:cs typeface="Arial MT"/>
              </a:rPr>
              <a:t>i</a:t>
            </a:r>
            <a:r>
              <a:rPr dirty="0" baseline="-21367" sz="1950" spc="284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is </a:t>
            </a:r>
            <a:r>
              <a:rPr dirty="0" sz="2000">
                <a:latin typeface="Arial MT"/>
                <a:cs typeface="Arial MT"/>
              </a:rPr>
              <a:t>assigned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lowest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address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and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least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significant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byte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</a:t>
            </a:r>
            <a:r>
              <a:rPr dirty="0" baseline="-21367" sz="1950">
                <a:latin typeface="Arial MT"/>
                <a:cs typeface="Arial MT"/>
              </a:rPr>
              <a:t>i,</a:t>
            </a:r>
            <a:r>
              <a:rPr dirty="0" baseline="-21367" sz="1950" spc="15">
                <a:latin typeface="Arial MT"/>
                <a:cs typeface="Arial MT"/>
              </a:rPr>
              <a:t> </a:t>
            </a:r>
            <a:r>
              <a:rPr dirty="0" baseline="-21367" sz="1950">
                <a:latin typeface="Arial MT"/>
                <a:cs typeface="Arial MT"/>
              </a:rPr>
              <a:t>0</a:t>
            </a:r>
            <a:r>
              <a:rPr dirty="0" baseline="-21367" sz="1950" spc="254">
                <a:latin typeface="Arial MT"/>
                <a:cs typeface="Arial MT"/>
              </a:rPr>
              <a:t> </a:t>
            </a:r>
            <a:r>
              <a:rPr dirty="0" sz="2000" spc="-35">
                <a:latin typeface="Arial MT"/>
                <a:cs typeface="Arial MT"/>
              </a:rPr>
              <a:t>is </a:t>
            </a:r>
            <a:r>
              <a:rPr dirty="0" sz="2000">
                <a:latin typeface="Arial MT"/>
                <a:cs typeface="Arial MT"/>
              </a:rPr>
              <a:t>assigned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highest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address.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17340" y="4765040"/>
            <a:ext cx="438594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 so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named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because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assigns </a:t>
            </a:r>
            <a:r>
              <a:rPr dirty="0" sz="2000">
                <a:latin typeface="Arial MT"/>
                <a:cs typeface="Arial MT"/>
              </a:rPr>
              <a:t>highest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address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byte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word.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212850" y="1746250"/>
          <a:ext cx="1689100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</a:tblGrid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1,0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1,1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1,2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1,3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0,0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0,1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0,2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0,3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2889250" y="3422650"/>
            <a:ext cx="317500" cy="3060700"/>
            <a:chOff x="2889250" y="3422650"/>
            <a:chExt cx="317500" cy="3060700"/>
          </a:xfrm>
        </p:grpSpPr>
        <p:sp>
          <p:nvSpPr>
            <p:cNvPr id="8" name="object 8" descr=""/>
            <p:cNvSpPr/>
            <p:nvPr/>
          </p:nvSpPr>
          <p:spPr>
            <a:xfrm>
              <a:off x="2895600" y="4953000"/>
              <a:ext cx="304800" cy="1524000"/>
            </a:xfrm>
            <a:custGeom>
              <a:avLst/>
              <a:gdLst/>
              <a:ahLst/>
              <a:cxnLst/>
              <a:rect l="l" t="t" r="r" b="b"/>
              <a:pathLst>
                <a:path w="304800" h="1524000">
                  <a:moveTo>
                    <a:pt x="0" y="0"/>
                  </a:moveTo>
                  <a:lnTo>
                    <a:pt x="48168" y="6474"/>
                  </a:lnTo>
                  <a:lnTo>
                    <a:pt x="90003" y="24503"/>
                  </a:lnTo>
                  <a:lnTo>
                    <a:pt x="122994" y="51994"/>
                  </a:lnTo>
                  <a:lnTo>
                    <a:pt x="144630" y="86857"/>
                  </a:lnTo>
                  <a:lnTo>
                    <a:pt x="152400" y="127000"/>
                  </a:lnTo>
                  <a:lnTo>
                    <a:pt x="152400" y="635000"/>
                  </a:lnTo>
                  <a:lnTo>
                    <a:pt x="160169" y="675142"/>
                  </a:lnTo>
                  <a:lnTo>
                    <a:pt x="181805" y="710005"/>
                  </a:lnTo>
                  <a:lnTo>
                    <a:pt x="214796" y="737496"/>
                  </a:lnTo>
                  <a:lnTo>
                    <a:pt x="256631" y="755525"/>
                  </a:lnTo>
                  <a:lnTo>
                    <a:pt x="304800" y="762000"/>
                  </a:lnTo>
                  <a:lnTo>
                    <a:pt x="256631" y="768474"/>
                  </a:lnTo>
                  <a:lnTo>
                    <a:pt x="214796" y="786503"/>
                  </a:lnTo>
                  <a:lnTo>
                    <a:pt x="181805" y="813994"/>
                  </a:lnTo>
                  <a:lnTo>
                    <a:pt x="160169" y="848857"/>
                  </a:lnTo>
                  <a:lnTo>
                    <a:pt x="152400" y="889000"/>
                  </a:lnTo>
                  <a:lnTo>
                    <a:pt x="152400" y="1397000"/>
                  </a:lnTo>
                  <a:lnTo>
                    <a:pt x="144630" y="1437142"/>
                  </a:lnTo>
                  <a:lnTo>
                    <a:pt x="122994" y="1472005"/>
                  </a:lnTo>
                  <a:lnTo>
                    <a:pt x="90003" y="1499496"/>
                  </a:lnTo>
                  <a:lnTo>
                    <a:pt x="48168" y="1517525"/>
                  </a:lnTo>
                  <a:lnTo>
                    <a:pt x="0" y="1524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971800" y="3429000"/>
              <a:ext cx="76200" cy="1524000"/>
            </a:xfrm>
            <a:custGeom>
              <a:avLst/>
              <a:gdLst/>
              <a:ahLst/>
              <a:cxnLst/>
              <a:rect l="l" t="t" r="r" b="b"/>
              <a:pathLst>
                <a:path w="76200" h="1524000">
                  <a:moveTo>
                    <a:pt x="0" y="0"/>
                  </a:moveTo>
                  <a:lnTo>
                    <a:pt x="14831" y="9980"/>
                  </a:lnTo>
                  <a:lnTo>
                    <a:pt x="26941" y="37196"/>
                  </a:lnTo>
                  <a:lnTo>
                    <a:pt x="35106" y="77565"/>
                  </a:lnTo>
                  <a:lnTo>
                    <a:pt x="38100" y="127000"/>
                  </a:lnTo>
                  <a:lnTo>
                    <a:pt x="38100" y="635000"/>
                  </a:lnTo>
                  <a:lnTo>
                    <a:pt x="41093" y="684434"/>
                  </a:lnTo>
                  <a:lnTo>
                    <a:pt x="49258" y="724803"/>
                  </a:lnTo>
                  <a:lnTo>
                    <a:pt x="61368" y="752019"/>
                  </a:lnTo>
                  <a:lnTo>
                    <a:pt x="76200" y="762000"/>
                  </a:lnTo>
                  <a:lnTo>
                    <a:pt x="61368" y="771980"/>
                  </a:lnTo>
                  <a:lnTo>
                    <a:pt x="49258" y="799196"/>
                  </a:lnTo>
                  <a:lnTo>
                    <a:pt x="41093" y="839565"/>
                  </a:lnTo>
                  <a:lnTo>
                    <a:pt x="38100" y="889000"/>
                  </a:lnTo>
                  <a:lnTo>
                    <a:pt x="38100" y="1397000"/>
                  </a:lnTo>
                  <a:lnTo>
                    <a:pt x="35106" y="1446434"/>
                  </a:lnTo>
                  <a:lnTo>
                    <a:pt x="26941" y="1486803"/>
                  </a:lnTo>
                  <a:lnTo>
                    <a:pt x="14831" y="1514019"/>
                  </a:lnTo>
                  <a:lnTo>
                    <a:pt x="0" y="1524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55340" y="543255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0000CC"/>
                </a:solidFill>
                <a:latin typeface="Times New Roman"/>
                <a:cs typeface="Times New Roman"/>
              </a:rPr>
              <a:t>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79140" y="406095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0000CC"/>
                </a:solidFill>
                <a:latin typeface="Times New Roman"/>
                <a:cs typeface="Times New Roman"/>
              </a:rPr>
              <a:t>01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35940" y="5818166"/>
            <a:ext cx="473709" cy="61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35940" y="5437122"/>
            <a:ext cx="47370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5940" y="5056077"/>
            <a:ext cx="47370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35940" y="4675033"/>
            <a:ext cx="47370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35940" y="4293989"/>
            <a:ext cx="47370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35940" y="3912945"/>
            <a:ext cx="47370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35940" y="3531901"/>
            <a:ext cx="47370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321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Little-</a:t>
            </a:r>
            <a:r>
              <a:rPr dirty="0"/>
              <a:t>Endian</a:t>
            </a:r>
            <a:r>
              <a:rPr dirty="0" spc="-45"/>
              <a:t> </a:t>
            </a:r>
            <a:r>
              <a:rPr dirty="0"/>
              <a:t>Storage</a:t>
            </a:r>
            <a:r>
              <a:rPr dirty="0" spc="-20"/>
              <a:t> </a:t>
            </a:r>
            <a:r>
              <a:rPr dirty="0" spc="-10"/>
              <a:t>Method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91940" y="2020925"/>
            <a:ext cx="429831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43180" indent="-343535">
              <a:lnSpc>
                <a:spcPct val="1205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dirty="0" sz="2000">
                <a:latin typeface="Arial MT"/>
                <a:cs typeface="Arial MT"/>
              </a:rPr>
              <a:t>Suppose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word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</a:t>
            </a:r>
            <a:r>
              <a:rPr dirty="0" baseline="-21367" sz="1950">
                <a:latin typeface="Arial MT"/>
                <a:cs typeface="Arial MT"/>
              </a:rPr>
              <a:t>i</a:t>
            </a:r>
            <a:r>
              <a:rPr dirty="0" baseline="-21367" sz="1950" spc="262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10">
                <a:latin typeface="Arial MT"/>
                <a:cs typeface="Arial MT"/>
              </a:rPr>
              <a:t> represented </a:t>
            </a:r>
            <a:r>
              <a:rPr dirty="0" baseline="13888" sz="3000">
                <a:latin typeface="Arial MT"/>
                <a:cs typeface="Arial MT"/>
              </a:rPr>
              <a:t>as</a:t>
            </a:r>
            <a:r>
              <a:rPr dirty="0" baseline="13888" sz="3000" spc="-37">
                <a:latin typeface="Arial MT"/>
                <a:cs typeface="Arial MT"/>
              </a:rPr>
              <a:t> </a:t>
            </a:r>
            <a:r>
              <a:rPr dirty="0" baseline="13888" sz="3000">
                <a:latin typeface="Arial MT"/>
                <a:cs typeface="Arial MT"/>
              </a:rPr>
              <a:t>B</a:t>
            </a:r>
            <a:r>
              <a:rPr dirty="0" sz="1300">
                <a:latin typeface="Arial MT"/>
                <a:cs typeface="Arial MT"/>
              </a:rPr>
              <a:t>i,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0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baseline="13888" sz="3000">
                <a:latin typeface="Arial MT"/>
                <a:cs typeface="Arial MT"/>
              </a:rPr>
              <a:t>B</a:t>
            </a:r>
            <a:r>
              <a:rPr dirty="0" sz="1300">
                <a:latin typeface="Arial MT"/>
                <a:cs typeface="Arial MT"/>
              </a:rPr>
              <a:t>i,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1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baseline="13888" sz="3000">
                <a:latin typeface="Arial MT"/>
                <a:cs typeface="Arial MT"/>
              </a:rPr>
              <a:t>B</a:t>
            </a:r>
            <a:r>
              <a:rPr dirty="0" sz="1300">
                <a:latin typeface="Arial MT"/>
                <a:cs typeface="Arial MT"/>
              </a:rPr>
              <a:t>i,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2</a:t>
            </a:r>
            <a:r>
              <a:rPr dirty="0" sz="1300" spc="15">
                <a:latin typeface="Arial MT"/>
                <a:cs typeface="Arial MT"/>
              </a:rPr>
              <a:t> </a:t>
            </a:r>
            <a:r>
              <a:rPr dirty="0" baseline="13888" sz="3000">
                <a:latin typeface="Arial MT"/>
                <a:cs typeface="Arial MT"/>
              </a:rPr>
              <a:t>B</a:t>
            </a:r>
            <a:r>
              <a:rPr dirty="0" sz="1300">
                <a:latin typeface="Arial MT"/>
                <a:cs typeface="Arial MT"/>
              </a:rPr>
              <a:t>i,</a:t>
            </a:r>
            <a:r>
              <a:rPr dirty="0" sz="1300" spc="25">
                <a:latin typeface="Arial MT"/>
                <a:cs typeface="Arial MT"/>
              </a:rPr>
              <a:t> </a:t>
            </a:r>
            <a:r>
              <a:rPr dirty="0" sz="1300" spc="-50">
                <a:latin typeface="Arial MT"/>
                <a:cs typeface="Arial MT"/>
              </a:rPr>
              <a:t>3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91940" y="3119120"/>
            <a:ext cx="422846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0365" marR="43180" indent="-342900">
              <a:lnSpc>
                <a:spcPct val="100000"/>
              </a:lnSpc>
              <a:spcBef>
                <a:spcPts val="10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80365" algn="l"/>
                <a:tab pos="3565525" algn="l"/>
              </a:tabLst>
            </a:pPr>
            <a:r>
              <a:rPr dirty="0" sz="2000">
                <a:latin typeface="Arial MT"/>
                <a:cs typeface="Arial MT"/>
              </a:rPr>
              <a:t>Most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significant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byte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</a:t>
            </a:r>
            <a:r>
              <a:rPr dirty="0" baseline="-21367" sz="1950">
                <a:latin typeface="Arial MT"/>
                <a:cs typeface="Arial MT"/>
              </a:rPr>
              <a:t>i,</a:t>
            </a:r>
            <a:r>
              <a:rPr dirty="0" baseline="-21367" sz="1950" spc="15">
                <a:latin typeface="Arial MT"/>
                <a:cs typeface="Arial MT"/>
              </a:rPr>
              <a:t> </a:t>
            </a:r>
            <a:r>
              <a:rPr dirty="0" baseline="-21367" sz="1950">
                <a:latin typeface="Arial MT"/>
                <a:cs typeface="Arial MT"/>
              </a:rPr>
              <a:t>3</a:t>
            </a:r>
            <a:r>
              <a:rPr dirty="0" baseline="-21367" sz="1950" spc="254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of</a:t>
            </a:r>
            <a:r>
              <a:rPr dirty="0" sz="2000">
                <a:latin typeface="Arial MT"/>
                <a:cs typeface="Arial MT"/>
              </a:rPr>
              <a:t>	W</a:t>
            </a:r>
            <a:r>
              <a:rPr dirty="0" baseline="-21367" sz="1950">
                <a:latin typeface="Arial MT"/>
                <a:cs typeface="Arial MT"/>
              </a:rPr>
              <a:t>i</a:t>
            </a:r>
            <a:r>
              <a:rPr dirty="0" baseline="-21367" sz="1950" spc="284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is </a:t>
            </a:r>
            <a:r>
              <a:rPr dirty="0" sz="2000">
                <a:latin typeface="Arial MT"/>
                <a:cs typeface="Arial MT"/>
              </a:rPr>
              <a:t>assigned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highest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address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and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least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significant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byte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</a:t>
            </a:r>
            <a:r>
              <a:rPr dirty="0" baseline="-21367" sz="1950">
                <a:latin typeface="Arial MT"/>
                <a:cs typeface="Arial MT"/>
              </a:rPr>
              <a:t>i,</a:t>
            </a:r>
            <a:r>
              <a:rPr dirty="0" baseline="-21367" sz="1950" spc="15">
                <a:latin typeface="Arial MT"/>
                <a:cs typeface="Arial MT"/>
              </a:rPr>
              <a:t> </a:t>
            </a:r>
            <a:r>
              <a:rPr dirty="0" baseline="-21367" sz="1950">
                <a:latin typeface="Arial MT"/>
                <a:cs typeface="Arial MT"/>
              </a:rPr>
              <a:t>0</a:t>
            </a:r>
            <a:r>
              <a:rPr dirty="0" baseline="-21367" sz="1950" spc="254">
                <a:latin typeface="Arial MT"/>
                <a:cs typeface="Arial MT"/>
              </a:rPr>
              <a:t> </a:t>
            </a:r>
            <a:r>
              <a:rPr dirty="0" sz="2000" spc="-35">
                <a:latin typeface="Arial MT"/>
                <a:cs typeface="Arial MT"/>
              </a:rPr>
              <a:t>is </a:t>
            </a:r>
            <a:r>
              <a:rPr dirty="0" sz="2000">
                <a:latin typeface="Arial MT"/>
                <a:cs typeface="Arial MT"/>
              </a:rPr>
              <a:t>assigned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lowest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address.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17340" y="4765040"/>
            <a:ext cx="428879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 so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named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because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assigns </a:t>
            </a:r>
            <a:r>
              <a:rPr dirty="0" sz="2000">
                <a:latin typeface="Arial MT"/>
                <a:cs typeface="Arial MT"/>
              </a:rPr>
              <a:t>lowest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address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byte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0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word.</a:t>
            </a:r>
            <a:endParaRPr sz="2000">
              <a:latin typeface="Arial MT"/>
              <a:cs typeface="Arial MT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212850" y="1746250"/>
          <a:ext cx="1689100" cy="47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</a:tblGrid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1,3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1,2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1,1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1,0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0,3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0,2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0,1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dirty="0" sz="1400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dirty="0" sz="1400" spc="-25" b="1">
                          <a:solidFill>
                            <a:srgbClr val="0000CC"/>
                          </a:solidFill>
                          <a:latin typeface="Times New Roman"/>
                          <a:cs typeface="Times New Roman"/>
                        </a:rPr>
                        <a:t> 0,0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2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2889250" y="3422650"/>
            <a:ext cx="317500" cy="3060700"/>
            <a:chOff x="2889250" y="3422650"/>
            <a:chExt cx="317500" cy="3060700"/>
          </a:xfrm>
        </p:grpSpPr>
        <p:sp>
          <p:nvSpPr>
            <p:cNvPr id="8" name="object 8" descr=""/>
            <p:cNvSpPr/>
            <p:nvPr/>
          </p:nvSpPr>
          <p:spPr>
            <a:xfrm>
              <a:off x="2895600" y="4953000"/>
              <a:ext cx="304800" cy="1524000"/>
            </a:xfrm>
            <a:custGeom>
              <a:avLst/>
              <a:gdLst/>
              <a:ahLst/>
              <a:cxnLst/>
              <a:rect l="l" t="t" r="r" b="b"/>
              <a:pathLst>
                <a:path w="304800" h="1524000">
                  <a:moveTo>
                    <a:pt x="0" y="0"/>
                  </a:moveTo>
                  <a:lnTo>
                    <a:pt x="48168" y="6474"/>
                  </a:lnTo>
                  <a:lnTo>
                    <a:pt x="90003" y="24503"/>
                  </a:lnTo>
                  <a:lnTo>
                    <a:pt x="122994" y="51994"/>
                  </a:lnTo>
                  <a:lnTo>
                    <a:pt x="144630" y="86857"/>
                  </a:lnTo>
                  <a:lnTo>
                    <a:pt x="152400" y="127000"/>
                  </a:lnTo>
                  <a:lnTo>
                    <a:pt x="152400" y="635000"/>
                  </a:lnTo>
                  <a:lnTo>
                    <a:pt x="160169" y="675142"/>
                  </a:lnTo>
                  <a:lnTo>
                    <a:pt x="181805" y="710005"/>
                  </a:lnTo>
                  <a:lnTo>
                    <a:pt x="214796" y="737496"/>
                  </a:lnTo>
                  <a:lnTo>
                    <a:pt x="256631" y="755525"/>
                  </a:lnTo>
                  <a:lnTo>
                    <a:pt x="304800" y="762000"/>
                  </a:lnTo>
                  <a:lnTo>
                    <a:pt x="256631" y="768474"/>
                  </a:lnTo>
                  <a:lnTo>
                    <a:pt x="214796" y="786503"/>
                  </a:lnTo>
                  <a:lnTo>
                    <a:pt x="181805" y="813994"/>
                  </a:lnTo>
                  <a:lnTo>
                    <a:pt x="160169" y="848857"/>
                  </a:lnTo>
                  <a:lnTo>
                    <a:pt x="152400" y="889000"/>
                  </a:lnTo>
                  <a:lnTo>
                    <a:pt x="152400" y="1397000"/>
                  </a:lnTo>
                  <a:lnTo>
                    <a:pt x="144630" y="1437142"/>
                  </a:lnTo>
                  <a:lnTo>
                    <a:pt x="122994" y="1472005"/>
                  </a:lnTo>
                  <a:lnTo>
                    <a:pt x="90003" y="1499496"/>
                  </a:lnTo>
                  <a:lnTo>
                    <a:pt x="48168" y="1517525"/>
                  </a:lnTo>
                  <a:lnTo>
                    <a:pt x="0" y="1524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971800" y="3429000"/>
              <a:ext cx="76200" cy="1524000"/>
            </a:xfrm>
            <a:custGeom>
              <a:avLst/>
              <a:gdLst/>
              <a:ahLst/>
              <a:cxnLst/>
              <a:rect l="l" t="t" r="r" b="b"/>
              <a:pathLst>
                <a:path w="76200" h="1524000">
                  <a:moveTo>
                    <a:pt x="0" y="0"/>
                  </a:moveTo>
                  <a:lnTo>
                    <a:pt x="14831" y="9980"/>
                  </a:lnTo>
                  <a:lnTo>
                    <a:pt x="26941" y="37196"/>
                  </a:lnTo>
                  <a:lnTo>
                    <a:pt x="35106" y="77565"/>
                  </a:lnTo>
                  <a:lnTo>
                    <a:pt x="38100" y="127000"/>
                  </a:lnTo>
                  <a:lnTo>
                    <a:pt x="38100" y="635000"/>
                  </a:lnTo>
                  <a:lnTo>
                    <a:pt x="41093" y="684434"/>
                  </a:lnTo>
                  <a:lnTo>
                    <a:pt x="49258" y="724803"/>
                  </a:lnTo>
                  <a:lnTo>
                    <a:pt x="61368" y="752019"/>
                  </a:lnTo>
                  <a:lnTo>
                    <a:pt x="76200" y="762000"/>
                  </a:lnTo>
                  <a:lnTo>
                    <a:pt x="61368" y="771980"/>
                  </a:lnTo>
                  <a:lnTo>
                    <a:pt x="49258" y="799196"/>
                  </a:lnTo>
                  <a:lnTo>
                    <a:pt x="41093" y="839565"/>
                  </a:lnTo>
                  <a:lnTo>
                    <a:pt x="38100" y="889000"/>
                  </a:lnTo>
                  <a:lnTo>
                    <a:pt x="38100" y="1397000"/>
                  </a:lnTo>
                  <a:lnTo>
                    <a:pt x="35106" y="1446434"/>
                  </a:lnTo>
                  <a:lnTo>
                    <a:pt x="26941" y="1486803"/>
                  </a:lnTo>
                  <a:lnTo>
                    <a:pt x="14831" y="1514019"/>
                  </a:lnTo>
                  <a:lnTo>
                    <a:pt x="0" y="1524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55340" y="543255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0000CC"/>
                </a:solidFill>
                <a:latin typeface="Times New Roman"/>
                <a:cs typeface="Times New Roman"/>
              </a:rPr>
              <a:t>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79140" y="406095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0000CC"/>
                </a:solidFill>
                <a:latin typeface="Times New Roman"/>
                <a:cs typeface="Times New Roman"/>
              </a:rPr>
              <a:t>01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35940" y="5818166"/>
            <a:ext cx="473709" cy="61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35940" y="5437122"/>
            <a:ext cx="47370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5940" y="5056077"/>
            <a:ext cx="47370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35940" y="4675033"/>
            <a:ext cx="47370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35940" y="4293989"/>
            <a:ext cx="47370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35940" y="3912945"/>
            <a:ext cx="47370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35940" y="3531901"/>
            <a:ext cx="47370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solidFill>
                  <a:srgbClr val="0000CC"/>
                </a:solidFill>
                <a:latin typeface="Times New Roman"/>
                <a:cs typeface="Times New Roman"/>
              </a:rPr>
              <a:t>…007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9819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T</a:t>
            </a:r>
            <a:r>
              <a:rPr dirty="0" sz="3600" spc="-20"/>
              <a:t>ags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52447"/>
            <a:ext cx="7997190" cy="456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technique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determining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word.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This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done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by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associating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with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each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information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word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 </a:t>
            </a:r>
            <a:r>
              <a:rPr dirty="0" sz="2400">
                <a:latin typeface="Arial MT"/>
                <a:cs typeface="Arial MT"/>
              </a:rPr>
              <a:t>group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bits,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called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tag,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identifies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word’s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type.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Advantages: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It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simplifies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instruction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specifications.</a:t>
            </a:r>
            <a:endParaRPr sz="2400">
              <a:latin typeface="Arial MT"/>
              <a:cs typeface="Arial MT"/>
            </a:endParaRPr>
          </a:p>
          <a:p>
            <a:pPr marL="355600" marR="1040765" indent="-342900">
              <a:lnSpc>
                <a:spcPts val="2300"/>
              </a:lnSpc>
              <a:spcBef>
                <a:spcPts val="56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Tag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inspection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permits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hardware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check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for </a:t>
            </a:r>
            <a:r>
              <a:rPr dirty="0" sz="2400">
                <a:latin typeface="Arial MT"/>
                <a:cs typeface="Arial MT"/>
              </a:rPr>
              <a:t>software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errors.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Disadvantages: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They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increase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memory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size.</a:t>
            </a:r>
            <a:endParaRPr sz="2400">
              <a:latin typeface="Arial MT"/>
              <a:cs typeface="Arial MT"/>
            </a:endParaRPr>
          </a:p>
          <a:p>
            <a:pPr marL="355600" marR="1367155" indent="-342900">
              <a:lnSpc>
                <a:spcPts val="2300"/>
              </a:lnSpc>
              <a:spcBef>
                <a:spcPts val="56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Add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system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hardware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costs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without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increasing </a:t>
            </a:r>
            <a:r>
              <a:rPr dirty="0" sz="2400">
                <a:latin typeface="Arial MT"/>
                <a:cs typeface="Arial MT"/>
              </a:rPr>
              <a:t>computing</a:t>
            </a:r>
            <a:r>
              <a:rPr dirty="0" sz="2400" spc="-1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performance.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240405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T</a:t>
            </a:r>
            <a:r>
              <a:rPr dirty="0" spc="-20"/>
              <a:t>ags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4955540" y="305904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7187" y="3059048"/>
            <a:ext cx="1802764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  <a:tabLst>
                <a:tab pos="1536700" algn="l"/>
              </a:tabLst>
            </a:pPr>
            <a:r>
              <a:rPr dirty="0" sz="1800" spc="-25" b="1">
                <a:latin typeface="Arial"/>
                <a:cs typeface="Arial"/>
              </a:rPr>
              <a:t>51</a:t>
            </a:r>
            <a:r>
              <a:rPr dirty="0" sz="1800" b="1">
                <a:latin typeface="Arial"/>
                <a:cs typeface="Arial"/>
              </a:rPr>
              <a:t>	</a:t>
            </a:r>
            <a:r>
              <a:rPr dirty="0" sz="1800" spc="-25" b="1">
                <a:latin typeface="Arial"/>
                <a:cs typeface="Arial"/>
              </a:rPr>
              <a:t>47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Parity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Check</a:t>
            </a:r>
            <a:r>
              <a:rPr dirty="0" sz="1800" spc="-25" b="1">
                <a:latin typeface="Arial"/>
                <a:cs typeface="Arial"/>
              </a:rPr>
              <a:t> bit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47707" y="3413128"/>
            <a:ext cx="76200" cy="304800"/>
            <a:chOff x="647707" y="3413128"/>
            <a:chExt cx="76200" cy="304800"/>
          </a:xfrm>
        </p:grpSpPr>
        <p:sp>
          <p:nvSpPr>
            <p:cNvPr id="6" name="object 6" descr=""/>
            <p:cNvSpPr/>
            <p:nvPr/>
          </p:nvSpPr>
          <p:spPr>
            <a:xfrm>
              <a:off x="685799" y="3476625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w="0" h="241300">
                  <a:moveTo>
                    <a:pt x="0" y="2413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47707" y="341312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894458" y="4886325"/>
            <a:ext cx="55067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5" b="1">
                <a:solidFill>
                  <a:srgbClr val="006600"/>
                </a:solidFill>
                <a:latin typeface="Arial"/>
                <a:cs typeface="Arial"/>
              </a:rPr>
              <a:t>Tagged-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word</a:t>
            </a:r>
            <a:r>
              <a:rPr dirty="0" sz="2000" spc="-6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format</a:t>
            </a:r>
            <a:r>
              <a:rPr dirty="0" sz="2000" spc="-3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of</a:t>
            </a:r>
            <a:r>
              <a:rPr dirty="0" sz="2000" spc="-25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the</a:t>
            </a:r>
            <a:r>
              <a:rPr dirty="0" sz="2000" spc="-2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6600"/>
                </a:solidFill>
                <a:latin typeface="Arial"/>
                <a:cs typeface="Arial"/>
              </a:rPr>
              <a:t>B6500/7500</a:t>
            </a:r>
            <a:r>
              <a:rPr dirty="0" sz="2000" spc="-50" b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6600"/>
                </a:solidFill>
                <a:latin typeface="Arial"/>
                <a:cs typeface="Arial"/>
              </a:rPr>
              <a:t>Series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679450" y="2111375"/>
          <a:ext cx="44323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990600"/>
                <a:gridCol w="3048000"/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5260">
                        <a:lnSpc>
                          <a:spcPct val="100000"/>
                        </a:lnSpc>
                      </a:pPr>
                      <a:r>
                        <a:rPr dirty="0" sz="1800" spc="-20" b="1">
                          <a:latin typeface="Arial"/>
                          <a:cs typeface="Arial"/>
                        </a:rPr>
                        <a:t>Tags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7787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Arial"/>
                          <a:cs typeface="Arial"/>
                        </a:rPr>
                        <a:t>Information</a:t>
                      </a:r>
                      <a:r>
                        <a:rPr dirty="0" sz="1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0" b="1">
                          <a:latin typeface="Arial"/>
                          <a:cs typeface="Arial"/>
                        </a:rPr>
                        <a:t>Bits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5565140" y="1973135"/>
            <a:ext cx="3702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30" b="1">
                <a:latin typeface="Arial"/>
                <a:cs typeface="Arial"/>
              </a:rPr>
              <a:t>Tag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479483" y="1973135"/>
            <a:ext cx="1329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Interpretation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64937" y="2460812"/>
            <a:ext cx="363855" cy="197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Arial MT"/>
                <a:cs typeface="Arial MT"/>
              </a:rPr>
              <a:t>000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25">
                <a:latin typeface="Arial MT"/>
                <a:cs typeface="Arial MT"/>
              </a:rPr>
              <a:t>001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25">
                <a:latin typeface="Arial MT"/>
                <a:cs typeface="Arial MT"/>
              </a:rPr>
              <a:t>010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25">
                <a:latin typeface="Arial MT"/>
                <a:cs typeface="Arial MT"/>
              </a:rPr>
              <a:t>011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25">
                <a:latin typeface="Arial MT"/>
                <a:cs typeface="Arial MT"/>
              </a:rPr>
              <a:t>100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25">
                <a:latin typeface="Arial MT"/>
                <a:cs typeface="Arial MT"/>
              </a:rPr>
              <a:t>101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25">
                <a:latin typeface="Arial MT"/>
                <a:cs typeface="Arial MT"/>
              </a:rPr>
              <a:t>110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25">
                <a:latin typeface="Arial MT"/>
                <a:cs typeface="Arial MT"/>
              </a:rPr>
              <a:t>111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479280" y="2460812"/>
            <a:ext cx="2289175" cy="197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Single-</a:t>
            </a:r>
            <a:r>
              <a:rPr dirty="0" sz="1600">
                <a:latin typeface="Arial MT"/>
                <a:cs typeface="Arial MT"/>
              </a:rPr>
              <a:t>precision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number </a:t>
            </a:r>
            <a:r>
              <a:rPr dirty="0" sz="1600">
                <a:latin typeface="Arial MT"/>
                <a:cs typeface="Arial MT"/>
              </a:rPr>
              <a:t>Indirect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reference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word </a:t>
            </a:r>
            <a:r>
              <a:rPr dirty="0" sz="1600" spc="-10">
                <a:latin typeface="Arial MT"/>
                <a:cs typeface="Arial MT"/>
              </a:rPr>
              <a:t>Double-</a:t>
            </a:r>
            <a:r>
              <a:rPr dirty="0" sz="1600">
                <a:latin typeface="Arial MT"/>
                <a:cs typeface="Arial MT"/>
              </a:rPr>
              <a:t>precision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number </a:t>
            </a:r>
            <a:r>
              <a:rPr dirty="0" sz="1600">
                <a:latin typeface="Arial MT"/>
                <a:cs typeface="Arial MT"/>
              </a:rPr>
              <a:t>Segment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descriptor</a:t>
            </a:r>
            <a:endParaRPr sz="1600">
              <a:latin typeface="Arial MT"/>
              <a:cs typeface="Arial MT"/>
            </a:endParaRPr>
          </a:p>
          <a:p>
            <a:pPr marL="12700" marR="139065">
              <a:lnSpc>
                <a:spcPct val="100000"/>
              </a:lnSpc>
            </a:pPr>
            <a:r>
              <a:rPr dirty="0" sz="1600" spc="-20">
                <a:latin typeface="Arial MT"/>
                <a:cs typeface="Arial MT"/>
              </a:rPr>
              <a:t>Step-</a:t>
            </a:r>
            <a:r>
              <a:rPr dirty="0" sz="1600">
                <a:latin typeface="Arial MT"/>
                <a:cs typeface="Arial MT"/>
              </a:rPr>
              <a:t>index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word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descriptor </a:t>
            </a:r>
            <a:r>
              <a:rPr dirty="0" sz="1600">
                <a:latin typeface="Arial MT"/>
                <a:cs typeface="Arial MT"/>
              </a:rPr>
              <a:t>Uninitialized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operand Instruction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95"/>
              </a:spcBef>
            </a:pPr>
            <a:r>
              <a:rPr dirty="0"/>
              <a:t>Error</a:t>
            </a:r>
            <a:r>
              <a:rPr dirty="0" spc="-100"/>
              <a:t> </a:t>
            </a:r>
            <a:r>
              <a:rPr dirty="0"/>
              <a:t>Detection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10"/>
              <a:t>Correction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40" y="1552447"/>
            <a:ext cx="8133715" cy="354012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93065" marR="30480" indent="-342900">
              <a:lnSpc>
                <a:spcPts val="2300"/>
              </a:lnSpc>
              <a:spcBef>
                <a:spcPts val="66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parity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appended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0" i="1">
                <a:latin typeface="Arial"/>
                <a:cs typeface="Arial"/>
              </a:rPr>
              <a:t>n</a:t>
            </a:r>
            <a:r>
              <a:rPr dirty="0" sz="2400" spc="-20">
                <a:latin typeface="Arial MT"/>
                <a:cs typeface="Arial MT"/>
              </a:rPr>
              <a:t>-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word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=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(x</a:t>
            </a:r>
            <a:r>
              <a:rPr dirty="0" baseline="-20833" sz="2400" i="1">
                <a:latin typeface="Arial"/>
                <a:cs typeface="Arial"/>
              </a:rPr>
              <a:t>o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baseline="-20833" sz="2400" i="1">
                <a:latin typeface="Arial"/>
                <a:cs typeface="Arial"/>
              </a:rPr>
              <a:t>i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…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, </a:t>
            </a:r>
            <a:r>
              <a:rPr dirty="0" sz="2400" spc="-10" i="1">
                <a:latin typeface="Arial"/>
                <a:cs typeface="Arial"/>
              </a:rPr>
              <a:t>x</a:t>
            </a:r>
            <a:r>
              <a:rPr dirty="0" baseline="-20833" sz="2400" spc="-15" i="1">
                <a:latin typeface="Arial"/>
                <a:cs typeface="Arial"/>
              </a:rPr>
              <a:t>n-</a:t>
            </a:r>
            <a:r>
              <a:rPr dirty="0" baseline="-20833" sz="2400" i="1">
                <a:latin typeface="Arial"/>
                <a:cs typeface="Arial"/>
              </a:rPr>
              <a:t>1</a:t>
            </a:r>
            <a:r>
              <a:rPr dirty="0" sz="2400" i="1">
                <a:latin typeface="Arial"/>
                <a:cs typeface="Arial"/>
              </a:rPr>
              <a:t>)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form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(</a:t>
            </a:r>
            <a:r>
              <a:rPr dirty="0" sz="2400" spc="-20" i="1">
                <a:latin typeface="Arial"/>
                <a:cs typeface="Arial"/>
              </a:rPr>
              <a:t>n</a:t>
            </a:r>
            <a:r>
              <a:rPr dirty="0" sz="2400" spc="-20">
                <a:latin typeface="Arial MT"/>
                <a:cs typeface="Arial MT"/>
              </a:rPr>
              <a:t>+1)-</a:t>
            </a: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word </a:t>
            </a:r>
            <a:r>
              <a:rPr dirty="0" sz="2400" i="1">
                <a:latin typeface="Arial"/>
                <a:cs typeface="Arial"/>
              </a:rPr>
              <a:t>X*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=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(x</a:t>
            </a:r>
            <a:r>
              <a:rPr dirty="0" baseline="-20833" sz="2400" i="1">
                <a:latin typeface="Arial"/>
                <a:cs typeface="Arial"/>
              </a:rPr>
              <a:t>o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baseline="-20833" sz="2400" i="1">
                <a:latin typeface="Arial"/>
                <a:cs typeface="Arial"/>
              </a:rPr>
              <a:t>i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…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x</a:t>
            </a:r>
            <a:r>
              <a:rPr dirty="0" baseline="-20833" sz="2400" spc="-15" i="1">
                <a:latin typeface="Arial"/>
                <a:cs typeface="Arial"/>
              </a:rPr>
              <a:t>n-</a:t>
            </a:r>
            <a:r>
              <a:rPr dirty="0" baseline="-20833" sz="2400" i="1">
                <a:latin typeface="Arial"/>
                <a:cs typeface="Arial"/>
              </a:rPr>
              <a:t>1</a:t>
            </a:r>
            <a:r>
              <a:rPr dirty="0" sz="2400" i="1">
                <a:latin typeface="Arial"/>
                <a:cs typeface="Arial"/>
              </a:rPr>
              <a:t>,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c</a:t>
            </a:r>
            <a:r>
              <a:rPr dirty="0" baseline="-20833" sz="2400" spc="-30" i="1">
                <a:latin typeface="Arial"/>
                <a:cs typeface="Arial"/>
              </a:rPr>
              <a:t>0</a:t>
            </a:r>
            <a:r>
              <a:rPr dirty="0" sz="2400" spc="-20" i="1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393700" marR="1148080" indent="-342900">
              <a:lnSpc>
                <a:spcPts val="2300"/>
              </a:lnSpc>
              <a:spcBef>
                <a:spcPts val="58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93700" algn="l"/>
              </a:tabLst>
            </a:pPr>
            <a:r>
              <a:rPr dirty="0" sz="2400">
                <a:latin typeface="Arial MT"/>
                <a:cs typeface="Arial MT"/>
              </a:rPr>
              <a:t>Bit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c</a:t>
            </a:r>
            <a:r>
              <a:rPr dirty="0" baseline="-20833" sz="2400" i="1">
                <a:latin typeface="Arial"/>
                <a:cs typeface="Arial"/>
              </a:rPr>
              <a:t>0</a:t>
            </a:r>
            <a:r>
              <a:rPr dirty="0" baseline="-20833" sz="2400" spc="262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assigned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value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0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1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makes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ones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X*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spc="-10">
                <a:latin typeface="Arial MT"/>
                <a:cs typeface="Arial MT"/>
              </a:rPr>
              <a:t>even.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00007D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50800">
              <a:lnSpc>
                <a:spcPts val="283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Even</a:t>
            </a:r>
            <a:r>
              <a:rPr dirty="0" sz="2400" spc="-7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Parity:</a:t>
            </a:r>
            <a:endParaRPr sz="2400">
              <a:latin typeface="Arial"/>
              <a:cs typeface="Arial"/>
            </a:endParaRPr>
          </a:p>
          <a:p>
            <a:pPr marL="393065" indent="-342265">
              <a:lnSpc>
                <a:spcPts val="295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2400" i="1">
                <a:latin typeface="Arial"/>
                <a:cs typeface="Arial"/>
              </a:rPr>
              <a:t>c</a:t>
            </a:r>
            <a:r>
              <a:rPr dirty="0" baseline="-20833" sz="2400" i="1">
                <a:latin typeface="Arial"/>
                <a:cs typeface="Arial"/>
              </a:rPr>
              <a:t>0</a:t>
            </a:r>
            <a:r>
              <a:rPr dirty="0" baseline="-20833" sz="2400" spc="-6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=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baseline="-20833" sz="2400" i="1">
                <a:latin typeface="Arial"/>
                <a:cs typeface="Arial"/>
              </a:rPr>
              <a:t>o</a:t>
            </a:r>
            <a:r>
              <a:rPr dirty="0" baseline="-20833" sz="2400" spc="270" i="1">
                <a:latin typeface="Arial"/>
                <a:cs typeface="Arial"/>
              </a:rPr>
              <a:t> </a:t>
            </a:r>
            <a:r>
              <a:rPr dirty="0" sz="2500">
                <a:latin typeface="Symbol"/>
                <a:cs typeface="Symbol"/>
              </a:rPr>
              <a:t>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baseline="-20833" sz="2400" i="1">
                <a:latin typeface="Arial"/>
                <a:cs typeface="Arial"/>
              </a:rPr>
              <a:t>i</a:t>
            </a:r>
            <a:r>
              <a:rPr dirty="0" baseline="-20833" sz="2400" spc="254" i="1">
                <a:latin typeface="Arial"/>
                <a:cs typeface="Arial"/>
              </a:rPr>
              <a:t> </a:t>
            </a:r>
            <a:r>
              <a:rPr dirty="0" sz="2500">
                <a:latin typeface="Symbol"/>
                <a:cs typeface="Symbol"/>
              </a:rPr>
              <a:t>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…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500">
                <a:latin typeface="Symbol"/>
                <a:cs typeface="Symbol"/>
              </a:rPr>
              <a:t>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Arial"/>
                <a:cs typeface="Arial"/>
              </a:rPr>
              <a:t>x</a:t>
            </a:r>
            <a:r>
              <a:rPr dirty="0" baseline="-20833" sz="2400" spc="-15" i="1">
                <a:latin typeface="Arial"/>
                <a:cs typeface="Arial"/>
              </a:rPr>
              <a:t>n-</a:t>
            </a:r>
            <a:r>
              <a:rPr dirty="0" baseline="-20833" sz="2400" spc="-75" i="1">
                <a:latin typeface="Arial"/>
                <a:cs typeface="Arial"/>
              </a:rPr>
              <a:t>1</a:t>
            </a:r>
            <a:endParaRPr baseline="-20833"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9"/>
              </a:spcBef>
              <a:buClr>
                <a:srgbClr val="00007D"/>
              </a:buClr>
              <a:buFont typeface="Wingdings"/>
              <a:buChar char=""/>
            </a:pPr>
            <a:endParaRPr sz="1600">
              <a:latin typeface="Arial"/>
              <a:cs typeface="Arial"/>
            </a:endParaRPr>
          </a:p>
          <a:p>
            <a:pPr marL="50800">
              <a:lnSpc>
                <a:spcPts val="2830"/>
              </a:lnSpc>
            </a:pPr>
            <a:r>
              <a:rPr dirty="0" sz="2400" b="1">
                <a:solidFill>
                  <a:srgbClr val="990000"/>
                </a:solidFill>
                <a:latin typeface="Arial"/>
                <a:cs typeface="Arial"/>
              </a:rPr>
              <a:t>Odd</a:t>
            </a:r>
            <a:r>
              <a:rPr dirty="0" sz="2400" spc="-40" b="1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90000"/>
                </a:solidFill>
                <a:latin typeface="Arial"/>
                <a:cs typeface="Arial"/>
              </a:rPr>
              <a:t>Parity:</a:t>
            </a:r>
            <a:endParaRPr sz="2400">
              <a:latin typeface="Arial"/>
              <a:cs typeface="Arial"/>
            </a:endParaRPr>
          </a:p>
          <a:p>
            <a:pPr marL="393065" indent="-342265">
              <a:lnSpc>
                <a:spcPts val="295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2400" i="1">
                <a:latin typeface="Arial"/>
                <a:cs typeface="Arial"/>
              </a:rPr>
              <a:t>c</a:t>
            </a:r>
            <a:r>
              <a:rPr dirty="0" baseline="-20833" sz="2400" i="1">
                <a:latin typeface="Arial"/>
                <a:cs typeface="Arial"/>
              </a:rPr>
              <a:t>0</a:t>
            </a:r>
            <a:r>
              <a:rPr dirty="0" sz="2500">
                <a:latin typeface="Symbol"/>
                <a:cs typeface="Symbol"/>
              </a:rPr>
              <a:t></a:t>
            </a:r>
            <a:r>
              <a:rPr dirty="0" sz="2500" spc="204"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=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baseline="-20833" sz="2400" i="1">
                <a:latin typeface="Arial"/>
                <a:cs typeface="Arial"/>
              </a:rPr>
              <a:t>o</a:t>
            </a:r>
            <a:r>
              <a:rPr dirty="0" baseline="-20833" sz="2400" spc="270" i="1">
                <a:latin typeface="Arial"/>
                <a:cs typeface="Arial"/>
              </a:rPr>
              <a:t> </a:t>
            </a:r>
            <a:r>
              <a:rPr dirty="0" sz="2500">
                <a:latin typeface="Symbol"/>
                <a:cs typeface="Symbol"/>
              </a:rPr>
              <a:t>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baseline="-20833" sz="2400" i="1">
                <a:latin typeface="Arial"/>
                <a:cs typeface="Arial"/>
              </a:rPr>
              <a:t>i</a:t>
            </a:r>
            <a:r>
              <a:rPr dirty="0" baseline="-20833" sz="2400" spc="277" i="1">
                <a:latin typeface="Arial"/>
                <a:cs typeface="Arial"/>
              </a:rPr>
              <a:t> </a:t>
            </a:r>
            <a:r>
              <a:rPr dirty="0" sz="2500">
                <a:latin typeface="Symbol"/>
                <a:cs typeface="Symbol"/>
              </a:rPr>
              <a:t>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…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500">
                <a:latin typeface="Symbol"/>
                <a:cs typeface="Symbol"/>
              </a:rPr>
              <a:t>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Arial"/>
                <a:cs typeface="Arial"/>
              </a:rPr>
              <a:t>x</a:t>
            </a:r>
            <a:r>
              <a:rPr dirty="0" baseline="-20833" sz="2400" spc="-15" i="1">
                <a:latin typeface="Arial"/>
                <a:cs typeface="Arial"/>
              </a:rPr>
              <a:t>n-</a:t>
            </a:r>
            <a:r>
              <a:rPr dirty="0" baseline="-20833" sz="2400" spc="-75" i="1">
                <a:latin typeface="Arial"/>
                <a:cs typeface="Arial"/>
              </a:rPr>
              <a:t>1</a:t>
            </a:r>
            <a:endParaRPr baseline="-20833"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>cse</Company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Eva</dc:creator>
  <dc:title>fsfsdfdsf</dc:title>
  <dcterms:created xsi:type="dcterms:W3CDTF">2025-03-14T17:05:51Z</dcterms:created>
  <dcterms:modified xsi:type="dcterms:W3CDTF">2025-03-14T17:05:51Z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2014-04-07T00:00:00Z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2025-03-14T00:00:00Z</vt:filetime>
  </property>
  <property fmtid="{D5CDD505-2E9C-101B-9397-08002B2CF9AE}" pid="5" name="Producer">
    <vt:lpwstr>Adobe PDF Library 9.0</vt:lpwstr>
  </property>
</Properties>
</file>