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21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8575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2750" y="134937"/>
            <a:ext cx="8731250" cy="27463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09575" y="0"/>
            <a:ext cx="278130" cy="271780"/>
          </a:xfrm>
          <a:custGeom>
            <a:avLst/>
            <a:gdLst/>
            <a:ahLst/>
            <a:cxnLst/>
            <a:rect l="l" t="t" r="r" b="b"/>
            <a:pathLst>
              <a:path w="278130" h="271780">
                <a:moveTo>
                  <a:pt x="138112" y="134937"/>
                </a:moveTo>
                <a:lnTo>
                  <a:pt x="0" y="134937"/>
                </a:lnTo>
                <a:lnTo>
                  <a:pt x="0" y="271462"/>
                </a:lnTo>
                <a:lnTo>
                  <a:pt x="138112" y="271462"/>
                </a:lnTo>
                <a:lnTo>
                  <a:pt x="138112" y="134937"/>
                </a:lnTo>
                <a:close/>
              </a:path>
              <a:path w="278130" h="271780">
                <a:moveTo>
                  <a:pt x="277812" y="0"/>
                </a:moveTo>
                <a:lnTo>
                  <a:pt x="138112" y="0"/>
                </a:lnTo>
                <a:lnTo>
                  <a:pt x="138112" y="134937"/>
                </a:lnTo>
                <a:lnTo>
                  <a:pt x="277812" y="134937"/>
                </a:lnTo>
                <a:lnTo>
                  <a:pt x="277812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139700" y="0"/>
                </a:moveTo>
                <a:lnTo>
                  <a:pt x="0" y="0"/>
                </a:lnTo>
                <a:lnTo>
                  <a:pt x="0" y="141287"/>
                </a:lnTo>
                <a:lnTo>
                  <a:pt x="139700" y="141287"/>
                </a:lnTo>
                <a:lnTo>
                  <a:pt x="13970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1762" y="136525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141287" y="0"/>
                </a:moveTo>
                <a:lnTo>
                  <a:pt x="0" y="0"/>
                </a:lnTo>
                <a:lnTo>
                  <a:pt x="0" y="138112"/>
                </a:lnTo>
                <a:lnTo>
                  <a:pt x="141287" y="138112"/>
                </a:lnTo>
                <a:lnTo>
                  <a:pt x="141287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74637" y="271462"/>
            <a:ext cx="273050" cy="274955"/>
          </a:xfrm>
          <a:custGeom>
            <a:avLst/>
            <a:gdLst/>
            <a:ahLst/>
            <a:cxnLst/>
            <a:rect l="l" t="t" r="r" b="b"/>
            <a:pathLst>
              <a:path w="273050" h="274955">
                <a:moveTo>
                  <a:pt x="273050" y="0"/>
                </a:moveTo>
                <a:lnTo>
                  <a:pt x="134937" y="0"/>
                </a:lnTo>
                <a:lnTo>
                  <a:pt x="134937" y="138112"/>
                </a:lnTo>
                <a:lnTo>
                  <a:pt x="0" y="138112"/>
                </a:lnTo>
                <a:lnTo>
                  <a:pt x="0" y="274637"/>
                </a:lnTo>
                <a:lnTo>
                  <a:pt x="136525" y="274637"/>
                </a:lnTo>
                <a:lnTo>
                  <a:pt x="136525" y="138112"/>
                </a:lnTo>
                <a:lnTo>
                  <a:pt x="273050" y="138112"/>
                </a:lnTo>
                <a:lnTo>
                  <a:pt x="27305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378809"/>
            <a:ext cx="8541385" cy="12729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5540" y="3058769"/>
            <a:ext cx="3773170" cy="203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7730" y="2684780"/>
            <a:ext cx="328739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99"/>
                </a:solidFill>
              </a:rPr>
              <a:t>Lecture</a:t>
            </a:r>
            <a:r>
              <a:rPr sz="4400" spc="-45" dirty="0">
                <a:solidFill>
                  <a:srgbClr val="000099"/>
                </a:solidFill>
              </a:rPr>
              <a:t> </a:t>
            </a:r>
            <a:r>
              <a:rPr sz="4400">
                <a:solidFill>
                  <a:srgbClr val="000099"/>
                </a:solidFill>
              </a:rPr>
              <a:t>–</a:t>
            </a:r>
            <a:r>
              <a:rPr sz="4400" spc="-30">
                <a:solidFill>
                  <a:srgbClr val="000099"/>
                </a:solidFill>
              </a:rPr>
              <a:t> </a:t>
            </a:r>
            <a:r>
              <a:rPr sz="4400" spc="-35">
                <a:solidFill>
                  <a:srgbClr val="000099"/>
                </a:solidFill>
              </a:rPr>
              <a:t>1</a:t>
            </a:r>
            <a:r>
              <a:rPr lang="en-US" sz="4400" spc="-35">
                <a:solidFill>
                  <a:srgbClr val="000099"/>
                </a:solidFill>
              </a:rPr>
              <a:t>0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739" rIns="0" bIns="0" rtlCol="0">
            <a:spAutoFit/>
          </a:bodyPr>
          <a:lstStyle/>
          <a:p>
            <a:pPr marL="32010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45E74-7853-CB1B-47BD-300F08456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18" y="1959390"/>
            <a:ext cx="5742364" cy="2939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839" rIns="0" bIns="0" rtlCol="0">
            <a:spAutoFit/>
          </a:bodyPr>
          <a:lstStyle/>
          <a:p>
            <a:pPr marL="1974214">
              <a:lnSpc>
                <a:spcPct val="100000"/>
              </a:lnSpc>
              <a:spcBef>
                <a:spcPts val="95"/>
              </a:spcBef>
            </a:pPr>
            <a:r>
              <a:rPr dirty="0"/>
              <a:t>Division</a:t>
            </a:r>
            <a:r>
              <a:rPr spc="-130" dirty="0"/>
              <a:t> </a:t>
            </a:r>
            <a:r>
              <a:rPr spc="-10" dirty="0"/>
              <a:t>Hardware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4C98E-0953-816A-2C5D-2526EDA8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4871"/>
            <a:ext cx="8257030" cy="47789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905000" y="491452"/>
            <a:ext cx="62484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1670" algn="l">
              <a:lnSpc>
                <a:spcPct val="100000"/>
              </a:lnSpc>
              <a:spcBef>
                <a:spcPts val="95"/>
              </a:spcBef>
            </a:pPr>
            <a:r>
              <a:rPr dirty="0"/>
              <a:t>Division</a:t>
            </a:r>
            <a:r>
              <a:rPr spc="-130" dirty="0"/>
              <a:t> </a:t>
            </a:r>
            <a:r>
              <a:rPr spc="-10" dirty="0"/>
              <a:t>Algorithm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C9055C-9FCD-AB3D-EA9E-4A601B4A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8488"/>
            <a:ext cx="6420380" cy="68295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221" rIns="0" bIns="0" rtlCol="0">
            <a:spAutoFit/>
          </a:bodyPr>
          <a:lstStyle/>
          <a:p>
            <a:pPr marL="2087245">
              <a:lnSpc>
                <a:spcPct val="100000"/>
              </a:lnSpc>
              <a:spcBef>
                <a:spcPts val="95"/>
              </a:spcBef>
            </a:pPr>
            <a:r>
              <a:rPr dirty="0"/>
              <a:t>Division</a:t>
            </a:r>
            <a:r>
              <a:rPr spc="-130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5CFBE-AB0C-C735-D819-C9867DC6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563"/>
            <a:ext cx="9144000" cy="51776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839" y="3454400"/>
            <a:ext cx="2261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be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expressed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914392"/>
            <a:ext cx="7821930" cy="141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requires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×</a:t>
            </a:r>
            <a:r>
              <a:rPr sz="2400" i="1" spc="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array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2-</a:t>
            </a:r>
            <a:r>
              <a:rPr sz="2400" dirty="0">
                <a:latin typeface="Arial MT"/>
                <a:cs typeface="Arial MT"/>
              </a:rPr>
              <a:t>input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gate.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8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product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terms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summed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array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i="1" spc="-20" dirty="0">
                <a:latin typeface="Arial"/>
                <a:cs typeface="Arial"/>
              </a:rPr>
              <a:t>n(n-</a:t>
            </a:r>
            <a:r>
              <a:rPr sz="2400" i="1" dirty="0">
                <a:latin typeface="Arial"/>
                <a:cs typeface="Arial"/>
              </a:rPr>
              <a:t>1)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 MT"/>
                <a:cs typeface="Arial MT"/>
              </a:rPr>
              <a:t>1- </a:t>
            </a:r>
            <a:r>
              <a:rPr sz="2400" dirty="0">
                <a:latin typeface="Arial MT"/>
                <a:cs typeface="Arial MT"/>
              </a:rPr>
              <a:t>bit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full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adders.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6728" y="3646745"/>
            <a:ext cx="28194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-50" dirty="0">
                <a:latin typeface="Symbol"/>
                <a:cs typeface="Symbol"/>
              </a:rPr>
              <a:t>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0584" y="3546016"/>
            <a:ext cx="294005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-25" dirty="0">
                <a:latin typeface="Arial"/>
                <a:cs typeface="Arial"/>
              </a:rPr>
              <a:t>n</a:t>
            </a:r>
            <a:r>
              <a:rPr sz="1200" spc="-25" dirty="0">
                <a:latin typeface="Symbol"/>
                <a:cs typeface="Symbol"/>
              </a:rPr>
              <a:t></a:t>
            </a:r>
            <a:r>
              <a:rPr sz="1200" spc="-25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2744" y="4038481"/>
            <a:ext cx="3465195" cy="539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234950" algn="r">
              <a:lnSpc>
                <a:spcPts val="1285"/>
              </a:lnSpc>
              <a:spcBef>
                <a:spcPts val="130"/>
              </a:spcBef>
            </a:pPr>
            <a:r>
              <a:rPr sz="1200" i="1" dirty="0">
                <a:latin typeface="Arial"/>
                <a:cs typeface="Arial"/>
              </a:rPr>
              <a:t>i</a:t>
            </a:r>
            <a:r>
              <a:rPr sz="1200" i="1" spc="-140" dirty="0">
                <a:latin typeface="Arial"/>
                <a:cs typeface="Arial"/>
              </a:rPr>
              <a:t> </a:t>
            </a:r>
            <a:r>
              <a:rPr sz="1200" spc="-25" dirty="0">
                <a:latin typeface="Symbol"/>
                <a:cs typeface="Symbol"/>
              </a:rPr>
              <a:t></a:t>
            </a:r>
            <a:r>
              <a:rPr sz="1200" spc="-25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2725"/>
              </a:lnSpc>
            </a:pP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rewritten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9718" y="3688712"/>
            <a:ext cx="44323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i="1" dirty="0">
                <a:latin typeface="Arial"/>
                <a:cs typeface="Arial"/>
              </a:rPr>
              <a:t>P</a:t>
            </a:r>
            <a:r>
              <a:rPr sz="2100" i="1" spc="130" dirty="0">
                <a:latin typeface="Arial"/>
                <a:cs typeface="Arial"/>
              </a:rPr>
              <a:t> </a:t>
            </a:r>
            <a:r>
              <a:rPr sz="2100" spc="-5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9524" y="3867849"/>
            <a:ext cx="60325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-50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0692" y="3679983"/>
            <a:ext cx="60325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-50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5725" y="3688713"/>
            <a:ext cx="63500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dirty="0">
                <a:latin typeface="Arial MT"/>
                <a:cs typeface="Arial MT"/>
              </a:rPr>
              <a:t>2</a:t>
            </a:r>
            <a:r>
              <a:rPr sz="2100" spc="210" dirty="0">
                <a:latin typeface="Arial MT"/>
                <a:cs typeface="Arial MT"/>
              </a:rPr>
              <a:t> </a:t>
            </a:r>
            <a:r>
              <a:rPr sz="2100" i="1" dirty="0">
                <a:latin typeface="Arial"/>
                <a:cs typeface="Arial"/>
              </a:rPr>
              <a:t>x</a:t>
            </a:r>
            <a:r>
              <a:rPr sz="2100" i="1" spc="-225" dirty="0">
                <a:latin typeface="Arial"/>
                <a:cs typeface="Arial"/>
              </a:rPr>
              <a:t> </a:t>
            </a:r>
            <a:r>
              <a:rPr sz="2100" i="1" spc="-50" dirty="0">
                <a:latin typeface="Arial"/>
                <a:cs typeface="Arial"/>
              </a:rPr>
              <a:t>Y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840" y="583184"/>
            <a:ext cx="7926705" cy="2969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990000"/>
                </a:solidFill>
                <a:latin typeface="Arial"/>
                <a:cs typeface="Arial"/>
              </a:rPr>
              <a:t>Combinational</a:t>
            </a:r>
            <a:r>
              <a:rPr sz="4000" b="1" spc="-1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990000"/>
                </a:solidFill>
                <a:latin typeface="Arial"/>
                <a:cs typeface="Arial"/>
              </a:rPr>
              <a:t>Array</a:t>
            </a:r>
            <a:r>
              <a:rPr sz="4000" b="1" spc="-1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990000"/>
                </a:solidFill>
                <a:latin typeface="Arial"/>
                <a:cs typeface="Arial"/>
              </a:rPr>
              <a:t>Multiplier</a:t>
            </a:r>
            <a:endParaRPr sz="4000">
              <a:latin typeface="Arial"/>
              <a:cs typeface="Arial"/>
            </a:endParaRPr>
          </a:p>
          <a:p>
            <a:pPr marL="393700" marR="101600" indent="-342900">
              <a:lnSpc>
                <a:spcPts val="2300"/>
              </a:lnSpc>
              <a:spcBef>
                <a:spcPts val="339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93700" algn="l"/>
              </a:tabLst>
            </a:pPr>
            <a:r>
              <a:rPr sz="2400" dirty="0">
                <a:latin typeface="Arial MT"/>
                <a:cs typeface="Arial MT"/>
              </a:rPr>
              <a:t>Composed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arrays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simple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combinational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elements,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implements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add/sub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shift </a:t>
            </a:r>
            <a:r>
              <a:rPr sz="2400" dirty="0">
                <a:latin typeface="Arial MT"/>
                <a:cs typeface="Arial MT"/>
              </a:rPr>
              <a:t>operation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small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slices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multiplicand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operands.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5"/>
              </a:spcBef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84175" marR="43180" indent="-333375">
              <a:lnSpc>
                <a:spcPts val="25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93700" algn="l"/>
                <a:tab pos="3336290" algn="l"/>
              </a:tabLst>
            </a:pPr>
            <a:r>
              <a:rPr sz="2400" i="1" dirty="0">
                <a:latin typeface="Arial"/>
                <a:cs typeface="Arial"/>
              </a:rPr>
              <a:t>X</a:t>
            </a:r>
            <a:r>
              <a:rPr sz="2400" i="1" spc="245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Arial"/>
                <a:cs typeface="Arial"/>
              </a:rPr>
              <a:t>x</a:t>
            </a:r>
            <a:r>
              <a:rPr sz="2100" i="1" spc="-15" baseline="-23809" dirty="0">
                <a:latin typeface="Arial"/>
                <a:cs typeface="Arial"/>
              </a:rPr>
              <a:t>n</a:t>
            </a:r>
            <a:r>
              <a:rPr sz="2100" spc="-15" baseline="-23809" dirty="0">
                <a:latin typeface="Symbol"/>
                <a:cs typeface="Symbol"/>
              </a:rPr>
              <a:t></a:t>
            </a:r>
            <a:r>
              <a:rPr sz="2100" spc="-15" baseline="-23809" dirty="0">
                <a:latin typeface="Arial MT"/>
                <a:cs typeface="Arial MT"/>
              </a:rPr>
              <a:t>1</a:t>
            </a:r>
            <a:r>
              <a:rPr sz="2400" i="1" spc="-10" dirty="0">
                <a:latin typeface="Arial"/>
                <a:cs typeface="Arial"/>
              </a:rPr>
              <a:t>x</a:t>
            </a:r>
            <a:r>
              <a:rPr sz="2100" i="1" spc="-15" baseline="-23809" dirty="0">
                <a:latin typeface="Arial"/>
                <a:cs typeface="Arial"/>
              </a:rPr>
              <a:t>n</a:t>
            </a:r>
            <a:r>
              <a:rPr sz="2100" spc="-15" baseline="-23809" dirty="0">
                <a:latin typeface="Symbol"/>
                <a:cs typeface="Symbol"/>
              </a:rPr>
              <a:t></a:t>
            </a:r>
            <a:r>
              <a:rPr sz="2100" spc="-15" baseline="-23809" dirty="0">
                <a:latin typeface="Arial MT"/>
                <a:cs typeface="Arial MT"/>
              </a:rPr>
              <a:t>2</a:t>
            </a:r>
            <a:r>
              <a:rPr sz="2400" spc="-10" dirty="0">
                <a:latin typeface="Arial MT"/>
                <a:cs typeface="Arial MT"/>
              </a:rPr>
              <a:t>.........</a:t>
            </a:r>
            <a:r>
              <a:rPr sz="2400" i="1" spc="-10" dirty="0">
                <a:latin typeface="Arial"/>
                <a:cs typeface="Arial"/>
              </a:rPr>
              <a:t>x</a:t>
            </a:r>
            <a:r>
              <a:rPr sz="2100" spc="-15" baseline="-23809" dirty="0">
                <a:latin typeface="Arial MT"/>
                <a:cs typeface="Arial MT"/>
              </a:rPr>
              <a:t>1</a:t>
            </a:r>
            <a:r>
              <a:rPr sz="2400" i="1" spc="-10" dirty="0">
                <a:latin typeface="Arial"/>
                <a:cs typeface="Arial"/>
              </a:rPr>
              <a:t>x</a:t>
            </a:r>
            <a:r>
              <a:rPr sz="2100" spc="-15" baseline="-23809" dirty="0">
                <a:latin typeface="Arial MT"/>
                <a:cs typeface="Arial MT"/>
              </a:rPr>
              <a:t>0</a:t>
            </a:r>
            <a:r>
              <a:rPr sz="2100" baseline="-23809" dirty="0">
                <a:latin typeface="Arial MT"/>
                <a:cs typeface="Arial MT"/>
              </a:rPr>
              <a:t>	</a:t>
            </a:r>
            <a:r>
              <a:rPr sz="3600" spc="30" baseline="-4629" dirty="0">
                <a:latin typeface="Arial MT"/>
                <a:cs typeface="Arial MT"/>
              </a:rPr>
              <a:t>and</a:t>
            </a:r>
            <a:r>
              <a:rPr sz="3600" spc="179" baseline="-4629" dirty="0">
                <a:latin typeface="Arial MT"/>
                <a:cs typeface="Arial MT"/>
              </a:rPr>
              <a:t> </a:t>
            </a:r>
            <a:r>
              <a:rPr sz="2400" i="1" spc="20" dirty="0">
                <a:latin typeface="Arial"/>
                <a:cs typeface="Arial"/>
              </a:rPr>
              <a:t>Y</a:t>
            </a:r>
            <a:r>
              <a:rPr sz="2400" i="1" spc="395" dirty="0">
                <a:latin typeface="Arial"/>
                <a:cs typeface="Arial"/>
              </a:rPr>
              <a:t> </a:t>
            </a:r>
            <a:r>
              <a:rPr sz="2400" spc="20" dirty="0">
                <a:latin typeface="Symbol"/>
                <a:cs typeface="Symbol"/>
              </a:rPr>
              <a:t>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Arial"/>
                <a:cs typeface="Arial"/>
              </a:rPr>
              <a:t>y</a:t>
            </a:r>
            <a:r>
              <a:rPr sz="2100" i="1" spc="30" baseline="-23809" dirty="0">
                <a:latin typeface="Arial"/>
                <a:cs typeface="Arial"/>
              </a:rPr>
              <a:t>n</a:t>
            </a:r>
            <a:r>
              <a:rPr sz="2100" spc="30" baseline="-23809" dirty="0">
                <a:latin typeface="Symbol"/>
                <a:cs typeface="Symbol"/>
              </a:rPr>
              <a:t></a:t>
            </a:r>
            <a:r>
              <a:rPr sz="2100" spc="30" baseline="-23809" dirty="0">
                <a:latin typeface="Arial MT"/>
                <a:cs typeface="Arial MT"/>
              </a:rPr>
              <a:t>1</a:t>
            </a:r>
            <a:r>
              <a:rPr sz="2400" i="1" spc="20" dirty="0">
                <a:latin typeface="Arial"/>
                <a:cs typeface="Arial"/>
              </a:rPr>
              <a:t>y</a:t>
            </a:r>
            <a:r>
              <a:rPr sz="2100" i="1" spc="30" baseline="-23809" dirty="0">
                <a:latin typeface="Arial"/>
                <a:cs typeface="Arial"/>
              </a:rPr>
              <a:t>n</a:t>
            </a:r>
            <a:r>
              <a:rPr sz="2100" spc="30" baseline="-23809" dirty="0">
                <a:latin typeface="Symbol"/>
                <a:cs typeface="Symbol"/>
              </a:rPr>
              <a:t></a:t>
            </a:r>
            <a:r>
              <a:rPr sz="2100" spc="30" baseline="-23809" dirty="0">
                <a:latin typeface="Arial MT"/>
                <a:cs typeface="Arial MT"/>
              </a:rPr>
              <a:t>2</a:t>
            </a:r>
            <a:r>
              <a:rPr sz="2400" spc="20" dirty="0">
                <a:latin typeface="Arial MT"/>
                <a:cs typeface="Arial MT"/>
              </a:rPr>
              <a:t>.........</a:t>
            </a:r>
            <a:r>
              <a:rPr sz="2400" i="1" spc="20" dirty="0">
                <a:latin typeface="Arial"/>
                <a:cs typeface="Arial"/>
              </a:rPr>
              <a:t>y</a:t>
            </a:r>
            <a:r>
              <a:rPr sz="2100" spc="30" baseline="-23809" dirty="0">
                <a:latin typeface="Arial MT"/>
                <a:cs typeface="Arial MT"/>
              </a:rPr>
              <a:t>1</a:t>
            </a:r>
            <a:r>
              <a:rPr sz="2400" i="1" spc="20" dirty="0">
                <a:latin typeface="Arial"/>
                <a:cs typeface="Arial"/>
              </a:rPr>
              <a:t>y</a:t>
            </a:r>
            <a:r>
              <a:rPr sz="2100" spc="30" baseline="-23809" dirty="0">
                <a:latin typeface="Arial MT"/>
                <a:cs typeface="Arial MT"/>
              </a:rPr>
              <a:t>0</a:t>
            </a:r>
            <a:r>
              <a:rPr sz="2100" spc="465" baseline="-23809" dirty="0">
                <a:latin typeface="Arial MT"/>
                <a:cs typeface="Arial MT"/>
              </a:rPr>
              <a:t> </a:t>
            </a:r>
            <a:r>
              <a:rPr sz="3600" spc="-15" baseline="-4629" dirty="0">
                <a:latin typeface="Arial MT"/>
                <a:cs typeface="Arial MT"/>
              </a:rPr>
              <a:t>where 	</a:t>
            </a:r>
            <a:r>
              <a:rPr sz="2400" dirty="0">
                <a:latin typeface="Arial MT"/>
                <a:cs typeface="Arial MT"/>
              </a:rPr>
              <a:t>both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unsigned integers.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Now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3525" i="1" baseline="-3546" dirty="0">
                <a:latin typeface="Arial"/>
                <a:cs typeface="Arial"/>
              </a:rPr>
              <a:t>P</a:t>
            </a:r>
            <a:r>
              <a:rPr sz="3525" i="1" spc="142" baseline="-3546" dirty="0">
                <a:latin typeface="Arial"/>
                <a:cs typeface="Arial"/>
              </a:rPr>
              <a:t> </a:t>
            </a:r>
            <a:r>
              <a:rPr sz="3525" baseline="-3546" dirty="0">
                <a:latin typeface="Symbol"/>
                <a:cs typeface="Symbol"/>
              </a:rPr>
              <a:t></a:t>
            </a:r>
            <a:r>
              <a:rPr sz="3525" spc="262" baseline="-3546" dirty="0">
                <a:latin typeface="Times New Roman"/>
                <a:cs typeface="Times New Roman"/>
              </a:rPr>
              <a:t> </a:t>
            </a:r>
            <a:r>
              <a:rPr sz="3525" i="1" baseline="-3546" dirty="0">
                <a:latin typeface="Arial"/>
                <a:cs typeface="Arial"/>
              </a:rPr>
              <a:t>X</a:t>
            </a:r>
            <a:r>
              <a:rPr sz="3525" i="1" spc="-127" baseline="-3546" dirty="0">
                <a:latin typeface="Arial"/>
                <a:cs typeface="Arial"/>
              </a:rPr>
              <a:t> </a:t>
            </a:r>
            <a:r>
              <a:rPr sz="3525" spc="104" baseline="-3546" dirty="0">
                <a:latin typeface="Symbol"/>
                <a:cs typeface="Symbol"/>
              </a:rPr>
              <a:t></a:t>
            </a:r>
            <a:r>
              <a:rPr sz="3525" i="1" spc="104" baseline="-3546" dirty="0">
                <a:latin typeface="Arial"/>
                <a:cs typeface="Arial"/>
              </a:rPr>
              <a:t>Y</a:t>
            </a:r>
            <a:r>
              <a:rPr sz="3525" i="1" spc="240" baseline="-3546" dirty="0">
                <a:latin typeface="Arial"/>
                <a:cs typeface="Arial"/>
              </a:rPr>
              <a:t> </a:t>
            </a:r>
            <a:r>
              <a:rPr sz="2400" spc="-25" dirty="0">
                <a:latin typeface="Arial MT"/>
                <a:cs typeface="Arial MT"/>
              </a:rPr>
              <a:t>can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446" y="47576"/>
            <a:ext cx="18859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50" dirty="0">
                <a:latin typeface="Symbol"/>
                <a:cs typeface="Symbol"/>
              </a:rPr>
              <a:t>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321" y="-2455"/>
            <a:ext cx="164465" cy="13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25" dirty="0">
                <a:latin typeface="Times New Roman"/>
                <a:cs typeface="Times New Roman"/>
              </a:rPr>
              <a:t>n</a:t>
            </a:r>
            <a:r>
              <a:rPr sz="700" spc="-25" dirty="0">
                <a:latin typeface="Symbol"/>
                <a:cs typeface="Symbol"/>
              </a:rPr>
              <a:t></a:t>
            </a:r>
            <a:r>
              <a:rPr sz="700" spc="-25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676" y="295726"/>
            <a:ext cx="154305" cy="13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25" dirty="0">
                <a:latin typeface="Times New Roman"/>
                <a:cs typeface="Times New Roman"/>
              </a:rPr>
              <a:t>i</a:t>
            </a:r>
            <a:r>
              <a:rPr sz="700" spc="-25" dirty="0">
                <a:latin typeface="Symbol"/>
                <a:cs typeface="Symbol"/>
              </a:rPr>
              <a:t></a:t>
            </a:r>
            <a:r>
              <a:rPr sz="700" spc="-25" dirty="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0702" y="188949"/>
            <a:ext cx="50165" cy="13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0908" y="83407"/>
            <a:ext cx="50165" cy="13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6802" y="88153"/>
            <a:ext cx="35496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x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i="1" spc="-5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020" y="88153"/>
            <a:ext cx="245110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i="1" dirty="0">
                <a:latin typeface="Times New Roman"/>
                <a:cs typeface="Times New Roman"/>
              </a:rPr>
              <a:t>P</a:t>
            </a:r>
            <a:r>
              <a:rPr sz="1200" i="1" spc="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28863" y="4187683"/>
            <a:ext cx="307340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50" dirty="0">
                <a:latin typeface="Symbol"/>
                <a:cs typeface="Symbol"/>
              </a:rPr>
              <a:t>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49542" y="4187683"/>
            <a:ext cx="307340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50" dirty="0">
                <a:latin typeface="Symbol"/>
                <a:cs typeface="Symbol"/>
              </a:rPr>
              <a:t>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5913" y="4268675"/>
            <a:ext cx="13906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-50" dirty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15913" y="4078813"/>
            <a:ext cx="13906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-50" dirty="0">
                <a:latin typeface="Symbol"/>
                <a:cs typeface="Symbol"/>
              </a:rPr>
              <a:t>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02822" y="4268675"/>
            <a:ext cx="13906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-50" dirty="0">
                <a:latin typeface="Symbol"/>
                <a:cs typeface="Symbol"/>
              </a:rPr>
              <a:t>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93783" y="4233964"/>
            <a:ext cx="48450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i="1" dirty="0">
                <a:latin typeface="Arial"/>
                <a:cs typeface="Arial"/>
              </a:rPr>
              <a:t>P</a:t>
            </a:r>
            <a:r>
              <a:rPr sz="2300" i="1" spc="150" dirty="0">
                <a:latin typeface="Arial"/>
                <a:cs typeface="Arial"/>
              </a:rPr>
              <a:t> </a:t>
            </a:r>
            <a:r>
              <a:rPr sz="2300" spc="-5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46540" y="4233964"/>
            <a:ext cx="19050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-50" dirty="0">
                <a:latin typeface="Arial MT"/>
                <a:cs typeface="Arial MT"/>
              </a:rPr>
              <a:t>2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07702" y="3953195"/>
            <a:ext cx="110490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607695" algn="l"/>
              </a:tabLst>
            </a:pPr>
            <a:r>
              <a:rPr sz="1350" i="1" spc="-25" dirty="0">
                <a:latin typeface="Arial"/>
                <a:cs typeface="Arial"/>
              </a:rPr>
              <a:t>n</a:t>
            </a:r>
            <a:r>
              <a:rPr sz="1350" spc="-25" dirty="0">
                <a:latin typeface="Symbol"/>
                <a:cs typeface="Symbol"/>
              </a:rPr>
              <a:t></a:t>
            </a:r>
            <a:r>
              <a:rPr sz="1350" spc="-25" dirty="0">
                <a:latin typeface="Arial MT"/>
                <a:cs typeface="Arial MT"/>
              </a:rPr>
              <a:t>1</a:t>
            </a:r>
            <a:r>
              <a:rPr sz="1350" dirty="0">
                <a:latin typeface="Arial MT"/>
                <a:cs typeface="Arial MT"/>
              </a:rPr>
              <a:t>	</a:t>
            </a:r>
            <a:r>
              <a:rPr sz="3450" baseline="-24154" dirty="0">
                <a:latin typeface="Symbol"/>
                <a:cs typeface="Symbol"/>
              </a:rPr>
              <a:t></a:t>
            </a:r>
            <a:r>
              <a:rPr sz="3450" spc="-427" baseline="-24154" dirty="0">
                <a:latin typeface="Times New Roman"/>
                <a:cs typeface="Times New Roman"/>
              </a:rPr>
              <a:t> </a:t>
            </a:r>
            <a:r>
              <a:rPr sz="1350" i="1" spc="-25" dirty="0">
                <a:latin typeface="Arial"/>
                <a:cs typeface="Arial"/>
              </a:rPr>
              <a:t>n</a:t>
            </a:r>
            <a:r>
              <a:rPr sz="1350" spc="-25" dirty="0">
                <a:latin typeface="Symbol"/>
                <a:cs typeface="Symbol"/>
              </a:rPr>
              <a:t></a:t>
            </a:r>
            <a:r>
              <a:rPr sz="1350" spc="-25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38455" y="4496245"/>
            <a:ext cx="201676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76580" algn="l"/>
                <a:tab pos="1889760" algn="l"/>
              </a:tabLst>
            </a:pPr>
            <a:r>
              <a:rPr sz="1350" i="1" dirty="0">
                <a:latin typeface="Arial"/>
                <a:cs typeface="Arial"/>
              </a:rPr>
              <a:t>i</a:t>
            </a:r>
            <a:r>
              <a:rPr sz="1350" i="1" spc="-170" dirty="0">
                <a:latin typeface="Arial"/>
                <a:cs typeface="Arial"/>
              </a:rPr>
              <a:t> </a:t>
            </a:r>
            <a:r>
              <a:rPr sz="1350" spc="-25" dirty="0">
                <a:latin typeface="Symbol"/>
                <a:cs typeface="Symbol"/>
              </a:rPr>
              <a:t></a:t>
            </a:r>
            <a:r>
              <a:rPr sz="1350" spc="-25" dirty="0">
                <a:latin typeface="Arial MT"/>
                <a:cs typeface="Arial MT"/>
              </a:rPr>
              <a:t>0</a:t>
            </a:r>
            <a:r>
              <a:rPr sz="1350" dirty="0">
                <a:latin typeface="Arial MT"/>
                <a:cs typeface="Arial MT"/>
              </a:rPr>
              <a:t>	</a:t>
            </a:r>
            <a:r>
              <a:rPr sz="3450" baseline="1207" dirty="0">
                <a:latin typeface="Symbol"/>
                <a:cs typeface="Symbol"/>
              </a:rPr>
              <a:t></a:t>
            </a:r>
            <a:r>
              <a:rPr sz="3450" spc="-359" baseline="1207" dirty="0">
                <a:latin typeface="Times New Roman"/>
                <a:cs typeface="Times New Roman"/>
              </a:rPr>
              <a:t> </a:t>
            </a:r>
            <a:r>
              <a:rPr sz="1350" i="1" dirty="0">
                <a:latin typeface="Arial"/>
                <a:cs typeface="Arial"/>
              </a:rPr>
              <a:t>i</a:t>
            </a:r>
            <a:r>
              <a:rPr sz="1350" i="1" spc="-170" dirty="0">
                <a:latin typeface="Arial"/>
                <a:cs typeface="Arial"/>
              </a:rPr>
              <a:t> </a:t>
            </a:r>
            <a:r>
              <a:rPr sz="1350" spc="-35" dirty="0">
                <a:latin typeface="Symbol"/>
                <a:cs typeface="Symbol"/>
              </a:rPr>
              <a:t></a:t>
            </a:r>
            <a:r>
              <a:rPr sz="1350" spc="-35" dirty="0">
                <a:latin typeface="Arial MT"/>
                <a:cs typeface="Arial MT"/>
              </a:rPr>
              <a:t>0</a:t>
            </a:r>
            <a:r>
              <a:rPr sz="1350" dirty="0">
                <a:latin typeface="Arial MT"/>
                <a:cs typeface="Arial MT"/>
              </a:rPr>
              <a:t>	</a:t>
            </a:r>
            <a:r>
              <a:rPr sz="3450" spc="-75" baseline="1207" dirty="0">
                <a:latin typeface="Symbol"/>
                <a:cs typeface="Symbol"/>
              </a:rPr>
              <a:t></a:t>
            </a:r>
            <a:endParaRPr sz="3450" baseline="1207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02111" y="4224338"/>
            <a:ext cx="6413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i="1" spc="-50" dirty="0">
                <a:latin typeface="Arial"/>
                <a:cs typeface="Arial"/>
              </a:rPr>
              <a:t>j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16752" y="4224338"/>
            <a:ext cx="6413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i="1" spc="-50" dirty="0">
                <a:latin typeface="Arial"/>
                <a:cs typeface="Arial"/>
              </a:rPr>
              <a:t>i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55577" y="4233964"/>
            <a:ext cx="76517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00" i="1" dirty="0">
                <a:latin typeface="Arial"/>
                <a:cs typeface="Arial"/>
              </a:rPr>
              <a:t>x</a:t>
            </a:r>
            <a:r>
              <a:rPr sz="2025" i="1" baseline="-24691" dirty="0">
                <a:latin typeface="Arial"/>
                <a:cs typeface="Arial"/>
              </a:rPr>
              <a:t>i</a:t>
            </a:r>
            <a:r>
              <a:rPr sz="2025" i="1" spc="-82" baseline="-24691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y</a:t>
            </a:r>
            <a:r>
              <a:rPr sz="2300" i="1" spc="-204" dirty="0">
                <a:latin typeface="Arial"/>
                <a:cs typeface="Arial"/>
              </a:rPr>
              <a:t> </a:t>
            </a:r>
            <a:r>
              <a:rPr sz="2025" i="1" baseline="-24691" dirty="0">
                <a:latin typeface="Arial"/>
                <a:cs typeface="Arial"/>
              </a:rPr>
              <a:t>j</a:t>
            </a:r>
            <a:r>
              <a:rPr sz="2025" i="1" spc="104" baseline="-24691" dirty="0">
                <a:latin typeface="Arial"/>
                <a:cs typeface="Arial"/>
              </a:rPr>
              <a:t> </a:t>
            </a:r>
            <a:r>
              <a:rPr sz="2300" spc="-50" dirty="0">
                <a:latin typeface="Arial MT"/>
                <a:cs typeface="Arial MT"/>
              </a:rPr>
              <a:t>2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739" rIns="0" bIns="0" rtlCol="0">
            <a:spAutoFit/>
          </a:bodyPr>
          <a:lstStyle/>
          <a:p>
            <a:pPr marL="25520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Multiplication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39234" y="4323745"/>
            <a:ext cx="401320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i="1" dirty="0">
                <a:latin typeface="Arial"/>
                <a:cs typeface="Arial"/>
              </a:rPr>
              <a:t>P</a:t>
            </a:r>
            <a:r>
              <a:rPr sz="1900" i="1" spc="110" dirty="0">
                <a:latin typeface="Arial"/>
                <a:cs typeface="Arial"/>
              </a:rPr>
              <a:t> </a:t>
            </a:r>
            <a:r>
              <a:rPr sz="1900" spc="-5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7414" y="4196196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Arial MT"/>
                <a:cs typeface="Arial MT"/>
              </a:rPr>
              <a:t>3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4204" y="4286231"/>
            <a:ext cx="255904" cy="544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20"/>
              </a:spcBef>
            </a:pPr>
            <a:r>
              <a:rPr sz="2500" spc="-50" dirty="0">
                <a:latin typeface="Symbol"/>
                <a:cs typeface="Symbol"/>
              </a:rPr>
              <a:t></a:t>
            </a:r>
            <a:endParaRPr sz="2500">
              <a:latin typeface="Symbol"/>
              <a:cs typeface="Symbol"/>
            </a:endParaRPr>
          </a:p>
          <a:p>
            <a:pPr marL="30480">
              <a:lnSpc>
                <a:spcPts val="1190"/>
              </a:lnSpc>
            </a:pPr>
            <a:r>
              <a:rPr sz="1100" i="1" spc="-10" dirty="0">
                <a:latin typeface="Arial"/>
                <a:cs typeface="Arial"/>
              </a:rPr>
              <a:t>j</a:t>
            </a:r>
            <a:r>
              <a:rPr sz="1100" i="1" spc="-130" dirty="0">
                <a:latin typeface="Arial"/>
                <a:cs typeface="Arial"/>
              </a:rPr>
              <a:t> </a:t>
            </a:r>
            <a:r>
              <a:rPr sz="1100" spc="-25" dirty="0">
                <a:latin typeface="Symbol"/>
                <a:cs typeface="Symbol"/>
              </a:rPr>
              <a:t></a:t>
            </a:r>
            <a:r>
              <a:rPr sz="1100" spc="-25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1775" y="4315922"/>
            <a:ext cx="571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50" dirty="0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6161" y="4483846"/>
            <a:ext cx="571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50" dirty="0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5029" y="4323745"/>
            <a:ext cx="624840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i="1" dirty="0">
                <a:latin typeface="Arial"/>
                <a:cs typeface="Arial"/>
              </a:rPr>
              <a:t>x</a:t>
            </a:r>
            <a:r>
              <a:rPr sz="1900" i="1" spc="285" dirty="0">
                <a:latin typeface="Arial"/>
                <a:cs typeface="Arial"/>
              </a:rPr>
              <a:t> </a:t>
            </a:r>
            <a:r>
              <a:rPr sz="1900" dirty="0">
                <a:latin typeface="Arial MT"/>
                <a:cs typeface="Arial MT"/>
              </a:rPr>
              <a:t>2</a:t>
            </a:r>
            <a:r>
              <a:rPr sz="1900" spc="85" dirty="0">
                <a:latin typeface="Arial MT"/>
                <a:cs typeface="Arial MT"/>
              </a:rPr>
              <a:t> </a:t>
            </a:r>
            <a:r>
              <a:rPr sz="1900" i="1" spc="-50" dirty="0">
                <a:latin typeface="Arial"/>
                <a:cs typeface="Arial"/>
              </a:rPr>
              <a:t>Y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5540" y="1778000"/>
            <a:ext cx="351218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5465" marR="5080" indent="-533400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545465" algn="l"/>
              </a:tabLst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multiplicand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bits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and </a:t>
            </a:r>
            <a:r>
              <a:rPr sz="2000" dirty="0">
                <a:latin typeface="Arial MT"/>
                <a:cs typeface="Arial MT"/>
              </a:rPr>
              <a:t>multiplier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b="1" i="1" dirty="0">
                <a:latin typeface="Arial"/>
                <a:cs typeface="Arial"/>
              </a:rPr>
              <a:t>m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bits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then </a:t>
            </a:r>
            <a:r>
              <a:rPr sz="2000" dirty="0">
                <a:latin typeface="Arial MT"/>
                <a:cs typeface="Arial MT"/>
              </a:rPr>
              <a:t>product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+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m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 MT"/>
                <a:cs typeface="Arial MT"/>
              </a:rPr>
              <a:t>bits.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58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545465" algn="l"/>
              </a:tabLst>
            </a:pPr>
            <a:r>
              <a:rPr spc="-20" dirty="0"/>
              <a:t>Two</a:t>
            </a:r>
            <a:r>
              <a:rPr spc="-110" dirty="0"/>
              <a:t> </a:t>
            </a:r>
            <a:r>
              <a:rPr spc="-10" dirty="0"/>
              <a:t>rules:</a:t>
            </a:r>
          </a:p>
          <a:p>
            <a:pPr marL="546100" marR="71755" indent="-533400">
              <a:lnSpc>
                <a:spcPct val="100000"/>
              </a:lnSpc>
              <a:spcBef>
                <a:spcPts val="480"/>
              </a:spcBef>
              <a:buClr>
                <a:srgbClr val="000099"/>
              </a:buClr>
              <a:buSzPct val="75000"/>
              <a:buChar char="o"/>
              <a:tabLst>
                <a:tab pos="546100" algn="l"/>
              </a:tabLst>
            </a:pPr>
            <a:r>
              <a:rPr dirty="0"/>
              <a:t>Place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copy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multiplicand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proper</a:t>
            </a:r>
            <a:r>
              <a:rPr spc="-50" dirty="0"/>
              <a:t> </a:t>
            </a:r>
            <a:r>
              <a:rPr dirty="0"/>
              <a:t>place</a:t>
            </a:r>
            <a:r>
              <a:rPr spc="-20" dirty="0"/>
              <a:t> </a:t>
            </a:r>
            <a:r>
              <a:rPr spc="-25" dirty="0"/>
              <a:t>if </a:t>
            </a:r>
            <a:r>
              <a:rPr dirty="0"/>
              <a:t>multiplier</a:t>
            </a:r>
            <a:r>
              <a:rPr spc="-90" dirty="0"/>
              <a:t> </a:t>
            </a:r>
            <a:r>
              <a:rPr spc="-10" dirty="0"/>
              <a:t>bit=1.</a:t>
            </a:r>
          </a:p>
          <a:p>
            <a:pPr marL="546100" marR="5080" indent="-533400">
              <a:lnSpc>
                <a:spcPct val="100000"/>
              </a:lnSpc>
              <a:spcBef>
                <a:spcPts val="480"/>
              </a:spcBef>
              <a:buClr>
                <a:srgbClr val="000099"/>
              </a:buClr>
              <a:buSzPct val="75000"/>
              <a:buChar char="o"/>
              <a:tabLst>
                <a:tab pos="546100" algn="l"/>
              </a:tabLst>
            </a:pPr>
            <a:r>
              <a:rPr dirty="0"/>
              <a:t>Place</a:t>
            </a:r>
            <a:r>
              <a:rPr spc="-30" dirty="0"/>
              <a:t> </a:t>
            </a:r>
            <a:r>
              <a:rPr dirty="0"/>
              <a:t>0</a:t>
            </a:r>
            <a:r>
              <a:rPr spc="-2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proper</a:t>
            </a:r>
            <a:r>
              <a:rPr spc="-50" dirty="0"/>
              <a:t> </a:t>
            </a:r>
            <a:r>
              <a:rPr dirty="0"/>
              <a:t>place</a:t>
            </a:r>
            <a:r>
              <a:rPr spc="-25" dirty="0"/>
              <a:t> </a:t>
            </a:r>
            <a:r>
              <a:rPr spc="-35" dirty="0"/>
              <a:t>if </a:t>
            </a:r>
            <a:r>
              <a:rPr dirty="0"/>
              <a:t>multiplier</a:t>
            </a:r>
            <a:r>
              <a:rPr spc="-45" dirty="0"/>
              <a:t> </a:t>
            </a:r>
            <a:r>
              <a:rPr dirty="0"/>
              <a:t>bit</a:t>
            </a:r>
            <a:r>
              <a:rPr spc="-50" dirty="0"/>
              <a:t> </a:t>
            </a:r>
            <a:r>
              <a:rPr dirty="0"/>
              <a:t>=</a:t>
            </a:r>
            <a:r>
              <a:rPr spc="-45" dirty="0"/>
              <a:t> </a:t>
            </a:r>
            <a:r>
              <a:rPr spc="-25" dirty="0"/>
              <a:t>0.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55189" y="1780197"/>
            <a:ext cx="225425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dirty="0">
                <a:latin typeface="Arial MT"/>
                <a:cs typeface="Arial MT"/>
              </a:rPr>
              <a:t>Multiplicand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2000" i="1" spc="-5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Arial MT"/>
                <a:cs typeface="Arial MT"/>
              </a:rPr>
              <a:t>Multiplier </a:t>
            </a:r>
            <a:r>
              <a:rPr sz="2000" i="1" dirty="0">
                <a:latin typeface="Arial"/>
                <a:cs typeface="Arial"/>
              </a:rPr>
              <a:t>X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=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x</a:t>
            </a:r>
            <a:r>
              <a:rPr sz="2000" i="1" spc="18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x</a:t>
            </a:r>
            <a:r>
              <a:rPr sz="2000" i="1" spc="17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x</a:t>
            </a:r>
            <a:r>
              <a:rPr sz="2000" i="1" spc="175" dirty="0">
                <a:latin typeface="Arial"/>
                <a:cs typeface="Arial"/>
              </a:rPr>
              <a:t> </a:t>
            </a:r>
            <a:r>
              <a:rPr sz="2000" i="1" spc="-50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7290" y="2384615"/>
            <a:ext cx="78549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4950" algn="l"/>
                <a:tab pos="457200" algn="l"/>
              </a:tabLst>
            </a:pPr>
            <a:r>
              <a:rPr sz="1300" i="1" spc="-50" dirty="0">
                <a:latin typeface="Arial"/>
                <a:cs typeface="Arial"/>
              </a:rPr>
              <a:t>3</a:t>
            </a:r>
            <a:r>
              <a:rPr sz="1300" i="1" dirty="0">
                <a:latin typeface="Arial"/>
                <a:cs typeface="Arial"/>
              </a:rPr>
              <a:t>	</a:t>
            </a:r>
            <a:r>
              <a:rPr sz="1300" i="1" spc="-50" dirty="0">
                <a:latin typeface="Arial"/>
                <a:cs typeface="Arial"/>
              </a:rPr>
              <a:t>2</a:t>
            </a:r>
            <a:r>
              <a:rPr sz="1300" i="1" dirty="0">
                <a:latin typeface="Arial"/>
                <a:cs typeface="Arial"/>
              </a:rPr>
              <a:t>	1</a:t>
            </a:r>
            <a:r>
              <a:rPr sz="1300" i="1" spc="145" dirty="0">
                <a:latin typeface="Arial"/>
                <a:cs typeface="Arial"/>
              </a:rPr>
              <a:t>  </a:t>
            </a:r>
            <a:r>
              <a:rPr sz="1300" i="1" spc="-5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5189" y="4321111"/>
            <a:ext cx="810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Product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3036" y="5202237"/>
            <a:ext cx="2084070" cy="4229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ts val="2110"/>
              </a:lnSpc>
              <a:spcBef>
                <a:spcPts val="135"/>
              </a:spcBef>
              <a:tabLst>
                <a:tab pos="554990" algn="l"/>
                <a:tab pos="1607820" algn="l"/>
              </a:tabLst>
            </a:pPr>
            <a:r>
              <a:rPr sz="2250" i="1" spc="-50" dirty="0">
                <a:latin typeface="Arial"/>
                <a:cs typeface="Arial"/>
              </a:rPr>
              <a:t>P</a:t>
            </a:r>
            <a:r>
              <a:rPr sz="2250" i="1" dirty="0">
                <a:latin typeface="Arial"/>
                <a:cs typeface="Arial"/>
              </a:rPr>
              <a:t>	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-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Arial"/>
                <a:cs typeface="Arial"/>
              </a:rPr>
              <a:t>P</a:t>
            </a:r>
            <a:r>
              <a:rPr sz="2250" i="1" spc="350" dirty="0">
                <a:latin typeface="Arial"/>
                <a:cs typeface="Arial"/>
              </a:rPr>
              <a:t> 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2250" i="1" spc="-50" dirty="0">
                <a:latin typeface="Arial"/>
                <a:cs typeface="Arial"/>
              </a:rPr>
              <a:t>x</a:t>
            </a:r>
            <a:r>
              <a:rPr sz="2250" i="1" dirty="0">
                <a:latin typeface="Arial"/>
                <a:cs typeface="Arial"/>
              </a:rPr>
              <a:t>	</a:t>
            </a:r>
            <a:r>
              <a:rPr sz="2250" dirty="0">
                <a:latin typeface="Arial MT"/>
                <a:cs typeface="Arial MT"/>
              </a:rPr>
              <a:t>2</a:t>
            </a:r>
            <a:r>
              <a:rPr sz="1950" i="1" baseline="44871" dirty="0">
                <a:latin typeface="Arial"/>
                <a:cs typeface="Arial"/>
              </a:rPr>
              <a:t>i</a:t>
            </a:r>
            <a:r>
              <a:rPr sz="1950" i="1" spc="-142" baseline="44871" dirty="0">
                <a:latin typeface="Arial"/>
                <a:cs typeface="Arial"/>
              </a:rPr>
              <a:t> </a:t>
            </a:r>
            <a:r>
              <a:rPr sz="2250" i="1" spc="-50" dirty="0">
                <a:latin typeface="Arial"/>
                <a:cs typeface="Arial"/>
              </a:rPr>
              <a:t>Y</a:t>
            </a:r>
            <a:endParaRPr sz="2250">
              <a:latin typeface="Arial"/>
              <a:cs typeface="Arial"/>
            </a:endParaRPr>
          </a:p>
          <a:p>
            <a:pPr marL="218440">
              <a:lnSpc>
                <a:spcPts val="969"/>
              </a:lnSpc>
              <a:tabLst>
                <a:tab pos="953769" algn="l"/>
                <a:tab pos="1517650" algn="l"/>
              </a:tabLst>
            </a:pPr>
            <a:r>
              <a:rPr sz="1300" i="1" dirty="0">
                <a:latin typeface="Arial"/>
                <a:cs typeface="Arial"/>
              </a:rPr>
              <a:t>i</a:t>
            </a:r>
            <a:r>
              <a:rPr sz="1300" i="1" spc="-150" dirty="0">
                <a:latin typeface="Arial"/>
                <a:cs typeface="Arial"/>
              </a:rPr>
              <a:t> </a:t>
            </a:r>
            <a:r>
              <a:rPr sz="1300" spc="-25" dirty="0">
                <a:latin typeface="Symbol"/>
                <a:cs typeface="Symbol"/>
              </a:rPr>
              <a:t></a:t>
            </a:r>
            <a:r>
              <a:rPr sz="1300" spc="-25" dirty="0">
                <a:latin typeface="Arial MT"/>
                <a:cs typeface="Arial MT"/>
              </a:rPr>
              <a:t>1</a:t>
            </a:r>
            <a:r>
              <a:rPr sz="1300" dirty="0">
                <a:latin typeface="Arial MT"/>
                <a:cs typeface="Arial MT"/>
              </a:rPr>
              <a:t>	</a:t>
            </a:r>
            <a:r>
              <a:rPr sz="1300" i="1" spc="-50" dirty="0">
                <a:latin typeface="Arial"/>
                <a:cs typeface="Arial"/>
              </a:rPr>
              <a:t>i</a:t>
            </a:r>
            <a:r>
              <a:rPr sz="1300" i="1" dirty="0">
                <a:latin typeface="Arial"/>
                <a:cs typeface="Arial"/>
              </a:rPr>
              <a:t>	</a:t>
            </a:r>
            <a:r>
              <a:rPr sz="1300" i="1" spc="-50" dirty="0"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3BA977-B0A5-44D6-608A-0C1A45EC5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71" y="1867434"/>
            <a:ext cx="1779231" cy="2707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33B859-5771-5107-AD55-E64A94AE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35646"/>
            <a:ext cx="5410200" cy="6036306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44707633-5225-CD4D-BFA4-D8B46F1FC75F}"/>
              </a:ext>
            </a:extLst>
          </p:cNvPr>
          <p:cNvSpPr txBox="1">
            <a:spLocks/>
          </p:cNvSpPr>
          <p:nvPr/>
        </p:nvSpPr>
        <p:spPr>
          <a:xfrm>
            <a:off x="383540" y="95517"/>
            <a:ext cx="8541385" cy="1272921"/>
          </a:xfrm>
          <a:prstGeom prst="rect">
            <a:avLst/>
          </a:prstGeom>
        </p:spPr>
        <p:txBody>
          <a:bodyPr vert="horz" wrap="square" lIns="0" tIns="193421" rIns="0" bIns="0" rtlCol="0">
            <a:spAutoFit/>
          </a:bodyPr>
          <a:lstStyle>
            <a:lvl1pPr>
              <a:defRPr sz="4000" b="1" i="0">
                <a:solidFill>
                  <a:srgbClr val="99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Sequential</a:t>
            </a:r>
            <a:r>
              <a:rPr lang="en-US" spc="-200"/>
              <a:t> </a:t>
            </a:r>
            <a:r>
              <a:rPr lang="en-US"/>
              <a:t>Multiplication</a:t>
            </a:r>
            <a:r>
              <a:rPr lang="en-US" spc="-185"/>
              <a:t> </a:t>
            </a:r>
            <a:r>
              <a:rPr lang="en-US" spc="-10"/>
              <a:t>Algorithm</a:t>
            </a:r>
            <a:endParaRPr lang="en-US"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42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Sequential</a:t>
            </a:r>
            <a:r>
              <a:rPr spc="-200" dirty="0"/>
              <a:t> </a:t>
            </a:r>
            <a:r>
              <a:rPr dirty="0"/>
              <a:t>Multiplication</a:t>
            </a:r>
            <a:r>
              <a:rPr spc="-185" dirty="0"/>
              <a:t> </a:t>
            </a:r>
            <a:r>
              <a:rPr spc="-10" dirty="0"/>
              <a:t>Hardware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15C39-A9F7-DD30-CBF8-4C44B160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5" y="1447800"/>
            <a:ext cx="8257030" cy="47136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421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95"/>
              </a:spcBef>
            </a:pPr>
            <a:r>
              <a:rPr dirty="0"/>
              <a:t>Sequential</a:t>
            </a:r>
            <a:r>
              <a:rPr spc="-200" dirty="0"/>
              <a:t> </a:t>
            </a:r>
            <a:r>
              <a:rPr dirty="0"/>
              <a:t>Multiplication</a:t>
            </a:r>
            <a:r>
              <a:rPr spc="-185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CBF2C-6CE5-20D7-1402-F2EF7EC65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7" y="1447800"/>
            <a:ext cx="880342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5145" marR="5080" indent="-2793365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Refined</a:t>
            </a:r>
            <a:r>
              <a:rPr spc="-85" dirty="0"/>
              <a:t> </a:t>
            </a:r>
            <a:r>
              <a:rPr dirty="0"/>
              <a:t>Version</a:t>
            </a:r>
            <a:r>
              <a:rPr spc="-9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10" dirty="0"/>
              <a:t>Multiplication </a:t>
            </a:r>
            <a:r>
              <a:rPr lang="en-US" spc="-10" dirty="0"/>
              <a:t>Hardware</a:t>
            </a:r>
            <a:endParaRPr spc="-1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649DF-82A6-2A6E-57D1-F1D92EBC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33651"/>
            <a:ext cx="8257030" cy="4245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309" rIns="0" bIns="0" rtlCol="0">
            <a:spAutoFit/>
          </a:bodyPr>
          <a:lstStyle/>
          <a:p>
            <a:pPr marL="2797175" marR="5080" indent="-1979930">
              <a:lnSpc>
                <a:spcPct val="100000"/>
              </a:lnSpc>
              <a:spcBef>
                <a:spcPts val="95"/>
              </a:spcBef>
            </a:pPr>
            <a:r>
              <a:rPr sz="3400" dirty="0"/>
              <a:t>AND</a:t>
            </a:r>
            <a:r>
              <a:rPr sz="3400" spc="-30" dirty="0"/>
              <a:t> </a:t>
            </a:r>
            <a:r>
              <a:rPr sz="3400" dirty="0"/>
              <a:t>Array</a:t>
            </a:r>
            <a:r>
              <a:rPr sz="3400" spc="-15" dirty="0"/>
              <a:t> </a:t>
            </a:r>
            <a:r>
              <a:rPr sz="3400" dirty="0"/>
              <a:t>for 4</a:t>
            </a:r>
            <a:r>
              <a:rPr sz="3400" spc="-30" dirty="0"/>
              <a:t> </a:t>
            </a:r>
            <a:r>
              <a:rPr sz="3400" dirty="0"/>
              <a:t>X</a:t>
            </a:r>
            <a:r>
              <a:rPr sz="3400" spc="-20" dirty="0"/>
              <a:t> </a:t>
            </a:r>
            <a:r>
              <a:rPr sz="3400" dirty="0"/>
              <a:t>4</a:t>
            </a:r>
            <a:r>
              <a:rPr sz="3400" spc="-30" dirty="0"/>
              <a:t> </a:t>
            </a:r>
            <a:r>
              <a:rPr sz="3400" dirty="0"/>
              <a:t>bit</a:t>
            </a:r>
            <a:r>
              <a:rPr sz="3400" spc="-15" dirty="0"/>
              <a:t> </a:t>
            </a:r>
            <a:r>
              <a:rPr sz="3400" spc="-10" dirty="0"/>
              <a:t>Unsigned Multiplication</a:t>
            </a:r>
            <a:endParaRPr sz="3400" dirty="0"/>
          </a:p>
        </p:txBody>
      </p:sp>
      <p:pic>
        <p:nvPicPr>
          <p:cNvPr id="5" name="Picture 4" descr="A diagram of a circuit&#10;&#10;AI-generated content may be incorrect.">
            <a:extLst>
              <a:ext uri="{FF2B5EF4-FFF2-40B4-BE49-F238E27FC236}">
                <a16:creationId xmlns:a16="http://schemas.microsoft.com/office/drawing/2014/main" id="{142BF602-6ABF-8748-621E-071A44AA0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0533"/>
            <a:ext cx="9144000" cy="40216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7820" marR="5080" indent="-242316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Full</a:t>
            </a:r>
            <a:r>
              <a:rPr sz="3200" spc="-50" dirty="0"/>
              <a:t> </a:t>
            </a:r>
            <a:r>
              <a:rPr sz="3200" dirty="0"/>
              <a:t>Adder</a:t>
            </a:r>
            <a:r>
              <a:rPr sz="3200" spc="-30" dirty="0"/>
              <a:t> </a:t>
            </a:r>
            <a:r>
              <a:rPr sz="3200" dirty="0"/>
              <a:t>Array</a:t>
            </a:r>
            <a:r>
              <a:rPr sz="3200" spc="-45" dirty="0"/>
              <a:t> </a:t>
            </a:r>
            <a:r>
              <a:rPr sz="3200" dirty="0"/>
              <a:t>for</a:t>
            </a:r>
            <a:r>
              <a:rPr sz="3200" spc="-20" dirty="0"/>
              <a:t> </a:t>
            </a:r>
            <a:r>
              <a:rPr sz="3200" dirty="0"/>
              <a:t>4</a:t>
            </a:r>
            <a:r>
              <a:rPr sz="3200" spc="-30" dirty="0"/>
              <a:t> </a:t>
            </a:r>
            <a:r>
              <a:rPr sz="3200" dirty="0"/>
              <a:t>X</a:t>
            </a:r>
            <a:r>
              <a:rPr sz="3200" spc="-20" dirty="0"/>
              <a:t> </a:t>
            </a:r>
            <a:r>
              <a:rPr sz="3200" dirty="0"/>
              <a:t>4</a:t>
            </a:r>
            <a:r>
              <a:rPr sz="3200" spc="-40" dirty="0"/>
              <a:t> </a:t>
            </a:r>
            <a:r>
              <a:rPr sz="3200" dirty="0"/>
              <a:t>bit</a:t>
            </a:r>
            <a:r>
              <a:rPr sz="3200" spc="-35" dirty="0"/>
              <a:t> </a:t>
            </a:r>
            <a:r>
              <a:rPr sz="3200" spc="-10" dirty="0"/>
              <a:t>Unsigned Multiplication</a:t>
            </a:r>
            <a:endParaRPr sz="3200" dirty="0"/>
          </a:p>
        </p:txBody>
      </p:sp>
      <p:pic>
        <p:nvPicPr>
          <p:cNvPr id="7" name="Picture 6" descr="A diagram of a mathematical flowchart&#10;&#10;AI-generated content may be incorrect.">
            <a:extLst>
              <a:ext uri="{FF2B5EF4-FFF2-40B4-BE49-F238E27FC236}">
                <a16:creationId xmlns:a16="http://schemas.microsoft.com/office/drawing/2014/main" id="{83E27DA9-1C10-40A4-86FD-7854AD10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35875"/>
            <a:ext cx="7924800" cy="55253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301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MT</vt:lpstr>
      <vt:lpstr>Symbol</vt:lpstr>
      <vt:lpstr>Times New Roman</vt:lpstr>
      <vt:lpstr>Wingdings</vt:lpstr>
      <vt:lpstr>Office Theme</vt:lpstr>
      <vt:lpstr>Lecture – 10</vt:lpstr>
      <vt:lpstr>PowerPoint Presentation</vt:lpstr>
      <vt:lpstr>Multiplication</vt:lpstr>
      <vt:lpstr>PowerPoint Presentation</vt:lpstr>
      <vt:lpstr>Sequential Multiplication Hardware</vt:lpstr>
      <vt:lpstr>Sequential Multiplication Example</vt:lpstr>
      <vt:lpstr>Refined Version of Multiplication Hardware</vt:lpstr>
      <vt:lpstr>AND Array for 4 X 4 bit Unsigned Multiplication</vt:lpstr>
      <vt:lpstr>Full Adder Array for 4 X 4 bit Unsigned Multiplication</vt:lpstr>
      <vt:lpstr>Division</vt:lpstr>
      <vt:lpstr>Division Hardware</vt:lpstr>
      <vt:lpstr>Division Algorithm</vt:lpstr>
      <vt:lpstr>Division Example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fsfsdfdsf</dc:title>
  <dc:creator>Eva</dc:creator>
  <cp:lastModifiedBy>Jargis Ahmed</cp:lastModifiedBy>
  <cp:revision>3</cp:revision>
  <dcterms:created xsi:type="dcterms:W3CDTF">2025-05-04T19:18:14Z</dcterms:created>
  <dcterms:modified xsi:type="dcterms:W3CDTF">2025-05-04T20:07:57Z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2014-04-08T00:00:00Z</vt:filetime>
  </property>
  <property fmtid="{D5CDD505-2E9C-101B-9397-08002B2CF9AE}" pid="3" name="Creator">
    <vt:lpwstr>Acrobat PDFMaker 9.0 for PowerPoint</vt:lpwstr>
  </property>
  <property fmtid="{D5CDD505-2E9C-101B-9397-08002B2CF9AE}" pid="4" name="LastSaved">
    <vt:filetime>2025-05-04T00:00:00Z</vt:filetime>
  </property>
  <property fmtid="{D5CDD505-2E9C-101B-9397-08002B2CF9AE}" pid="5" name="Producer">
    <vt:lpwstr>Adobe PDF Library 9.0</vt:lpwstr>
  </property>
</Properties>
</file>