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oleObject" PartName="/ppt/embeddings/oleObject3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</p:sldIdLst>
  <p:sldSz cy="6858000" cx="9144000"/>
  <p:notesSz cx="6781800" cy="9918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09" roundtripDataSignature="AMtx7mjqvWFj5XnPaiKZEy4kJDcvkR5h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F3F2C8-2525-477A-848D-9B52839CF535}">
  <a:tblStyle styleId="{AFF3F2C8-2525-477A-848D-9B52839CF53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3F0DDD5-81EC-4600-BA3D-121A35ABE26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customschemas.google.com/relationships/presentationmetadata" Target="metadata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1750" y="0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100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100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101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101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102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102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21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21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22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23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23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24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24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25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25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27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p27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28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28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2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3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4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4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5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6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6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7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7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8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8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9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9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0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0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1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1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2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2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3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3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4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4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5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5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6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6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7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7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8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8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9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9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0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50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51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51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2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52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53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53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54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54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5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55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6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56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57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57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58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58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59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59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60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60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61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61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62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62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63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63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64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64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65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65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66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66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67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67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68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68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69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69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70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70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71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71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72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72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73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73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74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5" name="Google Shape;1645;p74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74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75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75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76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76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77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77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78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78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79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79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2" type="sldNum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80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80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81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81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82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82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83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83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84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84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85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85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86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86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87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87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88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88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89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89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90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90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91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91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92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92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93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93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94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94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95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95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96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96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97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97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98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98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99:notes"/>
          <p:cNvSpPr txBox="1"/>
          <p:nvPr>
            <p:ph idx="1" type="body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99:notes"/>
          <p:cNvSpPr/>
          <p:nvPr>
            <p:ph idx="2" type="sldImg"/>
          </p:nvPr>
        </p:nvSpPr>
        <p:spPr>
          <a:xfrm>
            <a:off x="911225" y="744538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0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0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0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0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0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0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0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0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0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6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71883" y="1067505"/>
            <a:ext cx="8915399" cy="47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sz="3600"/>
              <a:t>Design and Analysis of Algorithms</a:t>
            </a:r>
            <a:endParaRPr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sz="3600"/>
              <a:t>CSE 2202</a:t>
            </a:r>
            <a:endParaRPr/>
          </a:p>
          <a:p>
            <a:pPr indent="0" lvl="0" marL="0" rt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sz="2700"/>
              <a:t>Department of Computer Science and Engineering</a:t>
            </a:r>
            <a:endParaRPr/>
          </a:p>
          <a:p>
            <a:pPr indent="0" lvl="0" marL="0" rt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sz="2700"/>
              <a:t>University of Dhaka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228600" y="0"/>
            <a:ext cx="34290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Definition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152400" y="583227"/>
            <a:ext cx="8839200" cy="4545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Degree of a Vertex: </a:t>
            </a:r>
            <a:r>
              <a:rPr lang="en-US" sz="2000"/>
              <a:t>the term “degree” applies to unweighted graphs. The degree of a vertex is the number of edges connecting the vertex.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 the degree of vertex A is 3 because three edges are connecting it.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In-Degree: </a:t>
            </a:r>
            <a:r>
              <a:rPr lang="en-US" sz="2000"/>
              <a:t>“in-degree” is a concept in directed graphs. If the in-degree of a vertex is d, there are d directional edges incident to the vertex.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In Figure 2, A’s indegree is 1, i.e., the edge from F to A.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Out-Degree: </a:t>
            </a:r>
            <a:r>
              <a:rPr lang="en-US" sz="2000"/>
              <a:t>“out-degree” is a concept in directed graphs. If the out-degree of a vertex is d, there are d edges incident from the vertex.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A’s outdegree is 3, i,e, the edges A to B, A to C, and A to G.</a:t>
            </a:r>
            <a:endParaRPr sz="1600"/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8794" y="3704764"/>
            <a:ext cx="4656213" cy="283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2677" y="3543658"/>
            <a:ext cx="4966478" cy="2995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10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applications of BFS and DFS</a:t>
            </a:r>
            <a:endParaRPr/>
          </a:p>
        </p:txBody>
      </p:sp>
      <p:sp>
        <p:nvSpPr>
          <p:cNvPr id="2021" name="Google Shape;2021;p10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Topological Sort (Topic of Next Lecture)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Euler Path (Topic of Next Lecture)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Dictionary Search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Mathematical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Grid Traversal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10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idea of State/Node</a:t>
            </a:r>
            <a:endParaRPr/>
          </a:p>
        </p:txBody>
      </p:sp>
      <p:sp>
        <p:nvSpPr>
          <p:cNvPr id="2027" name="Google Shape;2027;p10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Parameters describing a scenario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Useless Parameters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value of the parameter change doesn’t affect the outcome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value of the parameter can be derived from other parameters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Useful Parameter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useless!!!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1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- States</a:t>
            </a:r>
            <a:endParaRPr/>
          </a:p>
        </p:txBody>
      </p:sp>
      <p:sp>
        <p:nvSpPr>
          <p:cNvPr id="2033" name="Google Shape;2033;p10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Grid Problem, direction change takes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Grid Problem, blocks alternating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228600" y="0"/>
            <a:ext cx="34290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Definition</a:t>
            </a:r>
            <a:endParaRPr/>
          </a:p>
        </p:txBody>
      </p:sp>
      <p:sp>
        <p:nvSpPr>
          <p:cNvPr id="167" name="Google Shape;167;p11"/>
          <p:cNvSpPr txBox="1"/>
          <p:nvPr>
            <p:ph idx="1" type="body"/>
          </p:nvPr>
        </p:nvSpPr>
        <p:spPr>
          <a:xfrm>
            <a:off x="152400" y="583227"/>
            <a:ext cx="8839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Connectivity</a:t>
            </a:r>
            <a:r>
              <a:rPr lang="en-US" sz="2800"/>
              <a:t>: if there exists at least one path between two vertices, these two vertices are connected.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 and C are connected because there is at least one path connecting them.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Negative Weight Cycle: </a:t>
            </a:r>
            <a:r>
              <a:rPr lang="en-US" sz="2800"/>
              <a:t>In a “weighted graph”, if the sum of the weights of all edges of a cycle is a negative value, it is a negative weight cycle.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 In the Figure the sum of weights </a:t>
            </a:r>
            <a:r>
              <a:rPr lang="en-US"/>
              <a:t>is -3.</a:t>
            </a:r>
            <a:endParaRPr sz="2400"/>
          </a:p>
        </p:txBody>
      </p:sp>
      <p:pic>
        <p:nvPicPr>
          <p:cNvPr id="168" name="Google Shape;1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4114800"/>
            <a:ext cx="461010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Definition</a:t>
            </a:r>
            <a:endParaRPr/>
          </a:p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267682" y="842962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Complete Graph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 complete graph is a simple undirected graph in which every pair of distinct vertices is connected by a unique edge.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 complete digraph is a directed graph in which every pair of distinct vertices is connected by a pair of unique edges (one in each direction).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How many edges are there in an N-vertex complete graph?</a:t>
            </a:r>
            <a:endParaRPr/>
          </a:p>
        </p:txBody>
      </p:sp>
      <p:pic>
        <p:nvPicPr>
          <p:cNvPr id="175" name="Google Shape;1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4146550"/>
            <a:ext cx="21336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Definition</a:t>
            </a:r>
            <a:endParaRPr/>
          </a:p>
        </p:txBody>
      </p:sp>
      <p:sp>
        <p:nvSpPr>
          <p:cNvPr id="181" name="Google Shape;181;p13"/>
          <p:cNvSpPr txBox="1"/>
          <p:nvPr>
            <p:ph idx="1" type="body"/>
          </p:nvPr>
        </p:nvSpPr>
        <p:spPr>
          <a:xfrm>
            <a:off x="267682" y="842962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Bipartite Graph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</a:t>
            </a:r>
            <a:r>
              <a:rPr lang="en-US" sz="2400"/>
              <a:t>a bipartite graph (or bigraph) is a graph whose vertices can be divided into two disjoint and independent sets</a:t>
            </a:r>
            <a:endParaRPr sz="2800"/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718" y="2895600"/>
            <a:ext cx="3005834" cy="3005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3166" y="3462779"/>
            <a:ext cx="3736653" cy="1834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Definition</a:t>
            </a:r>
            <a:endParaRPr/>
          </a:p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will typically express running times in terms of |E| and |V| (often dropping the |’s)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|E| ≈ |V|</a:t>
            </a:r>
            <a:r>
              <a:rPr baseline="30000" lang="en-US"/>
              <a:t>2</a:t>
            </a:r>
            <a:r>
              <a:rPr lang="en-US"/>
              <a:t> the graph is </a:t>
            </a:r>
            <a:r>
              <a:rPr i="1" lang="en-US">
                <a:solidFill>
                  <a:schemeClr val="dk2"/>
                </a:solidFill>
              </a:rPr>
              <a:t>dense</a:t>
            </a:r>
            <a:endParaRPr>
              <a:solidFill>
                <a:schemeClr val="dk2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|E| ≈ |V| the graph is </a:t>
            </a:r>
            <a:r>
              <a:rPr i="1" lang="en-US">
                <a:solidFill>
                  <a:schemeClr val="dk2"/>
                </a:solidFill>
              </a:rPr>
              <a:t>sparse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you know you are dealing with dense or sparse graphs, different data structures may make sense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Graph Representation</a:t>
            </a:r>
            <a:endParaRPr/>
          </a:p>
        </p:txBody>
      </p:sp>
      <p:sp>
        <p:nvSpPr>
          <p:cNvPr id="196" name="Google Shape;196;p15"/>
          <p:cNvSpPr txBox="1"/>
          <p:nvPr>
            <p:ph idx="1" type="body"/>
          </p:nvPr>
        </p:nvSpPr>
        <p:spPr>
          <a:xfrm>
            <a:off x="457200" y="14478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Two popular computer representations of a graph.  Both represent the vertex set and the edge set, but in different ways.</a:t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Adjacency Matrix</a:t>
            </a:r>
            <a:endParaRPr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Use a 2D matrix to represent the graph</a:t>
            </a:r>
            <a:endParaRPr/>
          </a:p>
          <a:p>
            <a:pPr indent="-3556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33400" lvl="1" marL="990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Adjacency List</a:t>
            </a:r>
            <a:endParaRPr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Use a 1D array of linked lists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609600" y="-1524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Adjacency Matrix</a:t>
            </a:r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609600" y="3962400"/>
            <a:ext cx="7848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</a:t>
            </a:r>
            <a:endParaRPr sz="2000"/>
          </a:p>
        </p:txBody>
      </p:sp>
      <p:graphicFrame>
        <p:nvGraphicFramePr>
          <p:cNvPr id="204" name="Google Shape;204;p16"/>
          <p:cNvGraphicFramePr/>
          <p:nvPr/>
        </p:nvGraphicFramePr>
        <p:xfrm>
          <a:off x="1143000" y="838200"/>
          <a:ext cx="6450013" cy="2976150"/>
        </p:xfrm>
        <a:graphic>
          <a:graphicData uri="http://schemas.openxmlformats.org/presentationml/2006/ole">
            <mc:AlternateContent>
              <mc:Choice Requires="v">
                <p:oleObj r:id="rId4" imgH="2976150" imgW="6450013" progId="PBrush" spid="_x0000_s1">
                  <p:embed/>
                </p:oleObj>
              </mc:Choice>
              <mc:Fallback>
                <p:oleObj r:id="rId5" imgH="2976150" imgW="6450013" progId="PBrush">
                  <p:embed/>
                  <p:pic>
                    <p:nvPicPr>
                      <p:cNvPr id="204" name="Google Shape;204;p1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43000" y="838200"/>
                        <a:ext cx="6450013" cy="297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Simple Questions on Adjacency Matrix</a:t>
            </a:r>
            <a:endParaRPr/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Is there a direct link between A and B?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indegree and outdegree for a vertex A?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many nodes are directly connected to vertex A?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Is it an undirected graph or directed graph?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Suppose ADJ is an NxN matrix. What will be the result if we create another matrix ADJ2 where ADJ2=ADJxADJ?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609600" y="1524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Adjacency List</a:t>
            </a:r>
            <a:endParaRPr/>
          </a:p>
        </p:txBody>
      </p: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609600" y="4267200"/>
            <a:ext cx="7848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the graph is not dense, in other words, sparse, a better solution is an adjacency list</a:t>
            </a:r>
            <a:endParaRPr/>
          </a:p>
        </p:txBody>
      </p:sp>
      <p:graphicFrame>
        <p:nvGraphicFramePr>
          <p:cNvPr id="218" name="Google Shape;218;p18"/>
          <p:cNvGraphicFramePr/>
          <p:nvPr/>
        </p:nvGraphicFramePr>
        <p:xfrm>
          <a:off x="1123962" y="1143000"/>
          <a:ext cx="6399202" cy="3011488"/>
        </p:xfrm>
        <a:graphic>
          <a:graphicData uri="http://schemas.openxmlformats.org/presentationml/2006/ole">
            <mc:AlternateContent>
              <mc:Choice Requires="v">
                <p:oleObj r:id="rId4" imgH="3011488" imgW="6399202" progId="PBrush" spid="_x0000_s1">
                  <p:embed/>
                </p:oleObj>
              </mc:Choice>
              <mc:Fallback>
                <p:oleObj r:id="rId5" imgH="3011488" imgW="6399202" progId="PBrush">
                  <p:embed/>
                  <p:pic>
                    <p:nvPicPr>
                      <p:cNvPr id="218" name="Google Shape;218;p1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23962" y="1143000"/>
                        <a:ext cx="6399202" cy="301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Adjacency Matrix Example</a:t>
            </a:r>
            <a:endParaRPr/>
          </a:p>
        </p:txBody>
      </p:sp>
      <p:grpSp>
        <p:nvGrpSpPr>
          <p:cNvPr id="225" name="Google Shape;225;p19"/>
          <p:cNvGrpSpPr/>
          <p:nvPr/>
        </p:nvGrpSpPr>
        <p:grpSpPr>
          <a:xfrm>
            <a:off x="685800" y="1981200"/>
            <a:ext cx="3733800" cy="2895600"/>
            <a:chOff x="192" y="816"/>
            <a:chExt cx="2976" cy="2208"/>
          </a:xfrm>
        </p:grpSpPr>
        <p:sp>
          <p:nvSpPr>
            <p:cNvPr id="226" name="Google Shape;226;p19"/>
            <p:cNvSpPr/>
            <p:nvPr/>
          </p:nvSpPr>
          <p:spPr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236" name="Google Shape;236;p19"/>
            <p:cNvCxnSpPr>
              <a:stCxn id="235" idx="6"/>
              <a:endCxn id="234" idx="1"/>
            </p:cNvCxnSpPr>
            <p:nvPr/>
          </p:nvCxnSpPr>
          <p:spPr>
            <a:xfrm>
              <a:off x="1008" y="960"/>
              <a:ext cx="9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9"/>
            <p:cNvCxnSpPr>
              <a:stCxn id="234" idx="5"/>
              <a:endCxn id="233" idx="1"/>
            </p:cNvCxnSpPr>
            <p:nvPr/>
          </p:nvCxnSpPr>
          <p:spPr>
            <a:xfrm>
              <a:off x="1974" y="1398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9"/>
            <p:cNvCxnSpPr>
              <a:stCxn id="233" idx="2"/>
              <a:endCxn id="230" idx="7"/>
            </p:cNvCxnSpPr>
            <p:nvPr/>
          </p:nvCxnSpPr>
          <p:spPr>
            <a:xfrm rot="10800000">
              <a:off x="1608" y="1824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9"/>
            <p:cNvCxnSpPr>
              <a:stCxn id="234" idx="3"/>
              <a:endCxn id="226" idx="6"/>
            </p:cNvCxnSpPr>
            <p:nvPr/>
          </p:nvCxnSpPr>
          <p:spPr>
            <a:xfrm flipH="1">
              <a:off x="870" y="1398"/>
              <a:ext cx="9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9"/>
            <p:cNvCxnSpPr>
              <a:stCxn id="226" idx="6"/>
              <a:endCxn id="230" idx="1"/>
            </p:cNvCxnSpPr>
            <p:nvPr/>
          </p:nvCxnSpPr>
          <p:spPr>
            <a:xfrm>
              <a:off x="912" y="1776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9"/>
            <p:cNvCxnSpPr>
              <a:stCxn id="226" idx="3"/>
              <a:endCxn id="227" idx="0"/>
            </p:cNvCxnSpPr>
            <p:nvPr/>
          </p:nvCxnSpPr>
          <p:spPr>
            <a:xfrm flipH="1">
              <a:off x="366" y="1878"/>
              <a:ext cx="3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9"/>
            <p:cNvCxnSpPr>
              <a:stCxn id="227" idx="6"/>
              <a:endCxn id="228" idx="3"/>
            </p:cNvCxnSpPr>
            <p:nvPr/>
          </p:nvCxnSpPr>
          <p:spPr>
            <a:xfrm flipH="1" rot="10800000">
              <a:off x="480" y="2484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19"/>
            <p:cNvCxnSpPr>
              <a:stCxn id="228" idx="7"/>
              <a:endCxn id="230" idx="3"/>
            </p:cNvCxnSpPr>
            <p:nvPr/>
          </p:nvCxnSpPr>
          <p:spPr>
            <a:xfrm flipH="1" rot="10800000">
              <a:off x="1062" y="2046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19"/>
            <p:cNvCxnSpPr>
              <a:stCxn id="228" idx="5"/>
              <a:endCxn id="229" idx="1"/>
            </p:cNvCxnSpPr>
            <p:nvPr/>
          </p:nvCxnSpPr>
          <p:spPr>
            <a:xfrm>
              <a:off x="1062" y="2550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19"/>
            <p:cNvCxnSpPr>
              <a:stCxn id="229" idx="6"/>
              <a:endCxn id="232" idx="2"/>
            </p:cNvCxnSpPr>
            <p:nvPr/>
          </p:nvCxnSpPr>
          <p:spPr>
            <a:xfrm flipH="1" rot="10800000">
              <a:off x="1584" y="2580"/>
              <a:ext cx="12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19"/>
            <p:cNvCxnSpPr>
              <a:stCxn id="230" idx="6"/>
              <a:endCxn id="231" idx="1"/>
            </p:cNvCxnSpPr>
            <p:nvPr/>
          </p:nvCxnSpPr>
          <p:spPr>
            <a:xfrm>
              <a:off x="1680" y="2064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9"/>
            <p:cNvCxnSpPr>
              <a:stCxn id="231" idx="6"/>
              <a:endCxn id="232" idx="1"/>
            </p:cNvCxnSpPr>
            <p:nvPr/>
          </p:nvCxnSpPr>
          <p:spPr>
            <a:xfrm>
              <a:off x="2208" y="2400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aphicFrame>
        <p:nvGraphicFramePr>
          <p:cNvPr id="248" name="Google Shape;248;p19"/>
          <p:cNvGraphicFramePr/>
          <p:nvPr/>
        </p:nvGraphicFramePr>
        <p:xfrm>
          <a:off x="49530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{AFF3F2C8-2525-477A-848D-9B52839CF535}</a:tableStyleId>
              </a:tblPr>
              <a:tblGrid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</a:tblGrid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228600" y="1028700"/>
            <a:ext cx="7315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/>
              <a:t>Recommended Textbooks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7065" y="1983581"/>
            <a:ext cx="8868335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b="1" lang="en-US" sz="2400">
                <a:solidFill>
                  <a:schemeClr val="accent1"/>
                </a:solidFill>
              </a:rPr>
              <a:t>Cormen, T.H., Leiserson, C.E., Rivest, R.L. and Stein, C., 2022. Introduction to algorithms. MIT press.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Goodrich, M.T., Tamassia, R. and Goldwasser, M.H., 2013. Data structures and algorithms in Python. John Wiley &amp; Sons Ltd.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Adjacency List Example</a:t>
            </a:r>
            <a:endParaRPr/>
          </a:p>
        </p:txBody>
      </p:sp>
      <p:grpSp>
        <p:nvGrpSpPr>
          <p:cNvPr id="255" name="Google Shape;255;p20"/>
          <p:cNvGrpSpPr/>
          <p:nvPr/>
        </p:nvGrpSpPr>
        <p:grpSpPr>
          <a:xfrm>
            <a:off x="685800" y="1981200"/>
            <a:ext cx="3733800" cy="2895600"/>
            <a:chOff x="192" y="816"/>
            <a:chExt cx="2976" cy="2208"/>
          </a:xfrm>
        </p:grpSpPr>
        <p:sp>
          <p:nvSpPr>
            <p:cNvPr id="256" name="Google Shape;256;p20"/>
            <p:cNvSpPr/>
            <p:nvPr/>
          </p:nvSpPr>
          <p:spPr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266" name="Google Shape;266;p20"/>
            <p:cNvCxnSpPr>
              <a:stCxn id="265" idx="6"/>
              <a:endCxn id="264" idx="1"/>
            </p:cNvCxnSpPr>
            <p:nvPr/>
          </p:nvCxnSpPr>
          <p:spPr>
            <a:xfrm>
              <a:off x="1008" y="960"/>
              <a:ext cx="9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20"/>
            <p:cNvCxnSpPr>
              <a:stCxn id="264" idx="5"/>
              <a:endCxn id="263" idx="1"/>
            </p:cNvCxnSpPr>
            <p:nvPr/>
          </p:nvCxnSpPr>
          <p:spPr>
            <a:xfrm>
              <a:off x="1974" y="1398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20"/>
            <p:cNvCxnSpPr>
              <a:stCxn id="263" idx="2"/>
              <a:endCxn id="260" idx="7"/>
            </p:cNvCxnSpPr>
            <p:nvPr/>
          </p:nvCxnSpPr>
          <p:spPr>
            <a:xfrm rot="10800000">
              <a:off x="1608" y="1824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20"/>
            <p:cNvCxnSpPr>
              <a:stCxn id="264" idx="3"/>
              <a:endCxn id="256" idx="6"/>
            </p:cNvCxnSpPr>
            <p:nvPr/>
          </p:nvCxnSpPr>
          <p:spPr>
            <a:xfrm flipH="1">
              <a:off x="870" y="1398"/>
              <a:ext cx="9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20"/>
            <p:cNvCxnSpPr>
              <a:stCxn id="256" idx="6"/>
              <a:endCxn id="260" idx="1"/>
            </p:cNvCxnSpPr>
            <p:nvPr/>
          </p:nvCxnSpPr>
          <p:spPr>
            <a:xfrm>
              <a:off x="912" y="1776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20"/>
            <p:cNvCxnSpPr>
              <a:stCxn id="256" idx="3"/>
              <a:endCxn id="257" idx="0"/>
            </p:cNvCxnSpPr>
            <p:nvPr/>
          </p:nvCxnSpPr>
          <p:spPr>
            <a:xfrm flipH="1">
              <a:off x="366" y="1878"/>
              <a:ext cx="3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20"/>
            <p:cNvCxnSpPr>
              <a:stCxn id="257" idx="6"/>
              <a:endCxn id="258" idx="3"/>
            </p:cNvCxnSpPr>
            <p:nvPr/>
          </p:nvCxnSpPr>
          <p:spPr>
            <a:xfrm flipH="1" rot="10800000">
              <a:off x="480" y="2484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20"/>
            <p:cNvCxnSpPr>
              <a:stCxn id="258" idx="7"/>
              <a:endCxn id="260" idx="3"/>
            </p:cNvCxnSpPr>
            <p:nvPr/>
          </p:nvCxnSpPr>
          <p:spPr>
            <a:xfrm flipH="1" rot="10800000">
              <a:off x="1062" y="2046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20"/>
            <p:cNvCxnSpPr>
              <a:stCxn id="258" idx="5"/>
              <a:endCxn id="259" idx="1"/>
            </p:cNvCxnSpPr>
            <p:nvPr/>
          </p:nvCxnSpPr>
          <p:spPr>
            <a:xfrm>
              <a:off x="1062" y="2550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20"/>
            <p:cNvCxnSpPr>
              <a:stCxn id="259" idx="6"/>
              <a:endCxn id="262" idx="2"/>
            </p:cNvCxnSpPr>
            <p:nvPr/>
          </p:nvCxnSpPr>
          <p:spPr>
            <a:xfrm flipH="1" rot="10800000">
              <a:off x="1584" y="2580"/>
              <a:ext cx="12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20"/>
            <p:cNvCxnSpPr>
              <a:stCxn id="260" idx="6"/>
              <a:endCxn id="261" idx="1"/>
            </p:cNvCxnSpPr>
            <p:nvPr/>
          </p:nvCxnSpPr>
          <p:spPr>
            <a:xfrm>
              <a:off x="1680" y="2064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20"/>
            <p:cNvCxnSpPr>
              <a:stCxn id="261" idx="6"/>
              <a:endCxn id="262" idx="1"/>
            </p:cNvCxnSpPr>
            <p:nvPr/>
          </p:nvCxnSpPr>
          <p:spPr>
            <a:xfrm>
              <a:off x="2208" y="2400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aphicFrame>
        <p:nvGraphicFramePr>
          <p:cNvPr id="278" name="Google Shape;278;p20"/>
          <p:cNvGraphicFramePr/>
          <p:nvPr/>
        </p:nvGraphicFramePr>
        <p:xfrm>
          <a:off x="51816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{AFF3F2C8-2525-477A-848D-9B52839CF535}</a:tableStyleId>
              </a:tblPr>
              <a:tblGrid>
                <a:gridCol w="336550"/>
              </a:tblGrid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5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9" name="Google Shape;279;p20"/>
          <p:cNvCxnSpPr/>
          <p:nvPr/>
        </p:nvCxnSpPr>
        <p:spPr>
          <a:xfrm>
            <a:off x="5562600" y="2057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0"/>
          <p:cNvCxnSpPr/>
          <p:nvPr/>
        </p:nvCxnSpPr>
        <p:spPr>
          <a:xfrm>
            <a:off x="5562600" y="2438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0"/>
          <p:cNvCxnSpPr/>
          <p:nvPr/>
        </p:nvCxnSpPr>
        <p:spPr>
          <a:xfrm>
            <a:off x="5562600" y="2819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0"/>
          <p:cNvCxnSpPr/>
          <p:nvPr/>
        </p:nvCxnSpPr>
        <p:spPr>
          <a:xfrm>
            <a:off x="5562600" y="3200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0"/>
          <p:cNvCxnSpPr/>
          <p:nvPr/>
        </p:nvCxnSpPr>
        <p:spPr>
          <a:xfrm>
            <a:off x="5562600" y="3505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0"/>
          <p:cNvCxnSpPr/>
          <p:nvPr/>
        </p:nvCxnSpPr>
        <p:spPr>
          <a:xfrm>
            <a:off x="5562600" y="3886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0"/>
          <p:cNvCxnSpPr/>
          <p:nvPr/>
        </p:nvCxnSpPr>
        <p:spPr>
          <a:xfrm>
            <a:off x="5562600" y="4267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0"/>
          <p:cNvCxnSpPr/>
          <p:nvPr/>
        </p:nvCxnSpPr>
        <p:spPr>
          <a:xfrm>
            <a:off x="5562600" y="4648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0"/>
          <p:cNvCxnSpPr/>
          <p:nvPr/>
        </p:nvCxnSpPr>
        <p:spPr>
          <a:xfrm>
            <a:off x="5562600" y="5029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0"/>
          <p:cNvCxnSpPr/>
          <p:nvPr/>
        </p:nvCxnSpPr>
        <p:spPr>
          <a:xfrm>
            <a:off x="5562600" y="5410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89" name="Google Shape;289;p20"/>
          <p:cNvGraphicFramePr/>
          <p:nvPr/>
        </p:nvGraphicFramePr>
        <p:xfrm>
          <a:off x="5867400" y="2255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{AFF3F2C8-2525-477A-848D-9B52839CF535}</a:tableStyleId>
              </a:tblPr>
              <a:tblGrid>
                <a:gridCol w="290525"/>
                <a:gridCol w="288925"/>
                <a:gridCol w="288925"/>
                <a:gridCol w="288925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0" name="Google Shape;290;p20"/>
          <p:cNvGraphicFramePr/>
          <p:nvPr/>
        </p:nvGraphicFramePr>
        <p:xfrm>
          <a:off x="5867400" y="1874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{AFF3F2C8-2525-477A-848D-9B52839CF535}</a:tableStyleId>
              </a:tblPr>
              <a:tblGrid>
                <a:gridCol w="290525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1" name="Google Shape;291;p20"/>
          <p:cNvGraphicFramePr/>
          <p:nvPr/>
        </p:nvGraphicFramePr>
        <p:xfrm>
          <a:off x="58674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{AFF3F2C8-2525-477A-848D-9B52839CF535}</a:tableStyleId>
              </a:tblPr>
              <a:tblGrid>
                <a:gridCol w="290525"/>
                <a:gridCol w="288925"/>
                <a:gridCol w="288925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2" name="Google Shape;292;p20"/>
          <p:cNvGraphicFramePr/>
          <p:nvPr/>
        </p:nvGraphicFramePr>
        <p:xfrm>
          <a:off x="5867400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{AFF3F2C8-2525-477A-848D-9B52839CF535}</a:tableStyleId>
              </a:tblPr>
              <a:tblGrid>
                <a:gridCol w="290525"/>
                <a:gridCol w="288925"/>
                <a:gridCol w="288925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3" name="Google Shape;293;p20"/>
          <p:cNvGraphicFramePr/>
          <p:nvPr/>
        </p:nvGraphicFramePr>
        <p:xfrm>
          <a:off x="5867400" y="3398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{AFF3F2C8-2525-477A-848D-9B52839CF535}</a:tableStyleId>
              </a:tblPr>
              <a:tblGrid>
                <a:gridCol w="290525"/>
                <a:gridCol w="288925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4" name="Google Shape;294;p20"/>
          <p:cNvGraphicFramePr/>
          <p:nvPr/>
        </p:nvGraphicFramePr>
        <p:xfrm>
          <a:off x="58674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{AFF3F2C8-2525-477A-848D-9B52839CF535}</a:tableStyleId>
              </a:tblPr>
              <a:tblGrid>
                <a:gridCol w="290525"/>
                <a:gridCol w="2889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5" name="Google Shape;295;p20"/>
          <p:cNvGraphicFramePr/>
          <p:nvPr/>
        </p:nvGraphicFramePr>
        <p:xfrm>
          <a:off x="5867400" y="4084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{AFF3F2C8-2525-477A-848D-9B52839CF535}</a:tableStyleId>
              </a:tblPr>
              <a:tblGrid>
                <a:gridCol w="290525"/>
                <a:gridCol w="288925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Google Shape;296;p20"/>
          <p:cNvGraphicFramePr/>
          <p:nvPr/>
        </p:nvGraphicFramePr>
        <p:xfrm>
          <a:off x="5867400" y="4465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{AFF3F2C8-2525-477A-848D-9B52839CF535}</a:tableStyleId>
              </a:tblPr>
              <a:tblGrid>
                <a:gridCol w="290525"/>
                <a:gridCol w="288925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7" name="Google Shape;297;p20"/>
          <p:cNvGraphicFramePr/>
          <p:nvPr/>
        </p:nvGraphicFramePr>
        <p:xfrm>
          <a:off x="5867400" y="4846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{AFF3F2C8-2525-477A-848D-9B52839CF535}</a:tableStyleId>
              </a:tblPr>
              <a:tblGrid>
                <a:gridCol w="290525"/>
                <a:gridCol w="288925"/>
                <a:gridCol w="288925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20"/>
          <p:cNvGraphicFramePr/>
          <p:nvPr/>
        </p:nvGraphicFramePr>
        <p:xfrm>
          <a:off x="5867400" y="5227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{AFF3F2C8-2525-477A-848D-9B52839CF535}</a:tableStyleId>
              </a:tblPr>
              <a:tblGrid>
                <a:gridCol w="290525"/>
                <a:gridCol w="288925"/>
              </a:tblGrid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 txBox="1"/>
          <p:nvPr>
            <p:ph type="title"/>
          </p:nvPr>
        </p:nvSpPr>
        <p:spPr>
          <a:xfrm>
            <a:off x="609600" y="762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Storage of Adjacency List</a:t>
            </a:r>
            <a:endParaRPr/>
          </a:p>
        </p:txBody>
      </p:sp>
      <p:sp>
        <p:nvSpPr>
          <p:cNvPr id="305" name="Google Shape;305;p21"/>
          <p:cNvSpPr txBox="1"/>
          <p:nvPr>
            <p:ph idx="1" type="body"/>
          </p:nvPr>
        </p:nvSpPr>
        <p:spPr>
          <a:xfrm>
            <a:off x="609600" y="1143000"/>
            <a:ext cx="784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array takes up Θ(n)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Define degree of </a:t>
            </a:r>
            <a:r>
              <a:rPr i="1" lang="en-US" sz="2000"/>
              <a:t>v</a:t>
            </a:r>
            <a:r>
              <a:rPr lang="en-US" sz="2000"/>
              <a:t>, deg(</a:t>
            </a:r>
            <a:r>
              <a:rPr i="1" lang="en-US" sz="2000"/>
              <a:t>v</a:t>
            </a:r>
            <a:r>
              <a:rPr lang="en-US" sz="2000"/>
              <a:t>), to be the number of edges incident to </a:t>
            </a:r>
            <a:r>
              <a:rPr i="1" lang="en-US" sz="2000"/>
              <a:t>v</a:t>
            </a:r>
            <a:r>
              <a:rPr lang="en-US" sz="2000"/>
              <a:t>.  Then, the total space to store the graph is proportional to:</a:t>
            </a:r>
            <a:endParaRPr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US" sz="2000"/>
            </a:b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An edge </a:t>
            </a:r>
            <a:r>
              <a:rPr i="1" lang="en-US" sz="2000"/>
              <a:t>e={u,v}</a:t>
            </a:r>
            <a:r>
              <a:rPr lang="en-US" sz="2000"/>
              <a:t> of the graph contributes a count of 1 to deg(</a:t>
            </a:r>
            <a:r>
              <a:rPr i="1" lang="en-US" sz="2000"/>
              <a:t>u</a:t>
            </a:r>
            <a:r>
              <a:rPr lang="en-US" sz="2000"/>
              <a:t>) and contributes a count 1 to deg(</a:t>
            </a:r>
            <a:r>
              <a:rPr i="1" lang="en-US" sz="2000"/>
              <a:t>v</a:t>
            </a:r>
            <a:r>
              <a:rPr lang="en-US" sz="2000"/>
              <a:t>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Therefore, Σ</a:t>
            </a:r>
            <a:r>
              <a:rPr baseline="-25000" lang="en-US" sz="2000"/>
              <a:t>vertex </a:t>
            </a:r>
            <a:r>
              <a:rPr baseline="-25000" i="1" lang="en-US" sz="2000"/>
              <a:t>v</a:t>
            </a:r>
            <a:r>
              <a:rPr lang="en-US" sz="2000"/>
              <a:t>deg</a:t>
            </a:r>
            <a:r>
              <a:rPr i="1" lang="en-US" sz="2000"/>
              <a:t>(</a:t>
            </a:r>
            <a:r>
              <a:rPr lang="en-US" sz="2000"/>
              <a:t>v</a:t>
            </a:r>
            <a:r>
              <a:rPr i="1" lang="en-US" sz="2000"/>
              <a:t>) = </a:t>
            </a:r>
            <a:r>
              <a:rPr lang="en-US" sz="2000"/>
              <a:t>2m, where </a:t>
            </a:r>
            <a:r>
              <a:rPr i="1" lang="en-US" sz="2000"/>
              <a:t>m</a:t>
            </a:r>
            <a:r>
              <a:rPr lang="en-US" sz="2000"/>
              <a:t> is the total number of edges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 all, the adjacency list takes up Θ(</a:t>
            </a:r>
            <a:r>
              <a:rPr i="1" lang="en-US" sz="2000"/>
              <a:t>n+m</a:t>
            </a:r>
            <a:r>
              <a:rPr lang="en-US" sz="2000"/>
              <a:t>) space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If m = O(n</a:t>
            </a:r>
            <a:r>
              <a:rPr baseline="30000" lang="en-US" sz="1800"/>
              <a:t>2</a:t>
            </a:r>
            <a:r>
              <a:rPr lang="en-US" sz="1800"/>
              <a:t>) (i.e. dense graphs), both adjacent matrix and adjacent lists use Θ(n</a:t>
            </a:r>
            <a:r>
              <a:rPr baseline="30000" lang="en-US" sz="1800"/>
              <a:t>2</a:t>
            </a:r>
            <a:r>
              <a:rPr lang="en-US" sz="1800"/>
              <a:t>) space.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If m = O(n), adjacent list outperform adjacent matrix</a:t>
            </a:r>
            <a:endParaRPr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However, one cannot tell in O(1) time whether two vertices are connected</a:t>
            </a:r>
            <a:endParaRPr sz="2000"/>
          </a:p>
        </p:txBody>
      </p:sp>
      <p:pic>
        <p:nvPicPr>
          <p:cNvPr id="306" name="Google Shape;3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2209800"/>
            <a:ext cx="1524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Adjacency List vs. Matrix</a:t>
            </a:r>
            <a:endParaRPr/>
          </a:p>
        </p:txBody>
      </p:sp>
      <p:sp>
        <p:nvSpPr>
          <p:cNvPr id="314" name="Google Shape;314;p22"/>
          <p:cNvSpPr txBox="1"/>
          <p:nvPr>
            <p:ph idx="1" type="body"/>
          </p:nvPr>
        </p:nvSpPr>
        <p:spPr>
          <a:xfrm>
            <a:off x="304800" y="1524000"/>
            <a:ext cx="8610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Adjacency List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More compact than adjacency matrices if graph has few edges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Requires more time to find if an edge exists</a:t>
            </a:r>
            <a:endParaRPr/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Adjacency Matrix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Always require n</a:t>
            </a:r>
            <a:r>
              <a:rPr baseline="30000" lang="en-US" sz="2400"/>
              <a:t>2</a:t>
            </a:r>
            <a:r>
              <a:rPr lang="en-US" sz="2400"/>
              <a:t> space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can waste a lot of space if the number of edges are sparse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Can quickly find if an edge exists</a:t>
            </a:r>
            <a:endParaRPr/>
          </a:p>
          <a:p>
            <a:pPr indent="-1333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651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"/>
          <p:cNvSpPr txBox="1"/>
          <p:nvPr>
            <p:ph type="title"/>
          </p:nvPr>
        </p:nvSpPr>
        <p:spPr>
          <a:xfrm>
            <a:off x="609600" y="762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Path between Vertices</a:t>
            </a:r>
            <a:endParaRPr/>
          </a:p>
        </p:txBody>
      </p:sp>
      <p:sp>
        <p:nvSpPr>
          <p:cNvPr id="321" name="Google Shape;321;p23"/>
          <p:cNvSpPr txBox="1"/>
          <p:nvPr>
            <p:ph idx="1" type="body"/>
          </p:nvPr>
        </p:nvSpPr>
        <p:spPr>
          <a:xfrm>
            <a:off x="609600" y="12192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00FF00"/>
                </a:solidFill>
              </a:rPr>
              <a:t>path</a:t>
            </a:r>
            <a:r>
              <a:rPr lang="en-US"/>
              <a:t> is a sequence of vertices (v</a:t>
            </a:r>
            <a:r>
              <a:rPr baseline="-25000" lang="en-US"/>
              <a:t>0</a:t>
            </a:r>
            <a:r>
              <a:rPr lang="en-US"/>
              <a:t>, v</a:t>
            </a:r>
            <a:r>
              <a:rPr baseline="-25000" lang="en-US"/>
              <a:t>1</a:t>
            </a:r>
            <a:r>
              <a:rPr lang="en-US"/>
              <a:t>, v</a:t>
            </a:r>
            <a:r>
              <a:rPr baseline="-25000" lang="en-US"/>
              <a:t>2</a:t>
            </a:r>
            <a:r>
              <a:rPr lang="en-US"/>
              <a:t>,… v</a:t>
            </a:r>
            <a:r>
              <a:rPr baseline="-25000" lang="en-US"/>
              <a:t>k</a:t>
            </a:r>
            <a:r>
              <a:rPr lang="en-US"/>
              <a:t>) such that: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 </a:t>
            </a:r>
            <a:r>
              <a:rPr i="1" lang="en-US"/>
              <a:t>0 ≤ i &lt; k,  {v</a:t>
            </a:r>
            <a:r>
              <a:rPr baseline="-25000" i="1" lang="en-US"/>
              <a:t>i</a:t>
            </a:r>
            <a:r>
              <a:rPr i="1" lang="en-US"/>
              <a:t>, v</a:t>
            </a:r>
            <a:r>
              <a:rPr baseline="-25000" i="1" lang="en-US"/>
              <a:t>i+1</a:t>
            </a:r>
            <a:r>
              <a:rPr i="1" lang="en-US"/>
              <a:t>}</a:t>
            </a:r>
            <a:r>
              <a:rPr lang="en-US"/>
              <a:t> is an edge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i="1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i="1" lang="en-US" sz="2000"/>
              <a:t>Note: a path is allowed to go through the same vertex or the same edge any number of times!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2000"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00FF00"/>
                </a:solidFill>
              </a:rPr>
              <a:t>length</a:t>
            </a:r>
            <a:r>
              <a:rPr lang="en-US"/>
              <a:t> of a path is the number of edges on the path</a:t>
            </a:r>
            <a:endParaRPr i="1"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i="1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paths</a:t>
            </a:r>
            <a:endParaRPr/>
          </a:p>
        </p:txBody>
      </p:sp>
      <p:sp>
        <p:nvSpPr>
          <p:cNvPr id="328" name="Google Shape;328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 path is </a:t>
            </a:r>
            <a:r>
              <a:rPr lang="en-US" sz="3600">
                <a:solidFill>
                  <a:srgbClr val="00FF00"/>
                </a:solidFill>
              </a:rPr>
              <a:t>simple</a:t>
            </a:r>
            <a:r>
              <a:rPr lang="en-US" sz="3600"/>
              <a:t> if and only if it does not contain a vertex more than once.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 path is a </a:t>
            </a:r>
            <a:r>
              <a:rPr lang="en-US" sz="3600">
                <a:solidFill>
                  <a:srgbClr val="00FF00"/>
                </a:solidFill>
              </a:rPr>
              <a:t>cycle</a:t>
            </a:r>
            <a:r>
              <a:rPr lang="en-US" sz="3600"/>
              <a:t> if and only if </a:t>
            </a:r>
            <a:r>
              <a:rPr lang="en-US"/>
              <a:t>v</a:t>
            </a:r>
            <a:r>
              <a:rPr baseline="-25000" lang="en-US"/>
              <a:t>0</a:t>
            </a:r>
            <a:r>
              <a:rPr lang="en-US"/>
              <a:t>= v</a:t>
            </a:r>
            <a:r>
              <a:rPr baseline="-25000" lang="en-US"/>
              <a:t>k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beginning and end are the same vertex!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path contains a cycle as its sub-path if some vertex appears twice or more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MCj02508940000[1]" id="329" name="Google Shape;3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1563" y="228600"/>
            <a:ext cx="1430337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Path Examples</a:t>
            </a:r>
            <a:endParaRPr/>
          </a:p>
        </p:txBody>
      </p:sp>
      <p:graphicFrame>
        <p:nvGraphicFramePr>
          <p:cNvPr id="336" name="Google Shape;336;p25"/>
          <p:cNvGraphicFramePr/>
          <p:nvPr/>
        </p:nvGraphicFramePr>
        <p:xfrm>
          <a:off x="457200" y="1981200"/>
          <a:ext cx="3514725" cy="3054350"/>
        </p:xfrm>
        <a:graphic>
          <a:graphicData uri="http://schemas.openxmlformats.org/presentationml/2006/ole">
            <mc:AlternateContent>
              <mc:Choice Requires="v">
                <p:oleObj r:id="rId4" imgH="3054350" imgW="3514725" progId="PBrush" spid="_x0000_s1">
                  <p:embed/>
                </p:oleObj>
              </mc:Choice>
              <mc:Fallback>
                <p:oleObj r:id="rId5" imgH="3054350" imgW="3514725" progId="PBrush">
                  <p:embed/>
                  <p:pic>
                    <p:nvPicPr>
                      <p:cNvPr id="336" name="Google Shape;336;p2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" y="1981200"/>
                        <a:ext cx="3514725" cy="305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" name="Google Shape;337;p25"/>
          <p:cNvSpPr txBox="1"/>
          <p:nvPr/>
        </p:nvSpPr>
        <p:spPr>
          <a:xfrm>
            <a:off x="5486400" y="3135313"/>
            <a:ext cx="2495550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{a,c,f,e}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{a,b,d,c,f,e}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{a, c, d, b, d, c, f, e}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{a,c,d,b,a}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{a,c,f,e,b,d,c,a}</a:t>
            </a:r>
            <a:endParaRPr/>
          </a:p>
        </p:txBody>
      </p:sp>
      <p:sp>
        <p:nvSpPr>
          <p:cNvPr id="338" name="Google Shape;338;p25"/>
          <p:cNvSpPr txBox="1"/>
          <p:nvPr/>
        </p:nvSpPr>
        <p:spPr>
          <a:xfrm>
            <a:off x="4864100" y="877888"/>
            <a:ext cx="2832100" cy="148431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these paths?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cycles?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path’s length?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Exercises on Graph</a:t>
            </a:r>
            <a:endParaRPr/>
          </a:p>
        </p:txBody>
      </p:sp>
      <p:sp>
        <p:nvSpPr>
          <p:cNvPr id="344" name="Google Shape;344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CLRS – Chapter 22 – elementary Graph Algorithms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Exercise you have to solve: (Page 593)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22.1-5 (Square)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22.1-6 (Universal Sink)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Graph Traversal</a:t>
            </a:r>
            <a:endParaRPr/>
          </a:p>
        </p:txBody>
      </p:sp>
      <p:sp>
        <p:nvSpPr>
          <p:cNvPr id="351" name="Google Shape;351;p27"/>
          <p:cNvSpPr txBox="1"/>
          <p:nvPr>
            <p:ph idx="1" type="body"/>
          </p:nvPr>
        </p:nvSpPr>
        <p:spPr>
          <a:xfrm>
            <a:off x="457200" y="1371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Application example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Given a graph representation and a vertex </a:t>
            </a:r>
            <a:r>
              <a:rPr b="1" lang="en-US"/>
              <a:t>s</a:t>
            </a:r>
            <a:r>
              <a:rPr lang="en-US"/>
              <a:t> in the graph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Find paths from </a:t>
            </a:r>
            <a:r>
              <a:rPr b="1" lang="en-US"/>
              <a:t>s</a:t>
            </a:r>
            <a:r>
              <a:rPr lang="en-US"/>
              <a:t> to other vertices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Two common graph traversal algorithms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Breadth-First Search (BFS)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Find the shortest paths in an unweighted graph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Depth-First Search (DFS)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Topological sort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Find strongly connected components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BFS and Shortest Path Problem</a:t>
            </a:r>
            <a:endParaRPr/>
          </a:p>
        </p:txBody>
      </p:sp>
      <p:sp>
        <p:nvSpPr>
          <p:cNvPr id="358" name="Google Shape;358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Given any source vertex </a:t>
            </a:r>
            <a:r>
              <a:rPr b="1" i="1" lang="en-US" sz="2400"/>
              <a:t>s</a:t>
            </a:r>
            <a:r>
              <a:rPr lang="en-US" sz="2400"/>
              <a:t>, BFS visits the other vertices at increasing distances away from s.  In doing so, BFS discovers paths from s to other vertices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What do we mean by “distance”?  The number of edges on a path from s</a:t>
            </a:r>
            <a:endParaRPr/>
          </a:p>
        </p:txBody>
      </p:sp>
      <p:grpSp>
        <p:nvGrpSpPr>
          <p:cNvPr id="359" name="Google Shape;359;p28"/>
          <p:cNvGrpSpPr/>
          <p:nvPr/>
        </p:nvGrpSpPr>
        <p:grpSpPr>
          <a:xfrm>
            <a:off x="990600" y="3657600"/>
            <a:ext cx="3733800" cy="2895600"/>
            <a:chOff x="192" y="816"/>
            <a:chExt cx="2976" cy="2208"/>
          </a:xfrm>
        </p:grpSpPr>
        <p:sp>
          <p:nvSpPr>
            <p:cNvPr id="360" name="Google Shape;360;p28"/>
            <p:cNvSpPr/>
            <p:nvPr/>
          </p:nvSpPr>
          <p:spPr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370" name="Google Shape;370;p28"/>
            <p:cNvCxnSpPr>
              <a:stCxn id="369" idx="6"/>
              <a:endCxn id="368" idx="1"/>
            </p:cNvCxnSpPr>
            <p:nvPr/>
          </p:nvCxnSpPr>
          <p:spPr>
            <a:xfrm>
              <a:off x="1008" y="960"/>
              <a:ext cx="9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28"/>
            <p:cNvCxnSpPr>
              <a:stCxn id="368" idx="5"/>
              <a:endCxn id="367" idx="1"/>
            </p:cNvCxnSpPr>
            <p:nvPr/>
          </p:nvCxnSpPr>
          <p:spPr>
            <a:xfrm>
              <a:off x="1974" y="1398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28"/>
            <p:cNvCxnSpPr>
              <a:stCxn id="367" idx="2"/>
              <a:endCxn id="364" idx="7"/>
            </p:cNvCxnSpPr>
            <p:nvPr/>
          </p:nvCxnSpPr>
          <p:spPr>
            <a:xfrm rot="10800000">
              <a:off x="1608" y="1824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28"/>
            <p:cNvCxnSpPr>
              <a:stCxn id="368" idx="3"/>
              <a:endCxn id="360" idx="6"/>
            </p:cNvCxnSpPr>
            <p:nvPr/>
          </p:nvCxnSpPr>
          <p:spPr>
            <a:xfrm flipH="1">
              <a:off x="870" y="1398"/>
              <a:ext cx="9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28"/>
            <p:cNvCxnSpPr>
              <a:stCxn id="360" idx="6"/>
              <a:endCxn id="364" idx="1"/>
            </p:cNvCxnSpPr>
            <p:nvPr/>
          </p:nvCxnSpPr>
          <p:spPr>
            <a:xfrm>
              <a:off x="912" y="1776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28"/>
            <p:cNvCxnSpPr>
              <a:stCxn id="360" idx="3"/>
              <a:endCxn id="361" idx="0"/>
            </p:cNvCxnSpPr>
            <p:nvPr/>
          </p:nvCxnSpPr>
          <p:spPr>
            <a:xfrm flipH="1">
              <a:off x="366" y="1878"/>
              <a:ext cx="3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28"/>
            <p:cNvCxnSpPr>
              <a:stCxn id="361" idx="6"/>
              <a:endCxn id="362" idx="3"/>
            </p:cNvCxnSpPr>
            <p:nvPr/>
          </p:nvCxnSpPr>
          <p:spPr>
            <a:xfrm flipH="1" rot="10800000">
              <a:off x="480" y="2484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28"/>
            <p:cNvCxnSpPr>
              <a:stCxn id="362" idx="7"/>
              <a:endCxn id="364" idx="3"/>
            </p:cNvCxnSpPr>
            <p:nvPr/>
          </p:nvCxnSpPr>
          <p:spPr>
            <a:xfrm flipH="1" rot="10800000">
              <a:off x="1062" y="2046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28"/>
            <p:cNvCxnSpPr>
              <a:stCxn id="362" idx="5"/>
              <a:endCxn id="363" idx="1"/>
            </p:cNvCxnSpPr>
            <p:nvPr/>
          </p:nvCxnSpPr>
          <p:spPr>
            <a:xfrm>
              <a:off x="1062" y="2550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28"/>
            <p:cNvCxnSpPr>
              <a:stCxn id="363" idx="6"/>
              <a:endCxn id="366" idx="2"/>
            </p:cNvCxnSpPr>
            <p:nvPr/>
          </p:nvCxnSpPr>
          <p:spPr>
            <a:xfrm flipH="1" rot="10800000">
              <a:off x="1584" y="2580"/>
              <a:ext cx="12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28"/>
            <p:cNvCxnSpPr>
              <a:stCxn id="364" idx="6"/>
              <a:endCxn id="365" idx="1"/>
            </p:cNvCxnSpPr>
            <p:nvPr/>
          </p:nvCxnSpPr>
          <p:spPr>
            <a:xfrm>
              <a:off x="1680" y="2064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28"/>
            <p:cNvCxnSpPr>
              <a:stCxn id="365" idx="6"/>
              <a:endCxn id="366" idx="1"/>
            </p:cNvCxnSpPr>
            <p:nvPr/>
          </p:nvCxnSpPr>
          <p:spPr>
            <a:xfrm>
              <a:off x="2208" y="2400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2" name="Google Shape;382;p28"/>
          <p:cNvSpPr txBox="1"/>
          <p:nvPr/>
        </p:nvSpPr>
        <p:spPr>
          <a:xfrm>
            <a:off x="5702300" y="3944938"/>
            <a:ext cx="22225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s=vertex 1</a:t>
            </a:r>
            <a:endParaRPr/>
          </a:p>
        </p:txBody>
      </p:sp>
      <p:sp>
        <p:nvSpPr>
          <p:cNvPr id="383" name="Google Shape;383;p28"/>
          <p:cNvSpPr txBox="1"/>
          <p:nvPr/>
        </p:nvSpPr>
        <p:spPr>
          <a:xfrm>
            <a:off x="5715000" y="4540250"/>
            <a:ext cx="2330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at distance 1?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2, 3, 7, 9</a:t>
            </a:r>
            <a:endParaRPr/>
          </a:p>
        </p:txBody>
      </p:sp>
      <p:grpSp>
        <p:nvGrpSpPr>
          <p:cNvPr id="384" name="Google Shape;384;p28"/>
          <p:cNvGrpSpPr/>
          <p:nvPr/>
        </p:nvGrpSpPr>
        <p:grpSpPr>
          <a:xfrm>
            <a:off x="1103313" y="4648200"/>
            <a:ext cx="3163887" cy="1676400"/>
            <a:chOff x="3575" y="3360"/>
            <a:chExt cx="1993" cy="1056"/>
          </a:xfrm>
        </p:grpSpPr>
        <p:sp>
          <p:nvSpPr>
            <p:cNvPr id="385" name="Google Shape;385;p28"/>
            <p:cNvSpPr/>
            <p:nvPr/>
          </p:nvSpPr>
          <p:spPr>
            <a:xfrm>
              <a:off x="3719" y="3360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3815" y="3888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4727" y="3888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4967" y="3360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9" name="Google Shape;389;p28"/>
            <p:cNvSpPr txBox="1"/>
            <p:nvPr/>
          </p:nvSpPr>
          <p:spPr>
            <a:xfrm>
              <a:off x="5399" y="3504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90" name="Google Shape;390;p28"/>
            <p:cNvSpPr txBox="1"/>
            <p:nvPr/>
          </p:nvSpPr>
          <p:spPr>
            <a:xfrm>
              <a:off x="5063" y="3859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91" name="Google Shape;391;p28"/>
            <p:cNvSpPr txBox="1"/>
            <p:nvPr/>
          </p:nvSpPr>
          <p:spPr>
            <a:xfrm>
              <a:off x="3575" y="3456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92" name="Google Shape;392;p28"/>
            <p:cNvSpPr txBox="1"/>
            <p:nvPr/>
          </p:nvSpPr>
          <p:spPr>
            <a:xfrm>
              <a:off x="3959" y="4243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393" name="Google Shape;393;p28"/>
          <p:cNvGrpSpPr/>
          <p:nvPr/>
        </p:nvGrpSpPr>
        <p:grpSpPr>
          <a:xfrm>
            <a:off x="838200" y="4038600"/>
            <a:ext cx="4383088" cy="2667000"/>
            <a:chOff x="2999" y="2496"/>
            <a:chExt cx="2761" cy="1680"/>
          </a:xfrm>
        </p:grpSpPr>
        <p:sp>
          <p:nvSpPr>
            <p:cNvPr id="394" name="Google Shape;394;p28"/>
            <p:cNvSpPr/>
            <p:nvPr/>
          </p:nvSpPr>
          <p:spPr>
            <a:xfrm>
              <a:off x="4103" y="2496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2999" y="3744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3911" y="3792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159" y="3552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" name="Google Shape;398;p28"/>
            <p:cNvSpPr txBox="1"/>
            <p:nvPr/>
          </p:nvSpPr>
          <p:spPr>
            <a:xfrm>
              <a:off x="5591" y="3696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99" name="Google Shape;399;p28"/>
            <p:cNvSpPr txBox="1"/>
            <p:nvPr/>
          </p:nvSpPr>
          <p:spPr>
            <a:xfrm>
              <a:off x="4295" y="3984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00" name="Google Shape;400;p28"/>
            <p:cNvSpPr txBox="1"/>
            <p:nvPr/>
          </p:nvSpPr>
          <p:spPr>
            <a:xfrm>
              <a:off x="3383" y="3984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01" name="Google Shape;401;p28"/>
            <p:cNvSpPr txBox="1"/>
            <p:nvPr/>
          </p:nvSpPr>
          <p:spPr>
            <a:xfrm>
              <a:off x="4439" y="2784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402" name="Google Shape;402;p28"/>
          <p:cNvGrpSpPr/>
          <p:nvPr/>
        </p:nvGrpSpPr>
        <p:grpSpPr>
          <a:xfrm>
            <a:off x="2438400" y="4760913"/>
            <a:ext cx="587375" cy="801687"/>
            <a:chOff x="1536" y="2903"/>
            <a:chExt cx="370" cy="505"/>
          </a:xfrm>
        </p:grpSpPr>
        <p:sp>
          <p:nvSpPr>
            <p:cNvPr id="403" name="Google Shape;403;p28"/>
            <p:cNvSpPr/>
            <p:nvPr/>
          </p:nvSpPr>
          <p:spPr>
            <a:xfrm>
              <a:off x="1536" y="3072"/>
              <a:ext cx="336" cy="336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" name="Google Shape;404;p28"/>
            <p:cNvSpPr txBox="1"/>
            <p:nvPr/>
          </p:nvSpPr>
          <p:spPr>
            <a:xfrm>
              <a:off x="1718" y="2903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</p:grpSp>
      <p:sp>
        <p:nvSpPr>
          <p:cNvPr id="405" name="Google Shape;405;p28"/>
          <p:cNvSpPr txBox="1"/>
          <p:nvPr/>
        </p:nvSpPr>
        <p:spPr>
          <a:xfrm>
            <a:off x="5715000" y="3473450"/>
            <a:ext cx="1073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5715000" y="5257800"/>
            <a:ext cx="2330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at distance 2?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8, 6, 5, 4</a:t>
            </a:r>
            <a:endParaRPr/>
          </a:p>
        </p:txBody>
      </p:sp>
      <p:sp>
        <p:nvSpPr>
          <p:cNvPr id="407" name="Google Shape;407;p28"/>
          <p:cNvSpPr/>
          <p:nvPr/>
        </p:nvSpPr>
        <p:spPr>
          <a:xfrm>
            <a:off x="5715000" y="6064250"/>
            <a:ext cx="2330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at distance 3?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Graph Searching</a:t>
            </a:r>
            <a:endParaRPr/>
          </a:p>
        </p:txBody>
      </p:sp>
      <p:sp>
        <p:nvSpPr>
          <p:cNvPr id="413" name="Google Shape;41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Given: a graph G = (V, E), directed or undirected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Goal: methodically explore every vertex and every edge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Ultimately: build a tree on the graph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Pick a vertex as the root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Choose certain edges to produce a tree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Note: might also build a </a:t>
            </a:r>
            <a:r>
              <a:rPr i="1" lang="en-US">
                <a:solidFill>
                  <a:schemeClr val="dk2"/>
                </a:solidFill>
              </a:rPr>
              <a:t>forest</a:t>
            </a:r>
            <a:r>
              <a:rPr lang="en-US"/>
              <a:t> if graph is not connected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 complexity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Amount of time needed for the algorithm to finish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Best case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Average case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Worst case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actual time: related to size of input.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Big O notation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</a:t>
            </a:r>
            <a:endParaRPr/>
          </a:p>
        </p:txBody>
      </p:sp>
      <p:sp>
        <p:nvSpPr>
          <p:cNvPr id="419" name="Google Shape;419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“Explore” a graph, turning it into a</a:t>
            </a:r>
            <a:r>
              <a:rPr lang="en-US">
                <a:solidFill>
                  <a:srgbClr val="00CC00"/>
                </a:solidFill>
              </a:rPr>
              <a:t> tree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vertex at a time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Expand frontier of explored vertices across the </a:t>
            </a:r>
            <a:r>
              <a:rPr i="1" lang="en-US"/>
              <a:t>breadth</a:t>
            </a:r>
            <a:r>
              <a:rPr lang="en-US"/>
              <a:t> of the frontier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Builds a tree over the graph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Pick a </a:t>
            </a:r>
            <a:r>
              <a:rPr i="1" lang="en-US"/>
              <a:t>source vertex</a:t>
            </a:r>
            <a:r>
              <a:rPr lang="en-US"/>
              <a:t> to be the root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Find (“discover”) its children, then their children, etc.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</a:t>
            </a:r>
            <a:endParaRPr/>
          </a:p>
        </p:txBody>
      </p:sp>
      <p:sp>
        <p:nvSpPr>
          <p:cNvPr id="425" name="Google Shape;425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Every vertex of a graph contains a color at every moment: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CC00"/>
              </a:buClr>
              <a:buSzPts val="2400"/>
              <a:buChar char="–"/>
            </a:pPr>
            <a:r>
              <a:rPr lang="en-US" sz="2400">
                <a:solidFill>
                  <a:srgbClr val="00CC00"/>
                </a:solidFill>
              </a:rPr>
              <a:t>White vertices</a:t>
            </a:r>
            <a:r>
              <a:rPr lang="en-US" sz="2400"/>
              <a:t> have not been discovered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All vertices start with white initially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CC00"/>
              </a:buClr>
              <a:buSzPts val="2400"/>
              <a:buChar char="–"/>
            </a:pPr>
            <a:r>
              <a:rPr lang="en-US" sz="2400">
                <a:solidFill>
                  <a:srgbClr val="00CC00"/>
                </a:solidFill>
              </a:rPr>
              <a:t>Grey vertices</a:t>
            </a:r>
            <a:r>
              <a:rPr lang="en-US" sz="2400"/>
              <a:t> are discovered but not fully explored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They may be adjacent to white vertices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CC00"/>
              </a:buClr>
              <a:buSzPts val="2400"/>
              <a:buChar char="–"/>
            </a:pPr>
            <a:r>
              <a:rPr lang="en-US" sz="2400">
                <a:solidFill>
                  <a:srgbClr val="00CC00"/>
                </a:solidFill>
              </a:rPr>
              <a:t>Black vertices</a:t>
            </a:r>
            <a:r>
              <a:rPr lang="en-US" sz="2400"/>
              <a:t> are discovered and fully explored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They are adjacent only to black and gray vertices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Explore vertices by scanning adjacency list of grey vertices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The Code</a:t>
            </a:r>
            <a:endParaRPr/>
          </a:p>
        </p:txBody>
      </p:sp>
      <p:sp>
        <p:nvSpPr>
          <p:cNvPr id="431" name="Google Shape;431;p32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color[V], prev[V],d[V]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BFS(G) // starts from here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V-{s}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color[u]=WHITE;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d[u]=inf;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color[s]=GRAY;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d[s]=0; prev[s]=NIL;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Q=empty;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ENQUEUE(Q,s);</a:t>
            </a:r>
            <a:endParaRPr/>
          </a:p>
        </p:txBody>
      </p:sp>
      <p:sp>
        <p:nvSpPr>
          <p:cNvPr id="432" name="Google Shape;432;p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While(Q not empty)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u = DEQUEUE(Q);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 ∈ adj[u]{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if (color[v] == WHITE){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color[v] = GREY;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d[v] = d[u] + 1;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prev[v] = u;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Enqueue(Q, v);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433" name="Google Shape;433;p32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32"/>
          <p:cNvSpPr/>
          <p:nvPr/>
        </p:nvSpPr>
        <p:spPr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Example</a:t>
            </a:r>
            <a:endParaRPr/>
          </a:p>
        </p:txBody>
      </p:sp>
      <p:sp>
        <p:nvSpPr>
          <p:cNvPr id="440" name="Google Shape;440;p3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33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42" name="Google Shape;442;p33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43" name="Google Shape;443;p33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44" name="Google Shape;444;p33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45" name="Google Shape;445;p33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47" name="Google Shape;447;p33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48" name="Google Shape;448;p33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449" name="Google Shape;449;p33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450" name="Google Shape;450;p3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451" name="Google Shape;451;p33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452" name="Google Shape;452;p33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453" name="Google Shape;453;p33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454" name="Google Shape;454;p33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55" name="Google Shape;455;p33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456" name="Google Shape;456;p33"/>
          <p:cNvCxnSpPr>
            <a:stCxn id="441" idx="0"/>
            <a:endCxn id="440" idx="4"/>
          </p:cNvCxnSpPr>
          <p:nvPr/>
        </p:nvCxnSpPr>
        <p:spPr>
          <a:xfrm rot="10800000">
            <a:off x="15240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3"/>
          <p:cNvCxnSpPr>
            <a:stCxn id="440" idx="6"/>
            <a:endCxn id="442" idx="2"/>
          </p:cNvCxnSpPr>
          <p:nvPr/>
        </p:nvCxnSpPr>
        <p:spPr>
          <a:xfrm>
            <a:off x="1905000" y="2514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3"/>
          <p:cNvCxnSpPr>
            <a:stCxn id="442" idx="4"/>
            <a:endCxn id="443" idx="0"/>
          </p:cNvCxnSpPr>
          <p:nvPr/>
        </p:nvCxnSpPr>
        <p:spPr>
          <a:xfrm>
            <a:off x="35814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3"/>
          <p:cNvCxnSpPr>
            <a:stCxn id="443" idx="7"/>
            <a:endCxn id="444" idx="3"/>
          </p:cNvCxnSpPr>
          <p:nvPr/>
        </p:nvCxnSpPr>
        <p:spPr>
          <a:xfrm flipH="1" rot="10800000">
            <a:off x="3850808" y="2783992"/>
            <a:ext cx="1518600" cy="985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3"/>
          <p:cNvCxnSpPr>
            <a:stCxn id="443" idx="6"/>
            <a:endCxn id="445" idx="2"/>
          </p:cNvCxnSpPr>
          <p:nvPr/>
        </p:nvCxnSpPr>
        <p:spPr>
          <a:xfrm>
            <a:off x="3962400" y="4038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3"/>
          <p:cNvCxnSpPr>
            <a:stCxn id="445" idx="0"/>
            <a:endCxn id="444" idx="4"/>
          </p:cNvCxnSpPr>
          <p:nvPr/>
        </p:nvCxnSpPr>
        <p:spPr>
          <a:xfrm rot="10800000">
            <a:off x="56388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3"/>
          <p:cNvCxnSpPr>
            <a:stCxn id="444" idx="6"/>
            <a:endCxn id="446" idx="2"/>
          </p:cNvCxnSpPr>
          <p:nvPr/>
        </p:nvCxnSpPr>
        <p:spPr>
          <a:xfrm>
            <a:off x="6019800" y="2514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3"/>
          <p:cNvCxnSpPr>
            <a:stCxn id="445" idx="6"/>
            <a:endCxn id="447" idx="2"/>
          </p:cNvCxnSpPr>
          <p:nvPr/>
        </p:nvCxnSpPr>
        <p:spPr>
          <a:xfrm>
            <a:off x="6019800" y="4038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3"/>
          <p:cNvCxnSpPr>
            <a:stCxn id="447" idx="0"/>
            <a:endCxn id="446" idx="4"/>
          </p:cNvCxnSpPr>
          <p:nvPr/>
        </p:nvCxnSpPr>
        <p:spPr>
          <a:xfrm rot="10800000">
            <a:off x="76962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65" name="Google Shape;465;p33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{43F0DDD5-81EC-4600-BA3D-121A35ABE26E}</a:tableStyleId>
              </a:tblPr>
              <a:tblGrid>
                <a:gridCol w="880525"/>
                <a:gridCol w="474975"/>
                <a:gridCol w="474975"/>
                <a:gridCol w="474975"/>
                <a:gridCol w="474975"/>
                <a:gridCol w="474975"/>
                <a:gridCol w="474975"/>
                <a:gridCol w="474975"/>
                <a:gridCol w="474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Vertex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color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prev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Example</a:t>
            </a:r>
            <a:endParaRPr/>
          </a:p>
        </p:txBody>
      </p:sp>
      <p:sp>
        <p:nvSpPr>
          <p:cNvPr id="471" name="Google Shape;471;p34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3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73" name="Google Shape;473;p34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74" name="Google Shape;474;p34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75" name="Google Shape;475;p34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76" name="Google Shape;476;p34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77" name="Google Shape;477;p34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78" name="Google Shape;478;p34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79" name="Google Shape;479;p34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480" name="Google Shape;480;p34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481" name="Google Shape;481;p34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482" name="Google Shape;482;p34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483" name="Google Shape;483;p34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484" name="Google Shape;484;p34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485" name="Google Shape;485;p34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86" name="Google Shape;486;p34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487" name="Google Shape;487;p34"/>
          <p:cNvCxnSpPr>
            <a:stCxn id="472" idx="0"/>
            <a:endCxn id="471" idx="4"/>
          </p:cNvCxnSpPr>
          <p:nvPr/>
        </p:nvCxnSpPr>
        <p:spPr>
          <a:xfrm rot="10800000">
            <a:off x="15240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34"/>
          <p:cNvCxnSpPr>
            <a:stCxn id="471" idx="6"/>
            <a:endCxn id="473" idx="2"/>
          </p:cNvCxnSpPr>
          <p:nvPr/>
        </p:nvCxnSpPr>
        <p:spPr>
          <a:xfrm>
            <a:off x="1905000" y="2514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34"/>
          <p:cNvCxnSpPr>
            <a:stCxn id="473" idx="4"/>
            <a:endCxn id="474" idx="0"/>
          </p:cNvCxnSpPr>
          <p:nvPr/>
        </p:nvCxnSpPr>
        <p:spPr>
          <a:xfrm>
            <a:off x="35814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34"/>
          <p:cNvCxnSpPr>
            <a:stCxn id="474" idx="7"/>
            <a:endCxn id="475" idx="3"/>
          </p:cNvCxnSpPr>
          <p:nvPr/>
        </p:nvCxnSpPr>
        <p:spPr>
          <a:xfrm flipH="1" rot="10800000">
            <a:off x="3850808" y="2783992"/>
            <a:ext cx="1518600" cy="985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34"/>
          <p:cNvCxnSpPr>
            <a:stCxn id="474" idx="6"/>
            <a:endCxn id="476" idx="2"/>
          </p:cNvCxnSpPr>
          <p:nvPr/>
        </p:nvCxnSpPr>
        <p:spPr>
          <a:xfrm>
            <a:off x="3962400" y="4038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34"/>
          <p:cNvCxnSpPr>
            <a:stCxn id="476" idx="0"/>
            <a:endCxn id="475" idx="4"/>
          </p:cNvCxnSpPr>
          <p:nvPr/>
        </p:nvCxnSpPr>
        <p:spPr>
          <a:xfrm rot="10800000">
            <a:off x="56388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34"/>
          <p:cNvCxnSpPr>
            <a:stCxn id="475" idx="6"/>
            <a:endCxn id="477" idx="2"/>
          </p:cNvCxnSpPr>
          <p:nvPr/>
        </p:nvCxnSpPr>
        <p:spPr>
          <a:xfrm>
            <a:off x="6019800" y="2514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34"/>
          <p:cNvCxnSpPr>
            <a:stCxn id="476" idx="6"/>
            <a:endCxn id="478" idx="2"/>
          </p:cNvCxnSpPr>
          <p:nvPr/>
        </p:nvCxnSpPr>
        <p:spPr>
          <a:xfrm>
            <a:off x="6019800" y="4038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34"/>
          <p:cNvCxnSpPr>
            <a:stCxn id="478" idx="0"/>
            <a:endCxn id="477" idx="4"/>
          </p:cNvCxnSpPr>
          <p:nvPr/>
        </p:nvCxnSpPr>
        <p:spPr>
          <a:xfrm rot="10800000">
            <a:off x="76962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34"/>
          <p:cNvSpPr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497" name="Google Shape;497;p34"/>
          <p:cNvSpPr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498" name="Google Shape;498;p34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{43F0DDD5-81EC-4600-BA3D-121A35ABE26E}</a:tableStyleId>
              </a:tblPr>
              <a:tblGrid>
                <a:gridCol w="880525"/>
                <a:gridCol w="474975"/>
                <a:gridCol w="474975"/>
                <a:gridCol w="474975"/>
                <a:gridCol w="474975"/>
                <a:gridCol w="474975"/>
                <a:gridCol w="474975"/>
                <a:gridCol w="474975"/>
                <a:gridCol w="474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vertex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Color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0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prev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Example</a:t>
            </a:r>
            <a:endParaRPr/>
          </a:p>
        </p:txBody>
      </p:sp>
      <p:sp>
        <p:nvSpPr>
          <p:cNvPr id="504" name="Google Shape;504;p35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35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06" name="Google Shape;506;p3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07" name="Google Shape;507;p35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08" name="Google Shape;508;p35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09" name="Google Shape;509;p35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10" name="Google Shape;510;p35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11" name="Google Shape;511;p35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12" name="Google Shape;512;p35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513" name="Google Shape;513;p35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514" name="Google Shape;514;p35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515" name="Google Shape;515;p35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516" name="Google Shape;516;p35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517" name="Google Shape;517;p35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18" name="Google Shape;518;p35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519" name="Google Shape;519;p35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520" name="Google Shape;520;p35"/>
          <p:cNvCxnSpPr>
            <a:stCxn id="505" idx="0"/>
            <a:endCxn id="504" idx="4"/>
          </p:cNvCxnSpPr>
          <p:nvPr/>
        </p:nvCxnSpPr>
        <p:spPr>
          <a:xfrm rot="10800000">
            <a:off x="15240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35"/>
          <p:cNvCxnSpPr>
            <a:stCxn id="504" idx="6"/>
            <a:endCxn id="506" idx="2"/>
          </p:cNvCxnSpPr>
          <p:nvPr/>
        </p:nvCxnSpPr>
        <p:spPr>
          <a:xfrm>
            <a:off x="19050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35"/>
          <p:cNvCxnSpPr>
            <a:stCxn id="506" idx="4"/>
            <a:endCxn id="507" idx="0"/>
          </p:cNvCxnSpPr>
          <p:nvPr/>
        </p:nvCxnSpPr>
        <p:spPr>
          <a:xfrm>
            <a:off x="35814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35"/>
          <p:cNvCxnSpPr>
            <a:stCxn id="507" idx="7"/>
            <a:endCxn id="508" idx="3"/>
          </p:cNvCxnSpPr>
          <p:nvPr/>
        </p:nvCxnSpPr>
        <p:spPr>
          <a:xfrm flipH="1" rot="10800000">
            <a:off x="3850808" y="2783992"/>
            <a:ext cx="1518600" cy="985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35"/>
          <p:cNvCxnSpPr>
            <a:stCxn id="507" idx="6"/>
            <a:endCxn id="509" idx="2"/>
          </p:cNvCxnSpPr>
          <p:nvPr/>
        </p:nvCxnSpPr>
        <p:spPr>
          <a:xfrm>
            <a:off x="3962400" y="4038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5"/>
          <p:cNvCxnSpPr>
            <a:stCxn id="509" idx="0"/>
            <a:endCxn id="508" idx="4"/>
          </p:cNvCxnSpPr>
          <p:nvPr/>
        </p:nvCxnSpPr>
        <p:spPr>
          <a:xfrm rot="10800000">
            <a:off x="56388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35"/>
          <p:cNvCxnSpPr>
            <a:stCxn id="508" idx="6"/>
            <a:endCxn id="510" idx="2"/>
          </p:cNvCxnSpPr>
          <p:nvPr/>
        </p:nvCxnSpPr>
        <p:spPr>
          <a:xfrm>
            <a:off x="6019800" y="2514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35"/>
          <p:cNvCxnSpPr>
            <a:stCxn id="509" idx="6"/>
            <a:endCxn id="511" idx="2"/>
          </p:cNvCxnSpPr>
          <p:nvPr/>
        </p:nvCxnSpPr>
        <p:spPr>
          <a:xfrm>
            <a:off x="6019800" y="4038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35"/>
          <p:cNvCxnSpPr>
            <a:stCxn id="511" idx="0"/>
            <a:endCxn id="510" idx="4"/>
          </p:cNvCxnSpPr>
          <p:nvPr/>
        </p:nvCxnSpPr>
        <p:spPr>
          <a:xfrm rot="10800000">
            <a:off x="76962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35"/>
          <p:cNvSpPr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30" name="Google Shape;530;p35"/>
          <p:cNvSpPr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531" name="Google Shape;531;p35"/>
          <p:cNvSpPr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532" name="Google Shape;532;p35"/>
          <p:cNvSpPr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533" name="Google Shape;533;p35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{43F0DDD5-81EC-4600-BA3D-121A35ABE26E}</a:tableStyleId>
              </a:tblPr>
              <a:tblGrid>
                <a:gridCol w="880525"/>
                <a:gridCol w="474975"/>
                <a:gridCol w="474975"/>
                <a:gridCol w="474975"/>
                <a:gridCol w="474975"/>
                <a:gridCol w="474975"/>
                <a:gridCol w="474975"/>
                <a:gridCol w="474975"/>
                <a:gridCol w="474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vertex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Color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7017D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7017D"/>
                          </a:solidFill>
                        </a:rPr>
                        <a:t>0</a:t>
                      </a:r>
                      <a:endParaRPr b="1" sz="1600" u="none" cap="none" strike="noStrike">
                        <a:solidFill>
                          <a:srgbClr val="07017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1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prev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7017D"/>
                          </a:solidFill>
                        </a:rPr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Example</a:t>
            </a:r>
            <a:endParaRPr/>
          </a:p>
        </p:txBody>
      </p:sp>
      <p:sp>
        <p:nvSpPr>
          <p:cNvPr id="539" name="Google Shape;539;p36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36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41" name="Google Shape;541;p36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42" name="Google Shape;542;p3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43" name="Google Shape;543;p36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44" name="Google Shape;544;p36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45" name="Google Shape;545;p36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46" name="Google Shape;546;p36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47" name="Google Shape;547;p36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548" name="Google Shape;548;p36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549" name="Google Shape;549;p36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550" name="Google Shape;550;p36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551" name="Google Shape;551;p36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552" name="Google Shape;552;p36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53" name="Google Shape;553;p36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554" name="Google Shape;554;p36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555" name="Google Shape;555;p36"/>
          <p:cNvCxnSpPr>
            <a:stCxn id="540" idx="0"/>
            <a:endCxn id="539" idx="4"/>
          </p:cNvCxnSpPr>
          <p:nvPr/>
        </p:nvCxnSpPr>
        <p:spPr>
          <a:xfrm rot="10800000">
            <a:off x="15240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36"/>
          <p:cNvCxnSpPr>
            <a:stCxn id="539" idx="6"/>
            <a:endCxn id="541" idx="2"/>
          </p:cNvCxnSpPr>
          <p:nvPr/>
        </p:nvCxnSpPr>
        <p:spPr>
          <a:xfrm>
            <a:off x="19050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6"/>
          <p:cNvCxnSpPr>
            <a:stCxn id="541" idx="4"/>
            <a:endCxn id="542" idx="0"/>
          </p:cNvCxnSpPr>
          <p:nvPr/>
        </p:nvCxnSpPr>
        <p:spPr>
          <a:xfrm>
            <a:off x="35814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36"/>
          <p:cNvCxnSpPr>
            <a:stCxn id="542" idx="7"/>
            <a:endCxn id="543" idx="3"/>
          </p:cNvCxnSpPr>
          <p:nvPr/>
        </p:nvCxnSpPr>
        <p:spPr>
          <a:xfrm flipH="1" rot="10800000">
            <a:off x="3850808" y="2783992"/>
            <a:ext cx="1518600" cy="98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36"/>
          <p:cNvCxnSpPr>
            <a:stCxn id="542" idx="6"/>
            <a:endCxn id="544" idx="2"/>
          </p:cNvCxnSpPr>
          <p:nvPr/>
        </p:nvCxnSpPr>
        <p:spPr>
          <a:xfrm>
            <a:off x="3962400" y="4038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36"/>
          <p:cNvCxnSpPr>
            <a:stCxn id="544" idx="0"/>
            <a:endCxn id="543" idx="4"/>
          </p:cNvCxnSpPr>
          <p:nvPr/>
        </p:nvCxnSpPr>
        <p:spPr>
          <a:xfrm rot="10800000">
            <a:off x="56388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36"/>
          <p:cNvCxnSpPr>
            <a:stCxn id="543" idx="6"/>
            <a:endCxn id="545" idx="2"/>
          </p:cNvCxnSpPr>
          <p:nvPr/>
        </p:nvCxnSpPr>
        <p:spPr>
          <a:xfrm>
            <a:off x="6019800" y="2514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36"/>
          <p:cNvCxnSpPr>
            <a:stCxn id="544" idx="6"/>
            <a:endCxn id="546" idx="2"/>
          </p:cNvCxnSpPr>
          <p:nvPr/>
        </p:nvCxnSpPr>
        <p:spPr>
          <a:xfrm>
            <a:off x="6019800" y="4038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36"/>
          <p:cNvCxnSpPr>
            <a:stCxn id="546" idx="0"/>
            <a:endCxn id="545" idx="4"/>
          </p:cNvCxnSpPr>
          <p:nvPr/>
        </p:nvCxnSpPr>
        <p:spPr>
          <a:xfrm rot="10800000">
            <a:off x="76962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36"/>
          <p:cNvSpPr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565" name="Google Shape;565;p36"/>
          <p:cNvSpPr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566" name="Google Shape;566;p36"/>
          <p:cNvSpPr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67" name="Google Shape;567;p36"/>
          <p:cNvSpPr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568" name="Google Shape;568;p36"/>
          <p:cNvSpPr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569" name="Google Shape;569;p36"/>
          <p:cNvSpPr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570" name="Google Shape;570;p36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{43F0DDD5-81EC-4600-BA3D-121A35ABE26E}</a:tableStyleId>
              </a:tblPr>
              <a:tblGrid>
                <a:gridCol w="880525"/>
                <a:gridCol w="474975"/>
                <a:gridCol w="474975"/>
                <a:gridCol w="474975"/>
                <a:gridCol w="474975"/>
                <a:gridCol w="474975"/>
                <a:gridCol w="474975"/>
                <a:gridCol w="474975"/>
                <a:gridCol w="474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vertex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Color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7017D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7017D"/>
                          </a:solidFill>
                        </a:rPr>
                        <a:t>1</a:t>
                      </a:r>
                      <a:endParaRPr b="1" sz="1600" u="none" cap="none" strike="noStrike">
                        <a:solidFill>
                          <a:srgbClr val="07017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2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∞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prev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7017D"/>
                          </a:solidFill>
                        </a:rPr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Example</a:t>
            </a:r>
            <a:endParaRPr/>
          </a:p>
        </p:txBody>
      </p:sp>
      <p:sp>
        <p:nvSpPr>
          <p:cNvPr id="576" name="Google Shape;576;p37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Google Shape;577;p37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78" name="Google Shape;578;p37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79" name="Google Shape;579;p37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80" name="Google Shape;580;p3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81" name="Google Shape;581;p37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82" name="Google Shape;582;p37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83" name="Google Shape;583;p37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84" name="Google Shape;584;p37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585" name="Google Shape;585;p37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586" name="Google Shape;586;p37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587" name="Google Shape;587;p37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588" name="Google Shape;588;p37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589" name="Google Shape;589;p37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90" name="Google Shape;590;p37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591" name="Google Shape;591;p37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592" name="Google Shape;592;p37"/>
          <p:cNvCxnSpPr>
            <a:stCxn id="577" idx="0"/>
            <a:endCxn id="576" idx="4"/>
          </p:cNvCxnSpPr>
          <p:nvPr/>
        </p:nvCxnSpPr>
        <p:spPr>
          <a:xfrm rot="10800000">
            <a:off x="15240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37"/>
          <p:cNvCxnSpPr>
            <a:stCxn id="576" idx="6"/>
            <a:endCxn id="578" idx="2"/>
          </p:cNvCxnSpPr>
          <p:nvPr/>
        </p:nvCxnSpPr>
        <p:spPr>
          <a:xfrm>
            <a:off x="19050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37"/>
          <p:cNvCxnSpPr>
            <a:stCxn id="578" idx="4"/>
            <a:endCxn id="579" idx="0"/>
          </p:cNvCxnSpPr>
          <p:nvPr/>
        </p:nvCxnSpPr>
        <p:spPr>
          <a:xfrm>
            <a:off x="35814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37"/>
          <p:cNvCxnSpPr>
            <a:stCxn id="579" idx="7"/>
            <a:endCxn id="580" idx="3"/>
          </p:cNvCxnSpPr>
          <p:nvPr/>
        </p:nvCxnSpPr>
        <p:spPr>
          <a:xfrm flipH="1" rot="10800000">
            <a:off x="3850808" y="2783992"/>
            <a:ext cx="1518600" cy="98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37"/>
          <p:cNvCxnSpPr>
            <a:stCxn id="579" idx="6"/>
            <a:endCxn id="581" idx="2"/>
          </p:cNvCxnSpPr>
          <p:nvPr/>
        </p:nvCxnSpPr>
        <p:spPr>
          <a:xfrm>
            <a:off x="3962400" y="4038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37"/>
          <p:cNvCxnSpPr>
            <a:stCxn id="581" idx="0"/>
            <a:endCxn id="580" idx="4"/>
          </p:cNvCxnSpPr>
          <p:nvPr/>
        </p:nvCxnSpPr>
        <p:spPr>
          <a:xfrm rot="10800000">
            <a:off x="56388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37"/>
          <p:cNvCxnSpPr>
            <a:stCxn id="580" idx="6"/>
            <a:endCxn id="582" idx="2"/>
          </p:cNvCxnSpPr>
          <p:nvPr/>
        </p:nvCxnSpPr>
        <p:spPr>
          <a:xfrm>
            <a:off x="6019800" y="2514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37"/>
          <p:cNvCxnSpPr>
            <a:stCxn id="581" idx="6"/>
            <a:endCxn id="583" idx="2"/>
          </p:cNvCxnSpPr>
          <p:nvPr/>
        </p:nvCxnSpPr>
        <p:spPr>
          <a:xfrm>
            <a:off x="6019800" y="4038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37"/>
          <p:cNvCxnSpPr>
            <a:stCxn id="583" idx="0"/>
            <a:endCxn id="582" idx="4"/>
          </p:cNvCxnSpPr>
          <p:nvPr/>
        </p:nvCxnSpPr>
        <p:spPr>
          <a:xfrm rot="10800000">
            <a:off x="76962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37"/>
          <p:cNvSpPr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02" name="Google Shape;602;p37"/>
          <p:cNvSpPr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04" name="Google Shape;604;p37"/>
          <p:cNvSpPr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05" name="Google Shape;605;p37"/>
          <p:cNvSpPr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606" name="Google Shape;606;p37"/>
          <p:cNvSpPr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607" name="Google Shape;607;p37"/>
          <p:cNvSpPr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608" name="Google Shape;608;p37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{43F0DDD5-81EC-4600-BA3D-121A35ABE26E}</a:tableStyleId>
              </a:tblPr>
              <a:tblGrid>
                <a:gridCol w="880525"/>
                <a:gridCol w="474975"/>
                <a:gridCol w="474975"/>
                <a:gridCol w="474975"/>
                <a:gridCol w="474975"/>
                <a:gridCol w="474975"/>
                <a:gridCol w="474975"/>
                <a:gridCol w="474975"/>
                <a:gridCol w="474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vertex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Color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prev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Example</a:t>
            </a:r>
            <a:endParaRPr/>
          </a:p>
        </p:txBody>
      </p:sp>
      <p:sp>
        <p:nvSpPr>
          <p:cNvPr id="614" name="Google Shape;614;p38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38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16" name="Google Shape;616;p38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17" name="Google Shape;617;p38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18" name="Google Shape;618;p38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19" name="Google Shape;619;p3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20" name="Google Shape;620;p38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21" name="Google Shape;621;p38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622" name="Google Shape;622;p38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623" name="Google Shape;623;p38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624" name="Google Shape;624;p38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625" name="Google Shape;625;p38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626" name="Google Shape;626;p38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27" name="Google Shape;627;p38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28" name="Google Shape;628;p38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29" name="Google Shape;629;p38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630" name="Google Shape;630;p38"/>
          <p:cNvCxnSpPr>
            <a:stCxn id="615" idx="0"/>
            <a:endCxn id="614" idx="4"/>
          </p:cNvCxnSpPr>
          <p:nvPr/>
        </p:nvCxnSpPr>
        <p:spPr>
          <a:xfrm rot="10800000">
            <a:off x="15240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38"/>
          <p:cNvCxnSpPr>
            <a:stCxn id="614" idx="6"/>
            <a:endCxn id="616" idx="2"/>
          </p:cNvCxnSpPr>
          <p:nvPr/>
        </p:nvCxnSpPr>
        <p:spPr>
          <a:xfrm>
            <a:off x="19050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38"/>
          <p:cNvCxnSpPr>
            <a:stCxn id="616" idx="4"/>
            <a:endCxn id="617" idx="0"/>
          </p:cNvCxnSpPr>
          <p:nvPr/>
        </p:nvCxnSpPr>
        <p:spPr>
          <a:xfrm>
            <a:off x="35814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38"/>
          <p:cNvCxnSpPr>
            <a:stCxn id="617" idx="7"/>
            <a:endCxn id="618" idx="3"/>
          </p:cNvCxnSpPr>
          <p:nvPr/>
        </p:nvCxnSpPr>
        <p:spPr>
          <a:xfrm flipH="1" rot="10800000">
            <a:off x="3850808" y="2783992"/>
            <a:ext cx="1518600" cy="98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38"/>
          <p:cNvCxnSpPr>
            <a:stCxn id="617" idx="6"/>
            <a:endCxn id="619" idx="2"/>
          </p:cNvCxnSpPr>
          <p:nvPr/>
        </p:nvCxnSpPr>
        <p:spPr>
          <a:xfrm>
            <a:off x="3962400" y="4038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38"/>
          <p:cNvCxnSpPr>
            <a:stCxn id="619" idx="0"/>
            <a:endCxn id="618" idx="4"/>
          </p:cNvCxnSpPr>
          <p:nvPr/>
        </p:nvCxnSpPr>
        <p:spPr>
          <a:xfrm rot="10800000">
            <a:off x="56388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38"/>
          <p:cNvCxnSpPr>
            <a:stCxn id="618" idx="6"/>
            <a:endCxn id="620" idx="2"/>
          </p:cNvCxnSpPr>
          <p:nvPr/>
        </p:nvCxnSpPr>
        <p:spPr>
          <a:xfrm>
            <a:off x="60198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38"/>
          <p:cNvCxnSpPr>
            <a:stCxn id="619" idx="6"/>
            <a:endCxn id="621" idx="2"/>
          </p:cNvCxnSpPr>
          <p:nvPr/>
        </p:nvCxnSpPr>
        <p:spPr>
          <a:xfrm>
            <a:off x="6019800" y="4038600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38"/>
          <p:cNvCxnSpPr>
            <a:stCxn id="621" idx="0"/>
            <a:endCxn id="620" idx="4"/>
          </p:cNvCxnSpPr>
          <p:nvPr/>
        </p:nvCxnSpPr>
        <p:spPr>
          <a:xfrm rot="10800000">
            <a:off x="76962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38"/>
          <p:cNvSpPr/>
          <p:nvPr/>
        </p:nvSpPr>
        <p:spPr>
          <a:xfrm>
            <a:off x="6629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640" name="Google Shape;640;p38"/>
          <p:cNvSpPr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41" name="Google Shape;641;p38"/>
          <p:cNvSpPr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642" name="Google Shape;642;p38"/>
          <p:cNvSpPr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43" name="Google Shape;643;p38"/>
          <p:cNvSpPr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44" name="Google Shape;644;p38"/>
          <p:cNvSpPr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645" name="Google Shape;645;p38"/>
          <p:cNvSpPr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646" name="Google Shape;646;p38"/>
          <p:cNvSpPr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647" name="Google Shape;647;p38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{43F0DDD5-81EC-4600-BA3D-121A35ABE26E}</a:tableStyleId>
              </a:tblPr>
              <a:tblGrid>
                <a:gridCol w="880525"/>
                <a:gridCol w="474975"/>
                <a:gridCol w="474975"/>
                <a:gridCol w="474975"/>
                <a:gridCol w="474975"/>
                <a:gridCol w="474975"/>
                <a:gridCol w="474975"/>
                <a:gridCol w="474975"/>
                <a:gridCol w="474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vertex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Color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prev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Example</a:t>
            </a:r>
            <a:endParaRPr/>
          </a:p>
        </p:txBody>
      </p:sp>
      <p:sp>
        <p:nvSpPr>
          <p:cNvPr id="653" name="Google Shape;653;p39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39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55" name="Google Shape;655;p39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56" name="Google Shape;656;p39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57" name="Google Shape;657;p39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58" name="Google Shape;658;p39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59" name="Google Shape;659;p3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60" name="Google Shape;660;p39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61" name="Google Shape;661;p39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662" name="Google Shape;662;p39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663" name="Google Shape;663;p39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664" name="Google Shape;664;p39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665" name="Google Shape;665;p39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66" name="Google Shape;666;p39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67" name="Google Shape;667;p39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68" name="Google Shape;668;p39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669" name="Google Shape;669;p39"/>
          <p:cNvCxnSpPr>
            <a:stCxn id="654" idx="0"/>
            <a:endCxn id="653" idx="4"/>
          </p:cNvCxnSpPr>
          <p:nvPr/>
        </p:nvCxnSpPr>
        <p:spPr>
          <a:xfrm rot="10800000">
            <a:off x="15240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39"/>
          <p:cNvCxnSpPr>
            <a:stCxn id="653" idx="6"/>
            <a:endCxn id="655" idx="2"/>
          </p:cNvCxnSpPr>
          <p:nvPr/>
        </p:nvCxnSpPr>
        <p:spPr>
          <a:xfrm>
            <a:off x="19050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9"/>
          <p:cNvCxnSpPr>
            <a:stCxn id="655" idx="4"/>
            <a:endCxn id="656" idx="0"/>
          </p:cNvCxnSpPr>
          <p:nvPr/>
        </p:nvCxnSpPr>
        <p:spPr>
          <a:xfrm>
            <a:off x="35814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39"/>
          <p:cNvCxnSpPr>
            <a:stCxn id="656" idx="7"/>
            <a:endCxn id="657" idx="3"/>
          </p:cNvCxnSpPr>
          <p:nvPr/>
        </p:nvCxnSpPr>
        <p:spPr>
          <a:xfrm flipH="1" rot="10800000">
            <a:off x="3850808" y="2783992"/>
            <a:ext cx="1518600" cy="98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39"/>
          <p:cNvCxnSpPr>
            <a:stCxn id="656" idx="6"/>
            <a:endCxn id="658" idx="2"/>
          </p:cNvCxnSpPr>
          <p:nvPr/>
        </p:nvCxnSpPr>
        <p:spPr>
          <a:xfrm>
            <a:off x="3962400" y="4038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39"/>
          <p:cNvCxnSpPr>
            <a:stCxn id="658" idx="0"/>
            <a:endCxn id="657" idx="4"/>
          </p:cNvCxnSpPr>
          <p:nvPr/>
        </p:nvCxnSpPr>
        <p:spPr>
          <a:xfrm rot="10800000">
            <a:off x="56388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39"/>
          <p:cNvCxnSpPr>
            <a:stCxn id="657" idx="6"/>
            <a:endCxn id="659" idx="2"/>
          </p:cNvCxnSpPr>
          <p:nvPr/>
        </p:nvCxnSpPr>
        <p:spPr>
          <a:xfrm>
            <a:off x="60198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39"/>
          <p:cNvCxnSpPr>
            <a:stCxn id="658" idx="6"/>
            <a:endCxn id="660" idx="2"/>
          </p:cNvCxnSpPr>
          <p:nvPr/>
        </p:nvCxnSpPr>
        <p:spPr>
          <a:xfrm>
            <a:off x="6019800" y="4038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39"/>
          <p:cNvCxnSpPr>
            <a:stCxn id="660" idx="0"/>
            <a:endCxn id="659" idx="4"/>
          </p:cNvCxnSpPr>
          <p:nvPr/>
        </p:nvCxnSpPr>
        <p:spPr>
          <a:xfrm rot="10800000">
            <a:off x="76962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39"/>
          <p:cNvSpPr/>
          <p:nvPr/>
        </p:nvSpPr>
        <p:spPr>
          <a:xfrm>
            <a:off x="7315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679" name="Google Shape;679;p39"/>
          <p:cNvSpPr/>
          <p:nvPr/>
        </p:nvSpPr>
        <p:spPr>
          <a:xfrm>
            <a:off x="6629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680" name="Google Shape;680;p39"/>
          <p:cNvSpPr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81" name="Google Shape;681;p39"/>
          <p:cNvSpPr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682" name="Google Shape;682;p39"/>
          <p:cNvSpPr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83" name="Google Shape;683;p39"/>
          <p:cNvSpPr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84" name="Google Shape;684;p39"/>
          <p:cNvSpPr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685" name="Google Shape;685;p39"/>
          <p:cNvSpPr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686" name="Google Shape;686;p39"/>
          <p:cNvSpPr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687" name="Google Shape;687;p39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{43F0DDD5-81EC-4600-BA3D-121A35ABE26E}</a:tableStyleId>
              </a:tblPr>
              <a:tblGrid>
                <a:gridCol w="880525"/>
                <a:gridCol w="474975"/>
                <a:gridCol w="474975"/>
                <a:gridCol w="474975"/>
                <a:gridCol w="474975"/>
                <a:gridCol w="474975"/>
                <a:gridCol w="474975"/>
                <a:gridCol w="474975"/>
                <a:gridCol w="474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vertex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Color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prev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Graph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533400" y="1066800"/>
            <a:ext cx="8229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 is probably the data structure that has the closest resemblance to our daily life.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There are many types of graphs describing the relationships in real life. </a:t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3048000"/>
            <a:ext cx="6400800" cy="389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Example</a:t>
            </a:r>
            <a:endParaRPr/>
          </a:p>
        </p:txBody>
      </p:sp>
      <p:sp>
        <p:nvSpPr>
          <p:cNvPr id="693" name="Google Shape;693;p40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4" name="Google Shape;694;p40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95" name="Google Shape;695;p40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96" name="Google Shape;696;p40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97" name="Google Shape;697;p40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98" name="Google Shape;698;p40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99" name="Google Shape;699;p40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00" name="Google Shape;700;p4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01" name="Google Shape;701;p40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702" name="Google Shape;702;p40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703" name="Google Shape;703;p40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704" name="Google Shape;704;p40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705" name="Google Shape;705;p40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706" name="Google Shape;706;p40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707" name="Google Shape;707;p40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08" name="Google Shape;708;p40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709" name="Google Shape;709;p40"/>
          <p:cNvCxnSpPr>
            <a:stCxn id="694" idx="0"/>
            <a:endCxn id="693" idx="4"/>
          </p:cNvCxnSpPr>
          <p:nvPr/>
        </p:nvCxnSpPr>
        <p:spPr>
          <a:xfrm rot="10800000">
            <a:off x="15240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40"/>
          <p:cNvCxnSpPr>
            <a:stCxn id="693" idx="6"/>
            <a:endCxn id="695" idx="2"/>
          </p:cNvCxnSpPr>
          <p:nvPr/>
        </p:nvCxnSpPr>
        <p:spPr>
          <a:xfrm>
            <a:off x="19050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40"/>
          <p:cNvCxnSpPr>
            <a:stCxn id="695" idx="4"/>
            <a:endCxn id="696" idx="0"/>
          </p:cNvCxnSpPr>
          <p:nvPr/>
        </p:nvCxnSpPr>
        <p:spPr>
          <a:xfrm>
            <a:off x="35814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40"/>
          <p:cNvCxnSpPr>
            <a:stCxn id="696" idx="7"/>
            <a:endCxn id="697" idx="3"/>
          </p:cNvCxnSpPr>
          <p:nvPr/>
        </p:nvCxnSpPr>
        <p:spPr>
          <a:xfrm flipH="1" rot="10800000">
            <a:off x="3850808" y="2783992"/>
            <a:ext cx="1518600" cy="98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40"/>
          <p:cNvCxnSpPr>
            <a:stCxn id="696" idx="6"/>
            <a:endCxn id="698" idx="2"/>
          </p:cNvCxnSpPr>
          <p:nvPr/>
        </p:nvCxnSpPr>
        <p:spPr>
          <a:xfrm>
            <a:off x="3962400" y="4038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40"/>
          <p:cNvCxnSpPr>
            <a:stCxn id="698" idx="0"/>
            <a:endCxn id="697" idx="4"/>
          </p:cNvCxnSpPr>
          <p:nvPr/>
        </p:nvCxnSpPr>
        <p:spPr>
          <a:xfrm rot="10800000">
            <a:off x="56388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40"/>
          <p:cNvCxnSpPr>
            <a:stCxn id="697" idx="6"/>
            <a:endCxn id="699" idx="2"/>
          </p:cNvCxnSpPr>
          <p:nvPr/>
        </p:nvCxnSpPr>
        <p:spPr>
          <a:xfrm>
            <a:off x="60198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40"/>
          <p:cNvCxnSpPr>
            <a:stCxn id="698" idx="6"/>
            <a:endCxn id="700" idx="2"/>
          </p:cNvCxnSpPr>
          <p:nvPr/>
        </p:nvCxnSpPr>
        <p:spPr>
          <a:xfrm>
            <a:off x="6019800" y="4038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40"/>
          <p:cNvCxnSpPr>
            <a:stCxn id="700" idx="0"/>
            <a:endCxn id="699" idx="4"/>
          </p:cNvCxnSpPr>
          <p:nvPr/>
        </p:nvCxnSpPr>
        <p:spPr>
          <a:xfrm rot="10800000">
            <a:off x="76962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8" name="Google Shape;718;p40"/>
          <p:cNvSpPr/>
          <p:nvPr/>
        </p:nvSpPr>
        <p:spPr>
          <a:xfrm>
            <a:off x="7315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719" name="Google Shape;719;p40"/>
          <p:cNvSpPr/>
          <p:nvPr/>
        </p:nvSpPr>
        <p:spPr>
          <a:xfrm>
            <a:off x="6629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720" name="Google Shape;720;p40"/>
          <p:cNvSpPr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721" name="Google Shape;721;p40"/>
          <p:cNvSpPr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722" name="Google Shape;722;p40"/>
          <p:cNvSpPr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23" name="Google Shape;723;p40"/>
          <p:cNvSpPr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724" name="Google Shape;724;p40"/>
          <p:cNvSpPr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725" name="Google Shape;725;p40"/>
          <p:cNvSpPr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726" name="Google Shape;726;p40"/>
          <p:cNvSpPr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727" name="Google Shape;727;p40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{43F0DDD5-81EC-4600-BA3D-121A35ABE26E}</a:tableStyleId>
              </a:tblPr>
              <a:tblGrid>
                <a:gridCol w="880525"/>
                <a:gridCol w="474975"/>
                <a:gridCol w="474975"/>
                <a:gridCol w="474975"/>
                <a:gridCol w="474975"/>
                <a:gridCol w="474975"/>
                <a:gridCol w="474975"/>
                <a:gridCol w="474975"/>
                <a:gridCol w="474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vertex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Color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prev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Example</a:t>
            </a:r>
            <a:endParaRPr/>
          </a:p>
        </p:txBody>
      </p:sp>
      <p:sp>
        <p:nvSpPr>
          <p:cNvPr id="733" name="Google Shape;733;p41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4" name="Google Shape;734;p41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35" name="Google Shape;735;p41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36" name="Google Shape;736;p41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37" name="Google Shape;737;p41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38" name="Google Shape;738;p41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39" name="Google Shape;739;p41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40" name="Google Shape;740;p41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41" name="Google Shape;741;p41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742" name="Google Shape;742;p41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743" name="Google Shape;743;p41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744" name="Google Shape;744;p41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745" name="Google Shape;745;p41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746" name="Google Shape;746;p41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747" name="Google Shape;747;p41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48" name="Google Shape;748;p41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749" name="Google Shape;749;p41"/>
          <p:cNvCxnSpPr>
            <a:stCxn id="734" idx="0"/>
            <a:endCxn id="733" idx="4"/>
          </p:cNvCxnSpPr>
          <p:nvPr/>
        </p:nvCxnSpPr>
        <p:spPr>
          <a:xfrm rot="10800000">
            <a:off x="15240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41"/>
          <p:cNvCxnSpPr>
            <a:stCxn id="733" idx="6"/>
            <a:endCxn id="735" idx="2"/>
          </p:cNvCxnSpPr>
          <p:nvPr/>
        </p:nvCxnSpPr>
        <p:spPr>
          <a:xfrm>
            <a:off x="19050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41"/>
          <p:cNvCxnSpPr>
            <a:stCxn id="735" idx="4"/>
            <a:endCxn id="736" idx="0"/>
          </p:cNvCxnSpPr>
          <p:nvPr/>
        </p:nvCxnSpPr>
        <p:spPr>
          <a:xfrm>
            <a:off x="35814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41"/>
          <p:cNvCxnSpPr>
            <a:stCxn id="736" idx="7"/>
            <a:endCxn id="737" idx="3"/>
          </p:cNvCxnSpPr>
          <p:nvPr/>
        </p:nvCxnSpPr>
        <p:spPr>
          <a:xfrm flipH="1" rot="10800000">
            <a:off x="3850808" y="2783992"/>
            <a:ext cx="1518600" cy="98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41"/>
          <p:cNvCxnSpPr>
            <a:stCxn id="736" idx="6"/>
            <a:endCxn id="738" idx="2"/>
          </p:cNvCxnSpPr>
          <p:nvPr/>
        </p:nvCxnSpPr>
        <p:spPr>
          <a:xfrm>
            <a:off x="3962400" y="4038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41"/>
          <p:cNvCxnSpPr>
            <a:stCxn id="738" idx="0"/>
            <a:endCxn id="737" idx="4"/>
          </p:cNvCxnSpPr>
          <p:nvPr/>
        </p:nvCxnSpPr>
        <p:spPr>
          <a:xfrm rot="10800000">
            <a:off x="56388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41"/>
          <p:cNvCxnSpPr>
            <a:stCxn id="737" idx="6"/>
            <a:endCxn id="739" idx="2"/>
          </p:cNvCxnSpPr>
          <p:nvPr/>
        </p:nvCxnSpPr>
        <p:spPr>
          <a:xfrm>
            <a:off x="60198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41"/>
          <p:cNvCxnSpPr>
            <a:stCxn id="738" idx="6"/>
            <a:endCxn id="740" idx="2"/>
          </p:cNvCxnSpPr>
          <p:nvPr/>
        </p:nvCxnSpPr>
        <p:spPr>
          <a:xfrm>
            <a:off x="6019800" y="4038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41"/>
          <p:cNvCxnSpPr>
            <a:stCxn id="740" idx="0"/>
            <a:endCxn id="739" idx="4"/>
          </p:cNvCxnSpPr>
          <p:nvPr/>
        </p:nvCxnSpPr>
        <p:spPr>
          <a:xfrm rot="10800000">
            <a:off x="76962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41"/>
          <p:cNvCxnSpPr/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41"/>
          <p:cNvCxnSpPr/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41"/>
          <p:cNvSpPr/>
          <p:nvPr/>
        </p:nvSpPr>
        <p:spPr>
          <a:xfrm>
            <a:off x="7315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761" name="Google Shape;761;p41"/>
          <p:cNvSpPr/>
          <p:nvPr/>
        </p:nvSpPr>
        <p:spPr>
          <a:xfrm>
            <a:off x="6629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762" name="Google Shape;762;p41"/>
          <p:cNvSpPr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763" name="Google Shape;763;p41"/>
          <p:cNvSpPr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764" name="Google Shape;764;p41"/>
          <p:cNvSpPr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65" name="Google Shape;765;p41"/>
          <p:cNvSpPr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766" name="Google Shape;766;p41"/>
          <p:cNvSpPr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767" name="Google Shape;767;p41"/>
          <p:cNvSpPr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768" name="Google Shape;768;p41"/>
          <p:cNvSpPr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769" name="Google Shape;769;p41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{43F0DDD5-81EC-4600-BA3D-121A35ABE26E}</a:tableStyleId>
              </a:tblPr>
              <a:tblGrid>
                <a:gridCol w="880525"/>
                <a:gridCol w="474975"/>
                <a:gridCol w="474975"/>
                <a:gridCol w="474975"/>
                <a:gridCol w="474975"/>
                <a:gridCol w="474975"/>
                <a:gridCol w="474975"/>
                <a:gridCol w="474975"/>
                <a:gridCol w="474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vertex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Color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prev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Example</a:t>
            </a:r>
            <a:endParaRPr/>
          </a:p>
        </p:txBody>
      </p:sp>
      <p:sp>
        <p:nvSpPr>
          <p:cNvPr id="775" name="Google Shape;775;p42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6" name="Google Shape;776;p42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77" name="Google Shape;777;p42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78" name="Google Shape;778;p42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79" name="Google Shape;779;p42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80" name="Google Shape;780;p42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81" name="Google Shape;781;p42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82" name="Google Shape;782;p42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83" name="Google Shape;783;p42"/>
          <p:cNvSpPr txBox="1"/>
          <p:nvPr/>
        </p:nvSpPr>
        <p:spPr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784" name="Google Shape;784;p4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785" name="Google Shape;785;p42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786" name="Google Shape;786;p42"/>
          <p:cNvSpPr txBox="1"/>
          <p:nvPr/>
        </p:nvSpPr>
        <p:spPr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787" name="Google Shape;787;p42"/>
          <p:cNvSpPr txBox="1"/>
          <p:nvPr/>
        </p:nvSpPr>
        <p:spPr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788" name="Google Shape;788;p42"/>
          <p:cNvSpPr txBox="1"/>
          <p:nvPr/>
        </p:nvSpPr>
        <p:spPr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789" name="Google Shape;789;p42"/>
          <p:cNvSpPr txBox="1"/>
          <p:nvPr/>
        </p:nvSpPr>
        <p:spPr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90" name="Google Shape;790;p42"/>
          <p:cNvSpPr txBox="1"/>
          <p:nvPr/>
        </p:nvSpPr>
        <p:spPr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791" name="Google Shape;791;p42"/>
          <p:cNvCxnSpPr>
            <a:stCxn id="776" idx="0"/>
            <a:endCxn id="775" idx="4"/>
          </p:cNvCxnSpPr>
          <p:nvPr/>
        </p:nvCxnSpPr>
        <p:spPr>
          <a:xfrm rot="10800000">
            <a:off x="15240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42"/>
          <p:cNvCxnSpPr>
            <a:stCxn id="775" idx="6"/>
            <a:endCxn id="777" idx="2"/>
          </p:cNvCxnSpPr>
          <p:nvPr/>
        </p:nvCxnSpPr>
        <p:spPr>
          <a:xfrm>
            <a:off x="19050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42"/>
          <p:cNvCxnSpPr>
            <a:stCxn id="777" idx="4"/>
            <a:endCxn id="778" idx="0"/>
          </p:cNvCxnSpPr>
          <p:nvPr/>
        </p:nvCxnSpPr>
        <p:spPr>
          <a:xfrm>
            <a:off x="3581400" y="2895600"/>
            <a:ext cx="0" cy="762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42"/>
          <p:cNvCxnSpPr>
            <a:stCxn id="778" idx="7"/>
            <a:endCxn id="779" idx="3"/>
          </p:cNvCxnSpPr>
          <p:nvPr/>
        </p:nvCxnSpPr>
        <p:spPr>
          <a:xfrm flipH="1" rot="10800000">
            <a:off x="3850808" y="2783992"/>
            <a:ext cx="1518600" cy="98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42"/>
          <p:cNvCxnSpPr>
            <a:stCxn id="778" idx="6"/>
            <a:endCxn id="780" idx="2"/>
          </p:cNvCxnSpPr>
          <p:nvPr/>
        </p:nvCxnSpPr>
        <p:spPr>
          <a:xfrm>
            <a:off x="3962400" y="4038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42"/>
          <p:cNvCxnSpPr>
            <a:stCxn id="780" idx="0"/>
            <a:endCxn id="779" idx="4"/>
          </p:cNvCxnSpPr>
          <p:nvPr/>
        </p:nvCxnSpPr>
        <p:spPr>
          <a:xfrm rot="10800000">
            <a:off x="56388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42"/>
          <p:cNvCxnSpPr>
            <a:stCxn id="779" idx="6"/>
            <a:endCxn id="781" idx="2"/>
          </p:cNvCxnSpPr>
          <p:nvPr/>
        </p:nvCxnSpPr>
        <p:spPr>
          <a:xfrm>
            <a:off x="6019800" y="2514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42"/>
          <p:cNvCxnSpPr>
            <a:stCxn id="780" idx="6"/>
            <a:endCxn id="782" idx="2"/>
          </p:cNvCxnSpPr>
          <p:nvPr/>
        </p:nvCxnSpPr>
        <p:spPr>
          <a:xfrm>
            <a:off x="6019800" y="4038600"/>
            <a:ext cx="1295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42"/>
          <p:cNvCxnSpPr>
            <a:stCxn id="782" idx="0"/>
            <a:endCxn id="781" idx="4"/>
          </p:cNvCxnSpPr>
          <p:nvPr/>
        </p:nvCxnSpPr>
        <p:spPr>
          <a:xfrm rot="10800000">
            <a:off x="7696200" y="2895600"/>
            <a:ext cx="0" cy="76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42"/>
          <p:cNvCxnSpPr/>
          <p:nvPr/>
        </p:nvCxnSpPr>
        <p:spPr>
          <a:xfrm>
            <a:off x="3976688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42"/>
          <p:cNvCxnSpPr/>
          <p:nvPr/>
        </p:nvCxnSpPr>
        <p:spPr>
          <a:xfrm>
            <a:off x="6034088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2" name="Google Shape;802;p42"/>
          <p:cNvSpPr/>
          <p:nvPr/>
        </p:nvSpPr>
        <p:spPr>
          <a:xfrm>
            <a:off x="7315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803" name="Google Shape;803;p42"/>
          <p:cNvSpPr/>
          <p:nvPr/>
        </p:nvSpPr>
        <p:spPr>
          <a:xfrm>
            <a:off x="6629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804" name="Google Shape;804;p42"/>
          <p:cNvSpPr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805" name="Google Shape;805;p42"/>
          <p:cNvSpPr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806" name="Google Shape;806;p42"/>
          <p:cNvSpPr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807" name="Google Shape;807;p42"/>
          <p:cNvSpPr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808" name="Google Shape;808;p42"/>
          <p:cNvSpPr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809" name="Google Shape;809;p42"/>
          <p:cNvSpPr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810" name="Google Shape;810;p42"/>
          <p:cNvSpPr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811" name="Google Shape;811;p42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{43F0DDD5-81EC-4600-BA3D-121A35ABE26E}</a:tableStyleId>
              </a:tblPr>
              <a:tblGrid>
                <a:gridCol w="880525"/>
                <a:gridCol w="474975"/>
                <a:gridCol w="474975"/>
                <a:gridCol w="474975"/>
                <a:gridCol w="474975"/>
                <a:gridCol w="474975"/>
                <a:gridCol w="474975"/>
                <a:gridCol w="474975"/>
                <a:gridCol w="474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vertex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u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Color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prev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nil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BFS: The Code (again)</a:t>
            </a:r>
            <a:endParaRPr/>
          </a:p>
        </p:txBody>
      </p:sp>
      <p:sp>
        <p:nvSpPr>
          <p:cNvPr id="817" name="Google Shape;817;p43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color[V], prev[V],d[V]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BFS(G) // starts from here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V-{s}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color[u]=WHITE;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d[u]=inf;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color[s]=GRAY;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d[s]=0; prev[s]=NIL;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Q=empty;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ENQUEUE(Q,s);</a:t>
            </a:r>
            <a:endParaRPr/>
          </a:p>
        </p:txBody>
      </p:sp>
      <p:sp>
        <p:nvSpPr>
          <p:cNvPr id="818" name="Google Shape;818;p4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While(Q not empty)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u = DEQUEUE(Q);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 ∈ adj[u]{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if (color[v] == WHITE){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color[v] = GREY;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d[v] = d[u] + 1;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prev[v] = u;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Enqueue(Q, v);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819" name="Google Shape;819;p43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0" name="Google Shape;820;p43"/>
          <p:cNvSpPr/>
          <p:nvPr/>
        </p:nvSpPr>
        <p:spPr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Print Path</a:t>
            </a:r>
            <a:endParaRPr/>
          </a:p>
        </p:txBody>
      </p:sp>
      <p:sp>
        <p:nvSpPr>
          <p:cNvPr id="826" name="Google Shape;826;p44"/>
          <p:cNvSpPr txBox="1"/>
          <p:nvPr>
            <p:ph idx="1" type="body"/>
          </p:nvPr>
        </p:nvSpPr>
        <p:spPr>
          <a:xfrm>
            <a:off x="533400" y="1524000"/>
            <a:ext cx="784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color[V], prev[V],d[V]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Print-Path(G, s, v)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if(v==s)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print(s)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else if(prev[v]==NIL)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print(No path);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else{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Print-Path(G,s,prev[v]);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print(v);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27" name="Google Shape;827;p44"/>
          <p:cNvSpPr/>
          <p:nvPr/>
        </p:nvSpPr>
        <p:spPr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BFS: Complexity</a:t>
            </a:r>
            <a:endParaRPr/>
          </a:p>
        </p:txBody>
      </p:sp>
      <p:sp>
        <p:nvSpPr>
          <p:cNvPr id="833" name="Google Shape;833;p45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color[V], prev[V],d[V]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BFS(G) // starts from here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V-{s}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color[u]=WHITE;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d[u]=inf;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color[s]=GRAY;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d[s]=0; prev[s]=NIL;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Q=empty;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ENQUEUE(Q,s);</a:t>
            </a:r>
            <a:endParaRPr/>
          </a:p>
        </p:txBody>
      </p:sp>
      <p:sp>
        <p:nvSpPr>
          <p:cNvPr id="834" name="Google Shape;834;p4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While(Q not empty)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u = DEQUEUE(Q);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 ∈ adj[u]{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if(color[v] == WHITE){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color[v] = GREY;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d[v] = d[u] + 1;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prev[v] = u;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Enqueue(Q, v);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835" name="Google Shape;835;p45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" name="Google Shape;836;p45"/>
          <p:cNvSpPr/>
          <p:nvPr/>
        </p:nvSpPr>
        <p:spPr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37" name="Google Shape;837;p45"/>
          <p:cNvCxnSpPr/>
          <p:nvPr/>
        </p:nvCxnSpPr>
        <p:spPr>
          <a:xfrm rot="5400000">
            <a:off x="3658394" y="3809206"/>
            <a:ext cx="1524000" cy="1588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838" name="Google Shape;838;p45"/>
          <p:cNvSpPr txBox="1"/>
          <p:nvPr/>
        </p:nvSpPr>
        <p:spPr>
          <a:xfrm>
            <a:off x="3679825" y="3657600"/>
            <a:ext cx="7397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O(V)</a:t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39" name="Google Shape;839;p45"/>
          <p:cNvCxnSpPr/>
          <p:nvPr/>
        </p:nvCxnSpPr>
        <p:spPr>
          <a:xfrm rot="5400000">
            <a:off x="7812088" y="3617912"/>
            <a:ext cx="1905000" cy="3175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840" name="Google Shape;840;p45"/>
          <p:cNvSpPr txBox="1"/>
          <p:nvPr/>
        </p:nvSpPr>
        <p:spPr>
          <a:xfrm>
            <a:off x="8001000" y="3124200"/>
            <a:ext cx="7397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O(V)</a:t>
            </a:r>
            <a:endParaRPr/>
          </a:p>
        </p:txBody>
      </p:sp>
      <p:grpSp>
        <p:nvGrpSpPr>
          <p:cNvPr id="841" name="Google Shape;841;p45"/>
          <p:cNvGrpSpPr/>
          <p:nvPr/>
        </p:nvGrpSpPr>
        <p:grpSpPr>
          <a:xfrm>
            <a:off x="6019800" y="1752600"/>
            <a:ext cx="3197225" cy="646113"/>
            <a:chOff x="2920" y="1772"/>
            <a:chExt cx="3160" cy="544"/>
          </a:xfrm>
        </p:grpSpPr>
        <p:sp>
          <p:nvSpPr>
            <p:cNvPr id="842" name="Google Shape;842;p45"/>
            <p:cNvSpPr txBox="1"/>
            <p:nvPr/>
          </p:nvSpPr>
          <p:spPr>
            <a:xfrm>
              <a:off x="3024" y="1772"/>
              <a:ext cx="3056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 = every vertex, but only once</a:t>
              </a:r>
              <a:br>
                <a:rPr b="1" i="1"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1" i="1"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  (</a:t>
              </a:r>
              <a:r>
                <a:rPr b="1" i="1" lang="en-US" sz="18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Why?</a:t>
              </a:r>
              <a:r>
                <a:rPr b="1" i="1" lang="en-US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843" name="Google Shape;843;p45"/>
            <p:cNvCxnSpPr/>
            <p:nvPr/>
          </p:nvCxnSpPr>
          <p:spPr>
            <a:xfrm flipH="1">
              <a:off x="2920" y="1920"/>
              <a:ext cx="103" cy="301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44" name="Google Shape;844;p45"/>
          <p:cNvSpPr txBox="1"/>
          <p:nvPr/>
        </p:nvSpPr>
        <p:spPr>
          <a:xfrm>
            <a:off x="5118100" y="5943600"/>
            <a:ext cx="410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the running time?</a:t>
            </a:r>
            <a:endParaRPr/>
          </a:p>
        </p:txBody>
      </p:sp>
      <p:sp>
        <p:nvSpPr>
          <p:cNvPr id="845" name="Google Shape;845;p45"/>
          <p:cNvSpPr txBox="1"/>
          <p:nvPr/>
        </p:nvSpPr>
        <p:spPr>
          <a:xfrm>
            <a:off x="5118100" y="6324600"/>
            <a:ext cx="3870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running time: O(V+E)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Breadth-First Search: Properties</a:t>
            </a:r>
            <a:endParaRPr/>
          </a:p>
        </p:txBody>
      </p:sp>
      <p:sp>
        <p:nvSpPr>
          <p:cNvPr id="851" name="Google Shape;851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BFS calculates the </a:t>
            </a:r>
            <a:r>
              <a:rPr i="1" lang="en-US" sz="2800">
                <a:solidFill>
                  <a:schemeClr val="dk2"/>
                </a:solidFill>
              </a:rPr>
              <a:t>shortest-path distance</a:t>
            </a:r>
            <a:r>
              <a:rPr lang="en-US" sz="2800"/>
              <a:t> to the source node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Shortest-path distance δ(s,v) = minimum number of edges from s to v, or ∞ if v not reachable from s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Proof given in the book (p. 472-5)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BFS builds </a:t>
            </a:r>
            <a:r>
              <a:rPr i="1" lang="en-US" sz="2800">
                <a:solidFill>
                  <a:schemeClr val="dk2"/>
                </a:solidFill>
              </a:rPr>
              <a:t>breadth-first tree</a:t>
            </a:r>
            <a:r>
              <a:rPr lang="en-US" sz="2800"/>
              <a:t>, in which paths to root represent shortest paths in 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Thus can use BFS to calculate shortest path from one vertex to another in O(V+E) time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Application of BFS</a:t>
            </a:r>
            <a:endParaRPr/>
          </a:p>
        </p:txBody>
      </p:sp>
      <p:sp>
        <p:nvSpPr>
          <p:cNvPr id="857" name="Google Shape;857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the shortest path in an undirected/directed unweighted graph.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the bipartite-ness of a graph.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cycle in a graph.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the connectedness of a graph.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And many more.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Exercises on BFS</a:t>
            </a:r>
            <a:endParaRPr/>
          </a:p>
        </p:txBody>
      </p:sp>
      <p:sp>
        <p:nvSpPr>
          <p:cNvPr id="863" name="Google Shape;863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CLRS – Chapter 22 – elementary Graph Algorithms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Exercise you have to solve: (Page 602)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22.2-7 (Wrestler)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22.2-8 (Diameter)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22.2-9 (Traverse)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</a:t>
            </a:r>
            <a:endParaRPr/>
          </a:p>
        </p:txBody>
      </p:sp>
      <p:sp>
        <p:nvSpPr>
          <p:cNvPr id="869" name="Google Shape;869;p49"/>
          <p:cNvSpPr txBox="1"/>
          <p:nvPr>
            <p:ph idx="1" type="body"/>
          </p:nvPr>
        </p:nvSpPr>
        <p:spPr>
          <a:xfrm>
            <a:off x="350838" y="1600200"/>
            <a:ext cx="8716962" cy="504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Input: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 = (V, E)</a:t>
            </a:r>
            <a:r>
              <a:rPr lang="en-US" sz="2000"/>
              <a:t> (No source vertex given!)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Goal</a:t>
            </a:r>
            <a:r>
              <a:rPr lang="en-US" sz="2400"/>
              <a:t>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Explore the edges of G to “discover” every vertex in 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V </a:t>
            </a:r>
            <a:r>
              <a:rPr lang="en-US" sz="2000"/>
              <a:t>starting at the </a:t>
            </a:r>
            <a:r>
              <a:rPr lang="en-US" sz="2000">
                <a:solidFill>
                  <a:schemeClr val="accent1"/>
                </a:solidFill>
              </a:rPr>
              <a:t>most current visited </a:t>
            </a:r>
            <a:r>
              <a:rPr lang="en-US" sz="2000"/>
              <a:t>node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Search may be repeated from </a:t>
            </a:r>
            <a:r>
              <a:rPr lang="en-US" sz="2000">
                <a:solidFill>
                  <a:schemeClr val="accent1"/>
                </a:solidFill>
              </a:rPr>
              <a:t>multiple sources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Output: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2 </a:t>
            </a:r>
            <a:r>
              <a:rPr b="1" lang="en-US" sz="2000"/>
              <a:t>timestamps </a:t>
            </a:r>
            <a:r>
              <a:rPr lang="en-US" sz="2000"/>
              <a:t>on each vertex: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d[v]</a:t>
            </a:r>
            <a:r>
              <a:rPr lang="en-US" sz="1800"/>
              <a:t> = discovery time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f[v]</a:t>
            </a:r>
            <a:r>
              <a:rPr lang="en-US" sz="1800"/>
              <a:t> = finishing time (done with examining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1800"/>
              <a:t>’s adjacency list)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Depth-first forest</a:t>
            </a:r>
            <a:endParaRPr/>
          </a:p>
        </p:txBody>
      </p:sp>
      <p:grpSp>
        <p:nvGrpSpPr>
          <p:cNvPr id="870" name="Google Shape;870;p49"/>
          <p:cNvGrpSpPr/>
          <p:nvPr/>
        </p:nvGrpSpPr>
        <p:grpSpPr>
          <a:xfrm>
            <a:off x="6373813" y="1676400"/>
            <a:ext cx="2159000" cy="1376363"/>
            <a:chOff x="828" y="2753"/>
            <a:chExt cx="1360" cy="867"/>
          </a:xfrm>
        </p:grpSpPr>
        <p:sp>
          <p:nvSpPr>
            <p:cNvPr id="871" name="Google Shape;871;p49"/>
            <p:cNvSpPr/>
            <p:nvPr/>
          </p:nvSpPr>
          <p:spPr>
            <a:xfrm>
              <a:off x="829" y="2754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1466" y="2753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828" y="3363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1466" y="3363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875" name="Google Shape;875;p49"/>
            <p:cNvCxnSpPr/>
            <p:nvPr/>
          </p:nvCxnSpPr>
          <p:spPr>
            <a:xfrm>
              <a:off x="1111" y="2866"/>
              <a:ext cx="354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6" name="Google Shape;876;p49"/>
            <p:cNvCxnSpPr/>
            <p:nvPr/>
          </p:nvCxnSpPr>
          <p:spPr>
            <a:xfrm>
              <a:off x="1602" y="3011"/>
              <a:ext cx="1" cy="3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77" name="Google Shape;877;p49"/>
            <p:cNvCxnSpPr/>
            <p:nvPr/>
          </p:nvCxnSpPr>
          <p:spPr>
            <a:xfrm flipH="1" rot="10800000">
              <a:off x="970" y="3007"/>
              <a:ext cx="1" cy="3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78" name="Google Shape;878;p49"/>
            <p:cNvCxnSpPr/>
            <p:nvPr/>
          </p:nvCxnSpPr>
          <p:spPr>
            <a:xfrm flipH="1">
              <a:off x="1071" y="2976"/>
              <a:ext cx="447" cy="4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79" name="Google Shape;879;p49"/>
            <p:cNvSpPr/>
            <p:nvPr/>
          </p:nvSpPr>
          <p:spPr>
            <a:xfrm>
              <a:off x="1904" y="3047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880" name="Google Shape;880;p49"/>
            <p:cNvCxnSpPr/>
            <p:nvPr/>
          </p:nvCxnSpPr>
          <p:spPr>
            <a:xfrm>
              <a:off x="1103" y="3483"/>
              <a:ext cx="369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81" name="Google Shape;881;p49"/>
            <p:cNvCxnSpPr/>
            <p:nvPr/>
          </p:nvCxnSpPr>
          <p:spPr>
            <a:xfrm>
              <a:off x="1742" y="2903"/>
              <a:ext cx="225" cy="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82" name="Google Shape;882;p49"/>
            <p:cNvCxnSpPr/>
            <p:nvPr/>
          </p:nvCxnSpPr>
          <p:spPr>
            <a:xfrm flipH="1" rot="10800000">
              <a:off x="1733" y="3276"/>
              <a:ext cx="229" cy="1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Graph Variations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457200" y="838201"/>
            <a:ext cx="8229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Variations: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</a:t>
            </a:r>
            <a:r>
              <a:rPr i="1" lang="en-US">
                <a:solidFill>
                  <a:schemeClr val="dk2"/>
                </a:solidFill>
              </a:rPr>
              <a:t>connected graph</a:t>
            </a:r>
            <a:r>
              <a:rPr i="1" lang="en-US"/>
              <a:t> </a:t>
            </a:r>
            <a:r>
              <a:rPr lang="en-US"/>
              <a:t>has a path from every vertex to every other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an </a:t>
            </a:r>
            <a:r>
              <a:rPr i="1" lang="en-US">
                <a:solidFill>
                  <a:schemeClr val="dk2"/>
                </a:solidFill>
              </a:rPr>
              <a:t>undirected graph: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Edge (u,v) = edge (v,u)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self-loops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a </a:t>
            </a:r>
            <a:r>
              <a:rPr i="1" lang="en-US">
                <a:solidFill>
                  <a:schemeClr val="dk2"/>
                </a:solidFill>
              </a:rPr>
              <a:t>directed</a:t>
            </a:r>
            <a:r>
              <a:rPr lang="en-US"/>
              <a:t> graph: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Edge (u,v) goes from vertex u to vertex v, notated u→v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</a:t>
            </a:r>
            <a:endParaRPr/>
          </a:p>
        </p:txBody>
      </p:sp>
      <p:sp>
        <p:nvSpPr>
          <p:cNvPr id="888" name="Google Shape;888;p50"/>
          <p:cNvSpPr txBox="1"/>
          <p:nvPr>
            <p:ph idx="1" type="body"/>
          </p:nvPr>
        </p:nvSpPr>
        <p:spPr>
          <a:xfrm>
            <a:off x="304800" y="1600200"/>
            <a:ext cx="6835775" cy="228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Search “</a:t>
            </a:r>
            <a:r>
              <a:rPr lang="en-US" sz="2400">
                <a:solidFill>
                  <a:schemeClr val="accent1"/>
                </a:solidFill>
              </a:rPr>
              <a:t>deeper</a:t>
            </a:r>
            <a:r>
              <a:rPr lang="en-US" sz="2400"/>
              <a:t>” in the graph whenever possible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Edges are </a:t>
            </a:r>
            <a:r>
              <a:rPr lang="en-US" sz="2400">
                <a:solidFill>
                  <a:schemeClr val="accent1"/>
                </a:solidFill>
              </a:rPr>
              <a:t>explored out </a:t>
            </a:r>
            <a:r>
              <a:rPr lang="en-US" sz="2400"/>
              <a:t>of the most recently discovered vertex </a:t>
            </a: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400"/>
              <a:t> that </a:t>
            </a:r>
            <a:r>
              <a:rPr lang="en-US" sz="2400">
                <a:solidFill>
                  <a:schemeClr val="accent1"/>
                </a:solidFill>
              </a:rPr>
              <a:t>still has unexplored edges</a:t>
            </a:r>
            <a:endParaRPr/>
          </a:p>
        </p:txBody>
      </p:sp>
      <p:sp>
        <p:nvSpPr>
          <p:cNvPr id="889" name="Google Shape;889;p50"/>
          <p:cNvSpPr/>
          <p:nvPr/>
        </p:nvSpPr>
        <p:spPr>
          <a:xfrm>
            <a:off x="309563" y="3328988"/>
            <a:ext cx="8535987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all edges of v have been explored, the search “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backtracks</a:t>
            </a: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from the parent of </a:t>
            </a:r>
            <a:r>
              <a:rPr lang="en-US" sz="2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continues until all vertices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reachable</a:t>
            </a: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the original source have been discovered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undiscovered vertices remain, choose one of them as a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source</a:t>
            </a: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repeat the search from that vertex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 creates a “depth-first forest”</a:t>
            </a:r>
            <a:endParaRPr/>
          </a:p>
        </p:txBody>
      </p:sp>
      <p:grpSp>
        <p:nvGrpSpPr>
          <p:cNvPr id="890" name="Google Shape;890;p50"/>
          <p:cNvGrpSpPr/>
          <p:nvPr/>
        </p:nvGrpSpPr>
        <p:grpSpPr>
          <a:xfrm>
            <a:off x="6907213" y="1604963"/>
            <a:ext cx="2159000" cy="1376362"/>
            <a:chOff x="828" y="2753"/>
            <a:chExt cx="1360" cy="867"/>
          </a:xfrm>
        </p:grpSpPr>
        <p:sp>
          <p:nvSpPr>
            <p:cNvPr id="891" name="Google Shape;891;p50"/>
            <p:cNvSpPr/>
            <p:nvPr/>
          </p:nvSpPr>
          <p:spPr>
            <a:xfrm>
              <a:off x="829" y="2754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892" name="Google Shape;892;p50"/>
            <p:cNvSpPr/>
            <p:nvPr/>
          </p:nvSpPr>
          <p:spPr>
            <a:xfrm>
              <a:off x="1466" y="2753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893" name="Google Shape;893;p50"/>
            <p:cNvSpPr/>
            <p:nvPr/>
          </p:nvSpPr>
          <p:spPr>
            <a:xfrm>
              <a:off x="828" y="3363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894" name="Google Shape;894;p50"/>
            <p:cNvSpPr/>
            <p:nvPr/>
          </p:nvSpPr>
          <p:spPr>
            <a:xfrm>
              <a:off x="1466" y="3363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895" name="Google Shape;895;p50"/>
            <p:cNvCxnSpPr/>
            <p:nvPr/>
          </p:nvCxnSpPr>
          <p:spPr>
            <a:xfrm>
              <a:off x="1111" y="2866"/>
              <a:ext cx="354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6" name="Google Shape;896;p50"/>
            <p:cNvCxnSpPr/>
            <p:nvPr/>
          </p:nvCxnSpPr>
          <p:spPr>
            <a:xfrm>
              <a:off x="1602" y="3011"/>
              <a:ext cx="1" cy="3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97" name="Google Shape;897;p50"/>
            <p:cNvCxnSpPr/>
            <p:nvPr/>
          </p:nvCxnSpPr>
          <p:spPr>
            <a:xfrm flipH="1" rot="10800000">
              <a:off x="970" y="3007"/>
              <a:ext cx="1" cy="3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898" name="Google Shape;898;p50"/>
            <p:cNvCxnSpPr/>
            <p:nvPr/>
          </p:nvCxnSpPr>
          <p:spPr>
            <a:xfrm flipH="1">
              <a:off x="1071" y="2976"/>
              <a:ext cx="447" cy="4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9" name="Google Shape;899;p50"/>
            <p:cNvSpPr/>
            <p:nvPr/>
          </p:nvSpPr>
          <p:spPr>
            <a:xfrm>
              <a:off x="1904" y="3047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900" name="Google Shape;900;p50"/>
            <p:cNvCxnSpPr/>
            <p:nvPr/>
          </p:nvCxnSpPr>
          <p:spPr>
            <a:xfrm>
              <a:off x="1103" y="3483"/>
              <a:ext cx="369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01" name="Google Shape;901;p50"/>
            <p:cNvCxnSpPr/>
            <p:nvPr/>
          </p:nvCxnSpPr>
          <p:spPr>
            <a:xfrm>
              <a:off x="1742" y="2903"/>
              <a:ext cx="225" cy="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902" name="Google Shape;902;p50"/>
            <p:cNvCxnSpPr/>
            <p:nvPr/>
          </p:nvCxnSpPr>
          <p:spPr>
            <a:xfrm flipH="1" rot="10800000">
              <a:off x="1733" y="3276"/>
              <a:ext cx="229" cy="1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903" name="Google Shape;903;p50"/>
          <p:cNvSpPr/>
          <p:nvPr/>
        </p:nvSpPr>
        <p:spPr>
          <a:xfrm>
            <a:off x="6915150" y="1600200"/>
            <a:ext cx="442913" cy="414338"/>
          </a:xfrm>
          <a:prstGeom prst="ellipse">
            <a:avLst/>
          </a:prstGeom>
          <a:noFill/>
          <a:ln cap="flat" cmpd="sng" w="25400">
            <a:solidFill>
              <a:srgbClr val="336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04" name="Google Shape;904;p50"/>
          <p:cNvGrpSpPr/>
          <p:nvPr/>
        </p:nvGrpSpPr>
        <p:grpSpPr>
          <a:xfrm>
            <a:off x="7364413" y="1603375"/>
            <a:ext cx="1003300" cy="414338"/>
            <a:chOff x="4216" y="916"/>
            <a:chExt cx="632" cy="261"/>
          </a:xfrm>
        </p:grpSpPr>
        <p:sp>
          <p:nvSpPr>
            <p:cNvPr id="905" name="Google Shape;905;p50"/>
            <p:cNvSpPr/>
            <p:nvPr/>
          </p:nvSpPr>
          <p:spPr>
            <a:xfrm>
              <a:off x="4569" y="916"/>
              <a:ext cx="279" cy="261"/>
            </a:xfrm>
            <a:prstGeom prst="ellipse">
              <a:avLst/>
            </a:prstGeom>
            <a:noFill/>
            <a:ln cap="flat" cmpd="sng" w="25400">
              <a:solidFill>
                <a:srgbClr val="3366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06" name="Google Shape;906;p50"/>
            <p:cNvCxnSpPr/>
            <p:nvPr/>
          </p:nvCxnSpPr>
          <p:spPr>
            <a:xfrm>
              <a:off x="4216" y="1032"/>
              <a:ext cx="360" cy="0"/>
            </a:xfrm>
            <a:prstGeom prst="straightConnector1">
              <a:avLst/>
            </a:prstGeom>
            <a:noFill/>
            <a:ln cap="flat" cmpd="sng" w="50800">
              <a:solidFill>
                <a:srgbClr val="3366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07" name="Google Shape;907;p50"/>
          <p:cNvGrpSpPr/>
          <p:nvPr/>
        </p:nvGrpSpPr>
        <p:grpSpPr>
          <a:xfrm>
            <a:off x="6910388" y="1963738"/>
            <a:ext cx="1090612" cy="1017587"/>
            <a:chOff x="3930" y="1143"/>
            <a:chExt cx="687" cy="641"/>
          </a:xfrm>
        </p:grpSpPr>
        <p:sp>
          <p:nvSpPr>
            <p:cNvPr id="908" name="Google Shape;908;p50"/>
            <p:cNvSpPr/>
            <p:nvPr/>
          </p:nvSpPr>
          <p:spPr>
            <a:xfrm>
              <a:off x="3930" y="1523"/>
              <a:ext cx="279" cy="261"/>
            </a:xfrm>
            <a:prstGeom prst="ellipse">
              <a:avLst/>
            </a:prstGeom>
            <a:noFill/>
            <a:ln cap="flat" cmpd="sng" w="25400">
              <a:solidFill>
                <a:srgbClr val="3366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09" name="Google Shape;909;p50"/>
            <p:cNvCxnSpPr/>
            <p:nvPr/>
          </p:nvCxnSpPr>
          <p:spPr>
            <a:xfrm flipH="1">
              <a:off x="4176" y="1143"/>
              <a:ext cx="441" cy="414"/>
            </a:xfrm>
            <a:prstGeom prst="straightConnector1">
              <a:avLst/>
            </a:prstGeom>
            <a:noFill/>
            <a:ln cap="flat" cmpd="sng" w="50800">
              <a:solidFill>
                <a:srgbClr val="3366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10" name="Google Shape;910;p50"/>
          <p:cNvSpPr/>
          <p:nvPr/>
        </p:nvSpPr>
        <p:spPr>
          <a:xfrm>
            <a:off x="8624888" y="2073275"/>
            <a:ext cx="442912" cy="414338"/>
          </a:xfrm>
          <a:prstGeom prst="ellipse">
            <a:avLst/>
          </a:prstGeom>
          <a:noFill/>
          <a:ln cap="flat" cmpd="sng" w="25400">
            <a:solidFill>
              <a:srgbClr val="336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11" name="Google Shape;911;p50"/>
          <p:cNvGrpSpPr/>
          <p:nvPr/>
        </p:nvGrpSpPr>
        <p:grpSpPr>
          <a:xfrm>
            <a:off x="7924800" y="2435225"/>
            <a:ext cx="776288" cy="554038"/>
            <a:chOff x="4569" y="1440"/>
            <a:chExt cx="489" cy="349"/>
          </a:xfrm>
        </p:grpSpPr>
        <p:sp>
          <p:nvSpPr>
            <p:cNvPr id="912" name="Google Shape;912;p50"/>
            <p:cNvSpPr/>
            <p:nvPr/>
          </p:nvSpPr>
          <p:spPr>
            <a:xfrm>
              <a:off x="4569" y="1528"/>
              <a:ext cx="279" cy="261"/>
            </a:xfrm>
            <a:prstGeom prst="ellipse">
              <a:avLst/>
            </a:prstGeom>
            <a:noFill/>
            <a:ln cap="flat" cmpd="sng" w="25400">
              <a:solidFill>
                <a:srgbClr val="3366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13" name="Google Shape;913;p50"/>
            <p:cNvCxnSpPr/>
            <p:nvPr/>
          </p:nvCxnSpPr>
          <p:spPr>
            <a:xfrm flipH="1" rot="10800000">
              <a:off x="4838" y="1440"/>
              <a:ext cx="220" cy="158"/>
            </a:xfrm>
            <a:prstGeom prst="straightConnector1">
              <a:avLst/>
            </a:prstGeom>
            <a:noFill/>
            <a:ln cap="flat" cmpd="sng" w="50800">
              <a:solidFill>
                <a:srgbClr val="3366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Additional Data Structures</a:t>
            </a:r>
            <a:endParaRPr/>
          </a:p>
        </p:txBody>
      </p:sp>
      <p:sp>
        <p:nvSpPr>
          <p:cNvPr id="919" name="Google Shape;919;p51"/>
          <p:cNvSpPr txBox="1"/>
          <p:nvPr>
            <p:ph idx="1" type="body"/>
          </p:nvPr>
        </p:nvSpPr>
        <p:spPr>
          <a:xfrm>
            <a:off x="381000" y="1524000"/>
            <a:ext cx="8229600" cy="319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Global variable: </a:t>
            </a:r>
            <a:r>
              <a:rPr lang="en-US" sz="2800">
                <a:solidFill>
                  <a:srgbClr val="FF0000"/>
                </a:solidFill>
              </a:rPr>
              <a:t>time-stamp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Incremented when nodes are discovered </a:t>
            </a:r>
            <a:r>
              <a:rPr lang="en-US" sz="2400">
                <a:solidFill>
                  <a:srgbClr val="FF0000"/>
                </a:solidFill>
              </a:rPr>
              <a:t>or</a:t>
            </a:r>
            <a:r>
              <a:rPr lang="en-US" sz="2400"/>
              <a:t> finished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color[u] </a:t>
            </a:r>
            <a:r>
              <a:rPr lang="en-US" sz="2800"/>
              <a:t>– similar to BFS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White before </a:t>
            </a:r>
            <a:r>
              <a:rPr lang="en-US" sz="2400">
                <a:solidFill>
                  <a:schemeClr val="accent2"/>
                </a:solidFill>
              </a:rPr>
              <a:t>discovery</a:t>
            </a:r>
            <a:r>
              <a:rPr lang="en-US" sz="2400"/>
              <a:t>, gray while </a:t>
            </a:r>
            <a:r>
              <a:rPr lang="en-US" sz="2400">
                <a:solidFill>
                  <a:srgbClr val="7F7F7F"/>
                </a:solidFill>
              </a:rPr>
              <a:t>processing</a:t>
            </a:r>
            <a:r>
              <a:rPr lang="en-US" sz="2400"/>
              <a:t> and black when </a:t>
            </a:r>
            <a:r>
              <a:rPr lang="en-US" sz="2400">
                <a:solidFill>
                  <a:schemeClr val="accent1"/>
                </a:solidFill>
              </a:rPr>
              <a:t>finished</a:t>
            </a:r>
            <a:r>
              <a:rPr lang="en-US" sz="2400"/>
              <a:t> processing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prev[u]</a:t>
            </a:r>
            <a:r>
              <a:rPr lang="en-US" sz="2800"/>
              <a:t> – predecessor of </a:t>
            </a: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d[u], f[u]</a:t>
            </a:r>
            <a:r>
              <a:rPr lang="en-US" sz="2800"/>
              <a:t> – discovery and finish times</a:t>
            </a:r>
            <a:endParaRPr/>
          </a:p>
        </p:txBody>
      </p:sp>
      <p:grpSp>
        <p:nvGrpSpPr>
          <p:cNvPr id="920" name="Google Shape;920;p51"/>
          <p:cNvGrpSpPr/>
          <p:nvPr/>
        </p:nvGrpSpPr>
        <p:grpSpPr>
          <a:xfrm>
            <a:off x="652463" y="4841875"/>
            <a:ext cx="7716837" cy="1385888"/>
            <a:chOff x="411" y="2852"/>
            <a:chExt cx="4861" cy="873"/>
          </a:xfrm>
        </p:grpSpPr>
        <p:sp>
          <p:nvSpPr>
            <p:cNvPr id="921" name="Google Shape;921;p51"/>
            <p:cNvSpPr/>
            <p:nvPr/>
          </p:nvSpPr>
          <p:spPr>
            <a:xfrm>
              <a:off x="1917" y="3245"/>
              <a:ext cx="1409" cy="252"/>
            </a:xfrm>
            <a:prstGeom prst="rect">
              <a:avLst/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GRAY</a:t>
              </a:r>
              <a:endParaRPr/>
            </a:p>
          </p:txBody>
        </p:sp>
        <p:cxnSp>
          <p:nvCxnSpPr>
            <p:cNvPr id="922" name="Google Shape;922;p51"/>
            <p:cNvCxnSpPr/>
            <p:nvPr/>
          </p:nvCxnSpPr>
          <p:spPr>
            <a:xfrm>
              <a:off x="513" y="3501"/>
              <a:ext cx="457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diamond"/>
              <a:tailEnd len="lg" w="lg" type="diamond"/>
            </a:ln>
          </p:spPr>
        </p:cxnSp>
        <p:sp>
          <p:nvSpPr>
            <p:cNvPr id="923" name="Google Shape;923;p51"/>
            <p:cNvSpPr txBox="1"/>
            <p:nvPr/>
          </p:nvSpPr>
          <p:spPr>
            <a:xfrm>
              <a:off x="941" y="3251"/>
              <a:ext cx="5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WHITE</a:t>
              </a:r>
              <a:endParaRPr/>
            </a:p>
          </p:txBody>
        </p:sp>
        <p:sp>
          <p:nvSpPr>
            <p:cNvPr id="924" name="Google Shape;924;p51"/>
            <p:cNvSpPr txBox="1"/>
            <p:nvPr/>
          </p:nvSpPr>
          <p:spPr>
            <a:xfrm>
              <a:off x="3832" y="3248"/>
              <a:ext cx="5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BLACK</a:t>
              </a:r>
              <a:endParaRPr/>
            </a:p>
          </p:txBody>
        </p:sp>
        <p:sp>
          <p:nvSpPr>
            <p:cNvPr id="925" name="Google Shape;925;p51"/>
            <p:cNvSpPr txBox="1"/>
            <p:nvPr/>
          </p:nvSpPr>
          <p:spPr>
            <a:xfrm>
              <a:off x="411" y="349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926" name="Google Shape;926;p51"/>
            <p:cNvSpPr txBox="1"/>
            <p:nvPr/>
          </p:nvSpPr>
          <p:spPr>
            <a:xfrm>
              <a:off x="4980" y="3494"/>
              <a:ext cx="2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2V</a:t>
              </a:r>
              <a:endParaRPr/>
            </a:p>
          </p:txBody>
        </p:sp>
        <p:sp>
          <p:nvSpPr>
            <p:cNvPr id="927" name="Google Shape;927;p51"/>
            <p:cNvSpPr txBox="1"/>
            <p:nvPr/>
          </p:nvSpPr>
          <p:spPr>
            <a:xfrm>
              <a:off x="1749" y="3494"/>
              <a:ext cx="3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d[u]</a:t>
              </a:r>
              <a:endParaRPr/>
            </a:p>
          </p:txBody>
        </p:sp>
        <p:sp>
          <p:nvSpPr>
            <p:cNvPr id="928" name="Google Shape;928;p51"/>
            <p:cNvSpPr txBox="1"/>
            <p:nvPr/>
          </p:nvSpPr>
          <p:spPr>
            <a:xfrm>
              <a:off x="3190" y="3494"/>
              <a:ext cx="3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f[u]</a:t>
              </a:r>
              <a:endParaRPr/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1914" y="2852"/>
              <a:ext cx="159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≤ d[u] &lt; f [u] ≤ 2 |V|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Search: The Code</a:t>
            </a:r>
            <a:endParaRPr/>
          </a:p>
        </p:txBody>
      </p:sp>
      <p:sp>
        <p:nvSpPr>
          <p:cNvPr id="935" name="Google Shape;935;p52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6" name="Google Shape;936;p5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if(color[v] == WHITE){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DFS_Visit(v);}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937" name="Google Shape;937;p52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8" name="Google Shape;938;p52"/>
          <p:cNvSpPr/>
          <p:nvPr/>
        </p:nvSpPr>
        <p:spPr>
          <a:xfrm>
            <a:off x="762000" y="2514600"/>
            <a:ext cx="3733800" cy="2667000"/>
          </a:xfrm>
          <a:prstGeom prst="rect">
            <a:avLst/>
          </a:prstGeom>
          <a:solidFill>
            <a:srgbClr val="0070C0">
              <a:alpha val="2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</a:t>
            </a:r>
            <a:endParaRPr b="1" sz="120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9" name="Google Shape;939;p52"/>
          <p:cNvSpPr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Search: The Code</a:t>
            </a:r>
            <a:endParaRPr/>
          </a:p>
        </p:txBody>
      </p:sp>
      <p:sp>
        <p:nvSpPr>
          <p:cNvPr id="945" name="Google Shape;945;p53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6" name="Google Shape;946;p5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if(color[v] == WHITE){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DFS_Visit(v);}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947" name="Google Shape;947;p53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8" name="Google Shape;948;p53"/>
          <p:cNvSpPr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9" name="Google Shape;949;p53"/>
          <p:cNvSpPr/>
          <p:nvPr/>
        </p:nvSpPr>
        <p:spPr>
          <a:xfrm>
            <a:off x="2600209" y="6096000"/>
            <a:ext cx="6315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lang="en-US" sz="4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4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[u]</a:t>
            </a: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represent?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Search: The Code</a:t>
            </a:r>
            <a:endParaRPr/>
          </a:p>
        </p:txBody>
      </p:sp>
      <p:sp>
        <p:nvSpPr>
          <p:cNvPr id="955" name="Google Shape;955;p54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6" name="Google Shape;956;p5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if(color[v] == WHITE){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DFS_Visit(v);}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957" name="Google Shape;957;p54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8" name="Google Shape;958;p54"/>
          <p:cNvSpPr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9" name="Google Shape;959;p54"/>
          <p:cNvSpPr/>
          <p:nvPr/>
        </p:nvSpPr>
        <p:spPr>
          <a:xfrm>
            <a:off x="2676409" y="6096000"/>
            <a:ext cx="63151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lang="en-US" sz="4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i="0" lang="en-US" sz="4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[u]</a:t>
            </a: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represent?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Search: The Code</a:t>
            </a:r>
            <a:endParaRPr/>
          </a:p>
        </p:txBody>
      </p:sp>
      <p:sp>
        <p:nvSpPr>
          <p:cNvPr id="965" name="Google Shape;965;p55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6" name="Google Shape;966;p5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if(color[v] == WHITE){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}}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967" name="Google Shape;967;p55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8" name="Google Shape;968;p55"/>
          <p:cNvSpPr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9" name="Google Shape;969;p55"/>
          <p:cNvSpPr txBox="1"/>
          <p:nvPr/>
        </p:nvSpPr>
        <p:spPr>
          <a:xfrm>
            <a:off x="1662113" y="6151563"/>
            <a:ext cx="57626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all vertices eventually be colored black?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975" name="Google Shape;975;p56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6" name="Google Shape;976;p56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7" name="Google Shape;977;p56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8" name="Google Shape;978;p5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9" name="Google Shape;979;p56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0" name="Google Shape;980;p56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1" name="Google Shape;981;p56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2" name="Google Shape;982;p56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83" name="Google Shape;983;p56"/>
          <p:cNvCxnSpPr>
            <a:stCxn id="975" idx="3"/>
            <a:endCxn id="981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4" name="Google Shape;984;p56"/>
          <p:cNvCxnSpPr>
            <a:stCxn id="981" idx="5"/>
            <a:endCxn id="980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5" name="Google Shape;985;p56"/>
          <p:cNvCxnSpPr>
            <a:stCxn id="981" idx="6"/>
            <a:endCxn id="979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6" name="Google Shape;986;p56"/>
          <p:cNvCxnSpPr>
            <a:stCxn id="979" idx="2"/>
            <a:endCxn id="980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7" name="Google Shape;987;p56"/>
          <p:cNvCxnSpPr>
            <a:stCxn id="980" idx="0"/>
            <a:endCxn id="975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8" name="Google Shape;988;p56"/>
          <p:cNvCxnSpPr>
            <a:stCxn id="975" idx="5"/>
            <a:endCxn id="979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56"/>
          <p:cNvCxnSpPr>
            <a:stCxn id="976" idx="4"/>
            <a:endCxn id="979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0" name="Google Shape;990;p56"/>
          <p:cNvCxnSpPr>
            <a:stCxn id="975" idx="6"/>
            <a:endCxn id="976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1" name="Google Shape;991;p56"/>
          <p:cNvCxnSpPr>
            <a:stCxn id="977" idx="2"/>
            <a:endCxn id="976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2" name="Google Shape;992;p56"/>
          <p:cNvCxnSpPr>
            <a:stCxn id="976" idx="5"/>
            <a:endCxn id="982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3" name="Google Shape;993;p56"/>
          <p:cNvCxnSpPr>
            <a:stCxn id="977" idx="3"/>
            <a:endCxn id="982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4" name="Google Shape;994;p56"/>
          <p:cNvCxnSpPr>
            <a:stCxn id="977" idx="4"/>
            <a:endCxn id="978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56"/>
          <p:cNvCxnSpPr>
            <a:stCxn id="978" idx="2"/>
            <a:endCxn id="979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6" name="Google Shape;996;p56"/>
          <p:cNvCxnSpPr>
            <a:stCxn id="982" idx="3"/>
            <a:endCxn id="979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7" name="Google Shape;997;p56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8" name="Google Shape;998;p56"/>
          <p:cNvSpPr txBox="1"/>
          <p:nvPr/>
        </p:nvSpPr>
        <p:spPr>
          <a:xfrm>
            <a:off x="76200" y="914400"/>
            <a:ext cx="160043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grpSp>
        <p:nvGrpSpPr>
          <p:cNvPr id="999" name="Google Shape;999;p56"/>
          <p:cNvGrpSpPr/>
          <p:nvPr/>
        </p:nvGrpSpPr>
        <p:grpSpPr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000" name="Google Shape;1000;p56"/>
            <p:cNvSpPr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1001" name="Google Shape;1001;p56"/>
            <p:cNvSpPr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002" name="Google Shape;1002;p56"/>
            <p:cNvSpPr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003" name="Google Shape;1003;p56"/>
            <p:cNvSpPr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004" name="Google Shape;1004;p56"/>
            <p:cNvSpPr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1005" name="Google Shape;1005;p56"/>
            <p:cNvSpPr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1006" name="Google Shape;1006;p56"/>
            <p:cNvSpPr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1007" name="Google Shape;1007;p56"/>
            <p:cNvSpPr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013" name="Google Shape;1013;p57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1014" name="Google Shape;1014;p57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015" name="Google Shape;1015;p57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016" name="Google Shape;1016;p57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017" name="Google Shape;1017;p5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/>
          </a:p>
        </p:txBody>
      </p:sp>
      <p:sp>
        <p:nvSpPr>
          <p:cNvPr id="1018" name="Google Shape;1018;p57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 </a:t>
            </a:r>
            <a:endParaRPr/>
          </a:p>
        </p:txBody>
      </p:sp>
      <p:sp>
        <p:nvSpPr>
          <p:cNvPr id="1019" name="Google Shape;1019;p57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020" name="Google Shape;1020;p57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1021" name="Google Shape;1021;p57"/>
          <p:cNvCxnSpPr>
            <a:stCxn id="1013" idx="3"/>
            <a:endCxn id="1019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2" name="Google Shape;1022;p57"/>
          <p:cNvCxnSpPr>
            <a:stCxn id="1019" idx="5"/>
            <a:endCxn id="1018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3" name="Google Shape;1023;p57"/>
          <p:cNvCxnSpPr>
            <a:stCxn id="1019" idx="6"/>
            <a:endCxn id="1017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4" name="Google Shape;1024;p57"/>
          <p:cNvCxnSpPr>
            <a:stCxn id="1017" idx="2"/>
            <a:endCxn id="1018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57"/>
          <p:cNvCxnSpPr>
            <a:stCxn id="1018" idx="0"/>
            <a:endCxn id="1013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57"/>
          <p:cNvCxnSpPr>
            <a:stCxn id="1013" idx="5"/>
            <a:endCxn id="1017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7" name="Google Shape;1027;p57"/>
          <p:cNvCxnSpPr>
            <a:stCxn id="1014" idx="4"/>
            <a:endCxn id="1017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8" name="Google Shape;1028;p57"/>
          <p:cNvCxnSpPr>
            <a:stCxn id="1013" idx="6"/>
            <a:endCxn id="1014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9" name="Google Shape;1029;p57"/>
          <p:cNvCxnSpPr>
            <a:stCxn id="1015" idx="2"/>
            <a:endCxn id="1014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0" name="Google Shape;1030;p57"/>
          <p:cNvCxnSpPr>
            <a:stCxn id="1014" idx="5"/>
            <a:endCxn id="1020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57"/>
          <p:cNvCxnSpPr>
            <a:stCxn id="1015" idx="3"/>
            <a:endCxn id="1020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2" name="Google Shape;1032;p57"/>
          <p:cNvCxnSpPr>
            <a:stCxn id="1015" idx="4"/>
            <a:endCxn id="1016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3" name="Google Shape;1033;p57"/>
          <p:cNvCxnSpPr>
            <a:stCxn id="1016" idx="2"/>
            <a:endCxn id="1017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4" name="Google Shape;1034;p57"/>
          <p:cNvCxnSpPr>
            <a:stCxn id="1020" idx="3"/>
            <a:endCxn id="1017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5" name="Google Shape;1035;p57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57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037" name="Google Shape;1037;p5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1038" name="Google Shape;1038;p57"/>
          <p:cNvGrpSpPr/>
          <p:nvPr/>
        </p:nvGrpSpPr>
        <p:grpSpPr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039" name="Google Shape;1039;p57"/>
            <p:cNvSpPr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1040" name="Google Shape;1040;p57"/>
            <p:cNvSpPr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041" name="Google Shape;1041;p57"/>
            <p:cNvSpPr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042" name="Google Shape;1042;p57"/>
            <p:cNvSpPr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043" name="Google Shape;1043;p57"/>
            <p:cNvSpPr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1044" name="Google Shape;1044;p57"/>
            <p:cNvSpPr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1045" name="Google Shape;1045;p57"/>
            <p:cNvSpPr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1046" name="Google Shape;1046;p57"/>
            <p:cNvSpPr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052" name="Google Shape;1052;p58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1053" name="Google Shape;1053;p58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054" name="Google Shape;1054;p58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055" name="Google Shape;1055;p58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056" name="Google Shape;1056;p58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/>
          </a:p>
        </p:txBody>
      </p:sp>
      <p:sp>
        <p:nvSpPr>
          <p:cNvPr id="1057" name="Google Shape;1057;p5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 </a:t>
            </a:r>
            <a:endParaRPr/>
          </a:p>
        </p:txBody>
      </p:sp>
      <p:sp>
        <p:nvSpPr>
          <p:cNvPr id="1058" name="Google Shape;1058;p58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/>
          </a:p>
        </p:txBody>
      </p:sp>
      <p:sp>
        <p:nvSpPr>
          <p:cNvPr id="1059" name="Google Shape;1059;p58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1060" name="Google Shape;1060;p58"/>
          <p:cNvCxnSpPr>
            <a:stCxn id="1052" idx="3"/>
            <a:endCxn id="1058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1" name="Google Shape;1061;p58"/>
          <p:cNvCxnSpPr>
            <a:stCxn id="1058" idx="5"/>
            <a:endCxn id="1057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2" name="Google Shape;1062;p58"/>
          <p:cNvCxnSpPr>
            <a:stCxn id="1058" idx="6"/>
            <a:endCxn id="1056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3" name="Google Shape;1063;p58"/>
          <p:cNvCxnSpPr>
            <a:stCxn id="1056" idx="2"/>
            <a:endCxn id="1057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4" name="Google Shape;1064;p58"/>
          <p:cNvCxnSpPr>
            <a:stCxn id="1057" idx="0"/>
            <a:endCxn id="1052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5" name="Google Shape;1065;p58"/>
          <p:cNvCxnSpPr>
            <a:stCxn id="1052" idx="5"/>
            <a:endCxn id="1056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6" name="Google Shape;1066;p58"/>
          <p:cNvCxnSpPr>
            <a:stCxn id="1053" idx="4"/>
            <a:endCxn id="1056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7" name="Google Shape;1067;p58"/>
          <p:cNvCxnSpPr>
            <a:stCxn id="1052" idx="6"/>
            <a:endCxn id="1053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8" name="Google Shape;1068;p58"/>
          <p:cNvCxnSpPr>
            <a:stCxn id="1054" idx="2"/>
            <a:endCxn id="1053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9" name="Google Shape;1069;p58"/>
          <p:cNvCxnSpPr>
            <a:stCxn id="1053" idx="5"/>
            <a:endCxn id="1059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0" name="Google Shape;1070;p58"/>
          <p:cNvCxnSpPr>
            <a:stCxn id="1054" idx="3"/>
            <a:endCxn id="1059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1" name="Google Shape;1071;p58"/>
          <p:cNvCxnSpPr>
            <a:stCxn id="1054" idx="4"/>
            <a:endCxn id="1055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2" name="Google Shape;1072;p58"/>
          <p:cNvCxnSpPr>
            <a:stCxn id="1055" idx="2"/>
            <a:endCxn id="1056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3" name="Google Shape;1073;p58"/>
          <p:cNvCxnSpPr>
            <a:stCxn id="1059" idx="3"/>
            <a:endCxn id="1056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4" name="Google Shape;1074;p58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5" name="Google Shape;1075;p58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076" name="Google Shape;1076;p58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1077" name="Google Shape;1077;p58"/>
          <p:cNvGrpSpPr/>
          <p:nvPr/>
        </p:nvGrpSpPr>
        <p:grpSpPr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078" name="Google Shape;1078;p58"/>
            <p:cNvSpPr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1079" name="Google Shape;1079;p58"/>
            <p:cNvSpPr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080" name="Google Shape;1080;p58"/>
            <p:cNvSpPr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081" name="Google Shape;1081;p58"/>
            <p:cNvSpPr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082" name="Google Shape;1082;p58"/>
            <p:cNvSpPr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1083" name="Google Shape;1083;p58"/>
            <p:cNvSpPr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1084" name="Google Shape;1084;p58"/>
            <p:cNvSpPr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1085" name="Google Shape;1085;p58"/>
            <p:cNvSpPr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091" name="Google Shape;1091;p59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1092" name="Google Shape;1092;p59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093" name="Google Shape;1093;p59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094" name="Google Shape;1094;p59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095" name="Google Shape;1095;p59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/>
          </a:p>
        </p:txBody>
      </p:sp>
      <p:sp>
        <p:nvSpPr>
          <p:cNvPr id="1096" name="Google Shape;1096;p59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 </a:t>
            </a:r>
            <a:endParaRPr/>
          </a:p>
        </p:txBody>
      </p:sp>
      <p:sp>
        <p:nvSpPr>
          <p:cNvPr id="1097" name="Google Shape;1097;p5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/>
          </a:p>
        </p:txBody>
      </p:sp>
      <p:sp>
        <p:nvSpPr>
          <p:cNvPr id="1098" name="Google Shape;1098;p59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1099" name="Google Shape;1099;p59"/>
          <p:cNvCxnSpPr>
            <a:stCxn id="1091" idx="3"/>
            <a:endCxn id="1097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59"/>
          <p:cNvCxnSpPr>
            <a:stCxn id="1097" idx="5"/>
            <a:endCxn id="1096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1" name="Google Shape;1101;p59"/>
          <p:cNvCxnSpPr>
            <a:stCxn id="1097" idx="6"/>
            <a:endCxn id="1095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59"/>
          <p:cNvCxnSpPr>
            <a:stCxn id="1095" idx="2"/>
            <a:endCxn id="1096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59"/>
          <p:cNvCxnSpPr>
            <a:stCxn id="1096" idx="0"/>
            <a:endCxn id="1091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4" name="Google Shape;1104;p59"/>
          <p:cNvCxnSpPr>
            <a:stCxn id="1091" idx="5"/>
            <a:endCxn id="1095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5" name="Google Shape;1105;p59"/>
          <p:cNvCxnSpPr>
            <a:stCxn id="1092" idx="4"/>
            <a:endCxn id="1095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6" name="Google Shape;1106;p59"/>
          <p:cNvCxnSpPr>
            <a:stCxn id="1091" idx="6"/>
            <a:endCxn id="1092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7" name="Google Shape;1107;p59"/>
          <p:cNvCxnSpPr>
            <a:stCxn id="1093" idx="2"/>
            <a:endCxn id="1092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8" name="Google Shape;1108;p59"/>
          <p:cNvCxnSpPr>
            <a:stCxn id="1092" idx="5"/>
            <a:endCxn id="1098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9" name="Google Shape;1109;p59"/>
          <p:cNvCxnSpPr>
            <a:stCxn id="1093" idx="3"/>
            <a:endCxn id="1098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0" name="Google Shape;1110;p59"/>
          <p:cNvCxnSpPr>
            <a:stCxn id="1093" idx="4"/>
            <a:endCxn id="1094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1" name="Google Shape;1111;p59"/>
          <p:cNvCxnSpPr>
            <a:stCxn id="1094" idx="2"/>
            <a:endCxn id="1095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2" name="Google Shape;1112;p59"/>
          <p:cNvCxnSpPr>
            <a:stCxn id="1098" idx="3"/>
            <a:endCxn id="1095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3" name="Google Shape;1113;p59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4" name="Google Shape;1114;p59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115" name="Google Shape;1115;p59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1116" name="Google Shape;1116;p59"/>
          <p:cNvGrpSpPr/>
          <p:nvPr/>
        </p:nvGrpSpPr>
        <p:grpSpPr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117" name="Google Shape;1117;p59"/>
            <p:cNvSpPr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1118" name="Google Shape;1118;p59"/>
            <p:cNvSpPr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119" name="Google Shape;1119;p59"/>
            <p:cNvSpPr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120" name="Google Shape;1120;p59"/>
            <p:cNvSpPr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121" name="Google Shape;1121;p59"/>
            <p:cNvSpPr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1122" name="Google Shape;1122;p59"/>
            <p:cNvSpPr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1123" name="Google Shape;1123;p59"/>
            <p:cNvSpPr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1124" name="Google Shape;1124;p59"/>
            <p:cNvSpPr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Graph Variations</a:t>
            </a:r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8200"/>
            <a:ext cx="5408125" cy="286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300" y="3399503"/>
            <a:ext cx="7391400" cy="3413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130" name="Google Shape;1130;p60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1131" name="Google Shape;1131;p60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132" name="Google Shape;1132;p60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133" name="Google Shape;1133;p60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134" name="Google Shape;1134;p60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/>
          </a:p>
        </p:txBody>
      </p:sp>
      <p:sp>
        <p:nvSpPr>
          <p:cNvPr id="1135" name="Google Shape;1135;p60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136" name="Google Shape;1136;p60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/>
          </a:p>
        </p:txBody>
      </p:sp>
      <p:sp>
        <p:nvSpPr>
          <p:cNvPr id="1137" name="Google Shape;1137;p6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1138" name="Google Shape;1138;p60"/>
          <p:cNvCxnSpPr>
            <a:stCxn id="1130" idx="3"/>
            <a:endCxn id="1136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9" name="Google Shape;1139;p60"/>
          <p:cNvCxnSpPr>
            <a:stCxn id="1136" idx="5"/>
            <a:endCxn id="1135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0" name="Google Shape;1140;p60"/>
          <p:cNvCxnSpPr>
            <a:stCxn id="1136" idx="6"/>
            <a:endCxn id="1134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1" name="Google Shape;1141;p60"/>
          <p:cNvCxnSpPr>
            <a:stCxn id="1134" idx="2"/>
            <a:endCxn id="1135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2" name="Google Shape;1142;p60"/>
          <p:cNvCxnSpPr>
            <a:stCxn id="1135" idx="0"/>
            <a:endCxn id="1130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3" name="Google Shape;1143;p60"/>
          <p:cNvCxnSpPr>
            <a:stCxn id="1130" idx="5"/>
            <a:endCxn id="1134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4" name="Google Shape;1144;p60"/>
          <p:cNvCxnSpPr>
            <a:stCxn id="1131" idx="4"/>
            <a:endCxn id="1134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5" name="Google Shape;1145;p60"/>
          <p:cNvCxnSpPr>
            <a:stCxn id="1130" idx="6"/>
            <a:endCxn id="1131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p60"/>
          <p:cNvCxnSpPr>
            <a:stCxn id="1132" idx="2"/>
            <a:endCxn id="1131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7" name="Google Shape;1147;p60"/>
          <p:cNvCxnSpPr>
            <a:stCxn id="1131" idx="5"/>
            <a:endCxn id="1137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60"/>
          <p:cNvCxnSpPr>
            <a:stCxn id="1132" idx="3"/>
            <a:endCxn id="1137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60"/>
          <p:cNvCxnSpPr>
            <a:stCxn id="1132" idx="4"/>
            <a:endCxn id="1133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60"/>
          <p:cNvCxnSpPr>
            <a:stCxn id="1133" idx="2"/>
            <a:endCxn id="1134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1" name="Google Shape;1151;p60"/>
          <p:cNvCxnSpPr>
            <a:stCxn id="1137" idx="3"/>
            <a:endCxn id="1134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2" name="Google Shape;1152;p60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3" name="Google Shape;1153;p60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154" name="Google Shape;1154;p60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1155" name="Google Shape;1155;p60"/>
          <p:cNvGrpSpPr/>
          <p:nvPr/>
        </p:nvGrpSpPr>
        <p:grpSpPr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156" name="Google Shape;1156;p60"/>
            <p:cNvSpPr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1157" name="Google Shape;1157;p60"/>
            <p:cNvSpPr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158" name="Google Shape;1158;p60"/>
            <p:cNvSpPr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159" name="Google Shape;1159;p60"/>
            <p:cNvSpPr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160" name="Google Shape;1160;p60"/>
            <p:cNvSpPr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1161" name="Google Shape;1161;p60"/>
            <p:cNvSpPr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1162" name="Google Shape;1162;p60"/>
            <p:cNvSpPr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1163" name="Google Shape;1163;p60"/>
            <p:cNvSpPr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169" name="Google Shape;1169;p61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1170" name="Google Shape;1170;p61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171" name="Google Shape;1171;p61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172" name="Google Shape;1172;p61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173" name="Google Shape;1173;p61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 </a:t>
            </a:r>
            <a:endParaRPr/>
          </a:p>
        </p:txBody>
      </p:sp>
      <p:sp>
        <p:nvSpPr>
          <p:cNvPr id="1174" name="Google Shape;1174;p61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175" name="Google Shape;1175;p61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/>
          </a:p>
        </p:txBody>
      </p:sp>
      <p:sp>
        <p:nvSpPr>
          <p:cNvPr id="1176" name="Google Shape;1176;p61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1177" name="Google Shape;1177;p61"/>
          <p:cNvCxnSpPr>
            <a:stCxn id="1169" idx="3"/>
            <a:endCxn id="1175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8" name="Google Shape;1178;p61"/>
          <p:cNvCxnSpPr>
            <a:stCxn id="1175" idx="5"/>
            <a:endCxn id="1174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9" name="Google Shape;1179;p61"/>
          <p:cNvCxnSpPr>
            <a:stCxn id="1175" idx="6"/>
            <a:endCxn id="1173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0" name="Google Shape;1180;p61"/>
          <p:cNvCxnSpPr>
            <a:stCxn id="1173" idx="2"/>
            <a:endCxn id="1174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1" name="Google Shape;1181;p61"/>
          <p:cNvCxnSpPr>
            <a:stCxn id="1174" idx="0"/>
            <a:endCxn id="1169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2" name="Google Shape;1182;p61"/>
          <p:cNvCxnSpPr>
            <a:stCxn id="1169" idx="5"/>
            <a:endCxn id="1173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3" name="Google Shape;1183;p61"/>
          <p:cNvCxnSpPr>
            <a:stCxn id="1170" idx="4"/>
            <a:endCxn id="1173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4" name="Google Shape;1184;p61"/>
          <p:cNvCxnSpPr>
            <a:stCxn id="1169" idx="6"/>
            <a:endCxn id="1170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5" name="Google Shape;1185;p61"/>
          <p:cNvCxnSpPr>
            <a:stCxn id="1171" idx="2"/>
            <a:endCxn id="1170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6" name="Google Shape;1186;p61"/>
          <p:cNvCxnSpPr>
            <a:stCxn id="1170" idx="5"/>
            <a:endCxn id="1176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7" name="Google Shape;1187;p61"/>
          <p:cNvCxnSpPr>
            <a:stCxn id="1171" idx="3"/>
            <a:endCxn id="1176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61"/>
          <p:cNvCxnSpPr>
            <a:stCxn id="1171" idx="4"/>
            <a:endCxn id="1172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61"/>
          <p:cNvCxnSpPr>
            <a:stCxn id="1172" idx="2"/>
            <a:endCxn id="1173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61"/>
          <p:cNvCxnSpPr>
            <a:stCxn id="1176" idx="3"/>
            <a:endCxn id="1173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1" name="Google Shape;1191;p61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2" name="Google Shape;1192;p61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193" name="Google Shape;1193;p61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1194" name="Google Shape;1194;p61"/>
          <p:cNvGrpSpPr/>
          <p:nvPr/>
        </p:nvGrpSpPr>
        <p:grpSpPr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195" name="Google Shape;1195;p61"/>
            <p:cNvSpPr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1196" name="Google Shape;1196;p61"/>
            <p:cNvSpPr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197" name="Google Shape;1197;p61"/>
            <p:cNvSpPr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198" name="Google Shape;1198;p61"/>
            <p:cNvSpPr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199" name="Google Shape;1199;p61"/>
            <p:cNvSpPr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1200" name="Google Shape;1200;p61"/>
            <p:cNvSpPr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1201" name="Google Shape;1201;p61"/>
            <p:cNvSpPr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1202" name="Google Shape;1202;p61"/>
            <p:cNvSpPr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208" name="Google Shape;1208;p62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1209" name="Google Shape;1209;p62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210" name="Google Shape;1210;p62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211" name="Google Shape;1211;p62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212" name="Google Shape;1212;p62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213" name="Google Shape;1213;p62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214" name="Google Shape;1214;p62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/>
          </a:p>
        </p:txBody>
      </p:sp>
      <p:sp>
        <p:nvSpPr>
          <p:cNvPr id="1215" name="Google Shape;1215;p62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1216" name="Google Shape;1216;p62"/>
          <p:cNvCxnSpPr>
            <a:stCxn id="1208" idx="3"/>
            <a:endCxn id="1214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7" name="Google Shape;1217;p62"/>
          <p:cNvCxnSpPr>
            <a:stCxn id="1214" idx="5"/>
            <a:endCxn id="1213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8" name="Google Shape;1218;p62"/>
          <p:cNvCxnSpPr>
            <a:stCxn id="1214" idx="6"/>
            <a:endCxn id="1212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9" name="Google Shape;1219;p62"/>
          <p:cNvCxnSpPr>
            <a:stCxn id="1212" idx="2"/>
            <a:endCxn id="1213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0" name="Google Shape;1220;p62"/>
          <p:cNvCxnSpPr>
            <a:stCxn id="1213" idx="0"/>
            <a:endCxn id="1208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1" name="Google Shape;1221;p62"/>
          <p:cNvCxnSpPr>
            <a:stCxn id="1208" idx="5"/>
            <a:endCxn id="1212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2" name="Google Shape;1222;p62"/>
          <p:cNvCxnSpPr>
            <a:stCxn id="1209" idx="4"/>
            <a:endCxn id="1212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3" name="Google Shape;1223;p62"/>
          <p:cNvCxnSpPr>
            <a:stCxn id="1208" idx="6"/>
            <a:endCxn id="1209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4" name="Google Shape;1224;p62"/>
          <p:cNvCxnSpPr>
            <a:stCxn id="1210" idx="2"/>
            <a:endCxn id="1209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5" name="Google Shape;1225;p62"/>
          <p:cNvCxnSpPr>
            <a:stCxn id="1209" idx="5"/>
            <a:endCxn id="1215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6" name="Google Shape;1226;p62"/>
          <p:cNvCxnSpPr>
            <a:stCxn id="1210" idx="3"/>
            <a:endCxn id="1215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7" name="Google Shape;1227;p62"/>
          <p:cNvCxnSpPr>
            <a:stCxn id="1210" idx="4"/>
            <a:endCxn id="1211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8" name="Google Shape;1228;p62"/>
          <p:cNvCxnSpPr>
            <a:stCxn id="1211" idx="2"/>
            <a:endCxn id="1212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9" name="Google Shape;1229;p62"/>
          <p:cNvCxnSpPr>
            <a:stCxn id="1215" idx="3"/>
            <a:endCxn id="1212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0" name="Google Shape;1230;p62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1" name="Google Shape;1231;p62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232" name="Google Shape;1232;p62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1233" name="Google Shape;1233;p62"/>
          <p:cNvGrpSpPr/>
          <p:nvPr/>
        </p:nvGrpSpPr>
        <p:grpSpPr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234" name="Google Shape;1234;p62"/>
            <p:cNvSpPr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1235" name="Google Shape;1235;p62"/>
            <p:cNvSpPr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236" name="Google Shape;1236;p62"/>
            <p:cNvSpPr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237" name="Google Shape;1237;p62"/>
            <p:cNvSpPr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238" name="Google Shape;1238;p62"/>
            <p:cNvSpPr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1239" name="Google Shape;1239;p62"/>
            <p:cNvSpPr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1240" name="Google Shape;1240;p62"/>
            <p:cNvSpPr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1241" name="Google Shape;1241;p62"/>
            <p:cNvSpPr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247" name="Google Shape;1247;p6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1248" name="Google Shape;1248;p63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249" name="Google Shape;1249;p63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250" name="Google Shape;1250;p63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251" name="Google Shape;1251;p63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252" name="Google Shape;1252;p63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253" name="Google Shape;1253;p63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254" name="Google Shape;1254;p63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1255" name="Google Shape;1255;p63"/>
          <p:cNvCxnSpPr>
            <a:stCxn id="1247" idx="3"/>
            <a:endCxn id="1253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6" name="Google Shape;1256;p63"/>
          <p:cNvCxnSpPr>
            <a:stCxn id="1253" idx="5"/>
            <a:endCxn id="1252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7" name="Google Shape;1257;p63"/>
          <p:cNvCxnSpPr>
            <a:stCxn id="1253" idx="6"/>
            <a:endCxn id="1251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8" name="Google Shape;1258;p63"/>
          <p:cNvCxnSpPr>
            <a:stCxn id="1251" idx="2"/>
            <a:endCxn id="1252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9" name="Google Shape;1259;p63"/>
          <p:cNvCxnSpPr>
            <a:stCxn id="1252" idx="0"/>
            <a:endCxn id="1247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0" name="Google Shape;1260;p63"/>
          <p:cNvCxnSpPr>
            <a:stCxn id="1247" idx="5"/>
            <a:endCxn id="1251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1" name="Google Shape;1261;p63"/>
          <p:cNvCxnSpPr>
            <a:stCxn id="1248" idx="4"/>
            <a:endCxn id="1251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2" name="Google Shape;1262;p63"/>
          <p:cNvCxnSpPr>
            <a:stCxn id="1247" idx="6"/>
            <a:endCxn id="1248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3" name="Google Shape;1263;p63"/>
          <p:cNvCxnSpPr>
            <a:stCxn id="1249" idx="2"/>
            <a:endCxn id="1248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4" name="Google Shape;1264;p63"/>
          <p:cNvCxnSpPr>
            <a:stCxn id="1248" idx="5"/>
            <a:endCxn id="1254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5" name="Google Shape;1265;p63"/>
          <p:cNvCxnSpPr>
            <a:stCxn id="1249" idx="3"/>
            <a:endCxn id="1254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6" name="Google Shape;1266;p63"/>
          <p:cNvCxnSpPr>
            <a:stCxn id="1249" idx="4"/>
            <a:endCxn id="1250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7" name="Google Shape;1267;p63"/>
          <p:cNvCxnSpPr>
            <a:stCxn id="1250" idx="2"/>
            <a:endCxn id="1251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8" name="Google Shape;1268;p63"/>
          <p:cNvCxnSpPr>
            <a:stCxn id="1254" idx="3"/>
            <a:endCxn id="1251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9" name="Google Shape;1269;p63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0" name="Google Shape;1270;p63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271" name="Google Shape;1271;p63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1272" name="Google Shape;1272;p63"/>
          <p:cNvGrpSpPr/>
          <p:nvPr/>
        </p:nvGrpSpPr>
        <p:grpSpPr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273" name="Google Shape;1273;p63"/>
            <p:cNvSpPr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1274" name="Google Shape;1274;p63"/>
            <p:cNvSpPr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275" name="Google Shape;1275;p63"/>
            <p:cNvSpPr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276" name="Google Shape;1276;p63"/>
            <p:cNvSpPr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277" name="Google Shape;1277;p63"/>
            <p:cNvSpPr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1278" name="Google Shape;1278;p63"/>
            <p:cNvSpPr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1279" name="Google Shape;1279;p63"/>
            <p:cNvSpPr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1280" name="Google Shape;1280;p63"/>
            <p:cNvSpPr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286" name="Google Shape;1286;p64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1287" name="Google Shape;1287;p6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/>
          </a:p>
        </p:txBody>
      </p:sp>
      <p:sp>
        <p:nvSpPr>
          <p:cNvPr id="1288" name="Google Shape;1288;p64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289" name="Google Shape;1289;p64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290" name="Google Shape;1290;p64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291" name="Google Shape;1291;p64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292" name="Google Shape;1292;p64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293" name="Google Shape;1293;p64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1294" name="Google Shape;1294;p64"/>
          <p:cNvCxnSpPr>
            <a:stCxn id="1286" idx="3"/>
            <a:endCxn id="1292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5" name="Google Shape;1295;p64"/>
          <p:cNvCxnSpPr>
            <a:stCxn id="1292" idx="5"/>
            <a:endCxn id="1291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6" name="Google Shape;1296;p64"/>
          <p:cNvCxnSpPr>
            <a:stCxn id="1292" idx="6"/>
            <a:endCxn id="1290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7" name="Google Shape;1297;p64"/>
          <p:cNvCxnSpPr>
            <a:stCxn id="1290" idx="2"/>
            <a:endCxn id="1291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8" name="Google Shape;1298;p64"/>
          <p:cNvCxnSpPr>
            <a:stCxn id="1291" idx="0"/>
            <a:endCxn id="1286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9" name="Google Shape;1299;p64"/>
          <p:cNvCxnSpPr>
            <a:stCxn id="1286" idx="5"/>
            <a:endCxn id="1290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0" name="Google Shape;1300;p64"/>
          <p:cNvCxnSpPr>
            <a:stCxn id="1287" idx="4"/>
            <a:endCxn id="1290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1" name="Google Shape;1301;p64"/>
          <p:cNvCxnSpPr>
            <a:stCxn id="1286" idx="6"/>
            <a:endCxn id="1287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2" name="Google Shape;1302;p64"/>
          <p:cNvCxnSpPr>
            <a:stCxn id="1288" idx="2"/>
            <a:endCxn id="1287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3" name="Google Shape;1303;p64"/>
          <p:cNvCxnSpPr>
            <a:stCxn id="1287" idx="5"/>
            <a:endCxn id="1293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4" name="Google Shape;1304;p64"/>
          <p:cNvCxnSpPr>
            <a:stCxn id="1288" idx="3"/>
            <a:endCxn id="1293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5" name="Google Shape;1305;p64"/>
          <p:cNvCxnSpPr>
            <a:stCxn id="1288" idx="4"/>
            <a:endCxn id="1289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6" name="Google Shape;1306;p64"/>
          <p:cNvCxnSpPr>
            <a:stCxn id="1289" idx="2"/>
            <a:endCxn id="1290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7" name="Google Shape;1307;p64"/>
          <p:cNvCxnSpPr>
            <a:stCxn id="1293" idx="3"/>
            <a:endCxn id="1290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8" name="Google Shape;1308;p64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9" name="Google Shape;1309;p64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310" name="Google Shape;1310;p64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1311" name="Google Shape;1311;p64"/>
          <p:cNvGrpSpPr/>
          <p:nvPr/>
        </p:nvGrpSpPr>
        <p:grpSpPr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312" name="Google Shape;1312;p64"/>
            <p:cNvSpPr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1313" name="Google Shape;1313;p64"/>
            <p:cNvSpPr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314" name="Google Shape;1314;p64"/>
            <p:cNvSpPr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315" name="Google Shape;1315;p64"/>
            <p:cNvSpPr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316" name="Google Shape;1316;p64"/>
            <p:cNvSpPr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1317" name="Google Shape;1317;p64"/>
            <p:cNvSpPr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1318" name="Google Shape;1318;p64"/>
            <p:cNvSpPr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1319" name="Google Shape;1319;p64"/>
            <p:cNvSpPr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325" name="Google Shape;1325;p65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1326" name="Google Shape;1326;p65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/>
          </a:p>
        </p:txBody>
      </p:sp>
      <p:sp>
        <p:nvSpPr>
          <p:cNvPr id="1327" name="Google Shape;1327;p6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328" name="Google Shape;1328;p65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329" name="Google Shape;1329;p65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330" name="Google Shape;1330;p65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331" name="Google Shape;1331;p65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332" name="Google Shape;1332;p65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  </a:t>
            </a:r>
            <a:endParaRPr/>
          </a:p>
        </p:txBody>
      </p:sp>
      <p:cxnSp>
        <p:nvCxnSpPr>
          <p:cNvPr id="1333" name="Google Shape;1333;p65"/>
          <p:cNvCxnSpPr>
            <a:stCxn id="1325" idx="3"/>
            <a:endCxn id="1331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4" name="Google Shape;1334;p65"/>
          <p:cNvCxnSpPr>
            <a:stCxn id="1331" idx="5"/>
            <a:endCxn id="1330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65"/>
          <p:cNvCxnSpPr>
            <a:stCxn id="1331" idx="6"/>
            <a:endCxn id="1329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6" name="Google Shape;1336;p65"/>
          <p:cNvCxnSpPr>
            <a:stCxn id="1329" idx="2"/>
            <a:endCxn id="1330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7" name="Google Shape;1337;p65"/>
          <p:cNvCxnSpPr>
            <a:stCxn id="1330" idx="0"/>
            <a:endCxn id="1325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8" name="Google Shape;1338;p65"/>
          <p:cNvCxnSpPr>
            <a:stCxn id="1325" idx="5"/>
            <a:endCxn id="1329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9" name="Google Shape;1339;p65"/>
          <p:cNvCxnSpPr>
            <a:stCxn id="1326" idx="4"/>
            <a:endCxn id="1329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0" name="Google Shape;1340;p65"/>
          <p:cNvCxnSpPr>
            <a:stCxn id="1325" idx="6"/>
            <a:endCxn id="1326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1" name="Google Shape;1341;p65"/>
          <p:cNvCxnSpPr>
            <a:stCxn id="1327" idx="2"/>
            <a:endCxn id="1326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2" name="Google Shape;1342;p65"/>
          <p:cNvCxnSpPr>
            <a:stCxn id="1326" idx="5"/>
            <a:endCxn id="1332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3" name="Google Shape;1343;p65"/>
          <p:cNvCxnSpPr>
            <a:stCxn id="1327" idx="3"/>
            <a:endCxn id="1332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4" name="Google Shape;1344;p65"/>
          <p:cNvCxnSpPr>
            <a:stCxn id="1327" idx="4"/>
            <a:endCxn id="1328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5" name="Google Shape;1345;p65"/>
          <p:cNvCxnSpPr>
            <a:stCxn id="1328" idx="2"/>
            <a:endCxn id="1329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6" name="Google Shape;1346;p65"/>
          <p:cNvCxnSpPr>
            <a:stCxn id="1332" idx="3"/>
            <a:endCxn id="1329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7" name="Google Shape;1347;p65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8" name="Google Shape;1348;p65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349" name="Google Shape;1349;p65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1350" name="Google Shape;1350;p65"/>
          <p:cNvSpPr txBox="1"/>
          <p:nvPr/>
        </p:nvSpPr>
        <p:spPr>
          <a:xfrm>
            <a:off x="1970088" y="5603875"/>
            <a:ext cx="555783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structure of the grey vertices?  </a:t>
            </a:r>
            <a:b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they represent?</a:t>
            </a:r>
            <a:endParaRPr/>
          </a:p>
        </p:txBody>
      </p:sp>
      <p:grpSp>
        <p:nvGrpSpPr>
          <p:cNvPr id="1351" name="Google Shape;1351;p65"/>
          <p:cNvGrpSpPr/>
          <p:nvPr/>
        </p:nvGrpSpPr>
        <p:grpSpPr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352" name="Google Shape;1352;p65"/>
            <p:cNvSpPr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1353" name="Google Shape;1353;p65"/>
            <p:cNvSpPr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354" name="Google Shape;1354;p65"/>
            <p:cNvSpPr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355" name="Google Shape;1355;p65"/>
            <p:cNvSpPr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356" name="Google Shape;1356;p65"/>
            <p:cNvSpPr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1357" name="Google Shape;1357;p65"/>
            <p:cNvSpPr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1358" name="Google Shape;1358;p65"/>
            <p:cNvSpPr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1359" name="Google Shape;1359;p65"/>
            <p:cNvSpPr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365" name="Google Shape;1365;p66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1366" name="Google Shape;1366;p66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/>
          </a:p>
        </p:txBody>
      </p:sp>
      <p:sp>
        <p:nvSpPr>
          <p:cNvPr id="1367" name="Google Shape;1367;p66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368" name="Google Shape;1368;p6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369" name="Google Shape;1369;p66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370" name="Google Shape;1370;p66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371" name="Google Shape;1371;p66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372" name="Google Shape;1372;p66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373" name="Google Shape;1373;p66"/>
          <p:cNvCxnSpPr>
            <a:stCxn id="1365" idx="3"/>
            <a:endCxn id="1371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4" name="Google Shape;1374;p66"/>
          <p:cNvCxnSpPr>
            <a:stCxn id="1371" idx="5"/>
            <a:endCxn id="1370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5" name="Google Shape;1375;p66"/>
          <p:cNvCxnSpPr>
            <a:stCxn id="1371" idx="6"/>
            <a:endCxn id="1369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6" name="Google Shape;1376;p66"/>
          <p:cNvCxnSpPr>
            <a:stCxn id="1369" idx="2"/>
            <a:endCxn id="1370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7" name="Google Shape;1377;p66"/>
          <p:cNvCxnSpPr>
            <a:stCxn id="1370" idx="0"/>
            <a:endCxn id="1365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8" name="Google Shape;1378;p66"/>
          <p:cNvCxnSpPr>
            <a:stCxn id="1365" idx="5"/>
            <a:endCxn id="1369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9" name="Google Shape;1379;p66"/>
          <p:cNvCxnSpPr>
            <a:stCxn id="1366" idx="4"/>
            <a:endCxn id="1369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66"/>
          <p:cNvCxnSpPr>
            <a:stCxn id="1365" idx="6"/>
            <a:endCxn id="1366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1" name="Google Shape;1381;p66"/>
          <p:cNvCxnSpPr>
            <a:stCxn id="1367" idx="2"/>
            <a:endCxn id="1366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66"/>
          <p:cNvCxnSpPr>
            <a:stCxn id="1366" idx="5"/>
            <a:endCxn id="1372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3" name="Google Shape;1383;p66"/>
          <p:cNvCxnSpPr>
            <a:stCxn id="1367" idx="3"/>
            <a:endCxn id="1372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4" name="Google Shape;1384;p66"/>
          <p:cNvCxnSpPr>
            <a:stCxn id="1367" idx="4"/>
            <a:endCxn id="1368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5" name="Google Shape;1385;p66"/>
          <p:cNvCxnSpPr>
            <a:stCxn id="1368" idx="2"/>
            <a:endCxn id="1369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6" name="Google Shape;1386;p66"/>
          <p:cNvCxnSpPr>
            <a:stCxn id="1372" idx="3"/>
            <a:endCxn id="1369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7" name="Google Shape;1387;p66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8" name="Google Shape;1388;p66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389" name="Google Shape;1389;p66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1390" name="Google Shape;1390;p66"/>
          <p:cNvGrpSpPr/>
          <p:nvPr/>
        </p:nvGrpSpPr>
        <p:grpSpPr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391" name="Google Shape;1391;p66"/>
            <p:cNvSpPr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1392" name="Google Shape;1392;p66"/>
            <p:cNvSpPr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393" name="Google Shape;1393;p66"/>
            <p:cNvSpPr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394" name="Google Shape;1394;p66"/>
            <p:cNvSpPr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395" name="Google Shape;1395;p66"/>
            <p:cNvSpPr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1396" name="Google Shape;1396;p66"/>
            <p:cNvSpPr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1397" name="Google Shape;1397;p66"/>
            <p:cNvSpPr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1398" name="Google Shape;1398;p66"/>
            <p:cNvSpPr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404" name="Google Shape;1404;p67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1405" name="Google Shape;1405;p67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406" name="Google Shape;1406;p67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407" name="Google Shape;1407;p67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408" name="Google Shape;1408;p6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409" name="Google Shape;1409;p67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410" name="Google Shape;1410;p67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411" name="Google Shape;1411;p67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412" name="Google Shape;1412;p67"/>
          <p:cNvCxnSpPr>
            <a:stCxn id="1404" idx="3"/>
            <a:endCxn id="1410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3" name="Google Shape;1413;p67"/>
          <p:cNvCxnSpPr>
            <a:stCxn id="1410" idx="5"/>
            <a:endCxn id="1409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4" name="Google Shape;1414;p67"/>
          <p:cNvCxnSpPr>
            <a:stCxn id="1410" idx="6"/>
            <a:endCxn id="1408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5" name="Google Shape;1415;p67"/>
          <p:cNvCxnSpPr>
            <a:stCxn id="1408" idx="2"/>
            <a:endCxn id="1409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6" name="Google Shape;1416;p67"/>
          <p:cNvCxnSpPr>
            <a:stCxn id="1409" idx="0"/>
            <a:endCxn id="1404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7" name="Google Shape;1417;p67"/>
          <p:cNvCxnSpPr>
            <a:stCxn id="1404" idx="5"/>
            <a:endCxn id="1408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8" name="Google Shape;1418;p67"/>
          <p:cNvCxnSpPr>
            <a:stCxn id="1405" idx="4"/>
            <a:endCxn id="1408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9" name="Google Shape;1419;p67"/>
          <p:cNvCxnSpPr>
            <a:stCxn id="1404" idx="6"/>
            <a:endCxn id="1405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0" name="Google Shape;1420;p67"/>
          <p:cNvCxnSpPr>
            <a:stCxn id="1406" idx="2"/>
            <a:endCxn id="1405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1" name="Google Shape;1421;p67"/>
          <p:cNvCxnSpPr>
            <a:stCxn id="1405" idx="5"/>
            <a:endCxn id="1411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2" name="Google Shape;1422;p67"/>
          <p:cNvCxnSpPr>
            <a:stCxn id="1406" idx="3"/>
            <a:endCxn id="1411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3" name="Google Shape;1423;p67"/>
          <p:cNvCxnSpPr>
            <a:stCxn id="1406" idx="4"/>
            <a:endCxn id="1407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4" name="Google Shape;1424;p67"/>
          <p:cNvCxnSpPr>
            <a:stCxn id="1407" idx="2"/>
            <a:endCxn id="1408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5" name="Google Shape;1425;p67"/>
          <p:cNvCxnSpPr>
            <a:stCxn id="1411" idx="3"/>
            <a:endCxn id="1408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6" name="Google Shape;1426;p67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7" name="Google Shape;1427;p67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428" name="Google Shape;1428;p6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1429" name="Google Shape;1429;p67"/>
          <p:cNvGrpSpPr/>
          <p:nvPr/>
        </p:nvGrpSpPr>
        <p:grpSpPr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430" name="Google Shape;1430;p67"/>
            <p:cNvSpPr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1431" name="Google Shape;1431;p67"/>
            <p:cNvSpPr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432" name="Google Shape;1432;p67"/>
            <p:cNvSpPr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433" name="Google Shape;1433;p67"/>
            <p:cNvSpPr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434" name="Google Shape;1434;p67"/>
            <p:cNvSpPr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1435" name="Google Shape;1435;p67"/>
            <p:cNvSpPr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1436" name="Google Shape;1436;p67"/>
            <p:cNvSpPr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1437" name="Google Shape;1437;p67"/>
            <p:cNvSpPr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443" name="Google Shape;1443;p68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444" name="Google Shape;1444;p68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445" name="Google Shape;1445;p68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446" name="Google Shape;1446;p68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447" name="Google Shape;1447;p68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448" name="Google Shape;1448;p6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449" name="Google Shape;1449;p68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450" name="Google Shape;1450;p68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451" name="Google Shape;1451;p68"/>
          <p:cNvCxnSpPr>
            <a:stCxn id="1443" idx="3"/>
            <a:endCxn id="1449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2" name="Google Shape;1452;p68"/>
          <p:cNvCxnSpPr>
            <a:stCxn id="1449" idx="5"/>
            <a:endCxn id="1448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3" name="Google Shape;1453;p68"/>
          <p:cNvCxnSpPr>
            <a:stCxn id="1449" idx="6"/>
            <a:endCxn id="1447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4" name="Google Shape;1454;p68"/>
          <p:cNvCxnSpPr>
            <a:stCxn id="1447" idx="2"/>
            <a:endCxn id="1448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5" name="Google Shape;1455;p68"/>
          <p:cNvCxnSpPr>
            <a:stCxn id="1448" idx="0"/>
            <a:endCxn id="1443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6" name="Google Shape;1456;p68"/>
          <p:cNvCxnSpPr>
            <a:stCxn id="1443" idx="5"/>
            <a:endCxn id="1447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7" name="Google Shape;1457;p68"/>
          <p:cNvCxnSpPr>
            <a:stCxn id="1444" idx="4"/>
            <a:endCxn id="1447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8" name="Google Shape;1458;p68"/>
          <p:cNvCxnSpPr>
            <a:stCxn id="1443" idx="6"/>
            <a:endCxn id="1444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9" name="Google Shape;1459;p68"/>
          <p:cNvCxnSpPr>
            <a:stCxn id="1445" idx="2"/>
            <a:endCxn id="1444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0" name="Google Shape;1460;p68"/>
          <p:cNvCxnSpPr>
            <a:stCxn id="1444" idx="5"/>
            <a:endCxn id="1450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1" name="Google Shape;1461;p68"/>
          <p:cNvCxnSpPr>
            <a:stCxn id="1445" idx="3"/>
            <a:endCxn id="1450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2" name="Google Shape;1462;p68"/>
          <p:cNvCxnSpPr>
            <a:stCxn id="1445" idx="4"/>
            <a:endCxn id="1446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3" name="Google Shape;1463;p68"/>
          <p:cNvCxnSpPr>
            <a:stCxn id="1446" idx="2"/>
            <a:endCxn id="1447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4" name="Google Shape;1464;p68"/>
          <p:cNvCxnSpPr>
            <a:stCxn id="1450" idx="3"/>
            <a:endCxn id="1447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5" name="Google Shape;1465;p68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6" name="Google Shape;1466;p68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467" name="Google Shape;1467;p68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1468" name="Google Shape;1468;p68"/>
          <p:cNvGrpSpPr/>
          <p:nvPr/>
        </p:nvGrpSpPr>
        <p:grpSpPr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469" name="Google Shape;1469;p68"/>
            <p:cNvSpPr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1470" name="Google Shape;1470;p68"/>
            <p:cNvSpPr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471" name="Google Shape;1471;p68"/>
            <p:cNvSpPr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472" name="Google Shape;1472;p68"/>
            <p:cNvSpPr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473" name="Google Shape;1473;p68"/>
            <p:cNvSpPr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1474" name="Google Shape;1474;p68"/>
            <p:cNvSpPr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1475" name="Google Shape;1475;p68"/>
            <p:cNvSpPr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1476" name="Google Shape;1476;p68"/>
            <p:cNvSpPr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482" name="Google Shape;1482;p69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483" name="Google Shape;1483;p69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484" name="Google Shape;1484;p69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/>
          </a:p>
        </p:txBody>
      </p:sp>
      <p:sp>
        <p:nvSpPr>
          <p:cNvPr id="1485" name="Google Shape;1485;p69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1486" name="Google Shape;1486;p69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487" name="Google Shape;1487;p69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488" name="Google Shape;1488;p6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489" name="Google Shape;1489;p69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490" name="Google Shape;1490;p69"/>
          <p:cNvCxnSpPr>
            <a:stCxn id="1482" idx="3"/>
            <a:endCxn id="1488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1" name="Google Shape;1491;p69"/>
          <p:cNvCxnSpPr>
            <a:stCxn id="1488" idx="5"/>
            <a:endCxn id="1487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2" name="Google Shape;1492;p69"/>
          <p:cNvCxnSpPr>
            <a:stCxn id="1488" idx="6"/>
            <a:endCxn id="1486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3" name="Google Shape;1493;p69"/>
          <p:cNvCxnSpPr>
            <a:stCxn id="1486" idx="2"/>
            <a:endCxn id="1487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4" name="Google Shape;1494;p69"/>
          <p:cNvCxnSpPr>
            <a:stCxn id="1487" idx="0"/>
            <a:endCxn id="1482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5" name="Google Shape;1495;p69"/>
          <p:cNvCxnSpPr>
            <a:stCxn id="1482" idx="5"/>
            <a:endCxn id="1486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6" name="Google Shape;1496;p69"/>
          <p:cNvCxnSpPr>
            <a:stCxn id="1483" idx="4"/>
            <a:endCxn id="1486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7" name="Google Shape;1497;p69"/>
          <p:cNvCxnSpPr>
            <a:stCxn id="1482" idx="6"/>
            <a:endCxn id="1483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8" name="Google Shape;1498;p69"/>
          <p:cNvCxnSpPr>
            <a:stCxn id="1484" idx="2"/>
            <a:endCxn id="1483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9" name="Google Shape;1499;p69"/>
          <p:cNvCxnSpPr>
            <a:stCxn id="1483" idx="5"/>
            <a:endCxn id="1489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0" name="Google Shape;1500;p69"/>
          <p:cNvCxnSpPr>
            <a:stCxn id="1484" idx="3"/>
            <a:endCxn id="1489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1" name="Google Shape;1501;p69"/>
          <p:cNvCxnSpPr>
            <a:stCxn id="1484" idx="4"/>
            <a:endCxn id="1485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2" name="Google Shape;1502;p69"/>
          <p:cNvCxnSpPr>
            <a:stCxn id="1485" idx="2"/>
            <a:endCxn id="1486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3" name="Google Shape;1503;p69"/>
          <p:cNvCxnSpPr>
            <a:stCxn id="1489" idx="3"/>
            <a:endCxn id="1486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4" name="Google Shape;1504;p69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5" name="Google Shape;1505;p69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506" name="Google Shape;1506;p69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1507" name="Google Shape;1507;p69"/>
          <p:cNvGrpSpPr/>
          <p:nvPr/>
        </p:nvGrpSpPr>
        <p:grpSpPr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508" name="Google Shape;1508;p69"/>
            <p:cNvSpPr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1509" name="Google Shape;1509;p69"/>
            <p:cNvSpPr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510" name="Google Shape;1510;p69"/>
            <p:cNvSpPr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511" name="Google Shape;1511;p69"/>
            <p:cNvSpPr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512" name="Google Shape;1512;p69"/>
            <p:cNvSpPr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1513" name="Google Shape;1513;p69"/>
            <p:cNvSpPr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1514" name="Google Shape;1514;p69"/>
            <p:cNvSpPr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1515" name="Google Shape;1515;p69"/>
            <p:cNvSpPr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572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Graph Variations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0" y="457200"/>
            <a:ext cx="8229600" cy="3253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More variations: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 </a:t>
            </a:r>
            <a:r>
              <a:rPr i="1" lang="en-US" sz="2400">
                <a:solidFill>
                  <a:schemeClr val="dk2"/>
                </a:solidFill>
              </a:rPr>
              <a:t>weighted graph</a:t>
            </a:r>
            <a:r>
              <a:rPr lang="en-US" sz="2400"/>
              <a:t> associates weights with either the edges or the vertices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E.g., a road map: edges might be weighted w/ distance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 </a:t>
            </a:r>
            <a:r>
              <a:rPr i="1" lang="en-US" sz="2400">
                <a:solidFill>
                  <a:schemeClr val="dk2"/>
                </a:solidFill>
              </a:rPr>
              <a:t>multigraph</a:t>
            </a:r>
            <a:r>
              <a:rPr lang="en-US" sz="2400"/>
              <a:t> allows multiple edges between the same vertices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E.g., the call graph in a program (a function can get called from multiple points in another function)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868" y="3626772"/>
            <a:ext cx="8014345" cy="3094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521" name="Google Shape;1521;p70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522" name="Google Shape;1522;p70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523" name="Google Shape;1523;p70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/>
          </a:p>
        </p:txBody>
      </p:sp>
      <p:sp>
        <p:nvSpPr>
          <p:cNvPr id="1524" name="Google Shape;1524;p70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  </a:t>
            </a:r>
            <a:endParaRPr/>
          </a:p>
        </p:txBody>
      </p:sp>
      <p:sp>
        <p:nvSpPr>
          <p:cNvPr id="1525" name="Google Shape;1525;p70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526" name="Google Shape;1526;p70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527" name="Google Shape;1527;p70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528" name="Google Shape;1528;p7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529" name="Google Shape;1529;p70"/>
          <p:cNvCxnSpPr>
            <a:stCxn id="1521" idx="3"/>
            <a:endCxn id="1527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0" name="Google Shape;1530;p70"/>
          <p:cNvCxnSpPr>
            <a:stCxn id="1527" idx="5"/>
            <a:endCxn id="1526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1" name="Google Shape;1531;p70"/>
          <p:cNvCxnSpPr>
            <a:stCxn id="1527" idx="6"/>
            <a:endCxn id="1525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2" name="Google Shape;1532;p70"/>
          <p:cNvCxnSpPr>
            <a:stCxn id="1525" idx="2"/>
            <a:endCxn id="1526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3" name="Google Shape;1533;p70"/>
          <p:cNvCxnSpPr>
            <a:stCxn id="1526" idx="0"/>
            <a:endCxn id="1521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4" name="Google Shape;1534;p70"/>
          <p:cNvCxnSpPr>
            <a:stCxn id="1521" idx="5"/>
            <a:endCxn id="1525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5" name="Google Shape;1535;p70"/>
          <p:cNvCxnSpPr>
            <a:stCxn id="1522" idx="4"/>
            <a:endCxn id="1525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6" name="Google Shape;1536;p70"/>
          <p:cNvCxnSpPr>
            <a:stCxn id="1521" idx="6"/>
            <a:endCxn id="1522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7" name="Google Shape;1537;p70"/>
          <p:cNvCxnSpPr>
            <a:stCxn id="1523" idx="2"/>
            <a:endCxn id="1522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8" name="Google Shape;1538;p70"/>
          <p:cNvCxnSpPr>
            <a:stCxn id="1522" idx="5"/>
            <a:endCxn id="1528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9" name="Google Shape;1539;p70"/>
          <p:cNvCxnSpPr>
            <a:stCxn id="1523" idx="3"/>
            <a:endCxn id="1528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0" name="Google Shape;1540;p70"/>
          <p:cNvCxnSpPr>
            <a:stCxn id="1523" idx="4"/>
            <a:endCxn id="1524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1" name="Google Shape;1541;p70"/>
          <p:cNvCxnSpPr>
            <a:stCxn id="1524" idx="2"/>
            <a:endCxn id="1525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2" name="Google Shape;1542;p70"/>
          <p:cNvCxnSpPr>
            <a:stCxn id="1528" idx="3"/>
            <a:endCxn id="1525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3" name="Google Shape;1543;p70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4" name="Google Shape;1544;p70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545" name="Google Shape;1545;p70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1546" name="Google Shape;1546;p70"/>
          <p:cNvGrpSpPr/>
          <p:nvPr/>
        </p:nvGrpSpPr>
        <p:grpSpPr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547" name="Google Shape;1547;p70"/>
            <p:cNvSpPr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1548" name="Google Shape;1548;p70"/>
            <p:cNvSpPr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549" name="Google Shape;1549;p70"/>
            <p:cNvSpPr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550" name="Google Shape;1550;p70"/>
            <p:cNvSpPr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551" name="Google Shape;1551;p70"/>
            <p:cNvSpPr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1552" name="Google Shape;1552;p70"/>
            <p:cNvSpPr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1553" name="Google Shape;1553;p70"/>
            <p:cNvSpPr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1554" name="Google Shape;1554;p70"/>
            <p:cNvSpPr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560" name="Google Shape;1560;p71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561" name="Google Shape;1561;p71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562" name="Google Shape;1562;p71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/>
          </a:p>
        </p:txBody>
      </p:sp>
      <p:sp>
        <p:nvSpPr>
          <p:cNvPr id="1563" name="Google Shape;1563;p71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1564" name="Google Shape;1564;p71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565" name="Google Shape;1565;p71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566" name="Google Shape;1566;p71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567" name="Google Shape;1567;p71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568" name="Google Shape;1568;p71"/>
          <p:cNvCxnSpPr>
            <a:stCxn id="1560" idx="3"/>
            <a:endCxn id="1566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9" name="Google Shape;1569;p71"/>
          <p:cNvCxnSpPr>
            <a:stCxn id="1566" idx="5"/>
            <a:endCxn id="1565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0" name="Google Shape;1570;p71"/>
          <p:cNvCxnSpPr>
            <a:stCxn id="1566" idx="6"/>
            <a:endCxn id="1564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1" name="Google Shape;1571;p71"/>
          <p:cNvCxnSpPr>
            <a:stCxn id="1564" idx="2"/>
            <a:endCxn id="1565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2" name="Google Shape;1572;p71"/>
          <p:cNvCxnSpPr>
            <a:stCxn id="1565" idx="0"/>
            <a:endCxn id="1560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3" name="Google Shape;1573;p71"/>
          <p:cNvCxnSpPr>
            <a:stCxn id="1560" idx="5"/>
            <a:endCxn id="1564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4" name="Google Shape;1574;p71"/>
          <p:cNvCxnSpPr>
            <a:stCxn id="1561" idx="4"/>
            <a:endCxn id="1564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5" name="Google Shape;1575;p71"/>
          <p:cNvCxnSpPr>
            <a:stCxn id="1560" idx="6"/>
            <a:endCxn id="1561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6" name="Google Shape;1576;p71"/>
          <p:cNvCxnSpPr>
            <a:stCxn id="1562" idx="2"/>
            <a:endCxn id="1561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7" name="Google Shape;1577;p71"/>
          <p:cNvCxnSpPr>
            <a:stCxn id="1561" idx="5"/>
            <a:endCxn id="1567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8" name="Google Shape;1578;p71"/>
          <p:cNvCxnSpPr>
            <a:stCxn id="1562" idx="3"/>
            <a:endCxn id="1567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9" name="Google Shape;1579;p71"/>
          <p:cNvCxnSpPr>
            <a:stCxn id="1562" idx="4"/>
            <a:endCxn id="1563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0" name="Google Shape;1580;p71"/>
          <p:cNvCxnSpPr>
            <a:stCxn id="1563" idx="2"/>
            <a:endCxn id="1564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1" name="Google Shape;1581;p71"/>
          <p:cNvCxnSpPr>
            <a:stCxn id="1567" idx="3"/>
            <a:endCxn id="1564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2" name="Google Shape;1582;p71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3" name="Google Shape;1583;p71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584" name="Google Shape;1584;p71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1585" name="Google Shape;1585;p71"/>
          <p:cNvGrpSpPr/>
          <p:nvPr/>
        </p:nvGrpSpPr>
        <p:grpSpPr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586" name="Google Shape;1586;p71"/>
            <p:cNvSpPr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1587" name="Google Shape;1587;p71"/>
            <p:cNvSpPr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588" name="Google Shape;1588;p71"/>
            <p:cNvSpPr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589" name="Google Shape;1589;p71"/>
            <p:cNvSpPr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590" name="Google Shape;1590;p71"/>
            <p:cNvSpPr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1591" name="Google Shape;1591;p71"/>
            <p:cNvSpPr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1592" name="Google Shape;1592;p71"/>
            <p:cNvSpPr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1593" name="Google Shape;1593;p71"/>
            <p:cNvSpPr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599" name="Google Shape;1599;p72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600" name="Google Shape;1600;p72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601" name="Google Shape;1601;p72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/>
          </a:p>
        </p:txBody>
      </p:sp>
      <p:sp>
        <p:nvSpPr>
          <p:cNvPr id="1602" name="Google Shape;1602;p72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1603" name="Google Shape;1603;p72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604" name="Google Shape;1604;p72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605" name="Google Shape;1605;p72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606" name="Google Shape;1606;p72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607" name="Google Shape;1607;p72"/>
          <p:cNvCxnSpPr>
            <a:stCxn id="1599" idx="3"/>
            <a:endCxn id="1605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8" name="Google Shape;1608;p72"/>
          <p:cNvCxnSpPr>
            <a:stCxn id="1605" idx="5"/>
            <a:endCxn id="1604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9" name="Google Shape;1609;p72"/>
          <p:cNvCxnSpPr>
            <a:stCxn id="1605" idx="6"/>
            <a:endCxn id="1603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0" name="Google Shape;1610;p72"/>
          <p:cNvCxnSpPr>
            <a:stCxn id="1603" idx="2"/>
            <a:endCxn id="1604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1" name="Google Shape;1611;p72"/>
          <p:cNvCxnSpPr>
            <a:stCxn id="1604" idx="0"/>
            <a:endCxn id="1599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2" name="Google Shape;1612;p72"/>
          <p:cNvCxnSpPr>
            <a:stCxn id="1599" idx="5"/>
            <a:endCxn id="1603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3" name="Google Shape;1613;p72"/>
          <p:cNvCxnSpPr>
            <a:stCxn id="1600" idx="4"/>
            <a:endCxn id="1603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4" name="Google Shape;1614;p72"/>
          <p:cNvCxnSpPr>
            <a:stCxn id="1599" idx="6"/>
            <a:endCxn id="1600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5" name="Google Shape;1615;p72"/>
          <p:cNvCxnSpPr>
            <a:stCxn id="1601" idx="2"/>
            <a:endCxn id="1600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6" name="Google Shape;1616;p72"/>
          <p:cNvCxnSpPr>
            <a:stCxn id="1600" idx="5"/>
            <a:endCxn id="1606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7" name="Google Shape;1617;p72"/>
          <p:cNvCxnSpPr>
            <a:stCxn id="1601" idx="3"/>
            <a:endCxn id="1606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8" name="Google Shape;1618;p72"/>
          <p:cNvCxnSpPr>
            <a:stCxn id="1601" idx="4"/>
            <a:endCxn id="1602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9" name="Google Shape;1619;p72"/>
          <p:cNvCxnSpPr>
            <a:stCxn id="1602" idx="2"/>
            <a:endCxn id="1603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0" name="Google Shape;1620;p72"/>
          <p:cNvCxnSpPr>
            <a:stCxn id="1606" idx="3"/>
            <a:endCxn id="1603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1" name="Google Shape;1621;p72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2" name="Google Shape;1622;p72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623" name="Google Shape;1623;p72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1624" name="Google Shape;1624;p72"/>
          <p:cNvGrpSpPr/>
          <p:nvPr/>
        </p:nvGrpSpPr>
        <p:grpSpPr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625" name="Google Shape;1625;p72"/>
            <p:cNvSpPr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/>
            </a:p>
          </p:txBody>
        </p:sp>
        <p:sp>
          <p:nvSpPr>
            <p:cNvPr id="1626" name="Google Shape;1626;p72"/>
            <p:cNvSpPr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627" name="Google Shape;1627;p72"/>
            <p:cNvSpPr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628" name="Google Shape;1628;p72"/>
            <p:cNvSpPr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1629" name="Google Shape;1629;p72"/>
            <p:cNvSpPr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1630" name="Google Shape;1630;p72"/>
            <p:cNvSpPr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1631" name="Google Shape;1631;p72"/>
            <p:cNvSpPr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1632" name="Google Shape;1632;p72"/>
            <p:cNvSpPr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Search: The Code</a:t>
            </a:r>
            <a:endParaRPr/>
          </a:p>
        </p:txBody>
      </p:sp>
      <p:sp>
        <p:nvSpPr>
          <p:cNvPr id="1638" name="Google Shape;1638;p73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9" name="Google Shape;1639;p7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 (color[v] == WHITE)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640" name="Google Shape;1640;p73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1" name="Google Shape;1641;p73"/>
          <p:cNvSpPr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2" name="Google Shape;1642;p73"/>
          <p:cNvSpPr txBox="1"/>
          <p:nvPr/>
        </p:nvSpPr>
        <p:spPr>
          <a:xfrm>
            <a:off x="2506663" y="6151563"/>
            <a:ext cx="410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the running time?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Search: The Code</a:t>
            </a:r>
            <a:endParaRPr/>
          </a:p>
        </p:txBody>
      </p:sp>
      <p:sp>
        <p:nvSpPr>
          <p:cNvPr id="1649" name="Google Shape;1649;p74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0" name="Google Shape;1650;p7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 (color[v] == WHITE)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651" name="Google Shape;1651;p74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2" name="Google Shape;1652;p74"/>
          <p:cNvSpPr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3" name="Google Shape;1653;p74"/>
          <p:cNvSpPr txBox="1"/>
          <p:nvPr/>
        </p:nvSpPr>
        <p:spPr>
          <a:xfrm>
            <a:off x="819005" y="6096000"/>
            <a:ext cx="77915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time: O(V</a:t>
            </a:r>
            <a:r>
              <a:rPr b="1" baseline="30000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because call DFS_Visit on each vertex, </a:t>
            </a:r>
            <a:b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loop over Adj[] can run as many as |V| times</a:t>
            </a:r>
            <a:endParaRPr/>
          </a:p>
        </p:txBody>
      </p:sp>
      <p:cxnSp>
        <p:nvCxnSpPr>
          <p:cNvPr id="1654" name="Google Shape;1654;p74"/>
          <p:cNvCxnSpPr/>
          <p:nvPr/>
        </p:nvCxnSpPr>
        <p:spPr>
          <a:xfrm rot="5400000">
            <a:off x="3429794" y="3810794"/>
            <a:ext cx="1828800" cy="1588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655" name="Google Shape;1655;p74"/>
          <p:cNvSpPr txBox="1"/>
          <p:nvPr/>
        </p:nvSpPr>
        <p:spPr>
          <a:xfrm>
            <a:off x="3679825" y="3657600"/>
            <a:ext cx="7397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O(V)</a:t>
            </a:r>
            <a:endParaRPr/>
          </a:p>
        </p:txBody>
      </p:sp>
      <p:cxnSp>
        <p:nvCxnSpPr>
          <p:cNvPr id="1656" name="Google Shape;1656;p74"/>
          <p:cNvCxnSpPr/>
          <p:nvPr/>
        </p:nvCxnSpPr>
        <p:spPr>
          <a:xfrm rot="5400000">
            <a:off x="4078288" y="5295900"/>
            <a:ext cx="531812" cy="1588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657" name="Google Shape;1657;p74"/>
          <p:cNvSpPr txBox="1"/>
          <p:nvPr/>
        </p:nvSpPr>
        <p:spPr>
          <a:xfrm>
            <a:off x="3852863" y="5138738"/>
            <a:ext cx="573087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O(V)</a:t>
            </a:r>
            <a:endParaRPr/>
          </a:p>
        </p:txBody>
      </p:sp>
      <p:cxnSp>
        <p:nvCxnSpPr>
          <p:cNvPr id="1658" name="Google Shape;1658;p74"/>
          <p:cNvCxnSpPr/>
          <p:nvPr/>
        </p:nvCxnSpPr>
        <p:spPr>
          <a:xfrm rot="5400000">
            <a:off x="7810501" y="4076700"/>
            <a:ext cx="1905000" cy="3175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659" name="Google Shape;1659;p74"/>
          <p:cNvSpPr txBox="1"/>
          <p:nvPr/>
        </p:nvSpPr>
        <p:spPr>
          <a:xfrm>
            <a:off x="7924800" y="3124200"/>
            <a:ext cx="7397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O(V)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Search: The Code</a:t>
            </a:r>
            <a:endParaRPr/>
          </a:p>
        </p:txBody>
      </p:sp>
      <p:sp>
        <p:nvSpPr>
          <p:cNvPr id="1665" name="Google Shape;1665;p75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6" name="Google Shape;1666;p7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 (color[v] == WHITE)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667" name="Google Shape;1667;p75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8" name="Google Shape;1668;p75"/>
          <p:cNvSpPr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9" name="Google Shape;1669;p75"/>
          <p:cNvSpPr txBox="1"/>
          <p:nvPr/>
        </p:nvSpPr>
        <p:spPr>
          <a:xfrm>
            <a:off x="1828800" y="6019800"/>
            <a:ext cx="59155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BUT, there is actually a tighter bound.  </a:t>
            </a:r>
            <a:b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times will DFS_Visit() actually be called?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Search: The Code</a:t>
            </a:r>
            <a:endParaRPr/>
          </a:p>
        </p:txBody>
      </p:sp>
      <p:sp>
        <p:nvSpPr>
          <p:cNvPr id="1675" name="Google Shape;1675;p76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6" name="Google Shape;1676;p7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 (color[v] == WHITE)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677" name="Google Shape;1677;p76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8" name="Google Shape;1678;p76"/>
          <p:cNvSpPr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9" name="Google Shape;1679;p76"/>
          <p:cNvSpPr txBox="1"/>
          <p:nvPr/>
        </p:nvSpPr>
        <p:spPr>
          <a:xfrm>
            <a:off x="2670175" y="5943600"/>
            <a:ext cx="39869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running time of DFS = O(V+E)</a:t>
            </a:r>
            <a:endParaRPr b="1" sz="2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Sort Analysis</a:t>
            </a:r>
            <a:endParaRPr/>
          </a:p>
        </p:txBody>
      </p:sp>
      <p:sp>
        <p:nvSpPr>
          <p:cNvPr id="1685" name="Google Shape;1685;p77"/>
          <p:cNvSpPr txBox="1"/>
          <p:nvPr>
            <p:ph idx="1" type="body"/>
          </p:nvPr>
        </p:nvSpPr>
        <p:spPr>
          <a:xfrm>
            <a:off x="457200" y="1524000"/>
            <a:ext cx="8382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This running time argument is an informal example of </a:t>
            </a:r>
            <a:r>
              <a:rPr i="1" lang="en-US">
                <a:solidFill>
                  <a:schemeClr val="dk2"/>
                </a:solidFill>
              </a:rPr>
              <a:t>amortized analysis</a:t>
            </a:r>
            <a:endParaRPr>
              <a:solidFill>
                <a:schemeClr val="dk2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“Charge” the exploration of edge to the edge: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loop in DFS_Visit can be attributed to an edge in the graph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Runs once per edge if directed graph, twice if undirected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Thus loop will run in O(E) time, algorithm O(V+E)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Considered linear for graph, b/c adj list requires O(V+E) storage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Important to be comfortable with this kind of reasoning and analysis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DFS: Kinds of edges</a:t>
            </a:r>
            <a:endParaRPr/>
          </a:p>
        </p:txBody>
      </p:sp>
      <p:sp>
        <p:nvSpPr>
          <p:cNvPr id="1691" name="Google Shape;1691;p7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DFS introduces an important distinction among edges in the original graph: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Tree edge</a:t>
            </a:r>
            <a:r>
              <a:rPr lang="en-US"/>
              <a:t>: encounter new (white) vertex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tree edges form a spanning forest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i="1" lang="en-US">
                <a:solidFill>
                  <a:schemeClr val="accent1"/>
                </a:solidFill>
              </a:rPr>
              <a:t>Can tree edges form cycles?  Why or why not?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</a:pPr>
            <a:r>
              <a:rPr i="1" lang="en-US">
                <a:solidFill>
                  <a:schemeClr val="accent1"/>
                </a:solidFill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697" name="Google Shape;1697;p79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698" name="Google Shape;1698;p79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699" name="Google Shape;1699;p79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/>
          </a:p>
        </p:txBody>
      </p:sp>
      <p:sp>
        <p:nvSpPr>
          <p:cNvPr id="1700" name="Google Shape;1700;p79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1701" name="Google Shape;1701;p79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702" name="Google Shape;1702;p79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703" name="Google Shape;1703;p7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704" name="Google Shape;1704;p79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705" name="Google Shape;1705;p79"/>
          <p:cNvCxnSpPr>
            <a:stCxn id="1697" idx="3"/>
            <a:endCxn id="1703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6" name="Google Shape;1706;p79"/>
          <p:cNvCxnSpPr>
            <a:stCxn id="1703" idx="5"/>
            <a:endCxn id="1702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7" name="Google Shape;1707;p79"/>
          <p:cNvCxnSpPr>
            <a:stCxn id="1703" idx="6"/>
            <a:endCxn id="1701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8" name="Google Shape;1708;p79"/>
          <p:cNvCxnSpPr>
            <a:stCxn id="1701" idx="2"/>
            <a:endCxn id="1702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9" name="Google Shape;1709;p79"/>
          <p:cNvCxnSpPr>
            <a:stCxn id="1702" idx="0"/>
            <a:endCxn id="1697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0" name="Google Shape;1710;p79"/>
          <p:cNvCxnSpPr>
            <a:stCxn id="1697" idx="5"/>
            <a:endCxn id="1701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1" name="Google Shape;1711;p79"/>
          <p:cNvCxnSpPr>
            <a:stCxn id="1698" idx="4"/>
            <a:endCxn id="1701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2" name="Google Shape;1712;p79"/>
          <p:cNvCxnSpPr>
            <a:stCxn id="1697" idx="6"/>
            <a:endCxn id="1698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3" name="Google Shape;1713;p79"/>
          <p:cNvCxnSpPr>
            <a:stCxn id="1699" idx="2"/>
            <a:endCxn id="1698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4" name="Google Shape;1714;p79"/>
          <p:cNvCxnSpPr>
            <a:stCxn id="1698" idx="5"/>
            <a:endCxn id="1704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5" name="Google Shape;1715;p79"/>
          <p:cNvCxnSpPr>
            <a:stCxn id="1699" idx="3"/>
            <a:endCxn id="1704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6" name="Google Shape;1716;p79"/>
          <p:cNvCxnSpPr>
            <a:stCxn id="1699" idx="4"/>
            <a:endCxn id="1700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7" name="Google Shape;1717;p79"/>
          <p:cNvCxnSpPr>
            <a:stCxn id="1700" idx="2"/>
            <a:endCxn id="1701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8" name="Google Shape;1718;p79"/>
          <p:cNvCxnSpPr>
            <a:stCxn id="1704" idx="3"/>
            <a:endCxn id="1701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9" name="Google Shape;1719;p79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0" name="Google Shape;1720;p79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721" name="Google Shape;1721;p79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1722" name="Google Shape;1722;p79"/>
          <p:cNvSpPr txBox="1"/>
          <p:nvPr/>
        </p:nvSpPr>
        <p:spPr>
          <a:xfrm>
            <a:off x="223838" y="5791200"/>
            <a:ext cx="15653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609600" y="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Graph - Definition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457200" y="9906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graph G=(V, E) consists a set of vertices, V, and a set of edges, 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Each edge is a pair of </a:t>
            </a:r>
            <a:r>
              <a:rPr i="1" lang="en-US" sz="2400"/>
              <a:t>(v, w)</a:t>
            </a:r>
            <a:r>
              <a:rPr lang="en-US" sz="2400"/>
              <a:t>, where v, w belongs to V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the pair is unordered, the graph is undirected; otherwise it is directed</a:t>
            </a:r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2362200" y="3200400"/>
            <a:ext cx="4419600" cy="3200400"/>
            <a:chOff x="1296" y="1945"/>
            <a:chExt cx="3120" cy="2327"/>
          </a:xfrm>
        </p:grpSpPr>
        <p:graphicFrame>
          <p:nvGraphicFramePr>
            <p:cNvPr id="137" name="Google Shape;137;p8"/>
            <p:cNvGraphicFramePr/>
            <p:nvPr/>
          </p:nvGraphicFramePr>
          <p:xfrm>
            <a:off x="1296" y="1945"/>
            <a:ext cx="3120" cy="2327"/>
          </p:xfrm>
          <a:graphic>
            <a:graphicData uri="http://schemas.openxmlformats.org/presentationml/2006/ole">
              <mc:AlternateContent>
                <mc:Choice Requires="v">
                  <p:oleObj r:id="rId4" imgH="2327" imgW="3120" progId="PBrush" spid="_x0000_s1">
                    <p:embed/>
                  </p:oleObj>
                </mc:Choice>
                <mc:Fallback>
                  <p:oleObj r:id="rId5" imgH="2327" imgW="3120" progId="PBrush">
                    <p:embed/>
                    <p:pic>
                      <p:nvPicPr>
                        <p:cNvPr id="137" name="Google Shape;137;p8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1296" y="1945"/>
                          <a:ext cx="3120" cy="2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8" name="Google Shape;138;p8"/>
            <p:cNvGrpSpPr/>
            <p:nvPr/>
          </p:nvGrpSpPr>
          <p:grpSpPr>
            <a:xfrm>
              <a:off x="2390" y="2064"/>
              <a:ext cx="1727" cy="1374"/>
              <a:chOff x="2016" y="1728"/>
              <a:chExt cx="1727" cy="1374"/>
            </a:xfrm>
          </p:grpSpPr>
          <p:sp>
            <p:nvSpPr>
              <p:cNvPr id="139" name="Google Shape;139;p8"/>
              <p:cNvSpPr txBox="1"/>
              <p:nvPr/>
            </p:nvSpPr>
            <p:spPr>
              <a:xfrm>
                <a:off x="3398" y="2551"/>
                <a:ext cx="345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{c,f}</a:t>
                </a:r>
                <a:endParaRPr/>
              </a:p>
            </p:txBody>
          </p:sp>
          <p:sp>
            <p:nvSpPr>
              <p:cNvPr id="140" name="Google Shape;140;p8"/>
              <p:cNvSpPr txBox="1"/>
              <p:nvPr/>
            </p:nvSpPr>
            <p:spPr>
              <a:xfrm>
                <a:off x="3120" y="1728"/>
                <a:ext cx="380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{a,c}</a:t>
                </a:r>
                <a:endParaRPr/>
              </a:p>
            </p:txBody>
          </p:sp>
          <p:sp>
            <p:nvSpPr>
              <p:cNvPr id="141" name="Google Shape;141;p8"/>
              <p:cNvSpPr txBox="1"/>
              <p:nvPr/>
            </p:nvSpPr>
            <p:spPr>
              <a:xfrm>
                <a:off x="2304" y="1728"/>
                <a:ext cx="387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{a,b}</a:t>
                </a:r>
                <a:endParaRPr/>
              </a:p>
            </p:txBody>
          </p:sp>
          <p:sp>
            <p:nvSpPr>
              <p:cNvPr id="142" name="Google Shape;142;p8"/>
              <p:cNvSpPr txBox="1"/>
              <p:nvPr/>
            </p:nvSpPr>
            <p:spPr>
              <a:xfrm>
                <a:off x="2400" y="2160"/>
                <a:ext cx="387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{b,d}</a:t>
                </a:r>
                <a:endParaRPr/>
              </a:p>
            </p:txBody>
          </p:sp>
          <p:sp>
            <p:nvSpPr>
              <p:cNvPr id="143" name="Google Shape;143;p8"/>
              <p:cNvSpPr txBox="1"/>
              <p:nvPr/>
            </p:nvSpPr>
            <p:spPr>
              <a:xfrm>
                <a:off x="2928" y="2208"/>
                <a:ext cx="380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{c,d}</a:t>
                </a:r>
                <a:endParaRPr/>
              </a:p>
            </p:txBody>
          </p:sp>
          <p:sp>
            <p:nvSpPr>
              <p:cNvPr id="144" name="Google Shape;144;p8"/>
              <p:cNvSpPr txBox="1"/>
              <p:nvPr/>
            </p:nvSpPr>
            <p:spPr>
              <a:xfrm>
                <a:off x="2640" y="2880"/>
                <a:ext cx="352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{e,f}</a:t>
                </a:r>
                <a:endParaRPr/>
              </a:p>
            </p:txBody>
          </p:sp>
          <p:sp>
            <p:nvSpPr>
              <p:cNvPr id="145" name="Google Shape;145;p8"/>
              <p:cNvSpPr txBox="1"/>
              <p:nvPr/>
            </p:nvSpPr>
            <p:spPr>
              <a:xfrm>
                <a:off x="2016" y="2496"/>
                <a:ext cx="387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{b,e}</a:t>
                </a:r>
                <a:endParaRPr/>
              </a:p>
            </p:txBody>
          </p:sp>
        </p:grpSp>
      </p:grpSp>
      <p:sp>
        <p:nvSpPr>
          <p:cNvPr id="146" name="Google Shape;146;p8"/>
          <p:cNvSpPr txBox="1"/>
          <p:nvPr/>
        </p:nvSpPr>
        <p:spPr>
          <a:xfrm>
            <a:off x="3352800" y="6461125"/>
            <a:ext cx="26685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undirected graph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DFS: Kinds of edges</a:t>
            </a:r>
            <a:endParaRPr/>
          </a:p>
        </p:txBody>
      </p:sp>
      <p:sp>
        <p:nvSpPr>
          <p:cNvPr id="1728" name="Google Shape;1728;p8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DFS introduces an important distinction among edges in the original graph: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Tree edge</a:t>
            </a:r>
            <a:r>
              <a:rPr lang="en-US"/>
              <a:t>: encounter new (white) vertex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Back edge</a:t>
            </a:r>
            <a:r>
              <a:rPr lang="en-US"/>
              <a:t>: from descendent to ancestor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Encounter a grey vertex (grey to grey)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Self loops are considered as to be back edge.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734" name="Google Shape;1734;p81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735" name="Google Shape;1735;p81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736" name="Google Shape;1736;p81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/>
          </a:p>
        </p:txBody>
      </p:sp>
      <p:sp>
        <p:nvSpPr>
          <p:cNvPr id="1737" name="Google Shape;1737;p81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1738" name="Google Shape;1738;p81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739" name="Google Shape;1739;p81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740" name="Google Shape;1740;p81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741" name="Google Shape;1741;p81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742" name="Google Shape;1742;p81"/>
          <p:cNvCxnSpPr>
            <a:stCxn id="1734" idx="3"/>
            <a:endCxn id="1740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3" name="Google Shape;1743;p81"/>
          <p:cNvCxnSpPr>
            <a:stCxn id="1740" idx="5"/>
            <a:endCxn id="1739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4" name="Google Shape;1744;p81"/>
          <p:cNvCxnSpPr>
            <a:stCxn id="1740" idx="6"/>
            <a:endCxn id="1738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5" name="Google Shape;1745;p81"/>
          <p:cNvCxnSpPr>
            <a:stCxn id="1738" idx="2"/>
            <a:endCxn id="1739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6" name="Google Shape;1746;p81"/>
          <p:cNvCxnSpPr>
            <a:stCxn id="1739" idx="0"/>
            <a:endCxn id="1734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7" name="Google Shape;1747;p81"/>
          <p:cNvCxnSpPr>
            <a:stCxn id="1734" idx="5"/>
            <a:endCxn id="1738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8" name="Google Shape;1748;p81"/>
          <p:cNvCxnSpPr>
            <a:stCxn id="1735" idx="4"/>
            <a:endCxn id="1738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9" name="Google Shape;1749;p81"/>
          <p:cNvCxnSpPr>
            <a:stCxn id="1734" idx="6"/>
            <a:endCxn id="1735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0" name="Google Shape;1750;p81"/>
          <p:cNvCxnSpPr>
            <a:stCxn id="1736" idx="2"/>
            <a:endCxn id="1735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1" name="Google Shape;1751;p81"/>
          <p:cNvCxnSpPr>
            <a:stCxn id="1735" idx="5"/>
            <a:endCxn id="1741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2" name="Google Shape;1752;p81"/>
          <p:cNvCxnSpPr>
            <a:stCxn id="1736" idx="3"/>
            <a:endCxn id="1741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3" name="Google Shape;1753;p81"/>
          <p:cNvCxnSpPr>
            <a:stCxn id="1736" idx="4"/>
            <a:endCxn id="1737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4" name="Google Shape;1754;p81"/>
          <p:cNvCxnSpPr>
            <a:stCxn id="1737" idx="2"/>
            <a:endCxn id="1738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5" name="Google Shape;1755;p81"/>
          <p:cNvCxnSpPr>
            <a:stCxn id="1741" idx="3"/>
            <a:endCxn id="1738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6" name="Google Shape;1756;p81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7" name="Google Shape;1757;p81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758" name="Google Shape;1758;p81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1759" name="Google Shape;1759;p81"/>
          <p:cNvSpPr txBox="1"/>
          <p:nvPr/>
        </p:nvSpPr>
        <p:spPr>
          <a:xfrm>
            <a:off x="223838" y="5791200"/>
            <a:ext cx="1528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/>
          </a:p>
        </p:txBody>
      </p:sp>
      <p:sp>
        <p:nvSpPr>
          <p:cNvPr id="1760" name="Google Shape;1760;p81"/>
          <p:cNvSpPr txBox="1"/>
          <p:nvPr/>
        </p:nvSpPr>
        <p:spPr>
          <a:xfrm>
            <a:off x="1828800" y="5791200"/>
            <a:ext cx="1597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DFS: Kinds of edges</a:t>
            </a:r>
            <a:endParaRPr/>
          </a:p>
        </p:txBody>
      </p:sp>
      <p:sp>
        <p:nvSpPr>
          <p:cNvPr id="1766" name="Google Shape;1766;p8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DFS introduces an important distinction among edges in the original graph: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Tree edge</a:t>
            </a:r>
            <a:r>
              <a:rPr lang="en-US"/>
              <a:t>: encounter new (white) vertex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Back edge</a:t>
            </a:r>
            <a:r>
              <a:rPr lang="en-US"/>
              <a:t>: from descendent to ancestor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Forward edge</a:t>
            </a:r>
            <a:r>
              <a:rPr lang="en-US"/>
              <a:t>: from ancestor to descendent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a tree edge, though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From grey node to black node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772" name="Google Shape;1772;p8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773" name="Google Shape;1773;p83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774" name="Google Shape;1774;p83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/>
          </a:p>
        </p:txBody>
      </p:sp>
      <p:sp>
        <p:nvSpPr>
          <p:cNvPr id="1775" name="Google Shape;1775;p83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1776" name="Google Shape;1776;p83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777" name="Google Shape;1777;p83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778" name="Google Shape;1778;p83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779" name="Google Shape;1779;p83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780" name="Google Shape;1780;p83"/>
          <p:cNvCxnSpPr>
            <a:stCxn id="1772" idx="3"/>
            <a:endCxn id="1778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1" name="Google Shape;1781;p83"/>
          <p:cNvCxnSpPr>
            <a:stCxn id="1778" idx="5"/>
            <a:endCxn id="1777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2" name="Google Shape;1782;p83"/>
          <p:cNvCxnSpPr>
            <a:stCxn id="1778" idx="6"/>
            <a:endCxn id="1776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3" name="Google Shape;1783;p83"/>
          <p:cNvCxnSpPr>
            <a:stCxn id="1776" idx="2"/>
            <a:endCxn id="1777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4" name="Google Shape;1784;p83"/>
          <p:cNvCxnSpPr>
            <a:stCxn id="1777" idx="0"/>
            <a:endCxn id="1772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5" name="Google Shape;1785;p83"/>
          <p:cNvCxnSpPr>
            <a:stCxn id="1773" idx="4"/>
            <a:endCxn id="1776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6" name="Google Shape;1786;p83"/>
          <p:cNvCxnSpPr>
            <a:stCxn id="1772" idx="6"/>
            <a:endCxn id="1773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7" name="Google Shape;1787;p83"/>
          <p:cNvCxnSpPr>
            <a:stCxn id="1774" idx="2"/>
            <a:endCxn id="1773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8" name="Google Shape;1788;p83"/>
          <p:cNvCxnSpPr>
            <a:stCxn id="1773" idx="5"/>
            <a:endCxn id="1779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9" name="Google Shape;1789;p83"/>
          <p:cNvCxnSpPr>
            <a:stCxn id="1774" idx="3"/>
            <a:endCxn id="1779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0" name="Google Shape;1790;p83"/>
          <p:cNvCxnSpPr>
            <a:stCxn id="1774" idx="4"/>
            <a:endCxn id="1775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1" name="Google Shape;1791;p83"/>
          <p:cNvCxnSpPr>
            <a:stCxn id="1775" idx="2"/>
            <a:endCxn id="1776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2" name="Google Shape;1792;p83"/>
          <p:cNvCxnSpPr>
            <a:stCxn id="1779" idx="3"/>
            <a:endCxn id="1776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3" name="Google Shape;1793;p83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4" name="Google Shape;1794;p83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795" name="Google Shape;1795;p83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1796" name="Google Shape;1796;p83"/>
          <p:cNvSpPr txBox="1"/>
          <p:nvPr/>
        </p:nvSpPr>
        <p:spPr>
          <a:xfrm>
            <a:off x="223838" y="5791200"/>
            <a:ext cx="1528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/>
          </a:p>
        </p:txBody>
      </p:sp>
      <p:sp>
        <p:nvSpPr>
          <p:cNvPr id="1797" name="Google Shape;1797;p83"/>
          <p:cNvSpPr txBox="1"/>
          <p:nvPr/>
        </p:nvSpPr>
        <p:spPr>
          <a:xfrm>
            <a:off x="1828800" y="5791200"/>
            <a:ext cx="1597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/>
          </a:p>
        </p:txBody>
      </p:sp>
      <p:sp>
        <p:nvSpPr>
          <p:cNvPr id="1798" name="Google Shape;1798;p83"/>
          <p:cNvSpPr txBox="1"/>
          <p:nvPr/>
        </p:nvSpPr>
        <p:spPr>
          <a:xfrm>
            <a:off x="3505200" y="5791200"/>
            <a:ext cx="2055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edges</a:t>
            </a:r>
            <a:endParaRPr/>
          </a:p>
        </p:txBody>
      </p:sp>
      <p:cxnSp>
        <p:nvCxnSpPr>
          <p:cNvPr id="1799" name="Google Shape;1799;p83"/>
          <p:cNvCxnSpPr>
            <a:stCxn id="1772" idx="5"/>
            <a:endCxn id="1776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DFS: Kinds of edges</a:t>
            </a:r>
            <a:endParaRPr/>
          </a:p>
        </p:txBody>
      </p:sp>
      <p:sp>
        <p:nvSpPr>
          <p:cNvPr id="1805" name="Google Shape;1805;p8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DFS introduces an important distinction among edges in the original graph: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Tree edge</a:t>
            </a:r>
            <a:r>
              <a:rPr lang="en-US"/>
              <a:t>: encounter new (white) vertex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Back edge</a:t>
            </a:r>
            <a:r>
              <a:rPr lang="en-US"/>
              <a:t>: from descendent to ancestor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Forward edge</a:t>
            </a:r>
            <a:r>
              <a:rPr lang="en-US"/>
              <a:t>: from ancestor to descendent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Cross edge</a:t>
            </a:r>
            <a:r>
              <a:rPr lang="en-US"/>
              <a:t>: between a tree or subtrees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From a grey node to a black node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Example</a:t>
            </a:r>
            <a:endParaRPr/>
          </a:p>
        </p:txBody>
      </p:sp>
      <p:sp>
        <p:nvSpPr>
          <p:cNvPr id="1811" name="Google Shape;1811;p85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812" name="Google Shape;1812;p85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813" name="Google Shape;1813;p8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/>
          </a:p>
        </p:txBody>
      </p:sp>
      <p:sp>
        <p:nvSpPr>
          <p:cNvPr id="1814" name="Google Shape;1814;p85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1815" name="Google Shape;1815;p85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816" name="Google Shape;1816;p85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817" name="Google Shape;1817;p85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818" name="Google Shape;1818;p85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819" name="Google Shape;1819;p85"/>
          <p:cNvCxnSpPr>
            <a:stCxn id="1811" idx="3"/>
            <a:endCxn id="1817" idx="7"/>
          </p:cNvCxnSpPr>
          <p:nvPr/>
        </p:nvCxnSpPr>
        <p:spPr>
          <a:xfrm flipH="1">
            <a:off x="1139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0" name="Google Shape;1820;p85"/>
          <p:cNvCxnSpPr>
            <a:stCxn id="1817" idx="5"/>
            <a:endCxn id="1816" idx="1"/>
          </p:cNvCxnSpPr>
          <p:nvPr/>
        </p:nvCxnSpPr>
        <p:spPr>
          <a:xfrm>
            <a:off x="1139171" y="4090567"/>
            <a:ext cx="541200" cy="73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1" name="Google Shape;1821;p85"/>
          <p:cNvCxnSpPr>
            <a:stCxn id="1817" idx="6"/>
            <a:endCxn id="1815" idx="1"/>
          </p:cNvCxnSpPr>
          <p:nvPr/>
        </p:nvCxnSpPr>
        <p:spPr>
          <a:xfrm>
            <a:off x="1295400" y="3848100"/>
            <a:ext cx="3051900" cy="9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2" name="Google Shape;1822;p85"/>
          <p:cNvCxnSpPr>
            <a:stCxn id="1815" idx="2"/>
            <a:endCxn id="1816" idx="6"/>
          </p:cNvCxnSpPr>
          <p:nvPr/>
        </p:nvCxnSpPr>
        <p:spPr>
          <a:xfrm rot="10800000">
            <a:off x="2590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3" name="Google Shape;1823;p85"/>
          <p:cNvCxnSpPr>
            <a:stCxn id="1816" idx="0"/>
            <a:endCxn id="1811" idx="4"/>
          </p:cNvCxnSpPr>
          <p:nvPr/>
        </p:nvCxnSpPr>
        <p:spPr>
          <a:xfrm rot="10800000">
            <a:off x="2057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4" name="Google Shape;1824;p85"/>
          <p:cNvCxnSpPr>
            <a:stCxn id="1812" idx="4"/>
            <a:endCxn id="1815" idx="0"/>
          </p:cNvCxnSpPr>
          <p:nvPr/>
        </p:nvCxnSpPr>
        <p:spPr>
          <a:xfrm>
            <a:off x="4724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5" name="Google Shape;1825;p85"/>
          <p:cNvCxnSpPr>
            <a:stCxn id="1811" idx="6"/>
            <a:endCxn id="1812" idx="2"/>
          </p:cNvCxnSpPr>
          <p:nvPr/>
        </p:nvCxnSpPr>
        <p:spPr>
          <a:xfrm>
            <a:off x="2590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6" name="Google Shape;1826;p85"/>
          <p:cNvCxnSpPr>
            <a:stCxn id="1813" idx="2"/>
            <a:endCxn id="1812" idx="6"/>
          </p:cNvCxnSpPr>
          <p:nvPr/>
        </p:nvCxnSpPr>
        <p:spPr>
          <a:xfrm rot="10800000">
            <a:off x="5257800" y="27051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7" name="Google Shape;1827;p85"/>
          <p:cNvCxnSpPr>
            <a:stCxn id="1812" idx="5"/>
            <a:endCxn id="1818" idx="1"/>
          </p:cNvCxnSpPr>
          <p:nvPr/>
        </p:nvCxnSpPr>
        <p:spPr>
          <a:xfrm>
            <a:off x="5101571" y="2947567"/>
            <a:ext cx="617400" cy="65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8" name="Google Shape;1828;p85"/>
          <p:cNvCxnSpPr>
            <a:stCxn id="1813" idx="3"/>
            <a:endCxn id="1818" idx="7"/>
          </p:cNvCxnSpPr>
          <p:nvPr/>
        </p:nvCxnSpPr>
        <p:spPr>
          <a:xfrm flipH="1">
            <a:off x="6473029" y="2947567"/>
            <a:ext cx="541200" cy="658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9" name="Google Shape;1829;p85"/>
          <p:cNvCxnSpPr>
            <a:stCxn id="1813" idx="4"/>
            <a:endCxn id="1814" idx="0"/>
          </p:cNvCxnSpPr>
          <p:nvPr/>
        </p:nvCxnSpPr>
        <p:spPr>
          <a:xfrm>
            <a:off x="7391400" y="3048000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0" name="Google Shape;1830;p85"/>
          <p:cNvCxnSpPr>
            <a:stCxn id="1814" idx="2"/>
            <a:endCxn id="1815" idx="6"/>
          </p:cNvCxnSpPr>
          <p:nvPr/>
        </p:nvCxnSpPr>
        <p:spPr>
          <a:xfrm rot="10800000">
            <a:off x="5257800" y="50673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1" name="Google Shape;1831;p85"/>
          <p:cNvCxnSpPr>
            <a:stCxn id="1818" idx="3"/>
            <a:endCxn id="1815" idx="7"/>
          </p:cNvCxnSpPr>
          <p:nvPr/>
        </p:nvCxnSpPr>
        <p:spPr>
          <a:xfrm flipH="1">
            <a:off x="5101429" y="4090567"/>
            <a:ext cx="617400" cy="734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2" name="Google Shape;1832;p85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3" name="Google Shape;1833;p85"/>
          <p:cNvSpPr txBox="1"/>
          <p:nvPr/>
        </p:nvSpPr>
        <p:spPr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834" name="Google Shape;1834;p85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1835" name="Google Shape;1835;p85"/>
          <p:cNvSpPr txBox="1"/>
          <p:nvPr/>
        </p:nvSpPr>
        <p:spPr>
          <a:xfrm>
            <a:off x="223838" y="5791200"/>
            <a:ext cx="1528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/>
          </a:p>
        </p:txBody>
      </p:sp>
      <p:sp>
        <p:nvSpPr>
          <p:cNvPr id="1836" name="Google Shape;1836;p85"/>
          <p:cNvSpPr txBox="1"/>
          <p:nvPr/>
        </p:nvSpPr>
        <p:spPr>
          <a:xfrm>
            <a:off x="1828800" y="5791200"/>
            <a:ext cx="1597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/>
          </a:p>
        </p:txBody>
      </p:sp>
      <p:sp>
        <p:nvSpPr>
          <p:cNvPr id="1837" name="Google Shape;1837;p85"/>
          <p:cNvSpPr txBox="1"/>
          <p:nvPr/>
        </p:nvSpPr>
        <p:spPr>
          <a:xfrm>
            <a:off x="3505200" y="5791200"/>
            <a:ext cx="2055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edges</a:t>
            </a:r>
            <a:endParaRPr/>
          </a:p>
        </p:txBody>
      </p:sp>
      <p:cxnSp>
        <p:nvCxnSpPr>
          <p:cNvPr id="1838" name="Google Shape;1838;p85"/>
          <p:cNvCxnSpPr>
            <a:stCxn id="1811" idx="5"/>
            <a:endCxn id="1815" idx="1"/>
          </p:cNvCxnSpPr>
          <p:nvPr/>
        </p:nvCxnSpPr>
        <p:spPr>
          <a:xfrm>
            <a:off x="2434571" y="2947567"/>
            <a:ext cx="1912800" cy="187740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9" name="Google Shape;1839;p85"/>
          <p:cNvSpPr txBox="1"/>
          <p:nvPr/>
        </p:nvSpPr>
        <p:spPr>
          <a:xfrm>
            <a:off x="5638800" y="5791200"/>
            <a:ext cx="1666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DFS: Kinds of edges</a:t>
            </a:r>
            <a:endParaRPr/>
          </a:p>
        </p:txBody>
      </p:sp>
      <p:sp>
        <p:nvSpPr>
          <p:cNvPr id="1845" name="Google Shape;1845;p8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DFS introduces an important distinction among edges in the original graph: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Tree edge</a:t>
            </a:r>
            <a:r>
              <a:rPr lang="en-US"/>
              <a:t>: encounter new (white) vertex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Back edge</a:t>
            </a:r>
            <a:r>
              <a:rPr lang="en-US"/>
              <a:t>: from descendent to ancestor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Forward edge</a:t>
            </a:r>
            <a:r>
              <a:rPr lang="en-US"/>
              <a:t>: from ancestor to descendent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i="1" lang="en-US">
                <a:solidFill>
                  <a:schemeClr val="dk2"/>
                </a:solidFill>
              </a:rPr>
              <a:t>Cross edge</a:t>
            </a:r>
            <a:r>
              <a:rPr lang="en-US"/>
              <a:t>: between a tree or subtrees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Note: tree &amp; back edges are important; most algorithms don’t distinguish forward &amp; cross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More about the edges</a:t>
            </a:r>
            <a:endParaRPr/>
          </a:p>
        </p:txBody>
      </p:sp>
      <p:sp>
        <p:nvSpPr>
          <p:cNvPr id="1851" name="Google Shape;1851;p8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Let (u,v) is an edge.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 (color[v] = WHITE)  then (u,v) is a tree edge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 (color[v] = GRAY)  then (u,v) is a back edge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 (color[v] = BLACK)  then (u,v) is a forward/cross edge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Forward Edge: d[u]&lt;d[v]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Cross Edge: 	    d[u]&gt;d[v]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88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 - Timestamps</a:t>
            </a:r>
            <a:endParaRPr/>
          </a:p>
        </p:txBody>
      </p:sp>
      <p:sp>
        <p:nvSpPr>
          <p:cNvPr id="1857" name="Google Shape;1857;p88"/>
          <p:cNvSpPr/>
          <p:nvPr/>
        </p:nvSpPr>
        <p:spPr>
          <a:xfrm>
            <a:off x="1447800" y="23622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3/6</a:t>
            </a:r>
            <a:endParaRPr/>
          </a:p>
        </p:txBody>
      </p:sp>
      <p:sp>
        <p:nvSpPr>
          <p:cNvPr id="1858" name="Google Shape;1858;p88"/>
          <p:cNvSpPr/>
          <p:nvPr/>
        </p:nvSpPr>
        <p:spPr>
          <a:xfrm>
            <a:off x="3581400" y="37338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7/8</a:t>
            </a:r>
            <a:endParaRPr/>
          </a:p>
        </p:txBody>
      </p:sp>
      <p:sp>
        <p:nvSpPr>
          <p:cNvPr id="1859" name="Google Shape;1859;p88"/>
          <p:cNvSpPr/>
          <p:nvPr/>
        </p:nvSpPr>
        <p:spPr>
          <a:xfrm>
            <a:off x="5638800" y="23622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1/10</a:t>
            </a:r>
            <a:endParaRPr/>
          </a:p>
        </p:txBody>
      </p:sp>
      <p:sp>
        <p:nvSpPr>
          <p:cNvPr id="1860" name="Google Shape;1860;p88"/>
          <p:cNvSpPr/>
          <p:nvPr/>
        </p:nvSpPr>
        <p:spPr>
          <a:xfrm>
            <a:off x="3581400" y="23622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2/9</a:t>
            </a:r>
            <a:endParaRPr/>
          </a:p>
        </p:txBody>
      </p:sp>
      <p:sp>
        <p:nvSpPr>
          <p:cNvPr id="1861" name="Google Shape;1861;p88"/>
          <p:cNvSpPr/>
          <p:nvPr/>
        </p:nvSpPr>
        <p:spPr>
          <a:xfrm>
            <a:off x="5638800" y="37338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12/13</a:t>
            </a:r>
            <a:endParaRPr/>
          </a:p>
        </p:txBody>
      </p:sp>
      <p:sp>
        <p:nvSpPr>
          <p:cNvPr id="1862" name="Google Shape;1862;p88"/>
          <p:cNvSpPr/>
          <p:nvPr/>
        </p:nvSpPr>
        <p:spPr>
          <a:xfrm>
            <a:off x="1447800" y="37338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4/5</a:t>
            </a:r>
            <a:endParaRPr/>
          </a:p>
        </p:txBody>
      </p:sp>
      <p:cxnSp>
        <p:nvCxnSpPr>
          <p:cNvPr id="1863" name="Google Shape;1863;p88"/>
          <p:cNvCxnSpPr>
            <a:stCxn id="1857" idx="6"/>
            <a:endCxn id="1860" idx="2"/>
          </p:cNvCxnSpPr>
          <p:nvPr/>
        </p:nvCxnSpPr>
        <p:spPr>
          <a:xfrm>
            <a:off x="2438400" y="2590800"/>
            <a:ext cx="1143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64" name="Google Shape;1864;p88"/>
          <p:cNvCxnSpPr>
            <a:stCxn id="1857" idx="4"/>
            <a:endCxn id="1862" idx="0"/>
          </p:cNvCxnSpPr>
          <p:nvPr/>
        </p:nvCxnSpPr>
        <p:spPr>
          <a:xfrm>
            <a:off x="1943100" y="2819400"/>
            <a:ext cx="0" cy="9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5" name="Google Shape;1865;p88"/>
          <p:cNvCxnSpPr>
            <a:stCxn id="1860" idx="4"/>
            <a:endCxn id="1858" idx="0"/>
          </p:cNvCxnSpPr>
          <p:nvPr/>
        </p:nvCxnSpPr>
        <p:spPr>
          <a:xfrm>
            <a:off x="4076700" y="2819400"/>
            <a:ext cx="0" cy="9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6" name="Google Shape;1866;p88"/>
          <p:cNvCxnSpPr>
            <a:stCxn id="1858" idx="2"/>
            <a:endCxn id="1862" idx="6"/>
          </p:cNvCxnSpPr>
          <p:nvPr/>
        </p:nvCxnSpPr>
        <p:spPr>
          <a:xfrm rot="10800000">
            <a:off x="2438400" y="39624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67" name="Google Shape;1867;p88"/>
          <p:cNvCxnSpPr>
            <a:stCxn id="1862" idx="7"/>
            <a:endCxn id="1860" idx="3"/>
          </p:cNvCxnSpPr>
          <p:nvPr/>
        </p:nvCxnSpPr>
        <p:spPr>
          <a:xfrm flipH="1" rot="10800000">
            <a:off x="2293330" y="2752555"/>
            <a:ext cx="1433100" cy="104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68" name="Google Shape;1868;p88"/>
          <p:cNvCxnSpPr>
            <a:stCxn id="1859" idx="3"/>
            <a:endCxn id="1858" idx="7"/>
          </p:cNvCxnSpPr>
          <p:nvPr/>
        </p:nvCxnSpPr>
        <p:spPr>
          <a:xfrm flipH="1">
            <a:off x="4426970" y="2752445"/>
            <a:ext cx="1356900" cy="104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69" name="Google Shape;1869;p88"/>
          <p:cNvSpPr txBox="1"/>
          <p:nvPr/>
        </p:nvSpPr>
        <p:spPr>
          <a:xfrm>
            <a:off x="1828800" y="1981200"/>
            <a:ext cx="319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870" name="Google Shape;1870;p88"/>
          <p:cNvSpPr txBox="1"/>
          <p:nvPr/>
        </p:nvSpPr>
        <p:spPr>
          <a:xfrm>
            <a:off x="3962400" y="1981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871" name="Google Shape;1871;p88"/>
          <p:cNvSpPr txBox="1"/>
          <p:nvPr/>
        </p:nvSpPr>
        <p:spPr>
          <a:xfrm>
            <a:off x="6019800" y="1981200"/>
            <a:ext cx="3032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1872" name="Google Shape;1872;p88"/>
          <p:cNvSpPr txBox="1"/>
          <p:nvPr/>
        </p:nvSpPr>
        <p:spPr>
          <a:xfrm>
            <a:off x="1828800" y="4114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873" name="Google Shape;1873;p88"/>
          <p:cNvSpPr txBox="1"/>
          <p:nvPr/>
        </p:nvSpPr>
        <p:spPr>
          <a:xfrm>
            <a:off x="4038600" y="4114800"/>
            <a:ext cx="319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1874" name="Google Shape;1874;p88"/>
          <p:cNvSpPr txBox="1"/>
          <p:nvPr/>
        </p:nvSpPr>
        <p:spPr>
          <a:xfrm>
            <a:off x="6096000" y="4114800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1875" name="Google Shape;1875;p88"/>
          <p:cNvSpPr txBox="1"/>
          <p:nvPr/>
        </p:nvSpPr>
        <p:spPr>
          <a:xfrm>
            <a:off x="2574925" y="286067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876" name="Google Shape;1876;p88"/>
          <p:cNvSpPr txBox="1"/>
          <p:nvPr/>
        </p:nvSpPr>
        <p:spPr>
          <a:xfrm>
            <a:off x="4784725" y="2860675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1877" name="Google Shape;1877;p88"/>
          <p:cNvSpPr/>
          <p:nvPr/>
        </p:nvSpPr>
        <p:spPr>
          <a:xfrm>
            <a:off x="7620000" y="23622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11/16</a:t>
            </a:r>
            <a:endParaRPr/>
          </a:p>
        </p:txBody>
      </p:sp>
      <p:sp>
        <p:nvSpPr>
          <p:cNvPr id="1878" name="Google Shape;1878;p88"/>
          <p:cNvSpPr/>
          <p:nvPr/>
        </p:nvSpPr>
        <p:spPr>
          <a:xfrm>
            <a:off x="7620000" y="37338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14/15</a:t>
            </a:r>
            <a:endParaRPr/>
          </a:p>
        </p:txBody>
      </p:sp>
      <p:cxnSp>
        <p:nvCxnSpPr>
          <p:cNvPr id="1879" name="Google Shape;1879;p88"/>
          <p:cNvCxnSpPr>
            <a:stCxn id="1877" idx="4"/>
            <a:endCxn id="1878" idx="0"/>
          </p:cNvCxnSpPr>
          <p:nvPr/>
        </p:nvCxnSpPr>
        <p:spPr>
          <a:xfrm>
            <a:off x="8115300" y="2819400"/>
            <a:ext cx="0" cy="9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0" name="Google Shape;1880;p88"/>
          <p:cNvSpPr txBox="1"/>
          <p:nvPr/>
        </p:nvSpPr>
        <p:spPr>
          <a:xfrm>
            <a:off x="8001000" y="1981200"/>
            <a:ext cx="319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881" name="Google Shape;1881;p88"/>
          <p:cNvSpPr txBox="1"/>
          <p:nvPr/>
        </p:nvSpPr>
        <p:spPr>
          <a:xfrm>
            <a:off x="8077200" y="4114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/>
          </a:p>
        </p:txBody>
      </p:sp>
      <p:sp>
        <p:nvSpPr>
          <p:cNvPr id="1882" name="Google Shape;1882;p88"/>
          <p:cNvSpPr txBox="1"/>
          <p:nvPr/>
        </p:nvSpPr>
        <p:spPr>
          <a:xfrm>
            <a:off x="2879725" y="400367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883" name="Google Shape;1883;p88"/>
          <p:cNvCxnSpPr>
            <a:stCxn id="1859" idx="2"/>
            <a:endCxn id="1860" idx="6"/>
          </p:cNvCxnSpPr>
          <p:nvPr/>
        </p:nvCxnSpPr>
        <p:spPr>
          <a:xfrm rot="10800000">
            <a:off x="4572000" y="2590800"/>
            <a:ext cx="1066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4" name="Google Shape;1884;p88"/>
          <p:cNvCxnSpPr>
            <a:stCxn id="1877" idx="3"/>
            <a:endCxn id="1861" idx="7"/>
          </p:cNvCxnSpPr>
          <p:nvPr/>
        </p:nvCxnSpPr>
        <p:spPr>
          <a:xfrm flipH="1">
            <a:off x="6484370" y="2752445"/>
            <a:ext cx="1280700" cy="104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5" name="Google Shape;1885;p88"/>
          <p:cNvCxnSpPr>
            <a:stCxn id="1861" idx="2"/>
            <a:endCxn id="1858" idx="6"/>
          </p:cNvCxnSpPr>
          <p:nvPr/>
        </p:nvCxnSpPr>
        <p:spPr>
          <a:xfrm rot="10800000">
            <a:off x="4572000" y="39624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86" name="Google Shape;1886;p88"/>
          <p:cNvSpPr txBox="1"/>
          <p:nvPr/>
        </p:nvSpPr>
        <p:spPr>
          <a:xfrm>
            <a:off x="5181600" y="3962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887" name="Google Shape;1887;p88"/>
          <p:cNvCxnSpPr>
            <a:stCxn id="1861" idx="0"/>
            <a:endCxn id="1859" idx="4"/>
          </p:cNvCxnSpPr>
          <p:nvPr/>
        </p:nvCxnSpPr>
        <p:spPr>
          <a:xfrm rot="10800000">
            <a:off x="6134100" y="28194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88" name="Google Shape;1888;p88"/>
          <p:cNvSpPr txBox="1"/>
          <p:nvPr/>
        </p:nvSpPr>
        <p:spPr>
          <a:xfrm>
            <a:off x="6172200" y="29718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889" name="Google Shape;1889;p88"/>
          <p:cNvCxnSpPr>
            <a:stCxn id="1878" idx="2"/>
            <a:endCxn id="1861" idx="6"/>
          </p:cNvCxnSpPr>
          <p:nvPr/>
        </p:nvCxnSpPr>
        <p:spPr>
          <a:xfrm rot="10800000">
            <a:off x="6629400" y="39624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90" name="Google Shape;1890;p88"/>
          <p:cNvSpPr txBox="1"/>
          <p:nvPr/>
        </p:nvSpPr>
        <p:spPr>
          <a:xfrm>
            <a:off x="7086600" y="3962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891" name="Google Shape;1891;p88"/>
          <p:cNvCxnSpPr>
            <a:stCxn id="1878" idx="7"/>
            <a:endCxn id="1877" idx="5"/>
          </p:cNvCxnSpPr>
          <p:nvPr/>
        </p:nvCxnSpPr>
        <p:spPr>
          <a:xfrm rot="10800000">
            <a:off x="8465530" y="2752555"/>
            <a:ext cx="0" cy="104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92" name="Google Shape;1892;p88"/>
          <p:cNvSpPr txBox="1"/>
          <p:nvPr/>
        </p:nvSpPr>
        <p:spPr>
          <a:xfrm>
            <a:off x="8534400" y="31242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89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 - Timestamps</a:t>
            </a:r>
            <a:endParaRPr/>
          </a:p>
        </p:txBody>
      </p:sp>
      <p:sp>
        <p:nvSpPr>
          <p:cNvPr id="1898" name="Google Shape;1898;p89"/>
          <p:cNvSpPr/>
          <p:nvPr/>
        </p:nvSpPr>
        <p:spPr>
          <a:xfrm>
            <a:off x="1066800" y="39624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899" name="Google Shape;1899;p89"/>
          <p:cNvSpPr/>
          <p:nvPr/>
        </p:nvSpPr>
        <p:spPr>
          <a:xfrm>
            <a:off x="3886200" y="39624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1900" name="Google Shape;1900;p89"/>
          <p:cNvSpPr/>
          <p:nvPr/>
        </p:nvSpPr>
        <p:spPr>
          <a:xfrm>
            <a:off x="2895600" y="20574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1901" name="Google Shape;1901;p89"/>
          <p:cNvSpPr/>
          <p:nvPr/>
        </p:nvSpPr>
        <p:spPr>
          <a:xfrm>
            <a:off x="2743200" y="32766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902" name="Google Shape;1902;p89"/>
          <p:cNvSpPr/>
          <p:nvPr/>
        </p:nvSpPr>
        <p:spPr>
          <a:xfrm>
            <a:off x="5181600" y="32766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1903" name="Google Shape;1903;p89"/>
          <p:cNvSpPr/>
          <p:nvPr/>
        </p:nvSpPr>
        <p:spPr>
          <a:xfrm>
            <a:off x="1066800" y="51816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cxnSp>
        <p:nvCxnSpPr>
          <p:cNvPr id="1904" name="Google Shape;1904;p89"/>
          <p:cNvCxnSpPr>
            <a:stCxn id="1898" idx="6"/>
            <a:endCxn id="1901" idx="2"/>
          </p:cNvCxnSpPr>
          <p:nvPr/>
        </p:nvCxnSpPr>
        <p:spPr>
          <a:xfrm flipH="1" rot="10800000">
            <a:off x="1524000" y="3505200"/>
            <a:ext cx="1219200" cy="68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05" name="Google Shape;1905;p89"/>
          <p:cNvCxnSpPr>
            <a:stCxn id="1898" idx="4"/>
            <a:endCxn id="1903" idx="0"/>
          </p:cNvCxnSpPr>
          <p:nvPr/>
        </p:nvCxnSpPr>
        <p:spPr>
          <a:xfrm>
            <a:off x="1295400" y="4419600"/>
            <a:ext cx="0" cy="762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6" name="Google Shape;1906;p89"/>
          <p:cNvCxnSpPr>
            <a:stCxn id="1901" idx="6"/>
            <a:endCxn id="1899" idx="1"/>
          </p:cNvCxnSpPr>
          <p:nvPr/>
        </p:nvCxnSpPr>
        <p:spPr>
          <a:xfrm>
            <a:off x="3200400" y="3505200"/>
            <a:ext cx="752700" cy="5241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7" name="Google Shape;1907;p89"/>
          <p:cNvCxnSpPr>
            <a:stCxn id="1899" idx="2"/>
            <a:endCxn id="1903" idx="6"/>
          </p:cNvCxnSpPr>
          <p:nvPr/>
        </p:nvCxnSpPr>
        <p:spPr>
          <a:xfrm flipH="1">
            <a:off x="1524000" y="4191000"/>
            <a:ext cx="2362200" cy="1219200"/>
          </a:xfrm>
          <a:prstGeom prst="straightConnector1">
            <a:avLst/>
          </a:prstGeom>
          <a:noFill/>
          <a:ln cap="flat" cmpd="sng" w="12700">
            <a:solidFill>
              <a:srgbClr val="00808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08" name="Google Shape;1908;p89"/>
          <p:cNvCxnSpPr>
            <a:stCxn id="1903" idx="7"/>
            <a:endCxn id="1901" idx="3"/>
          </p:cNvCxnSpPr>
          <p:nvPr/>
        </p:nvCxnSpPr>
        <p:spPr>
          <a:xfrm flipH="1" rot="10800000">
            <a:off x="1457045" y="3666955"/>
            <a:ext cx="1353000" cy="1581600"/>
          </a:xfrm>
          <a:prstGeom prst="straightConnector1">
            <a:avLst/>
          </a:prstGeom>
          <a:noFill/>
          <a:ln cap="flat" cmpd="sng" w="9525">
            <a:solidFill>
              <a:srgbClr val="00CC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09" name="Google Shape;1909;p89"/>
          <p:cNvCxnSpPr>
            <a:stCxn id="1900" idx="5"/>
            <a:endCxn id="1899" idx="0"/>
          </p:cNvCxnSpPr>
          <p:nvPr/>
        </p:nvCxnSpPr>
        <p:spPr>
          <a:xfrm>
            <a:off x="3285845" y="2447645"/>
            <a:ext cx="828900" cy="15147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10" name="Google Shape;1910;p89"/>
          <p:cNvSpPr txBox="1"/>
          <p:nvPr/>
        </p:nvSpPr>
        <p:spPr>
          <a:xfrm>
            <a:off x="7620000" y="2286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911" name="Google Shape;1911;p89"/>
          <p:cNvSpPr txBox="1"/>
          <p:nvPr/>
        </p:nvSpPr>
        <p:spPr>
          <a:xfrm>
            <a:off x="3886200" y="3048000"/>
            <a:ext cx="354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1912" name="Google Shape;1912;p89"/>
          <p:cNvSpPr/>
          <p:nvPr/>
        </p:nvSpPr>
        <p:spPr>
          <a:xfrm>
            <a:off x="6477000" y="20574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913" name="Google Shape;1913;p89"/>
          <p:cNvSpPr/>
          <p:nvPr/>
        </p:nvSpPr>
        <p:spPr>
          <a:xfrm>
            <a:off x="7924800" y="32766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/>
          </a:p>
        </p:txBody>
      </p:sp>
      <p:cxnSp>
        <p:nvCxnSpPr>
          <p:cNvPr id="1914" name="Google Shape;1914;p89"/>
          <p:cNvCxnSpPr>
            <a:stCxn id="1912" idx="5"/>
            <a:endCxn id="1913" idx="1"/>
          </p:cNvCxnSpPr>
          <p:nvPr/>
        </p:nvCxnSpPr>
        <p:spPr>
          <a:xfrm>
            <a:off x="6867245" y="2447645"/>
            <a:ext cx="1124400" cy="89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5" name="Google Shape;1915;p89"/>
          <p:cNvSpPr txBox="1"/>
          <p:nvPr/>
        </p:nvSpPr>
        <p:spPr>
          <a:xfrm>
            <a:off x="2514600" y="495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916" name="Google Shape;1916;p89"/>
          <p:cNvCxnSpPr>
            <a:stCxn id="1900" idx="4"/>
            <a:endCxn id="1901" idx="0"/>
          </p:cNvCxnSpPr>
          <p:nvPr/>
        </p:nvCxnSpPr>
        <p:spPr>
          <a:xfrm flipH="1">
            <a:off x="2971800" y="2514600"/>
            <a:ext cx="152400" cy="762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7" name="Google Shape;1917;p89"/>
          <p:cNvCxnSpPr>
            <a:stCxn id="1912" idx="3"/>
            <a:endCxn id="1902" idx="7"/>
          </p:cNvCxnSpPr>
          <p:nvPr/>
        </p:nvCxnSpPr>
        <p:spPr>
          <a:xfrm flipH="1">
            <a:off x="5571955" y="2447645"/>
            <a:ext cx="972000" cy="89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8" name="Google Shape;1918;p89"/>
          <p:cNvCxnSpPr>
            <a:stCxn id="1902" idx="3"/>
            <a:endCxn id="1899" idx="7"/>
          </p:cNvCxnSpPr>
          <p:nvPr/>
        </p:nvCxnSpPr>
        <p:spPr>
          <a:xfrm flipH="1">
            <a:off x="4276555" y="3666845"/>
            <a:ext cx="972000" cy="362400"/>
          </a:xfrm>
          <a:prstGeom prst="straightConnector1">
            <a:avLst/>
          </a:prstGeom>
          <a:noFill/>
          <a:ln cap="flat" cmpd="sng" w="12700">
            <a:solidFill>
              <a:srgbClr val="00808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19" name="Google Shape;1919;p89"/>
          <p:cNvSpPr txBox="1"/>
          <p:nvPr/>
        </p:nvSpPr>
        <p:spPr>
          <a:xfrm>
            <a:off x="6629400" y="3581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920" name="Google Shape;1920;p89"/>
          <p:cNvCxnSpPr>
            <a:stCxn id="1902" idx="0"/>
            <a:endCxn id="1900" idx="6"/>
          </p:cNvCxnSpPr>
          <p:nvPr/>
        </p:nvCxnSpPr>
        <p:spPr>
          <a:xfrm rot="10800000">
            <a:off x="3352800" y="2286000"/>
            <a:ext cx="2057400" cy="990600"/>
          </a:xfrm>
          <a:prstGeom prst="straightConnector1">
            <a:avLst/>
          </a:prstGeom>
          <a:noFill/>
          <a:ln cap="flat" cmpd="sng" w="12700">
            <a:solidFill>
              <a:srgbClr val="00808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21" name="Google Shape;1921;p89"/>
          <p:cNvSpPr txBox="1"/>
          <p:nvPr/>
        </p:nvSpPr>
        <p:spPr>
          <a:xfrm>
            <a:off x="4724400" y="3962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922" name="Google Shape;1922;p89"/>
          <p:cNvCxnSpPr>
            <a:stCxn id="1913" idx="2"/>
            <a:endCxn id="1902" idx="6"/>
          </p:cNvCxnSpPr>
          <p:nvPr/>
        </p:nvCxnSpPr>
        <p:spPr>
          <a:xfrm rot="10800000">
            <a:off x="5638800" y="3505200"/>
            <a:ext cx="2286000" cy="0"/>
          </a:xfrm>
          <a:prstGeom prst="straightConnector1">
            <a:avLst/>
          </a:prstGeom>
          <a:noFill/>
          <a:ln cap="flat" cmpd="sng" w="12700">
            <a:solidFill>
              <a:srgbClr val="00808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23" name="Google Shape;1923;p89"/>
          <p:cNvSpPr txBox="1"/>
          <p:nvPr/>
        </p:nvSpPr>
        <p:spPr>
          <a:xfrm>
            <a:off x="4495800" y="2286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924" name="Google Shape;1924;p89"/>
          <p:cNvCxnSpPr>
            <a:stCxn id="1913" idx="0"/>
            <a:endCxn id="1912" idx="6"/>
          </p:cNvCxnSpPr>
          <p:nvPr/>
        </p:nvCxnSpPr>
        <p:spPr>
          <a:xfrm rot="10800000">
            <a:off x="6934200" y="2286000"/>
            <a:ext cx="1219200" cy="990600"/>
          </a:xfrm>
          <a:prstGeom prst="straightConnector1">
            <a:avLst/>
          </a:prstGeom>
          <a:noFill/>
          <a:ln cap="flat" cmpd="sng" w="9525">
            <a:solidFill>
              <a:srgbClr val="00CC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25" name="Google Shape;1925;p89"/>
          <p:cNvSpPr txBox="1"/>
          <p:nvPr/>
        </p:nvSpPr>
        <p:spPr>
          <a:xfrm>
            <a:off x="1524000" y="42672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cxnSp>
        <p:nvCxnSpPr>
          <p:cNvPr id="1926" name="Google Shape;1926;p89"/>
          <p:cNvCxnSpPr/>
          <p:nvPr/>
        </p:nvCxnSpPr>
        <p:spPr>
          <a:xfrm>
            <a:off x="4495800" y="1752600"/>
            <a:ext cx="0" cy="3733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228600" y="0"/>
            <a:ext cx="34290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Definition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152400" y="583227"/>
            <a:ext cx="8839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Path: </a:t>
            </a:r>
            <a:r>
              <a:rPr lang="en-US" sz="2400"/>
              <a:t>the sequence of vertices to go through from one vertex to another.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 path from A to C is [A, B, C], or [A, G, B, C], or [A, E, F, D, B, C].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Path Length: </a:t>
            </a:r>
            <a:r>
              <a:rPr lang="en-US" sz="2400"/>
              <a:t>the number of edges in a path.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Cycle: </a:t>
            </a:r>
            <a:r>
              <a:rPr lang="en-US" sz="2400"/>
              <a:t>a path where the starting point and endpoint are the same vertex.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 [A, B, D, F, E] forms a cycle. Similarly, [A, G, B] forms another cycle.</a:t>
            </a:r>
            <a:endParaRPr sz="2000"/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3374" y="4028768"/>
            <a:ext cx="4656213" cy="2834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Depth-First Search: Detect Edge</a:t>
            </a:r>
            <a:endParaRPr/>
          </a:p>
        </p:txBody>
      </p:sp>
      <p:sp>
        <p:nvSpPr>
          <p:cNvPr id="1932" name="Google Shape;1932;p90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3" name="Google Shape;1933;p9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Times New Roman"/>
              <a:buNone/>
            </a:pPr>
            <a:r>
              <a:rPr b="1" lang="en-US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detect edge type using “color[v]”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if(color[v] == WHITE){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}}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934" name="Google Shape;1934;p90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5" name="Google Shape;1935;p90"/>
          <p:cNvSpPr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DFS: Kinds Of Edges</a:t>
            </a:r>
            <a:endParaRPr/>
          </a:p>
        </p:txBody>
      </p:sp>
      <p:sp>
        <p:nvSpPr>
          <p:cNvPr id="1941" name="Google Shape;1941;p9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Thm 22.10: </a:t>
            </a:r>
            <a:r>
              <a:rPr lang="en-US">
                <a:solidFill>
                  <a:srgbClr val="00B050"/>
                </a:solidFill>
              </a:rPr>
              <a:t>If G is undirected, a DFS produces only tree and back edges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Proof by contradiction: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Assume there’s a forward edge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 F? edge must actually be a </a:t>
            </a:r>
            <a:br>
              <a:rPr lang="en-US"/>
            </a:br>
            <a:r>
              <a:rPr lang="en-US"/>
              <a:t>back edge (</a:t>
            </a:r>
            <a:r>
              <a:rPr i="1" lang="en-US">
                <a:solidFill>
                  <a:schemeClr val="accent1"/>
                </a:solidFill>
              </a:rPr>
              <a:t>why?</a:t>
            </a:r>
            <a:r>
              <a:rPr lang="en-US"/>
              <a:t>)</a:t>
            </a:r>
            <a:endParaRPr/>
          </a:p>
        </p:txBody>
      </p:sp>
      <p:sp>
        <p:nvSpPr>
          <p:cNvPr id="1942" name="Google Shape;1942;p91"/>
          <p:cNvSpPr/>
          <p:nvPr/>
        </p:nvSpPr>
        <p:spPr>
          <a:xfrm>
            <a:off x="7924800" y="27432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endParaRPr/>
          </a:p>
        </p:txBody>
      </p:sp>
      <p:sp>
        <p:nvSpPr>
          <p:cNvPr id="1943" name="Google Shape;1943;p91"/>
          <p:cNvSpPr/>
          <p:nvPr/>
        </p:nvSpPr>
        <p:spPr>
          <a:xfrm>
            <a:off x="7239000" y="41910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4" name="Google Shape;1944;p91"/>
          <p:cNvSpPr/>
          <p:nvPr/>
        </p:nvSpPr>
        <p:spPr>
          <a:xfrm>
            <a:off x="6553200" y="56388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45" name="Google Shape;1945;p91"/>
          <p:cNvCxnSpPr>
            <a:stCxn id="1942" idx="3"/>
            <a:endCxn id="1943" idx="7"/>
          </p:cNvCxnSpPr>
          <p:nvPr/>
        </p:nvCxnSpPr>
        <p:spPr>
          <a:xfrm flipH="1">
            <a:off x="7824233" y="3328567"/>
            <a:ext cx="201000" cy="96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6" name="Google Shape;1946;p91"/>
          <p:cNvCxnSpPr>
            <a:stCxn id="1943" idx="3"/>
            <a:endCxn id="1944" idx="7"/>
          </p:cNvCxnSpPr>
          <p:nvPr/>
        </p:nvCxnSpPr>
        <p:spPr>
          <a:xfrm flipH="1">
            <a:off x="7138433" y="4776367"/>
            <a:ext cx="201000" cy="96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7" name="Google Shape;1947;p91"/>
          <p:cNvCxnSpPr>
            <a:stCxn id="1944" idx="1"/>
            <a:endCxn id="1942" idx="2"/>
          </p:cNvCxnSpPr>
          <p:nvPr/>
        </p:nvCxnSpPr>
        <p:spPr>
          <a:xfrm rot="-5400000">
            <a:off x="5962583" y="3777083"/>
            <a:ext cx="2653200" cy="1271100"/>
          </a:xfrm>
          <a:prstGeom prst="curved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8" name="Google Shape;1948;p91"/>
          <p:cNvSpPr txBox="1"/>
          <p:nvPr/>
        </p:nvSpPr>
        <p:spPr>
          <a:xfrm>
            <a:off x="6770688" y="3214688"/>
            <a:ext cx="481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F?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DFS: Kinds Of Edges</a:t>
            </a:r>
            <a:endParaRPr/>
          </a:p>
        </p:txBody>
      </p:sp>
      <p:sp>
        <p:nvSpPr>
          <p:cNvPr id="1954" name="Google Shape;1954;p9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Thm 22.10: </a:t>
            </a:r>
            <a:r>
              <a:rPr lang="en-US">
                <a:solidFill>
                  <a:srgbClr val="00B050"/>
                </a:solidFill>
              </a:rPr>
              <a:t>If G is undirected, a DFS produces only tree and back edges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Proof by contradiction: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Assume there’s a cross edge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 C? edge cannot be cross: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must be explored from one of the </a:t>
            </a:r>
            <a:br>
              <a:rPr lang="en-US"/>
            </a:br>
            <a:r>
              <a:rPr lang="en-US"/>
              <a:t>vertices it connects, becoming a tree</a:t>
            </a:r>
            <a:br>
              <a:rPr lang="en-US"/>
            </a:br>
            <a:r>
              <a:rPr lang="en-US"/>
              <a:t>vertex, before other vertex is explored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 in fact the picture is wrong…both</a:t>
            </a:r>
            <a:br>
              <a:rPr lang="en-US"/>
            </a:br>
            <a:r>
              <a:rPr lang="en-US"/>
              <a:t>lower tree edges cannot in fact be</a:t>
            </a:r>
            <a:br>
              <a:rPr lang="en-US"/>
            </a:br>
            <a:r>
              <a:rPr lang="en-US"/>
              <a:t>tree edges</a:t>
            </a:r>
            <a:endParaRPr/>
          </a:p>
        </p:txBody>
      </p:sp>
      <p:sp>
        <p:nvSpPr>
          <p:cNvPr id="1955" name="Google Shape;1955;p92"/>
          <p:cNvSpPr/>
          <p:nvPr/>
        </p:nvSpPr>
        <p:spPr>
          <a:xfrm>
            <a:off x="7391400" y="27432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endParaRPr/>
          </a:p>
        </p:txBody>
      </p:sp>
      <p:sp>
        <p:nvSpPr>
          <p:cNvPr id="1956" name="Google Shape;1956;p92"/>
          <p:cNvSpPr/>
          <p:nvPr/>
        </p:nvSpPr>
        <p:spPr>
          <a:xfrm>
            <a:off x="7391400" y="41148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7" name="Google Shape;1957;p92"/>
          <p:cNvSpPr/>
          <p:nvPr/>
        </p:nvSpPr>
        <p:spPr>
          <a:xfrm>
            <a:off x="8305800" y="54864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8" name="Google Shape;1958;p92"/>
          <p:cNvSpPr/>
          <p:nvPr/>
        </p:nvSpPr>
        <p:spPr>
          <a:xfrm>
            <a:off x="6553200" y="54864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59" name="Google Shape;1959;p92"/>
          <p:cNvCxnSpPr>
            <a:stCxn id="1955" idx="4"/>
            <a:endCxn id="1956" idx="0"/>
          </p:cNvCxnSpPr>
          <p:nvPr/>
        </p:nvCxnSpPr>
        <p:spPr>
          <a:xfrm>
            <a:off x="7734300" y="3429000"/>
            <a:ext cx="0" cy="68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0" name="Google Shape;1960;p92"/>
          <p:cNvCxnSpPr>
            <a:stCxn id="1956" idx="5"/>
            <a:endCxn id="1957" idx="0"/>
          </p:cNvCxnSpPr>
          <p:nvPr/>
        </p:nvCxnSpPr>
        <p:spPr>
          <a:xfrm>
            <a:off x="7976767" y="4700167"/>
            <a:ext cx="672000" cy="78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1" name="Google Shape;1961;p92"/>
          <p:cNvCxnSpPr>
            <a:stCxn id="1956" idx="3"/>
            <a:endCxn id="1958" idx="0"/>
          </p:cNvCxnSpPr>
          <p:nvPr/>
        </p:nvCxnSpPr>
        <p:spPr>
          <a:xfrm flipH="1">
            <a:off x="6896033" y="4700167"/>
            <a:ext cx="595800" cy="78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2" name="Google Shape;1962;p92"/>
          <p:cNvCxnSpPr>
            <a:stCxn id="1957" idx="2"/>
            <a:endCxn id="1958" idx="6"/>
          </p:cNvCxnSpPr>
          <p:nvPr/>
        </p:nvCxnSpPr>
        <p:spPr>
          <a:xfrm rot="10800000">
            <a:off x="7239000" y="5829300"/>
            <a:ext cx="106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3" name="Google Shape;1963;p92"/>
          <p:cNvSpPr txBox="1"/>
          <p:nvPr/>
        </p:nvSpPr>
        <p:spPr>
          <a:xfrm>
            <a:off x="7608888" y="5805488"/>
            <a:ext cx="481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C?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9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And Graph Cycles</a:t>
            </a:r>
            <a:endParaRPr/>
          </a:p>
        </p:txBody>
      </p:sp>
      <p:sp>
        <p:nvSpPr>
          <p:cNvPr id="1969" name="Google Shape;1969;p9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Thm: </a:t>
            </a:r>
            <a:r>
              <a:rPr lang="en-US">
                <a:solidFill>
                  <a:srgbClr val="00B050"/>
                </a:solidFill>
              </a:rPr>
              <a:t>An undirected graph is </a:t>
            </a:r>
            <a:r>
              <a:rPr i="1" lang="en-US">
                <a:solidFill>
                  <a:srgbClr val="FF0000"/>
                </a:solidFill>
              </a:rPr>
              <a:t>acyclic</a:t>
            </a:r>
            <a:r>
              <a:rPr lang="en-US">
                <a:solidFill>
                  <a:srgbClr val="00B050"/>
                </a:solidFill>
              </a:rPr>
              <a:t> iff a DFS yields no back edges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acyclic, no back edges (because a back edge implies a cycle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no back edges, acyclic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back edges implies only tree edges (</a:t>
            </a:r>
            <a:r>
              <a:rPr i="1" lang="en-US">
                <a:solidFill>
                  <a:schemeClr val="accent1"/>
                </a:solidFill>
              </a:rPr>
              <a:t>Why?</a:t>
            </a:r>
            <a:r>
              <a:rPr lang="en-US"/>
              <a:t>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tree edges implies we have a tree or a forest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Which by definition is acyclic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Thus, can run DFS to find whether a graph has a cycle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And Cycles</a:t>
            </a:r>
            <a:endParaRPr/>
          </a:p>
        </p:txBody>
      </p:sp>
      <p:sp>
        <p:nvSpPr>
          <p:cNvPr id="1975" name="Google Shape;1975;p94"/>
          <p:cNvSpPr txBox="1"/>
          <p:nvPr>
            <p:ph idx="1" type="body"/>
          </p:nvPr>
        </p:nvSpPr>
        <p:spPr>
          <a:xfrm>
            <a:off x="381000" y="2209800"/>
            <a:ext cx="403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imes New Roman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6" name="Google Shape;1976;p94"/>
          <p:cNvSpPr txBox="1"/>
          <p:nvPr>
            <p:ph idx="2" type="body"/>
          </p:nvPr>
        </p:nvSpPr>
        <p:spPr>
          <a:xfrm>
            <a:off x="4724400" y="22098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   if (color[v]==WHITE){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977" name="Google Shape;1977;p94"/>
          <p:cNvCxnSpPr/>
          <p:nvPr/>
        </p:nvCxnSpPr>
        <p:spPr>
          <a:xfrm rot="10800000">
            <a:off x="4495800" y="21336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8" name="Google Shape;1978;p94"/>
          <p:cNvSpPr/>
          <p:nvPr/>
        </p:nvSpPr>
        <p:spPr>
          <a:xfrm>
            <a:off x="228600" y="21336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9" name="Google Shape;1979;p94"/>
          <p:cNvSpPr/>
          <p:nvPr/>
        </p:nvSpPr>
        <p:spPr>
          <a:xfrm>
            <a:off x="304800" y="1524000"/>
            <a:ext cx="8839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would you modify the code to detect cycles?</a:t>
            </a:r>
            <a:endParaRPr/>
          </a:p>
        </p:txBody>
      </p:sp>
      <p:cxnSp>
        <p:nvCxnSpPr>
          <p:cNvPr id="1980" name="Google Shape;1980;p94"/>
          <p:cNvCxnSpPr/>
          <p:nvPr/>
        </p:nvCxnSpPr>
        <p:spPr>
          <a:xfrm flipH="1">
            <a:off x="6172200" y="4648200"/>
            <a:ext cx="1600200" cy="685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And Cycles</a:t>
            </a:r>
            <a:endParaRPr/>
          </a:p>
        </p:txBody>
      </p:sp>
      <p:sp>
        <p:nvSpPr>
          <p:cNvPr id="1986" name="Google Shape;1986;p95"/>
          <p:cNvSpPr txBox="1"/>
          <p:nvPr>
            <p:ph idx="1" type="body"/>
          </p:nvPr>
        </p:nvSpPr>
        <p:spPr>
          <a:xfrm>
            <a:off x="381000" y="2209800"/>
            <a:ext cx="403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imes New Roman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7" name="Google Shape;1987;p95"/>
          <p:cNvSpPr txBox="1"/>
          <p:nvPr>
            <p:ph idx="2" type="body"/>
          </p:nvPr>
        </p:nvSpPr>
        <p:spPr>
          <a:xfrm>
            <a:off x="4724400" y="22098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   if (color[v]==WHITE){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DFS_Visit(v);    } 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None/>
            </a:pPr>
            <a:r>
              <a:rPr b="1"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   else {cycle exists;}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988" name="Google Shape;1988;p95"/>
          <p:cNvCxnSpPr/>
          <p:nvPr/>
        </p:nvCxnSpPr>
        <p:spPr>
          <a:xfrm rot="10800000">
            <a:off x="4495800" y="21336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9" name="Google Shape;1989;p95"/>
          <p:cNvSpPr/>
          <p:nvPr/>
        </p:nvSpPr>
        <p:spPr>
          <a:xfrm>
            <a:off x="228600" y="21336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0" name="Google Shape;1990;p95"/>
          <p:cNvSpPr/>
          <p:nvPr/>
        </p:nvSpPr>
        <p:spPr>
          <a:xfrm>
            <a:off x="304800" y="1524000"/>
            <a:ext cx="8839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the running time?</a:t>
            </a:r>
            <a:endParaRPr/>
          </a:p>
        </p:txBody>
      </p:sp>
      <p:cxnSp>
        <p:nvCxnSpPr>
          <p:cNvPr id="1991" name="Google Shape;1991;p95"/>
          <p:cNvCxnSpPr/>
          <p:nvPr/>
        </p:nvCxnSpPr>
        <p:spPr>
          <a:xfrm flipH="1">
            <a:off x="6781800" y="4572000"/>
            <a:ext cx="1600200" cy="685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And Cycles</a:t>
            </a:r>
            <a:endParaRPr/>
          </a:p>
        </p:txBody>
      </p:sp>
      <p:sp>
        <p:nvSpPr>
          <p:cNvPr id="1997" name="Google Shape;1997;p9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i="1" lang="en-US">
                <a:solidFill>
                  <a:schemeClr val="accent1"/>
                </a:solidFill>
              </a:rPr>
              <a:t>What will be the running time for undirected graph to detect cycle?</a:t>
            </a:r>
            <a:endParaRPr>
              <a:solidFill>
                <a:schemeClr val="accen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A: O(V+E)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can actually determine if cycles exist in O(V) time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How??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And Cycles</a:t>
            </a:r>
            <a:endParaRPr/>
          </a:p>
        </p:txBody>
      </p:sp>
      <p:sp>
        <p:nvSpPr>
          <p:cNvPr id="2003" name="Google Shape;2003;p9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i="1" lang="en-US">
                <a:solidFill>
                  <a:schemeClr val="accent1"/>
                </a:solidFill>
              </a:rPr>
              <a:t>What will be the running time for undirected graph to detect cycle?</a:t>
            </a:r>
            <a:endParaRPr>
              <a:solidFill>
                <a:schemeClr val="accen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A: O(V+E)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can actually determine if cycles exist in O(V) time: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an undirected acyclic forest, |E| ≤ |V| - 1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 count the edges: if ever see |V| distinct edges, must have seen a back edge along the way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DFS And Cycles</a:t>
            </a:r>
            <a:endParaRPr/>
          </a:p>
        </p:txBody>
      </p:sp>
      <p:sp>
        <p:nvSpPr>
          <p:cNvPr id="2009" name="Google Shape;2009;p9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i="1" lang="en-US">
                <a:solidFill>
                  <a:schemeClr val="accent1"/>
                </a:solidFill>
              </a:rPr>
              <a:t>What will be the running time for directed graph to detect cycle?</a:t>
            </a:r>
            <a:endParaRPr>
              <a:solidFill>
                <a:schemeClr val="accen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A: O(V+E)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9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Exercises on DFS</a:t>
            </a:r>
            <a:endParaRPr/>
          </a:p>
        </p:txBody>
      </p:sp>
      <p:sp>
        <p:nvSpPr>
          <p:cNvPr id="2015" name="Google Shape;2015;p9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CLRS Chapter 22 (Elementary Graph Algorithms)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Exercise: (Page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22.3-5 –Detect edge using d[u], d[v], f[u], f[v]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22.3-12 – Connected Component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22.3-13 – Singly connected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2005-09-13T14:58:53Z</dcterms:created>
  <dc:creator>Syed Monowar Hossain</dc:creator>
</cp:coreProperties>
</file>