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6997700" cy="9283700"/>
  <p:embeddedFontLst>
    <p:embeddedFont>
      <p:font typeface="Tahoma"/>
      <p:regular r:id="rId70"/>
      <p:bold r:id="rId71"/>
    </p:embeddedFont>
    <p:embeddedFont>
      <p:font typeface="Noto Sans Symbols"/>
      <p:regular r:id="rId72"/>
      <p:bold r:id="rId73"/>
    </p:embeddedFont>
    <p:embeddedFont>
      <p:font typeface="Arial Black"/>
      <p:regular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5" roundtripDataSignature="AMtx7mjuBhFPPCATx/oRRAJwdGYp3uaB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50732C-914C-4040-BC73-F8969D43E4F3}">
  <a:tblStyle styleId="{C450732C-914C-4040-BC73-F8969D43E4F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otoSansSymbols-bold.fntdata"/><Relationship Id="rId72" Type="http://schemas.openxmlformats.org/officeDocument/2006/relationships/font" Target="fonts/NotoSansSymbols-regular.fntdata"/><Relationship Id="rId31" Type="http://schemas.openxmlformats.org/officeDocument/2006/relationships/slide" Target="slides/slide25.xml"/><Relationship Id="rId75" Type="http://customschemas.google.com/relationships/presentationmetadata" Target="metadata"/><Relationship Id="rId30" Type="http://schemas.openxmlformats.org/officeDocument/2006/relationships/slide" Target="slides/slide24.xml"/><Relationship Id="rId74" Type="http://schemas.openxmlformats.org/officeDocument/2006/relationships/font" Target="fonts/ArialBlack-regular.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Tahoma-bold.fntdata"/><Relationship Id="rId70" Type="http://schemas.openxmlformats.org/officeDocument/2006/relationships/font" Target="fonts/Tahom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63988" y="0"/>
            <a:ext cx="3032125" cy="463550"/>
          </a:xfrm>
          <a:prstGeom prst="rect">
            <a:avLst/>
          </a:prstGeom>
          <a:noFill/>
          <a:ln>
            <a:noFill/>
          </a:ln>
        </p:spPr>
        <p:txBody>
          <a:bodyPr anchorCtr="0" anchor="t" bIns="46500" lIns="93025" spcFirstLastPara="1" rIns="93025" wrap="square" tIns="465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8563"/>
            <a:ext cx="3032125" cy="463550"/>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8" name="Google Shape;88;p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52" name="Google Shape;152;p1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62" name="Google Shape;162;p1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70" name="Google Shape;170;p1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77" name="Google Shape;177;p1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86" name="Google Shape;186;p14: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93" name="Google Shape;193;p1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00" name="Google Shape;200;p1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06" name="Google Shape;206;p1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13" name="Google Shape;213;p1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282" name="Google Shape;282;p1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94" name="Google Shape;94;p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0: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362" name="Google Shape;362;p2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442" name="Google Shape;442;p2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450" name="Google Shape;450;p2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458" name="Google Shape;458;p2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468" name="Google Shape;468;p2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5: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476" name="Google Shape;476;p2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6: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28" name="Google Shape;528;p2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6: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36" name="Google Shape;536;p2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43" name="Google Shape;543;p2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9: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50" name="Google Shape;550;p2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Clr>
                <a:schemeClr val="dk1"/>
              </a:buClr>
              <a:buSzPts val="1100"/>
              <a:buFont typeface="Arial"/>
              <a:buNone/>
            </a:pPr>
            <a:r>
              <a:rPr lang="en-US"/>
              <a:t>The Königsberg bridge problem is a historical problem that inspired Euler to develop these concepts of paths and circuits in graphs.</a:t>
            </a:r>
            <a:br>
              <a:rPr lang="en-US"/>
            </a:br>
            <a:endParaRPr/>
          </a:p>
          <a:p>
            <a:pPr indent="0" lvl="0" marL="0" rtl="0" algn="l">
              <a:lnSpc>
                <a:spcPct val="100000"/>
              </a:lnSpc>
              <a:spcBef>
                <a:spcPts val="360"/>
              </a:spcBef>
              <a:spcAft>
                <a:spcPts val="0"/>
              </a:spcAft>
              <a:buClr>
                <a:schemeClr val="dk1"/>
              </a:buClr>
              <a:buSzPts val="1100"/>
              <a:buFont typeface="Arial"/>
              <a:buNone/>
            </a:pPr>
            <a:r>
              <a:rPr lang="en-US"/>
              <a:t>The city of Königsberg (now Kaliningrad, Russia) had the Pregel River running through it, creating four distinct land areas connected by seven bridges. The problem was simple: Is it possible to walk through the city and cross each of the seven bridges exactly once?</a:t>
            </a:r>
            <a:endParaRPr/>
          </a:p>
          <a:p>
            <a:pPr indent="0" lvl="0" marL="0" rtl="0" algn="l">
              <a:lnSpc>
                <a:spcPct val="100000"/>
              </a:lnSpc>
              <a:spcBef>
                <a:spcPts val="360"/>
              </a:spcBef>
              <a:spcAft>
                <a:spcPts val="0"/>
              </a:spcAft>
              <a:buSzPts val="1400"/>
              <a:buNone/>
            </a:pPr>
            <a:br>
              <a:rPr lang="en-US"/>
            </a:br>
            <a:r>
              <a:rPr lang="en-US"/>
              <a:t>Euler abstracted this problem by representing the land areas as vertices and the bridges as edges of a graph.</a:t>
            </a:r>
            <a:br>
              <a:rPr lang="en-US"/>
            </a:br>
            <a:endParaRPr/>
          </a:p>
        </p:txBody>
      </p:sp>
      <p:sp>
        <p:nvSpPr>
          <p:cNvPr id="99" name="Google Shape;99;p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0: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57" name="Google Shape;557;p3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64" name="Google Shape;564;p3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71" name="Google Shape;571;p3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78" name="Google Shape;578;p3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85" name="Google Shape;585;p3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5: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592" name="Google Shape;592;p3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6: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00" name="Google Shape;600;p3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08" name="Google Shape;608;p3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15" name="Google Shape;615;p3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9: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28" name="Google Shape;628;p3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p39: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07" name="Google Shape;107;p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0: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38" name="Google Shape;638;p4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9" name="Google Shape;639;p40: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79" name="Google Shape;679;p4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86" name="Google Shape;686;p4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693" name="Google Shape;693;p4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00" name="Google Shape;700;p4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5: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07" name="Google Shape;707;p4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46: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14" name="Google Shape;714;p4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21" name="Google Shape;721;p4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28" name="Google Shape;728;p4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9: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36" name="Google Shape;736;p4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700088" y="4410075"/>
            <a:ext cx="5597400" cy="4176600"/>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15" name="Google Shape;115;p5: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0: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43" name="Google Shape;743;p5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750" name="Google Shape;750;p5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5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815" name="Google Shape;815;p5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5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881" name="Google Shape;881;p5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54: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948" name="Google Shape;948;p5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55: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014" name="Google Shape;1014;p5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56: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080" name="Google Shape;1080;p5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5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146" name="Google Shape;1146;p5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5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212" name="Google Shape;1212;p5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59: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278" name="Google Shape;1278;p5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700088" y="4410075"/>
            <a:ext cx="5597400" cy="4176600"/>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22" name="Google Shape;122;p6: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60: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344" name="Google Shape;1344;p6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6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358" name="Google Shape;1358;p6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62: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423" name="Google Shape;1423;p6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6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430" name="Google Shape;1430;p6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29" name="Google Shape;129;p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36" name="Google Shape;136;p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lnSpc>
                <a:spcPct val="100000"/>
              </a:lnSpc>
              <a:spcBef>
                <a:spcPts val="360"/>
              </a:spcBef>
              <a:spcAft>
                <a:spcPts val="0"/>
              </a:spcAft>
              <a:buSzPts val="1400"/>
              <a:buNone/>
            </a:pPr>
            <a:r>
              <a:t/>
            </a:r>
            <a:endParaRPr/>
          </a:p>
        </p:txBody>
      </p:sp>
      <p:sp>
        <p:nvSpPr>
          <p:cNvPr id="145" name="Google Shape;145;p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65"/>
          <p:cNvSpPr/>
          <p:nvPr/>
        </p:nvSpPr>
        <p:spPr>
          <a:xfrm>
            <a:off x="327025" y="3671888"/>
            <a:ext cx="8237538"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chemeClr val="accent2"/>
              </a:buClr>
              <a:buSzPts val="28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accent2"/>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20" name="Google Shape;20;p6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7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74"/>
          <p:cNvSpPr txBox="1"/>
          <p:nvPr>
            <p:ph idx="1" type="body"/>
          </p:nvPr>
        </p:nvSpPr>
        <p:spPr>
          <a:xfrm rot="5400000">
            <a:off x="1927226" y="-361950"/>
            <a:ext cx="5076825"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74"/>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4"/>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75"/>
          <p:cNvSpPr txBox="1"/>
          <p:nvPr>
            <p:ph type="title"/>
          </p:nvPr>
        </p:nvSpPr>
        <p:spPr>
          <a:xfrm rot="5400000">
            <a:off x="4455319" y="2166144"/>
            <a:ext cx="6191250" cy="205898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75"/>
          <p:cNvSpPr txBox="1"/>
          <p:nvPr>
            <p:ph idx="1" type="body"/>
          </p:nvPr>
        </p:nvSpPr>
        <p:spPr>
          <a:xfrm rot="5400000">
            <a:off x="259556" y="181770"/>
            <a:ext cx="6191250" cy="602773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 name="Google Shape;83;p75"/>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5"/>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accent2"/>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accent2"/>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26" name="Google Shape;26;p66"/>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6"/>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7"/>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7"/>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68"/>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8"/>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6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69"/>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 name="Google Shape;41;p69"/>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9"/>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70"/>
          <p:cNvSpPr txBox="1"/>
          <p:nvPr>
            <p:ph idx="1" type="body"/>
          </p:nvPr>
        </p:nvSpPr>
        <p:spPr>
          <a:xfrm>
            <a:off x="350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accent2"/>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accent2"/>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7" name="Google Shape;47;p70"/>
          <p:cNvSpPr txBox="1"/>
          <p:nvPr>
            <p:ph idx="2" type="body"/>
          </p:nvPr>
        </p:nvSpPr>
        <p:spPr>
          <a:xfrm>
            <a:off x="4541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accent2"/>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accent2"/>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48" name="Google Shape;48;p70"/>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accent2"/>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accent2"/>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4" name="Google Shape;54;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accent2"/>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accent2"/>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5" name="Google Shape;55;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accent2"/>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accent2"/>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6" name="Google Shape;56;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accent2"/>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accent2"/>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7" name="Google Shape;57;p71"/>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1"/>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7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7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accent2"/>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accent2"/>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3" name="Google Shape;63;p7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accent2"/>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accent2"/>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4" name="Google Shape;64;p72"/>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2"/>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73"/>
          <p:cNvSpPr/>
          <p:nvPr>
            <p:ph idx="2" type="pic"/>
          </p:nvPr>
        </p:nvSpPr>
        <p:spPr>
          <a:xfrm>
            <a:off x="1792288" y="612775"/>
            <a:ext cx="5486400" cy="4114800"/>
          </a:xfrm>
          <a:prstGeom prst="rect">
            <a:avLst/>
          </a:prstGeom>
          <a:noFill/>
          <a:ln>
            <a:noFill/>
          </a:ln>
        </p:spPr>
      </p:sp>
      <p:sp>
        <p:nvSpPr>
          <p:cNvPr id="70" name="Google Shape;70;p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accent2"/>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accent2"/>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71" name="Google Shape;71;p73"/>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3"/>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7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9pPr>
          </a:lstStyle>
          <a:p/>
        </p:txBody>
      </p:sp>
      <p:sp>
        <p:nvSpPr>
          <p:cNvPr id="11" name="Google Shape;11;p64"/>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64"/>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64"/>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6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64"/>
          <p:cNvSpPr/>
          <p:nvPr/>
        </p:nvSpPr>
        <p:spPr>
          <a:xfrm>
            <a:off x="327025" y="989013"/>
            <a:ext cx="8237538"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304800"/>
            <a:ext cx="7772400" cy="329565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38888"/>
              <a:buNone/>
            </a:pPr>
            <a:r>
              <a:rPr lang="en-US"/>
              <a:t>CSE 2202</a:t>
            </a:r>
            <a:br>
              <a:rPr lang="en-US"/>
            </a:br>
            <a:r>
              <a:rPr lang="en-US"/>
              <a:t>Design and Analysis of Algorithms – I </a:t>
            </a:r>
            <a:br>
              <a:rPr lang="en-US"/>
            </a:br>
            <a:r>
              <a:rPr b="1" lang="en-US"/>
              <a:t>Lecture 7</a:t>
            </a:r>
            <a:br>
              <a:rPr lang="en-US"/>
            </a:br>
            <a:r>
              <a:rPr b="1" lang="en-US"/>
              <a:t>Euler Path, Minimum Spanning Tree (Kruskal and Prims)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Circuit Examples</a:t>
            </a:r>
            <a:endParaRPr/>
          </a:p>
        </p:txBody>
      </p:sp>
      <p:sp>
        <p:nvSpPr>
          <p:cNvPr id="155" name="Google Shape;155;p10"/>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pic>
        <p:nvPicPr>
          <p:cNvPr id="156" name="Google Shape;156;p10"/>
          <p:cNvPicPr preferRelativeResize="0"/>
          <p:nvPr/>
        </p:nvPicPr>
        <p:blipFill rotWithShape="1">
          <a:blip r:embed="rId3">
            <a:alphaModFix/>
          </a:blip>
          <a:srcRect b="0" l="0" r="0" t="0"/>
          <a:stretch/>
        </p:blipFill>
        <p:spPr>
          <a:xfrm>
            <a:off x="109538" y="1031875"/>
            <a:ext cx="2633662" cy="2863850"/>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3308350" y="990600"/>
            <a:ext cx="2438400" cy="2481263"/>
          </a:xfrm>
          <a:prstGeom prst="rect">
            <a:avLst/>
          </a:prstGeom>
          <a:noFill/>
          <a:ln>
            <a:noFill/>
          </a:ln>
        </p:spPr>
      </p:pic>
      <p:pic>
        <p:nvPicPr>
          <p:cNvPr id="158" name="Google Shape;158;p10"/>
          <p:cNvPicPr preferRelativeResize="0"/>
          <p:nvPr/>
        </p:nvPicPr>
        <p:blipFill rotWithShape="1">
          <a:blip r:embed="rId5">
            <a:alphaModFix/>
          </a:blip>
          <a:srcRect b="0" l="0" r="0" t="0"/>
          <a:stretch/>
        </p:blipFill>
        <p:spPr>
          <a:xfrm>
            <a:off x="6311900" y="963613"/>
            <a:ext cx="2382838" cy="2654300"/>
          </a:xfrm>
          <a:prstGeom prst="rect">
            <a:avLst/>
          </a:prstGeom>
          <a:noFill/>
          <a:ln>
            <a:noFill/>
          </a:ln>
        </p:spPr>
      </p:pic>
      <p:sp>
        <p:nvSpPr>
          <p:cNvPr id="159" name="Google Shape;159;p10"/>
          <p:cNvSpPr txBox="1"/>
          <p:nvPr/>
        </p:nvSpPr>
        <p:spPr>
          <a:xfrm>
            <a:off x="209550" y="3784600"/>
            <a:ext cx="9144000"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 graph will contain an Euler circuit if and only if all its vertices are of even degree.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Graph</a:t>
            </a:r>
            <a:endParaRPr/>
          </a:p>
        </p:txBody>
      </p:sp>
      <p:sp>
        <p:nvSpPr>
          <p:cNvPr id="165" name="Google Shape;165;p11"/>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66" name="Google Shape;166;p11"/>
          <p:cNvSpPr txBox="1"/>
          <p:nvPr/>
        </p:nvSpPr>
        <p:spPr>
          <a:xfrm>
            <a:off x="265113" y="1368425"/>
            <a:ext cx="8305800" cy="14779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Any connected graph is called as an Euler Graph if and only if all its </a:t>
            </a:r>
            <a:r>
              <a:rPr b="1" i="0" lang="en-US" sz="2000" u="none" cap="none" strike="noStrike">
                <a:solidFill>
                  <a:schemeClr val="dk1"/>
                </a:solidFill>
                <a:latin typeface="Verdana"/>
                <a:ea typeface="Verdana"/>
                <a:cs typeface="Verdana"/>
                <a:sym typeface="Verdana"/>
              </a:rPr>
              <a:t>vertices</a:t>
            </a:r>
            <a:r>
              <a:rPr b="0" i="0" lang="en-US" sz="2000" u="none" cap="none" strike="noStrike">
                <a:solidFill>
                  <a:schemeClr val="dk1"/>
                </a:solidFill>
                <a:latin typeface="Verdana"/>
                <a:ea typeface="Verdana"/>
                <a:cs typeface="Verdana"/>
                <a:sym typeface="Verdana"/>
              </a:rPr>
              <a:t> are of even degree.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 Euler Graph is a connected graph that contains an Euler Circuit.</a:t>
            </a:r>
            <a:endParaRPr b="0" i="0" sz="2000" u="none" cap="none" strike="noStrike">
              <a:solidFill>
                <a:schemeClr val="dk1"/>
              </a:solidFill>
              <a:latin typeface="Verdana"/>
              <a:ea typeface="Verdana"/>
              <a:cs typeface="Verdana"/>
              <a:sym typeface="Verdana"/>
            </a:endParaRPr>
          </a:p>
        </p:txBody>
      </p:sp>
      <p:pic>
        <p:nvPicPr>
          <p:cNvPr id="167" name="Google Shape;167;p11"/>
          <p:cNvPicPr preferRelativeResize="0"/>
          <p:nvPr/>
        </p:nvPicPr>
        <p:blipFill rotWithShape="1">
          <a:blip r:embed="rId3">
            <a:alphaModFix/>
          </a:blip>
          <a:srcRect b="0" l="0" r="0" t="0"/>
          <a:stretch/>
        </p:blipFill>
        <p:spPr>
          <a:xfrm>
            <a:off x="1730375" y="2498725"/>
            <a:ext cx="5578475" cy="287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Circuits in Graphs</a:t>
            </a:r>
            <a:endParaRPr/>
          </a:p>
        </p:txBody>
      </p:sp>
      <p:sp>
        <p:nvSpPr>
          <p:cNvPr id="173" name="Google Shape;173;p12"/>
          <p:cNvSpPr txBox="1"/>
          <p:nvPr/>
        </p:nvSpPr>
        <p:spPr>
          <a:xfrm>
            <a:off x="1524000" y="5105400"/>
            <a:ext cx="60960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Here is an euler circuit for this  graph: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(1,8,3,6,8,7,2,4,5,6,2,3,1)</a:t>
            </a:r>
            <a:endParaRPr b="0" i="0" sz="1400" u="none" cap="none" strike="noStrike">
              <a:solidFill>
                <a:srgbClr val="000000"/>
              </a:solidFill>
              <a:latin typeface="Arial"/>
              <a:ea typeface="Arial"/>
              <a:cs typeface="Arial"/>
              <a:sym typeface="Arial"/>
            </a:endParaRPr>
          </a:p>
        </p:txBody>
      </p:sp>
      <p:pic>
        <p:nvPicPr>
          <p:cNvPr descr="webfig-11" id="174" name="Google Shape;174;p12"/>
          <p:cNvPicPr preferRelativeResize="0"/>
          <p:nvPr/>
        </p:nvPicPr>
        <p:blipFill rotWithShape="1">
          <a:blip r:embed="rId3">
            <a:alphaModFix/>
          </a:blip>
          <a:srcRect b="0" l="0" r="0" t="0"/>
          <a:stretch/>
        </p:blipFill>
        <p:spPr>
          <a:xfrm>
            <a:off x="2362200" y="2133600"/>
            <a:ext cx="4024313" cy="2678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Semi Euler Graph</a:t>
            </a:r>
            <a:endParaRPr/>
          </a:p>
        </p:txBody>
      </p:sp>
      <p:sp>
        <p:nvSpPr>
          <p:cNvPr id="180" name="Google Shape;180;p13"/>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81" name="Google Shape;181;p13"/>
          <p:cNvSpPr txBox="1"/>
          <p:nvPr/>
        </p:nvSpPr>
        <p:spPr>
          <a:xfrm>
            <a:off x="136525" y="1165225"/>
            <a:ext cx="8924925" cy="535463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a connected graph contains an </a:t>
            </a:r>
            <a:r>
              <a:rPr b="1" i="0" lang="en-US" sz="2000" u="none" cap="none" strike="noStrike">
                <a:solidFill>
                  <a:schemeClr val="dk1"/>
                </a:solidFill>
                <a:latin typeface="Verdana"/>
                <a:ea typeface="Verdana"/>
                <a:cs typeface="Verdana"/>
                <a:sym typeface="Verdana"/>
              </a:rPr>
              <a:t>Euler trail </a:t>
            </a:r>
            <a:r>
              <a:rPr b="0" i="0" lang="en-US" sz="2000" u="none" cap="none" strike="noStrike">
                <a:solidFill>
                  <a:schemeClr val="dk1"/>
                </a:solidFill>
                <a:latin typeface="Verdana"/>
                <a:ea typeface="Verdana"/>
                <a:cs typeface="Verdana"/>
                <a:sym typeface="Verdana"/>
              </a:rPr>
              <a:t>but does not contain an </a:t>
            </a:r>
            <a:r>
              <a:rPr b="1" i="0" lang="en-US" sz="2000" u="none" cap="none" strike="noStrike">
                <a:solidFill>
                  <a:schemeClr val="dk1"/>
                </a:solidFill>
                <a:latin typeface="Verdana"/>
                <a:ea typeface="Verdana"/>
                <a:cs typeface="Verdana"/>
                <a:sym typeface="Verdana"/>
              </a:rPr>
              <a:t>Euler circuit</a:t>
            </a:r>
            <a:r>
              <a:rPr b="0" i="0" lang="en-US" sz="2000" u="none" cap="none" strike="noStrike">
                <a:solidFill>
                  <a:schemeClr val="dk1"/>
                </a:solidFill>
                <a:latin typeface="Verdana"/>
                <a:ea typeface="Verdana"/>
                <a:cs typeface="Verdana"/>
                <a:sym typeface="Verdana"/>
              </a:rPr>
              <a:t>, then such a graph is called as a semi-Euler graph.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This graph contains an Euler trail BCDBAD.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But it does not contain an Euler circuit.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a:t>
            </a:r>
            <a:r>
              <a:rPr b="1" i="0" lang="en-US" sz="2000" u="none" cap="none" strike="noStrike">
                <a:solidFill>
                  <a:schemeClr val="dk1"/>
                </a:solidFill>
                <a:latin typeface="Verdana"/>
                <a:ea typeface="Verdana"/>
                <a:cs typeface="Verdana"/>
                <a:sym typeface="Verdana"/>
              </a:rPr>
              <a:t>Euler trail: </a:t>
            </a:r>
            <a:r>
              <a:rPr b="0" i="0" lang="en-US" sz="1800" u="none" cap="none" strike="noStrike">
                <a:solidFill>
                  <a:schemeClr val="dk1"/>
                </a:solidFill>
                <a:latin typeface="Verdana"/>
                <a:ea typeface="Verdana"/>
                <a:cs typeface="Verdana"/>
                <a:sym typeface="Verdana"/>
              </a:rPr>
              <a:t>the number of vertices in the graph with odd degree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are not more than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A graph will contain an Euler path if it contains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at most two vertices of odd degree.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pic>
        <p:nvPicPr>
          <p:cNvPr id="182" name="Google Shape;182;p13"/>
          <p:cNvPicPr preferRelativeResize="0"/>
          <p:nvPr/>
        </p:nvPicPr>
        <p:blipFill rotWithShape="1">
          <a:blip r:embed="rId3">
            <a:alphaModFix/>
          </a:blip>
          <a:srcRect b="0" l="0" r="0" t="0"/>
          <a:stretch/>
        </p:blipFill>
        <p:spPr>
          <a:xfrm>
            <a:off x="5926138" y="3954463"/>
            <a:ext cx="2654300" cy="263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350838" y="0"/>
            <a:ext cx="2411412" cy="9064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Example</a:t>
            </a:r>
            <a:endParaRPr/>
          </a:p>
        </p:txBody>
      </p:sp>
      <p:sp>
        <p:nvSpPr>
          <p:cNvPr id="189" name="Google Shape;189;p14"/>
          <p:cNvSpPr txBox="1"/>
          <p:nvPr/>
        </p:nvSpPr>
        <p:spPr>
          <a:xfrm>
            <a:off x="558800" y="2222500"/>
            <a:ext cx="8343900" cy="48323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A vertex with degree 1 is a dead end – unless you start there. </a:t>
            </a:r>
            <a:endParaRPr b="0" i="0" sz="1400" u="none" cap="none" strike="noStrike">
              <a:solidFill>
                <a:srgbClr val="000000"/>
              </a:solidFill>
              <a:latin typeface="Arial"/>
              <a:ea typeface="Arial"/>
              <a:cs typeface="Arial"/>
              <a:sym typeface="Arial"/>
            </a:endParaRPr>
          </a:p>
          <a:p>
            <a:pPr indent="-342900" lvl="1" marL="1085850" marR="0" rtl="0" algn="l">
              <a:lnSpc>
                <a:spcPct val="100000"/>
              </a:lnSpc>
              <a:spcBef>
                <a:spcPts val="800"/>
              </a:spcBef>
              <a:spcAft>
                <a:spcPts val="0"/>
              </a:spcAft>
              <a:buClr>
                <a:schemeClr val="dk1"/>
              </a:buClr>
              <a:buSzPts val="1600"/>
              <a:buFont typeface="Noto Sans Symbols"/>
              <a:buChar char="▪"/>
            </a:pPr>
            <a:r>
              <a:rPr b="0" i="0" lang="en-US" sz="1600" u="none" cap="none" strike="noStrike">
                <a:solidFill>
                  <a:schemeClr val="dk1"/>
                </a:solidFill>
                <a:latin typeface="Verdana"/>
                <a:ea typeface="Verdana"/>
                <a:cs typeface="Verdana"/>
                <a:sym typeface="Verdana"/>
              </a:rPr>
              <a:t>Even in that case, you can’t do anything without repeating the edge..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a graph has an </a:t>
            </a:r>
            <a:r>
              <a:rPr b="1" i="0" lang="en-US" sz="2000" u="none" cap="none" strike="noStrike">
                <a:solidFill>
                  <a:schemeClr val="dk1"/>
                </a:solidFill>
                <a:latin typeface="Verdana"/>
                <a:ea typeface="Verdana"/>
                <a:cs typeface="Verdana"/>
                <a:sym typeface="Verdana"/>
              </a:rPr>
              <a:t>Euler path </a:t>
            </a:r>
            <a:r>
              <a:rPr b="0" i="0" lang="en-US" sz="2000" u="none" cap="none" strike="noStrike">
                <a:solidFill>
                  <a:schemeClr val="dk1"/>
                </a:solidFill>
                <a:latin typeface="Verdana"/>
                <a:ea typeface="Verdana"/>
                <a:cs typeface="Verdana"/>
                <a:sym typeface="Verdana"/>
              </a:rPr>
              <a:t>and two vertices with odd degree, then the Euler path must </a:t>
            </a:r>
            <a:r>
              <a:rPr b="1" i="0" lang="en-US" sz="2400" u="none" cap="none" strike="noStrike">
                <a:solidFill>
                  <a:schemeClr val="dk1"/>
                </a:solidFill>
                <a:latin typeface="Verdana"/>
                <a:ea typeface="Verdana"/>
                <a:cs typeface="Verdana"/>
                <a:sym typeface="Verdana"/>
              </a:rPr>
              <a:t>start at one of the odd degree </a:t>
            </a:r>
            <a:r>
              <a:rPr b="0" i="0" lang="en-US" sz="2000" u="none" cap="none" strike="noStrike">
                <a:solidFill>
                  <a:schemeClr val="dk1"/>
                </a:solidFill>
                <a:latin typeface="Verdana"/>
                <a:ea typeface="Verdana"/>
                <a:cs typeface="Verdana"/>
                <a:sym typeface="Verdana"/>
              </a:rPr>
              <a:t>vertices and </a:t>
            </a:r>
            <a:r>
              <a:rPr b="1" i="0" lang="en-US" sz="2000" u="none" cap="none" strike="noStrike">
                <a:solidFill>
                  <a:schemeClr val="dk1"/>
                </a:solidFill>
                <a:latin typeface="Verdana"/>
                <a:ea typeface="Verdana"/>
                <a:cs typeface="Verdana"/>
                <a:sym typeface="Verdana"/>
              </a:rPr>
              <a:t>end at the other</a:t>
            </a:r>
            <a:r>
              <a:rPr b="0" i="0" lang="en-US" sz="20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In such a situation, every other vertex must have an even degree since we need an equal number of edges to get to those vertices as to leave them.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But for a graph to have an Euler circuit, all vertices must have even degree.</a:t>
            </a:r>
            <a:endParaRPr b="0" i="0" sz="2000" u="none" cap="none" strike="noStrike">
              <a:solidFill>
                <a:schemeClr val="dk1"/>
              </a:solidFill>
              <a:latin typeface="Verdana"/>
              <a:ea typeface="Verdana"/>
              <a:cs typeface="Verdana"/>
              <a:sym typeface="Verdana"/>
            </a:endParaRPr>
          </a:p>
          <a:p>
            <a:pPr indent="-215900" lvl="0" marL="342900" marR="0" rtl="0" algn="l">
              <a:lnSpc>
                <a:spcPct val="100000"/>
              </a:lnSpc>
              <a:spcBef>
                <a:spcPts val="10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pic>
        <p:nvPicPr>
          <p:cNvPr id="190" name="Google Shape;190;p14"/>
          <p:cNvPicPr preferRelativeResize="0"/>
          <p:nvPr/>
        </p:nvPicPr>
        <p:blipFill rotWithShape="1">
          <a:blip r:embed="rId3">
            <a:alphaModFix/>
          </a:blip>
          <a:srcRect b="0" l="0" r="0" t="0"/>
          <a:stretch/>
        </p:blipFill>
        <p:spPr>
          <a:xfrm>
            <a:off x="4824413" y="92075"/>
            <a:ext cx="3810000"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The Algorithm </a:t>
            </a:r>
            <a:endParaRPr/>
          </a:p>
        </p:txBody>
      </p:sp>
      <p:sp>
        <p:nvSpPr>
          <p:cNvPr id="196" name="Google Shape;196;p15"/>
          <p:cNvSpPr txBox="1"/>
          <p:nvPr/>
        </p:nvSpPr>
        <p:spPr>
          <a:xfrm>
            <a:off x="304800" y="1171575"/>
            <a:ext cx="8925000" cy="276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1" i="0" lang="en-US" sz="2000" u="none" cap="none" strike="noStrike">
                <a:solidFill>
                  <a:schemeClr val="dk1"/>
                </a:solidFill>
                <a:latin typeface="Verdana"/>
                <a:ea typeface="Verdana"/>
                <a:cs typeface="Verdana"/>
                <a:sym typeface="Verdana"/>
              </a:rPr>
              <a:t>Printing the Eulerian trail or cycle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The graph should have either 0 or 2 odd vertices.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are 0 odd vertices, start anywhere. If there are 2 odd vertices, start at one of them.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Follow edges one at a time. If you have a choice between a </a:t>
            </a:r>
            <a:r>
              <a:rPr b="0" i="0" lang="en-US" sz="2000" u="none" cap="none" strike="noStrike">
                <a:solidFill>
                  <a:srgbClr val="FF0000"/>
                </a:solidFill>
                <a:latin typeface="Verdana"/>
                <a:ea typeface="Verdana"/>
                <a:cs typeface="Verdana"/>
                <a:sym typeface="Verdana"/>
              </a:rPr>
              <a:t>bridge and a non-bridge</a:t>
            </a:r>
            <a:r>
              <a:rPr b="0" i="0" lang="en-US" sz="2000" u="none" cap="none" strike="noStrike">
                <a:solidFill>
                  <a:schemeClr val="dk1"/>
                </a:solidFill>
                <a:latin typeface="Verdana"/>
                <a:ea typeface="Verdana"/>
                <a:cs typeface="Verdana"/>
                <a:sym typeface="Verdana"/>
              </a:rPr>
              <a:t>, always choose the non-bridge.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Stop when you run out of edges.</a:t>
            </a:r>
            <a:endParaRPr b="0" i="0" sz="1400" u="none" cap="none" strike="noStrike">
              <a:solidFill>
                <a:srgbClr val="000000"/>
              </a:solidFill>
              <a:latin typeface="Arial"/>
              <a:ea typeface="Arial"/>
              <a:cs typeface="Arial"/>
              <a:sym typeface="Arial"/>
            </a:endParaRPr>
          </a:p>
        </p:txBody>
      </p:sp>
      <p:pic>
        <p:nvPicPr>
          <p:cNvPr descr="Diagram, schematic&#10;&#10;Description automatically generated" id="197" name="Google Shape;197;p15"/>
          <p:cNvPicPr preferRelativeResize="0"/>
          <p:nvPr/>
        </p:nvPicPr>
        <p:blipFill rotWithShape="1">
          <a:blip r:embed="rId3">
            <a:alphaModFix/>
          </a:blip>
          <a:srcRect b="0" l="0" r="0" t="0"/>
          <a:stretch/>
        </p:blipFill>
        <p:spPr>
          <a:xfrm>
            <a:off x="5143500" y="3638550"/>
            <a:ext cx="3695700"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lang="en-US"/>
              <a:t>Euler Circuit vs. Hamiltonian Cycle</a:t>
            </a:r>
            <a:endParaRPr/>
          </a:p>
        </p:txBody>
      </p:sp>
      <p:sp>
        <p:nvSpPr>
          <p:cNvPr id="203" name="Google Shape;203;p16"/>
          <p:cNvSpPr txBox="1"/>
          <p:nvPr/>
        </p:nvSpPr>
        <p:spPr>
          <a:xfrm>
            <a:off x="109538" y="1292225"/>
            <a:ext cx="8925000" cy="6916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 </a:t>
            </a:r>
            <a:r>
              <a:rPr b="1" i="0" lang="en-US" sz="2000" u="none" cap="none" strike="noStrike">
                <a:solidFill>
                  <a:srgbClr val="FF0000"/>
                </a:solidFill>
                <a:latin typeface="Verdana"/>
                <a:ea typeface="Verdana"/>
                <a:cs typeface="Verdana"/>
                <a:sym typeface="Verdana"/>
              </a:rPr>
              <a:t>Euler tour (circuit) </a:t>
            </a:r>
            <a:r>
              <a:rPr b="0" i="0" lang="en-US" sz="2000" u="none" cap="none" strike="noStrike">
                <a:solidFill>
                  <a:schemeClr val="dk1"/>
                </a:solidFill>
                <a:latin typeface="Verdana"/>
                <a:ea typeface="Verdana"/>
                <a:cs typeface="Verdana"/>
                <a:sym typeface="Verdana"/>
              </a:rPr>
              <a:t>of a connected, directed graph G (V, E) is a cycle that traverses each edge of G exactly once, although it is allowed to visit each vertex more than once.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Whether there is a path which visits every vertex exactly once. Such a path is called a </a:t>
            </a:r>
            <a:r>
              <a:rPr b="1" i="0" lang="en-US" sz="2000" u="none" cap="none" strike="noStrike">
                <a:solidFill>
                  <a:srgbClr val="FF0000"/>
                </a:solidFill>
                <a:latin typeface="Verdana"/>
                <a:ea typeface="Verdana"/>
                <a:cs typeface="Verdana"/>
                <a:sym typeface="Verdana"/>
              </a:rPr>
              <a:t>Hamilton path (or Hamiltonian path)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We could also consider Hamilton cycles, which are Hamilton paths which start and stop at the same vertex.</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Determining whether a directed graph has a hamiltonian cycle is NP-complete (will discuss this later).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However, we can determine whether a graph has an Euler circuit in only O(E) time, in fact, we can find the edges of the circuit in O(E)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lnSpc>
                <a:spcPct val="100000"/>
              </a:lnSpc>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MINIMUM SPANNING TREE</a:t>
            </a:r>
            <a:endParaRPr/>
          </a:p>
        </p:txBody>
      </p:sp>
      <p:sp>
        <p:nvSpPr>
          <p:cNvPr id="209" name="Google Shape;20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2"/>
              </a:buClr>
              <a:buSzPts val="2000"/>
              <a:buFont typeface="Arial"/>
              <a:buNone/>
            </a:pPr>
            <a:r>
              <a:t/>
            </a:r>
            <a:endParaRPr/>
          </a:p>
        </p:txBody>
      </p:sp>
      <p:sp>
        <p:nvSpPr>
          <p:cNvPr id="210" name="Google Shape;210;p1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16" name="Google Shape;216;p18"/>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Problem: Laying Telephone Wire</a:t>
            </a:r>
            <a:endParaRPr/>
          </a:p>
        </p:txBody>
      </p:sp>
      <p:grpSp>
        <p:nvGrpSpPr>
          <p:cNvPr id="217" name="Google Shape;217;p18"/>
          <p:cNvGrpSpPr/>
          <p:nvPr/>
        </p:nvGrpSpPr>
        <p:grpSpPr>
          <a:xfrm>
            <a:off x="914400" y="3810000"/>
            <a:ext cx="533400" cy="533400"/>
            <a:chOff x="576" y="2400"/>
            <a:chExt cx="336" cy="336"/>
          </a:xfrm>
        </p:grpSpPr>
        <p:sp>
          <p:nvSpPr>
            <p:cNvPr descr="Shingle" id="218" name="Google Shape;218;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2" name="Google Shape;222;p18"/>
          <p:cNvGrpSpPr/>
          <p:nvPr/>
        </p:nvGrpSpPr>
        <p:grpSpPr>
          <a:xfrm>
            <a:off x="4800600" y="4572000"/>
            <a:ext cx="533400" cy="533400"/>
            <a:chOff x="576" y="2400"/>
            <a:chExt cx="336" cy="336"/>
          </a:xfrm>
        </p:grpSpPr>
        <p:sp>
          <p:nvSpPr>
            <p:cNvPr descr="Shingle" id="223" name="Google Shape;223;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7" name="Google Shape;227;p18"/>
          <p:cNvGrpSpPr/>
          <p:nvPr/>
        </p:nvGrpSpPr>
        <p:grpSpPr>
          <a:xfrm>
            <a:off x="3352800" y="2133600"/>
            <a:ext cx="533400" cy="533400"/>
            <a:chOff x="576" y="2400"/>
            <a:chExt cx="336" cy="336"/>
          </a:xfrm>
        </p:grpSpPr>
        <p:sp>
          <p:nvSpPr>
            <p:cNvPr descr="Shingle" id="228" name="Google Shape;228;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2" name="Google Shape;232;p18"/>
          <p:cNvGrpSpPr/>
          <p:nvPr/>
        </p:nvGrpSpPr>
        <p:grpSpPr>
          <a:xfrm>
            <a:off x="6019800" y="1905000"/>
            <a:ext cx="533400" cy="533400"/>
            <a:chOff x="576" y="2400"/>
            <a:chExt cx="336" cy="336"/>
          </a:xfrm>
        </p:grpSpPr>
        <p:sp>
          <p:nvSpPr>
            <p:cNvPr descr="Shingle" id="233" name="Google Shape;233;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7" name="Google Shape;237;p18"/>
          <p:cNvGrpSpPr/>
          <p:nvPr/>
        </p:nvGrpSpPr>
        <p:grpSpPr>
          <a:xfrm>
            <a:off x="2362200" y="2971800"/>
            <a:ext cx="533400" cy="533400"/>
            <a:chOff x="576" y="2400"/>
            <a:chExt cx="336" cy="336"/>
          </a:xfrm>
        </p:grpSpPr>
        <p:sp>
          <p:nvSpPr>
            <p:cNvPr descr="Shingle" id="238" name="Google Shape;238;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42" name="Google Shape;242;p18"/>
          <p:cNvGrpSpPr/>
          <p:nvPr/>
        </p:nvGrpSpPr>
        <p:grpSpPr>
          <a:xfrm>
            <a:off x="1143000" y="2209800"/>
            <a:ext cx="533400" cy="533400"/>
            <a:chOff x="576" y="2400"/>
            <a:chExt cx="336" cy="336"/>
          </a:xfrm>
        </p:grpSpPr>
        <p:sp>
          <p:nvSpPr>
            <p:cNvPr descr="Shingle" id="243" name="Google Shape;243;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47" name="Google Shape;247;p18"/>
          <p:cNvGrpSpPr/>
          <p:nvPr/>
        </p:nvGrpSpPr>
        <p:grpSpPr>
          <a:xfrm>
            <a:off x="1828800" y="1524000"/>
            <a:ext cx="533400" cy="533400"/>
            <a:chOff x="576" y="2400"/>
            <a:chExt cx="336" cy="336"/>
          </a:xfrm>
        </p:grpSpPr>
        <p:sp>
          <p:nvSpPr>
            <p:cNvPr descr="Shingle" id="248" name="Google Shape;248;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2" name="Google Shape;252;p18"/>
          <p:cNvGrpSpPr/>
          <p:nvPr/>
        </p:nvGrpSpPr>
        <p:grpSpPr>
          <a:xfrm>
            <a:off x="1981200" y="3962400"/>
            <a:ext cx="533400" cy="533400"/>
            <a:chOff x="576" y="2400"/>
            <a:chExt cx="336" cy="336"/>
          </a:xfrm>
        </p:grpSpPr>
        <p:sp>
          <p:nvSpPr>
            <p:cNvPr descr="Shingle" id="253" name="Google Shape;253;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7" name="Google Shape;257;p18"/>
          <p:cNvGrpSpPr/>
          <p:nvPr/>
        </p:nvGrpSpPr>
        <p:grpSpPr>
          <a:xfrm>
            <a:off x="4267200" y="3048000"/>
            <a:ext cx="1371600" cy="762000"/>
            <a:chOff x="2688" y="2064"/>
            <a:chExt cx="864" cy="480"/>
          </a:xfrm>
        </p:grpSpPr>
        <p:sp>
          <p:nvSpPr>
            <p:cNvPr id="258" name="Google Shape;258;p18"/>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259" name="Google Shape;259;p18"/>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0" name="Google Shape;260;p18"/>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1" name="Google Shape;261;p18"/>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2" name="Google Shape;262;p18"/>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3" name="Google Shape;263;p18"/>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4" name="Google Shape;264;p18"/>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5" name="Google Shape;265;p18"/>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6" name="Google Shape;266;p18"/>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7" name="Google Shape;267;p18"/>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8" name="Google Shape;268;p18"/>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269" name="Google Shape;269;p18"/>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b="0" i="0" sz="1400" u="none" cap="none" strike="noStrike">
              <a:solidFill>
                <a:srgbClr val="000000"/>
              </a:solidFill>
              <a:latin typeface="Arial"/>
              <a:ea typeface="Arial"/>
              <a:cs typeface="Arial"/>
              <a:sym typeface="Arial"/>
            </a:endParaRPr>
          </a:p>
        </p:txBody>
      </p:sp>
      <p:grpSp>
        <p:nvGrpSpPr>
          <p:cNvPr id="270" name="Google Shape;270;p18"/>
          <p:cNvGrpSpPr/>
          <p:nvPr/>
        </p:nvGrpSpPr>
        <p:grpSpPr>
          <a:xfrm>
            <a:off x="6934200" y="4495800"/>
            <a:ext cx="533400" cy="533400"/>
            <a:chOff x="576" y="2400"/>
            <a:chExt cx="336" cy="336"/>
          </a:xfrm>
        </p:grpSpPr>
        <p:sp>
          <p:nvSpPr>
            <p:cNvPr descr="Shingle" id="271" name="Google Shape;271;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75" name="Google Shape;275;p18"/>
          <p:cNvGrpSpPr/>
          <p:nvPr/>
        </p:nvGrpSpPr>
        <p:grpSpPr>
          <a:xfrm>
            <a:off x="6172200" y="4495800"/>
            <a:ext cx="533400" cy="533400"/>
            <a:chOff x="576" y="2400"/>
            <a:chExt cx="336" cy="336"/>
          </a:xfrm>
        </p:grpSpPr>
        <p:sp>
          <p:nvSpPr>
            <p:cNvPr descr="Shingle" id="276" name="Google Shape;276;p18"/>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18"/>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18"/>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18"/>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85" name="Google Shape;285;p1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Wiring: Naïve Approach</a:t>
            </a:r>
            <a:endParaRPr/>
          </a:p>
        </p:txBody>
      </p:sp>
      <p:grpSp>
        <p:nvGrpSpPr>
          <p:cNvPr id="286" name="Google Shape;286;p19"/>
          <p:cNvGrpSpPr/>
          <p:nvPr/>
        </p:nvGrpSpPr>
        <p:grpSpPr>
          <a:xfrm>
            <a:off x="914400" y="3810000"/>
            <a:ext cx="533400" cy="533400"/>
            <a:chOff x="576" y="2400"/>
            <a:chExt cx="336" cy="336"/>
          </a:xfrm>
        </p:grpSpPr>
        <p:sp>
          <p:nvSpPr>
            <p:cNvPr descr="Shingle" id="287" name="Google Shape;287;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91" name="Google Shape;291;p19"/>
          <p:cNvGrpSpPr/>
          <p:nvPr/>
        </p:nvGrpSpPr>
        <p:grpSpPr>
          <a:xfrm>
            <a:off x="4800600" y="4572000"/>
            <a:ext cx="533400" cy="533400"/>
            <a:chOff x="576" y="2400"/>
            <a:chExt cx="336" cy="336"/>
          </a:xfrm>
        </p:grpSpPr>
        <p:sp>
          <p:nvSpPr>
            <p:cNvPr descr="Shingle" id="292" name="Google Shape;292;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96" name="Google Shape;296;p19"/>
          <p:cNvGrpSpPr/>
          <p:nvPr/>
        </p:nvGrpSpPr>
        <p:grpSpPr>
          <a:xfrm>
            <a:off x="3352800" y="2133600"/>
            <a:ext cx="533400" cy="533400"/>
            <a:chOff x="576" y="2400"/>
            <a:chExt cx="336" cy="336"/>
          </a:xfrm>
        </p:grpSpPr>
        <p:sp>
          <p:nvSpPr>
            <p:cNvPr descr="Shingle" id="297" name="Google Shape;297;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01" name="Google Shape;301;p19"/>
          <p:cNvGrpSpPr/>
          <p:nvPr/>
        </p:nvGrpSpPr>
        <p:grpSpPr>
          <a:xfrm>
            <a:off x="6019800" y="1905000"/>
            <a:ext cx="533400" cy="533400"/>
            <a:chOff x="576" y="2400"/>
            <a:chExt cx="336" cy="336"/>
          </a:xfrm>
        </p:grpSpPr>
        <p:sp>
          <p:nvSpPr>
            <p:cNvPr descr="Shingle" id="302" name="Google Shape;302;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06" name="Google Shape;306;p19"/>
          <p:cNvGrpSpPr/>
          <p:nvPr/>
        </p:nvGrpSpPr>
        <p:grpSpPr>
          <a:xfrm>
            <a:off x="2362200" y="2971800"/>
            <a:ext cx="533400" cy="533400"/>
            <a:chOff x="576" y="2400"/>
            <a:chExt cx="336" cy="336"/>
          </a:xfrm>
        </p:grpSpPr>
        <p:sp>
          <p:nvSpPr>
            <p:cNvPr descr="Shingle" id="307" name="Google Shape;307;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11" name="Google Shape;311;p19"/>
          <p:cNvGrpSpPr/>
          <p:nvPr/>
        </p:nvGrpSpPr>
        <p:grpSpPr>
          <a:xfrm>
            <a:off x="1143000" y="2209800"/>
            <a:ext cx="533400" cy="533400"/>
            <a:chOff x="576" y="2400"/>
            <a:chExt cx="336" cy="336"/>
          </a:xfrm>
        </p:grpSpPr>
        <p:sp>
          <p:nvSpPr>
            <p:cNvPr descr="Shingle" id="312" name="Google Shape;312;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16" name="Google Shape;316;p19"/>
          <p:cNvGrpSpPr/>
          <p:nvPr/>
        </p:nvGrpSpPr>
        <p:grpSpPr>
          <a:xfrm>
            <a:off x="1828800" y="1524000"/>
            <a:ext cx="533400" cy="533400"/>
            <a:chOff x="576" y="2400"/>
            <a:chExt cx="336" cy="336"/>
          </a:xfrm>
        </p:grpSpPr>
        <p:sp>
          <p:nvSpPr>
            <p:cNvPr descr="Shingle" id="317" name="Google Shape;317;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21" name="Google Shape;321;p19"/>
          <p:cNvGrpSpPr/>
          <p:nvPr/>
        </p:nvGrpSpPr>
        <p:grpSpPr>
          <a:xfrm>
            <a:off x="1981200" y="3962400"/>
            <a:ext cx="533400" cy="533400"/>
            <a:chOff x="576" y="2400"/>
            <a:chExt cx="336" cy="336"/>
          </a:xfrm>
        </p:grpSpPr>
        <p:sp>
          <p:nvSpPr>
            <p:cNvPr descr="Shingle" id="322" name="Google Shape;322;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26" name="Google Shape;326;p19"/>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b="0" i="0" sz="1400" u="none" cap="none" strike="noStrike">
              <a:solidFill>
                <a:srgbClr val="000000"/>
              </a:solidFill>
              <a:latin typeface="Arial"/>
              <a:ea typeface="Arial"/>
              <a:cs typeface="Arial"/>
              <a:sym typeface="Arial"/>
            </a:endParaRPr>
          </a:p>
        </p:txBody>
      </p:sp>
      <p:grpSp>
        <p:nvGrpSpPr>
          <p:cNvPr id="327" name="Google Shape;327;p19"/>
          <p:cNvGrpSpPr/>
          <p:nvPr/>
        </p:nvGrpSpPr>
        <p:grpSpPr>
          <a:xfrm>
            <a:off x="6934200" y="4495800"/>
            <a:ext cx="533400" cy="533400"/>
            <a:chOff x="576" y="2400"/>
            <a:chExt cx="336" cy="336"/>
          </a:xfrm>
        </p:grpSpPr>
        <p:sp>
          <p:nvSpPr>
            <p:cNvPr descr="Shingle" id="328" name="Google Shape;328;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32" name="Google Shape;332;p19"/>
          <p:cNvGrpSpPr/>
          <p:nvPr/>
        </p:nvGrpSpPr>
        <p:grpSpPr>
          <a:xfrm>
            <a:off x="6172200" y="4495800"/>
            <a:ext cx="533400" cy="533400"/>
            <a:chOff x="576" y="2400"/>
            <a:chExt cx="336" cy="336"/>
          </a:xfrm>
        </p:grpSpPr>
        <p:sp>
          <p:nvSpPr>
            <p:cNvPr descr="Shingle" id="333" name="Google Shape;333;p19"/>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19"/>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19"/>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19"/>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337" name="Google Shape;337;p19"/>
          <p:cNvCxnSpPr>
            <a:stCxn id="338" idx="0"/>
            <a:endCxn id="298" idx="2"/>
          </p:cNvCxnSpPr>
          <p:nvPr/>
        </p:nvCxnSpPr>
        <p:spPr>
          <a:xfrm rot="10800000">
            <a:off x="3619500" y="2667000"/>
            <a:ext cx="1333500" cy="838200"/>
          </a:xfrm>
          <a:prstGeom prst="straightConnector1">
            <a:avLst/>
          </a:prstGeom>
          <a:noFill/>
          <a:ln cap="flat" cmpd="sng" w="9525">
            <a:solidFill>
              <a:schemeClr val="dk1"/>
            </a:solidFill>
            <a:prstDash val="solid"/>
            <a:round/>
            <a:headEnd len="sm" w="sm" type="none"/>
            <a:tailEnd len="sm" w="sm" type="none"/>
          </a:ln>
        </p:spPr>
      </p:cxnSp>
      <p:cxnSp>
        <p:nvCxnSpPr>
          <p:cNvPr id="339" name="Google Shape;339;p19"/>
          <p:cNvCxnSpPr>
            <a:stCxn id="338" idx="0"/>
            <a:endCxn id="308" idx="3"/>
          </p:cNvCxnSpPr>
          <p:nvPr/>
        </p:nvCxnSpPr>
        <p:spPr>
          <a:xfrm rot="10800000">
            <a:off x="2822700" y="3390900"/>
            <a:ext cx="2130300" cy="114300"/>
          </a:xfrm>
          <a:prstGeom prst="straightConnector1">
            <a:avLst/>
          </a:prstGeom>
          <a:noFill/>
          <a:ln cap="flat" cmpd="sng" w="9525">
            <a:solidFill>
              <a:schemeClr val="dk1"/>
            </a:solidFill>
            <a:prstDash val="solid"/>
            <a:round/>
            <a:headEnd len="sm" w="sm" type="none"/>
            <a:tailEnd len="sm" w="sm" type="none"/>
          </a:ln>
        </p:spPr>
      </p:cxnSp>
      <p:cxnSp>
        <p:nvCxnSpPr>
          <p:cNvPr id="340" name="Google Shape;340;p19"/>
          <p:cNvCxnSpPr>
            <a:stCxn id="338" idx="0"/>
            <a:endCxn id="323" idx="3"/>
          </p:cNvCxnSpPr>
          <p:nvPr/>
        </p:nvCxnSpPr>
        <p:spPr>
          <a:xfrm flipH="1">
            <a:off x="2441700" y="3505200"/>
            <a:ext cx="2511300" cy="876300"/>
          </a:xfrm>
          <a:prstGeom prst="straightConnector1">
            <a:avLst/>
          </a:prstGeom>
          <a:noFill/>
          <a:ln cap="flat" cmpd="sng" w="9525">
            <a:solidFill>
              <a:schemeClr val="dk1"/>
            </a:solidFill>
            <a:prstDash val="solid"/>
            <a:round/>
            <a:headEnd len="sm" w="sm" type="none"/>
            <a:tailEnd len="sm" w="sm" type="none"/>
          </a:ln>
        </p:spPr>
      </p:cxnSp>
      <p:cxnSp>
        <p:nvCxnSpPr>
          <p:cNvPr id="341" name="Google Shape;341;p19"/>
          <p:cNvCxnSpPr>
            <a:stCxn id="338" idx="0"/>
            <a:endCxn id="287" idx="5"/>
          </p:cNvCxnSpPr>
          <p:nvPr/>
        </p:nvCxnSpPr>
        <p:spPr>
          <a:xfrm flipH="1">
            <a:off x="1314600" y="3505200"/>
            <a:ext cx="3638400" cy="457200"/>
          </a:xfrm>
          <a:prstGeom prst="straightConnector1">
            <a:avLst/>
          </a:prstGeom>
          <a:noFill/>
          <a:ln cap="flat" cmpd="sng" w="9525">
            <a:solidFill>
              <a:schemeClr val="dk1"/>
            </a:solidFill>
            <a:prstDash val="solid"/>
            <a:round/>
            <a:headEnd len="sm" w="sm" type="none"/>
            <a:tailEnd len="sm" w="sm" type="none"/>
          </a:ln>
        </p:spPr>
      </p:cxnSp>
      <p:cxnSp>
        <p:nvCxnSpPr>
          <p:cNvPr id="342" name="Google Shape;342;p19"/>
          <p:cNvCxnSpPr>
            <a:stCxn id="313" idx="3"/>
            <a:endCxn id="338" idx="0"/>
          </p:cNvCxnSpPr>
          <p:nvPr/>
        </p:nvCxnSpPr>
        <p:spPr>
          <a:xfrm>
            <a:off x="1603375" y="2628900"/>
            <a:ext cx="3349500" cy="876300"/>
          </a:xfrm>
          <a:prstGeom prst="straightConnector1">
            <a:avLst/>
          </a:prstGeom>
          <a:noFill/>
          <a:ln cap="flat" cmpd="sng" w="9525">
            <a:solidFill>
              <a:schemeClr val="dk1"/>
            </a:solidFill>
            <a:prstDash val="solid"/>
            <a:round/>
            <a:headEnd len="sm" w="sm" type="none"/>
            <a:tailEnd len="sm" w="sm" type="none"/>
          </a:ln>
        </p:spPr>
      </p:cxnSp>
      <p:cxnSp>
        <p:nvCxnSpPr>
          <p:cNvPr id="343" name="Google Shape;343;p19"/>
          <p:cNvCxnSpPr>
            <a:stCxn id="338" idx="0"/>
            <a:endCxn id="318" idx="2"/>
          </p:cNvCxnSpPr>
          <p:nvPr/>
        </p:nvCxnSpPr>
        <p:spPr>
          <a:xfrm rot="10800000">
            <a:off x="2095500" y="2057400"/>
            <a:ext cx="2857500" cy="1447800"/>
          </a:xfrm>
          <a:prstGeom prst="straightConnector1">
            <a:avLst/>
          </a:prstGeom>
          <a:noFill/>
          <a:ln cap="flat" cmpd="sng" w="9525">
            <a:solidFill>
              <a:schemeClr val="dk1"/>
            </a:solidFill>
            <a:prstDash val="solid"/>
            <a:round/>
            <a:headEnd len="sm" w="sm" type="none"/>
            <a:tailEnd len="sm" w="sm" type="none"/>
          </a:ln>
        </p:spPr>
      </p:cxnSp>
      <p:cxnSp>
        <p:nvCxnSpPr>
          <p:cNvPr id="344" name="Google Shape;344;p19"/>
          <p:cNvCxnSpPr>
            <a:stCxn id="338" idx="0"/>
            <a:endCxn id="292" idx="0"/>
          </p:cNvCxnSpPr>
          <p:nvPr/>
        </p:nvCxnSpPr>
        <p:spPr>
          <a:xfrm>
            <a:off x="4953000" y="3505200"/>
            <a:ext cx="114300" cy="1066800"/>
          </a:xfrm>
          <a:prstGeom prst="straightConnector1">
            <a:avLst/>
          </a:prstGeom>
          <a:noFill/>
          <a:ln cap="flat" cmpd="sng" w="9525">
            <a:solidFill>
              <a:schemeClr val="dk1"/>
            </a:solidFill>
            <a:prstDash val="solid"/>
            <a:round/>
            <a:headEnd len="sm" w="sm" type="none"/>
            <a:tailEnd len="sm" w="sm" type="none"/>
          </a:ln>
        </p:spPr>
      </p:cxnSp>
      <p:cxnSp>
        <p:nvCxnSpPr>
          <p:cNvPr id="345" name="Google Shape;345;p19"/>
          <p:cNvCxnSpPr>
            <a:stCxn id="338" idx="0"/>
            <a:endCxn id="333" idx="1"/>
          </p:cNvCxnSpPr>
          <p:nvPr/>
        </p:nvCxnSpPr>
        <p:spPr>
          <a:xfrm>
            <a:off x="4953000" y="3505200"/>
            <a:ext cx="1352700" cy="1143000"/>
          </a:xfrm>
          <a:prstGeom prst="straightConnector1">
            <a:avLst/>
          </a:prstGeom>
          <a:noFill/>
          <a:ln cap="flat" cmpd="sng" w="9525">
            <a:solidFill>
              <a:schemeClr val="dk1"/>
            </a:solidFill>
            <a:prstDash val="solid"/>
            <a:round/>
            <a:headEnd len="sm" w="sm" type="none"/>
            <a:tailEnd len="sm" w="sm" type="none"/>
          </a:ln>
        </p:spPr>
      </p:cxnSp>
      <p:cxnSp>
        <p:nvCxnSpPr>
          <p:cNvPr id="346" name="Google Shape;346;p19"/>
          <p:cNvCxnSpPr>
            <a:stCxn id="338" idx="0"/>
            <a:endCxn id="328" idx="1"/>
          </p:cNvCxnSpPr>
          <p:nvPr/>
        </p:nvCxnSpPr>
        <p:spPr>
          <a:xfrm>
            <a:off x="4953000" y="3505200"/>
            <a:ext cx="2114700" cy="1143000"/>
          </a:xfrm>
          <a:prstGeom prst="straightConnector1">
            <a:avLst/>
          </a:prstGeom>
          <a:noFill/>
          <a:ln cap="flat" cmpd="sng" w="9525">
            <a:solidFill>
              <a:schemeClr val="dk1"/>
            </a:solidFill>
            <a:prstDash val="solid"/>
            <a:round/>
            <a:headEnd len="sm" w="sm" type="none"/>
            <a:tailEnd len="sm" w="sm" type="none"/>
          </a:ln>
        </p:spPr>
      </p:cxnSp>
      <p:cxnSp>
        <p:nvCxnSpPr>
          <p:cNvPr id="347" name="Google Shape;347;p19"/>
          <p:cNvCxnSpPr>
            <a:stCxn id="338" idx="0"/>
            <a:endCxn id="303" idx="1"/>
          </p:cNvCxnSpPr>
          <p:nvPr/>
        </p:nvCxnSpPr>
        <p:spPr>
          <a:xfrm flipH="1" rot="10800000">
            <a:off x="4953000" y="2324100"/>
            <a:ext cx="1139700" cy="1181100"/>
          </a:xfrm>
          <a:prstGeom prst="straightConnector1">
            <a:avLst/>
          </a:prstGeom>
          <a:noFill/>
          <a:ln cap="flat" cmpd="sng" w="9525">
            <a:solidFill>
              <a:schemeClr val="dk1"/>
            </a:solidFill>
            <a:prstDash val="solid"/>
            <a:round/>
            <a:headEnd len="sm" w="sm" type="none"/>
            <a:tailEnd len="sm" w="sm" type="none"/>
          </a:ln>
        </p:spPr>
      </p:cxnSp>
      <p:grpSp>
        <p:nvGrpSpPr>
          <p:cNvPr id="348" name="Google Shape;348;p19"/>
          <p:cNvGrpSpPr/>
          <p:nvPr/>
        </p:nvGrpSpPr>
        <p:grpSpPr>
          <a:xfrm>
            <a:off x="4267200" y="3048000"/>
            <a:ext cx="1371600" cy="762000"/>
            <a:chOff x="2688" y="2064"/>
            <a:chExt cx="864" cy="480"/>
          </a:xfrm>
        </p:grpSpPr>
        <p:sp>
          <p:nvSpPr>
            <p:cNvPr id="349" name="Google Shape;349;p19"/>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350" name="Google Shape;350;p19"/>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1" name="Google Shape;351;p19"/>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2" name="Google Shape;352;p19"/>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3" name="Google Shape;353;p19"/>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4" name="Google Shape;354;p19"/>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5" name="Google Shape;355;p19"/>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38" name="Google Shape;338;p19"/>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6" name="Google Shape;356;p19"/>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7" name="Google Shape;357;p19"/>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8" name="Google Shape;358;p19"/>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359" name="Google Shape;359;p19"/>
          <p:cNvSpPr txBox="1"/>
          <p:nvPr/>
        </p:nvSpPr>
        <p:spPr>
          <a:xfrm>
            <a:off x="3609975" y="5410200"/>
            <a:ext cx="1905000" cy="457200"/>
          </a:xfrm>
          <a:prstGeom prst="rect">
            <a:avLst/>
          </a:prstGeom>
          <a:noFill/>
          <a:ln>
            <a:noFill/>
          </a:ln>
        </p:spPr>
        <p:txBody>
          <a:bodyPr anchorCtr="0" anchor="t" bIns="45700" lIns="91425" spcFirstLastPara="1" rIns="91425" wrap="square" tIns="45700">
            <a:spAutoFit/>
          </a:bodyPr>
          <a:lstStyle/>
          <a:p>
            <a:pPr indent="-227013" lvl="0" marL="227013"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Expensive!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EULER GRAPH AND CIRCUITS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65" name="Google Shape;365;p2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Wiring: Better Approach</a:t>
            </a:r>
            <a:endParaRPr/>
          </a:p>
        </p:txBody>
      </p:sp>
      <p:grpSp>
        <p:nvGrpSpPr>
          <p:cNvPr id="366" name="Google Shape;366;p20"/>
          <p:cNvGrpSpPr/>
          <p:nvPr/>
        </p:nvGrpSpPr>
        <p:grpSpPr>
          <a:xfrm>
            <a:off x="914400" y="3810000"/>
            <a:ext cx="533400" cy="533400"/>
            <a:chOff x="576" y="2400"/>
            <a:chExt cx="336" cy="336"/>
          </a:xfrm>
        </p:grpSpPr>
        <p:sp>
          <p:nvSpPr>
            <p:cNvPr descr="Shingle" id="367" name="Google Shape;367;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1" name="Google Shape;371;p20"/>
          <p:cNvGrpSpPr/>
          <p:nvPr/>
        </p:nvGrpSpPr>
        <p:grpSpPr>
          <a:xfrm>
            <a:off x="4800600" y="4572000"/>
            <a:ext cx="533400" cy="533400"/>
            <a:chOff x="576" y="2400"/>
            <a:chExt cx="336" cy="336"/>
          </a:xfrm>
        </p:grpSpPr>
        <p:sp>
          <p:nvSpPr>
            <p:cNvPr descr="Shingle" id="372" name="Google Shape;372;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6" name="Google Shape;376;p20"/>
          <p:cNvGrpSpPr/>
          <p:nvPr/>
        </p:nvGrpSpPr>
        <p:grpSpPr>
          <a:xfrm>
            <a:off x="3352800" y="2133600"/>
            <a:ext cx="533400" cy="533400"/>
            <a:chOff x="576" y="2400"/>
            <a:chExt cx="336" cy="336"/>
          </a:xfrm>
        </p:grpSpPr>
        <p:sp>
          <p:nvSpPr>
            <p:cNvPr descr="Shingle" id="377" name="Google Shape;377;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81" name="Google Shape;381;p20"/>
          <p:cNvGrpSpPr/>
          <p:nvPr/>
        </p:nvGrpSpPr>
        <p:grpSpPr>
          <a:xfrm>
            <a:off x="6019800" y="1905000"/>
            <a:ext cx="533400" cy="533400"/>
            <a:chOff x="576" y="2400"/>
            <a:chExt cx="336" cy="336"/>
          </a:xfrm>
        </p:grpSpPr>
        <p:sp>
          <p:nvSpPr>
            <p:cNvPr descr="Shingle" id="382" name="Google Shape;382;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86" name="Google Shape;386;p20"/>
          <p:cNvGrpSpPr/>
          <p:nvPr/>
        </p:nvGrpSpPr>
        <p:grpSpPr>
          <a:xfrm>
            <a:off x="2362200" y="2971800"/>
            <a:ext cx="533400" cy="533400"/>
            <a:chOff x="576" y="2400"/>
            <a:chExt cx="336" cy="336"/>
          </a:xfrm>
        </p:grpSpPr>
        <p:sp>
          <p:nvSpPr>
            <p:cNvPr descr="Shingle" id="387" name="Google Shape;387;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1" name="Google Shape;391;p20"/>
          <p:cNvGrpSpPr/>
          <p:nvPr/>
        </p:nvGrpSpPr>
        <p:grpSpPr>
          <a:xfrm>
            <a:off x="1143000" y="2209800"/>
            <a:ext cx="533400" cy="533400"/>
            <a:chOff x="576" y="2400"/>
            <a:chExt cx="336" cy="336"/>
          </a:xfrm>
        </p:grpSpPr>
        <p:sp>
          <p:nvSpPr>
            <p:cNvPr descr="Shingle" id="392" name="Google Shape;392;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6" name="Google Shape;396;p20"/>
          <p:cNvGrpSpPr/>
          <p:nvPr/>
        </p:nvGrpSpPr>
        <p:grpSpPr>
          <a:xfrm>
            <a:off x="1828800" y="1524000"/>
            <a:ext cx="533400" cy="533400"/>
            <a:chOff x="576" y="2400"/>
            <a:chExt cx="336" cy="336"/>
          </a:xfrm>
        </p:grpSpPr>
        <p:sp>
          <p:nvSpPr>
            <p:cNvPr descr="Shingle" id="397" name="Google Shape;397;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01" name="Google Shape;401;p20"/>
          <p:cNvGrpSpPr/>
          <p:nvPr/>
        </p:nvGrpSpPr>
        <p:grpSpPr>
          <a:xfrm>
            <a:off x="1981200" y="3962400"/>
            <a:ext cx="533400" cy="533400"/>
            <a:chOff x="576" y="2400"/>
            <a:chExt cx="336" cy="336"/>
          </a:xfrm>
        </p:grpSpPr>
        <p:sp>
          <p:nvSpPr>
            <p:cNvPr descr="Shingle" id="402" name="Google Shape;402;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6" name="Google Shape;406;p20"/>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b="0" i="0" sz="1400" u="none" cap="none" strike="noStrike">
              <a:solidFill>
                <a:srgbClr val="000000"/>
              </a:solidFill>
              <a:latin typeface="Arial"/>
              <a:ea typeface="Arial"/>
              <a:cs typeface="Arial"/>
              <a:sym typeface="Arial"/>
            </a:endParaRPr>
          </a:p>
        </p:txBody>
      </p:sp>
      <p:grpSp>
        <p:nvGrpSpPr>
          <p:cNvPr id="407" name="Google Shape;407;p20"/>
          <p:cNvGrpSpPr/>
          <p:nvPr/>
        </p:nvGrpSpPr>
        <p:grpSpPr>
          <a:xfrm>
            <a:off x="6934200" y="4495800"/>
            <a:ext cx="533400" cy="533400"/>
            <a:chOff x="576" y="2400"/>
            <a:chExt cx="336" cy="336"/>
          </a:xfrm>
        </p:grpSpPr>
        <p:sp>
          <p:nvSpPr>
            <p:cNvPr descr="Shingle" id="408" name="Google Shape;408;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12" name="Google Shape;412;p20"/>
          <p:cNvGrpSpPr/>
          <p:nvPr/>
        </p:nvGrpSpPr>
        <p:grpSpPr>
          <a:xfrm>
            <a:off x="6172200" y="4495800"/>
            <a:ext cx="533400" cy="533400"/>
            <a:chOff x="576" y="2400"/>
            <a:chExt cx="336" cy="336"/>
          </a:xfrm>
        </p:grpSpPr>
        <p:sp>
          <p:nvSpPr>
            <p:cNvPr descr="Shingle" id="413" name="Google Shape;413;p2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2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2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2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417" name="Google Shape;417;p20"/>
          <p:cNvCxnSpPr>
            <a:stCxn id="418" idx="0"/>
            <a:endCxn id="383" idx="1"/>
          </p:cNvCxnSpPr>
          <p:nvPr/>
        </p:nvCxnSpPr>
        <p:spPr>
          <a:xfrm flipH="1" rot="10800000">
            <a:off x="4953000" y="2324100"/>
            <a:ext cx="1139700" cy="1181100"/>
          </a:xfrm>
          <a:prstGeom prst="straightConnector1">
            <a:avLst/>
          </a:prstGeom>
          <a:noFill/>
          <a:ln cap="flat" cmpd="sng" w="9525">
            <a:solidFill>
              <a:schemeClr val="dk1"/>
            </a:solidFill>
            <a:prstDash val="solid"/>
            <a:round/>
            <a:headEnd len="sm" w="sm" type="none"/>
            <a:tailEnd len="sm" w="sm" type="none"/>
          </a:ln>
        </p:spPr>
      </p:cxnSp>
      <p:cxnSp>
        <p:nvCxnSpPr>
          <p:cNvPr id="419" name="Google Shape;419;p20"/>
          <p:cNvCxnSpPr>
            <a:stCxn id="418" idx="0"/>
            <a:endCxn id="372" idx="0"/>
          </p:cNvCxnSpPr>
          <p:nvPr/>
        </p:nvCxnSpPr>
        <p:spPr>
          <a:xfrm>
            <a:off x="4953000" y="3505200"/>
            <a:ext cx="114300" cy="1066800"/>
          </a:xfrm>
          <a:prstGeom prst="straightConnector1">
            <a:avLst/>
          </a:prstGeom>
          <a:noFill/>
          <a:ln cap="flat" cmpd="sng" w="9525">
            <a:solidFill>
              <a:schemeClr val="dk1"/>
            </a:solidFill>
            <a:prstDash val="solid"/>
            <a:round/>
            <a:headEnd len="sm" w="sm" type="none"/>
            <a:tailEnd len="sm" w="sm" type="none"/>
          </a:ln>
        </p:spPr>
      </p:cxnSp>
      <p:cxnSp>
        <p:nvCxnSpPr>
          <p:cNvPr id="420" name="Google Shape;420;p20"/>
          <p:cNvCxnSpPr>
            <a:stCxn id="418" idx="0"/>
            <a:endCxn id="378" idx="2"/>
          </p:cNvCxnSpPr>
          <p:nvPr/>
        </p:nvCxnSpPr>
        <p:spPr>
          <a:xfrm rot="10800000">
            <a:off x="3619500" y="2667000"/>
            <a:ext cx="1333500" cy="838200"/>
          </a:xfrm>
          <a:prstGeom prst="straightConnector1">
            <a:avLst/>
          </a:prstGeom>
          <a:noFill/>
          <a:ln cap="flat" cmpd="sng" w="9525">
            <a:solidFill>
              <a:schemeClr val="dk1"/>
            </a:solidFill>
            <a:prstDash val="solid"/>
            <a:round/>
            <a:headEnd len="sm" w="sm" type="none"/>
            <a:tailEnd len="sm" w="sm" type="none"/>
          </a:ln>
        </p:spPr>
      </p:cxnSp>
      <p:cxnSp>
        <p:nvCxnSpPr>
          <p:cNvPr id="421" name="Google Shape;421;p20"/>
          <p:cNvCxnSpPr>
            <a:stCxn id="378" idx="2"/>
            <a:endCxn id="387" idx="5"/>
          </p:cNvCxnSpPr>
          <p:nvPr/>
        </p:nvCxnSpPr>
        <p:spPr>
          <a:xfrm flipH="1">
            <a:off x="2762400" y="2667000"/>
            <a:ext cx="857100" cy="457200"/>
          </a:xfrm>
          <a:prstGeom prst="straightConnector1">
            <a:avLst/>
          </a:prstGeom>
          <a:noFill/>
          <a:ln cap="flat" cmpd="sng" w="9525">
            <a:solidFill>
              <a:schemeClr val="dk1"/>
            </a:solidFill>
            <a:prstDash val="solid"/>
            <a:round/>
            <a:headEnd len="sm" w="sm" type="none"/>
            <a:tailEnd len="sm" w="sm" type="none"/>
          </a:ln>
        </p:spPr>
      </p:cxnSp>
      <p:cxnSp>
        <p:nvCxnSpPr>
          <p:cNvPr id="422" name="Google Shape;422;p20"/>
          <p:cNvCxnSpPr>
            <a:stCxn id="387" idx="1"/>
            <a:endCxn id="393" idx="3"/>
          </p:cNvCxnSpPr>
          <p:nvPr/>
        </p:nvCxnSpPr>
        <p:spPr>
          <a:xfrm rot="10800000">
            <a:off x="1603350" y="2628900"/>
            <a:ext cx="892200" cy="495300"/>
          </a:xfrm>
          <a:prstGeom prst="straightConnector1">
            <a:avLst/>
          </a:prstGeom>
          <a:noFill/>
          <a:ln cap="flat" cmpd="sng" w="9525">
            <a:solidFill>
              <a:schemeClr val="dk1"/>
            </a:solidFill>
            <a:prstDash val="solid"/>
            <a:round/>
            <a:headEnd len="sm" w="sm" type="none"/>
            <a:tailEnd len="sm" w="sm" type="none"/>
          </a:ln>
        </p:spPr>
      </p:cxnSp>
      <p:cxnSp>
        <p:nvCxnSpPr>
          <p:cNvPr id="423" name="Google Shape;423;p20"/>
          <p:cNvCxnSpPr>
            <a:stCxn id="393" idx="3"/>
            <a:endCxn id="398" idx="2"/>
          </p:cNvCxnSpPr>
          <p:nvPr/>
        </p:nvCxnSpPr>
        <p:spPr>
          <a:xfrm flipH="1" rot="10800000">
            <a:off x="1603375" y="2057400"/>
            <a:ext cx="492000" cy="571500"/>
          </a:xfrm>
          <a:prstGeom prst="straightConnector1">
            <a:avLst/>
          </a:prstGeom>
          <a:noFill/>
          <a:ln cap="flat" cmpd="sng" w="9525">
            <a:solidFill>
              <a:schemeClr val="dk1"/>
            </a:solidFill>
            <a:prstDash val="solid"/>
            <a:round/>
            <a:headEnd len="sm" w="sm" type="none"/>
            <a:tailEnd len="sm" w="sm" type="none"/>
          </a:ln>
        </p:spPr>
      </p:cxnSp>
      <p:cxnSp>
        <p:nvCxnSpPr>
          <p:cNvPr id="424" name="Google Shape;424;p20"/>
          <p:cNvCxnSpPr>
            <a:stCxn id="388" idx="2"/>
            <a:endCxn id="402" idx="5"/>
          </p:cNvCxnSpPr>
          <p:nvPr/>
        </p:nvCxnSpPr>
        <p:spPr>
          <a:xfrm flipH="1">
            <a:off x="2381400" y="3505200"/>
            <a:ext cx="247500" cy="609600"/>
          </a:xfrm>
          <a:prstGeom prst="straightConnector1">
            <a:avLst/>
          </a:prstGeom>
          <a:noFill/>
          <a:ln cap="flat" cmpd="sng" w="9525">
            <a:solidFill>
              <a:schemeClr val="dk1"/>
            </a:solidFill>
            <a:prstDash val="solid"/>
            <a:round/>
            <a:headEnd len="sm" w="sm" type="none"/>
            <a:tailEnd len="sm" w="sm" type="none"/>
          </a:ln>
        </p:spPr>
      </p:cxnSp>
      <p:cxnSp>
        <p:nvCxnSpPr>
          <p:cNvPr id="425" name="Google Shape;425;p20"/>
          <p:cNvCxnSpPr>
            <a:stCxn id="403" idx="1"/>
            <a:endCxn id="368" idx="3"/>
          </p:cNvCxnSpPr>
          <p:nvPr/>
        </p:nvCxnSpPr>
        <p:spPr>
          <a:xfrm rot="10800000">
            <a:off x="1374725" y="4229100"/>
            <a:ext cx="679500" cy="152400"/>
          </a:xfrm>
          <a:prstGeom prst="straightConnector1">
            <a:avLst/>
          </a:prstGeom>
          <a:noFill/>
          <a:ln cap="flat" cmpd="sng" w="9525">
            <a:solidFill>
              <a:schemeClr val="dk1"/>
            </a:solidFill>
            <a:prstDash val="solid"/>
            <a:round/>
            <a:headEnd len="sm" w="sm" type="none"/>
            <a:tailEnd len="sm" w="sm" type="none"/>
          </a:ln>
        </p:spPr>
      </p:cxnSp>
      <p:cxnSp>
        <p:nvCxnSpPr>
          <p:cNvPr id="426" name="Google Shape;426;p20"/>
          <p:cNvCxnSpPr>
            <a:stCxn id="373" idx="3"/>
            <a:endCxn id="414" idx="1"/>
          </p:cNvCxnSpPr>
          <p:nvPr/>
        </p:nvCxnSpPr>
        <p:spPr>
          <a:xfrm flipH="1" rot="10800000">
            <a:off x="5260975" y="4914900"/>
            <a:ext cx="984300" cy="76200"/>
          </a:xfrm>
          <a:prstGeom prst="straightConnector1">
            <a:avLst/>
          </a:prstGeom>
          <a:noFill/>
          <a:ln cap="flat" cmpd="sng" w="9525">
            <a:solidFill>
              <a:schemeClr val="dk1"/>
            </a:solidFill>
            <a:prstDash val="solid"/>
            <a:round/>
            <a:headEnd len="sm" w="sm" type="none"/>
            <a:tailEnd len="sm" w="sm" type="none"/>
          </a:ln>
        </p:spPr>
      </p:cxnSp>
      <p:cxnSp>
        <p:nvCxnSpPr>
          <p:cNvPr id="427" name="Google Shape;427;p20"/>
          <p:cNvCxnSpPr>
            <a:stCxn id="414" idx="3"/>
            <a:endCxn id="409" idx="1"/>
          </p:cNvCxnSpPr>
          <p:nvPr/>
        </p:nvCxnSpPr>
        <p:spPr>
          <a:xfrm>
            <a:off x="6632575" y="4914900"/>
            <a:ext cx="374700" cy="0"/>
          </a:xfrm>
          <a:prstGeom prst="straightConnector1">
            <a:avLst/>
          </a:prstGeom>
          <a:noFill/>
          <a:ln cap="flat" cmpd="sng" w="9525">
            <a:solidFill>
              <a:schemeClr val="dk1"/>
            </a:solidFill>
            <a:prstDash val="solid"/>
            <a:round/>
            <a:headEnd len="sm" w="sm" type="none"/>
            <a:tailEnd len="sm" w="sm" type="none"/>
          </a:ln>
        </p:spPr>
      </p:cxnSp>
      <p:grpSp>
        <p:nvGrpSpPr>
          <p:cNvPr id="428" name="Google Shape;428;p20"/>
          <p:cNvGrpSpPr/>
          <p:nvPr/>
        </p:nvGrpSpPr>
        <p:grpSpPr>
          <a:xfrm>
            <a:off x="4267200" y="3048000"/>
            <a:ext cx="1371600" cy="762000"/>
            <a:chOff x="2688" y="2064"/>
            <a:chExt cx="864" cy="480"/>
          </a:xfrm>
        </p:grpSpPr>
        <p:sp>
          <p:nvSpPr>
            <p:cNvPr id="429" name="Google Shape;429;p20"/>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430" name="Google Shape;430;p20"/>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1" name="Google Shape;431;p20"/>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2" name="Google Shape;432;p20"/>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3" name="Google Shape;433;p20"/>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4" name="Google Shape;434;p20"/>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5" name="Google Shape;435;p20"/>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18" name="Google Shape;418;p20"/>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6" name="Google Shape;436;p20"/>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7" name="Google Shape;437;p20"/>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8" name="Google Shape;438;p20"/>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439" name="Google Shape;439;p20"/>
          <p:cNvSpPr txBox="1"/>
          <p:nvPr/>
        </p:nvSpPr>
        <p:spPr>
          <a:xfrm>
            <a:off x="533400" y="5410200"/>
            <a:ext cx="8048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Minimize the total length of wire connecting the customers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45" name="Google Shape;445;p21"/>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 Networking Problem</a:t>
            </a:r>
            <a:endParaRPr/>
          </a:p>
        </p:txBody>
      </p:sp>
      <p:sp>
        <p:nvSpPr>
          <p:cNvPr id="446" name="Google Shape;446;p21"/>
          <p:cNvSpPr txBox="1"/>
          <p:nvPr/>
        </p:nvSpPr>
        <p:spPr>
          <a:xfrm>
            <a:off x="228600" y="3962400"/>
            <a:ext cx="8686800" cy="1920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Verdana"/>
              <a:buNone/>
            </a:pPr>
            <a:r>
              <a:rPr b="0" i="0" lang="en-US" sz="2000" u="none" cap="none" strike="noStrike">
                <a:solidFill>
                  <a:schemeClr val="hlink"/>
                </a:solidFill>
                <a:latin typeface="Verdana"/>
                <a:ea typeface="Verdana"/>
                <a:cs typeface="Verdana"/>
                <a:sym typeface="Verdana"/>
              </a:rPr>
              <a:t>Problem:</a:t>
            </a:r>
            <a:r>
              <a:rPr b="0" i="0" lang="en-US" sz="2000" u="none" cap="none" strike="noStrike">
                <a:solidFill>
                  <a:schemeClr val="dk1"/>
                </a:solidFill>
                <a:latin typeface="Verdana"/>
                <a:ea typeface="Verdana"/>
                <a:cs typeface="Verdana"/>
                <a:sym typeface="Verdana"/>
              </a:rPr>
              <a:t>  The vertices represent  8  regional data centers which need to be connected with high-speed data lines.  Feasibility studies show that the links illustrated above are possible, and the cost in millions of dollars is shown next to the link.  Which links should be constructed to enable full communication (with relays allowed) and keep the total cost minimal.</a:t>
            </a:r>
            <a:endParaRPr b="0" i="0" sz="1400" u="none" cap="none" strike="noStrike">
              <a:solidFill>
                <a:srgbClr val="000000"/>
              </a:solidFill>
              <a:latin typeface="Arial"/>
              <a:ea typeface="Arial"/>
              <a:cs typeface="Arial"/>
              <a:sym typeface="Arial"/>
            </a:endParaRPr>
          </a:p>
        </p:txBody>
      </p:sp>
      <p:pic>
        <p:nvPicPr>
          <p:cNvPr descr="webfig-13" id="447" name="Google Shape;447;p21"/>
          <p:cNvPicPr preferRelativeResize="0"/>
          <p:nvPr/>
        </p:nvPicPr>
        <p:blipFill rotWithShape="1">
          <a:blip r:embed="rId3">
            <a:alphaModFix/>
          </a:blip>
          <a:srcRect b="0" l="0" r="0" t="0"/>
          <a:stretch/>
        </p:blipFill>
        <p:spPr>
          <a:xfrm>
            <a:off x="2590800" y="1828800"/>
            <a:ext cx="3095625" cy="193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53" name="Google Shape;453;p22"/>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t>Links Will Form a Spanning Tree</a:t>
            </a:r>
            <a:endParaRPr/>
          </a:p>
        </p:txBody>
      </p:sp>
      <p:sp>
        <p:nvSpPr>
          <p:cNvPr id="454" name="Google Shape;454;p22"/>
          <p:cNvSpPr txBox="1"/>
          <p:nvPr/>
        </p:nvSpPr>
        <p:spPr>
          <a:xfrm>
            <a:off x="1219200" y="4953000"/>
            <a:ext cx="7315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Cost (T) = 47 + 23 + 75 + 74 + 55 + 74  + 79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 427</a:t>
            </a:r>
            <a:endParaRPr b="0" i="0" sz="1400" u="none" cap="none" strike="noStrike">
              <a:solidFill>
                <a:srgbClr val="000000"/>
              </a:solidFill>
              <a:latin typeface="Arial"/>
              <a:ea typeface="Arial"/>
              <a:cs typeface="Arial"/>
              <a:sym typeface="Arial"/>
            </a:endParaRPr>
          </a:p>
        </p:txBody>
      </p:sp>
      <p:pic>
        <p:nvPicPr>
          <p:cNvPr descr="webfig-14" id="455" name="Google Shape;455;p22"/>
          <p:cNvPicPr preferRelativeResize="0"/>
          <p:nvPr/>
        </p:nvPicPr>
        <p:blipFill rotWithShape="1">
          <a:blip r:embed="rId3">
            <a:alphaModFix/>
          </a:blip>
          <a:srcRect b="0" l="0" r="0" t="0"/>
          <a:stretch/>
        </p:blipFill>
        <p:spPr>
          <a:xfrm>
            <a:off x="2514600" y="2057400"/>
            <a:ext cx="3933825" cy="2465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61" name="Google Shape;461;p23"/>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Minimum Spanning Trees</a:t>
            </a:r>
            <a:endParaRPr/>
          </a:p>
        </p:txBody>
      </p:sp>
      <p:sp>
        <p:nvSpPr>
          <p:cNvPr id="462" name="Google Shape;462;p23"/>
          <p:cNvSpPr txBox="1"/>
          <p:nvPr>
            <p:ph idx="1" type="body"/>
          </p:nvPr>
        </p:nvSpPr>
        <p:spPr>
          <a:xfrm>
            <a:off x="350838" y="1214438"/>
            <a:ext cx="5259387" cy="26828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US"/>
              <a:t>Undirected, connected graph </a:t>
            </a:r>
            <a:r>
              <a:rPr i="1" lang="en-US"/>
              <a:t>G</a:t>
            </a:r>
            <a:r>
              <a:rPr lang="en-US"/>
              <a:t> = (</a:t>
            </a:r>
            <a:r>
              <a:rPr i="1" lang="en-US"/>
              <a:t>V</a:t>
            </a:r>
            <a:r>
              <a:rPr lang="en-US"/>
              <a:t>,</a:t>
            </a:r>
            <a:r>
              <a:rPr i="1" lang="en-US"/>
              <a:t>E</a:t>
            </a:r>
            <a:r>
              <a:rPr lang="en-US"/>
              <a:t>)</a:t>
            </a:r>
            <a:endParaRPr/>
          </a:p>
          <a:p>
            <a:pPr indent="-342900" lvl="0" marL="342900" rtl="0" algn="l">
              <a:lnSpc>
                <a:spcPct val="100000"/>
              </a:lnSpc>
              <a:spcBef>
                <a:spcPts val="560"/>
              </a:spcBef>
              <a:spcAft>
                <a:spcPts val="0"/>
              </a:spcAft>
              <a:buClr>
                <a:schemeClr val="accent2"/>
              </a:buClr>
              <a:buSzPts val="2800"/>
              <a:buFont typeface="Arial"/>
              <a:buChar char="•"/>
            </a:pPr>
            <a:r>
              <a:rPr lang="en-US"/>
              <a:t>Weight function </a:t>
            </a:r>
            <a:r>
              <a:rPr i="1" lang="en-US"/>
              <a:t>W</a:t>
            </a:r>
            <a:r>
              <a:rPr lang="en-US"/>
              <a:t>: </a:t>
            </a:r>
            <a:r>
              <a:rPr i="1" lang="en-US"/>
              <a:t>E</a:t>
            </a:r>
            <a:r>
              <a:rPr lang="en-US"/>
              <a:t> </a:t>
            </a:r>
            <a:r>
              <a:rPr lang="en-US">
                <a:latin typeface="Noto Sans Symbols"/>
                <a:ea typeface="Noto Sans Symbols"/>
                <a:cs typeface="Noto Sans Symbols"/>
                <a:sym typeface="Noto Sans Symbols"/>
              </a:rPr>
              <a:t>→</a:t>
            </a:r>
            <a:r>
              <a:rPr lang="en-US"/>
              <a:t> </a:t>
            </a:r>
            <a:r>
              <a:rPr i="1" lang="en-US"/>
              <a:t>R </a:t>
            </a:r>
            <a:r>
              <a:rPr lang="en-US"/>
              <a:t>(assigning cost or length or other values to edges)</a:t>
            </a:r>
            <a:endParaRPr/>
          </a:p>
        </p:txBody>
      </p:sp>
      <p:pic>
        <p:nvPicPr>
          <p:cNvPr id="463" name="Google Shape;463;p23"/>
          <p:cNvPicPr preferRelativeResize="0"/>
          <p:nvPr/>
        </p:nvPicPr>
        <p:blipFill rotWithShape="1">
          <a:blip r:embed="rId3">
            <a:alphaModFix/>
          </a:blip>
          <a:srcRect b="0" l="0" r="0" t="0"/>
          <a:stretch/>
        </p:blipFill>
        <p:spPr>
          <a:xfrm>
            <a:off x="5792788" y="1685925"/>
            <a:ext cx="2963862" cy="2286000"/>
          </a:xfrm>
          <a:prstGeom prst="rect">
            <a:avLst/>
          </a:prstGeom>
          <a:noFill/>
          <a:ln>
            <a:noFill/>
          </a:ln>
        </p:spPr>
      </p:pic>
      <p:pic>
        <p:nvPicPr>
          <p:cNvPr id="464" name="Google Shape;464;p23"/>
          <p:cNvPicPr preferRelativeResize="0"/>
          <p:nvPr/>
        </p:nvPicPr>
        <p:blipFill rotWithShape="1">
          <a:blip r:embed="rId4">
            <a:alphaModFix/>
          </a:blip>
          <a:srcRect b="0" l="0" r="0" t="0"/>
          <a:stretch/>
        </p:blipFill>
        <p:spPr>
          <a:xfrm>
            <a:off x="5665788" y="5576888"/>
            <a:ext cx="2438400" cy="703262"/>
          </a:xfrm>
          <a:prstGeom prst="rect">
            <a:avLst/>
          </a:prstGeom>
          <a:noFill/>
          <a:ln>
            <a:noFill/>
          </a:ln>
        </p:spPr>
      </p:pic>
      <p:sp>
        <p:nvSpPr>
          <p:cNvPr id="465" name="Google Shape;465;p23"/>
          <p:cNvSpPr/>
          <p:nvPr/>
        </p:nvSpPr>
        <p:spPr>
          <a:xfrm>
            <a:off x="596900" y="4162425"/>
            <a:ext cx="8358188" cy="1477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Spanning tree: tree that connects all the vertices (above?)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Minimum spanning tree: tree that connects all the vertices and minimizes</a:t>
            </a:r>
            <a:endParaRPr b="0" i="1" sz="2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71" name="Google Shape;471;p2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Minimum Spanning Tree (MST)</a:t>
            </a:r>
            <a:endParaRPr/>
          </a:p>
        </p:txBody>
      </p:sp>
      <p:sp>
        <p:nvSpPr>
          <p:cNvPr id="472" name="Google Shape;472;p24"/>
          <p:cNvSpPr/>
          <p:nvPr/>
        </p:nvSpPr>
        <p:spPr>
          <a:xfrm>
            <a:off x="1066800" y="2819400"/>
            <a:ext cx="705485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it is a tree (i.e., it is acyclic)</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it covers all the vertices </a:t>
            </a:r>
            <a:r>
              <a:rPr b="1" i="1" lang="en-US" sz="2400" u="none" cap="none" strike="noStrike">
                <a:solidFill>
                  <a:schemeClr val="accent2"/>
                </a:solidFill>
                <a:latin typeface="Times New Roman"/>
                <a:ea typeface="Times New Roman"/>
                <a:cs typeface="Times New Roman"/>
                <a:sym typeface="Times New Roman"/>
              </a:rPr>
              <a:t>V</a:t>
            </a:r>
            <a:endParaRPr b="0" i="0" sz="2400" u="none" cap="none" strike="noStrike">
              <a:solidFill>
                <a:schemeClr val="accent2"/>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contains </a:t>
            </a:r>
            <a:r>
              <a:rPr b="1" i="1" lang="en-US" sz="2000" u="none" cap="none" strike="noStrike">
                <a:solidFill>
                  <a:schemeClr val="dk1"/>
                </a:solidFill>
                <a:latin typeface="Times New Roman"/>
                <a:ea typeface="Times New Roman"/>
                <a:cs typeface="Times New Roman"/>
                <a:sym typeface="Times New Roman"/>
              </a:rPr>
              <a:t>|V| - 1</a:t>
            </a:r>
            <a:r>
              <a:rPr b="0" i="0" lang="en-US" sz="2000" u="none" cap="none" strike="noStrike">
                <a:solidFill>
                  <a:schemeClr val="dk1"/>
                </a:solidFill>
                <a:latin typeface="Arial"/>
                <a:ea typeface="Arial"/>
                <a:cs typeface="Arial"/>
                <a:sym typeface="Arial"/>
              </a:rPr>
              <a:t> edges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the total cost associated with tree edges is the minimum among all possible spanning trees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not necessarily unique</a:t>
            </a:r>
            <a:endParaRPr b="0" i="0" sz="1400" u="none" cap="none" strike="noStrike">
              <a:solidFill>
                <a:srgbClr val="000000"/>
              </a:solidFill>
              <a:latin typeface="Arial"/>
              <a:ea typeface="Arial"/>
              <a:cs typeface="Arial"/>
              <a:sym typeface="Arial"/>
            </a:endParaRPr>
          </a:p>
        </p:txBody>
      </p:sp>
      <p:sp>
        <p:nvSpPr>
          <p:cNvPr id="473" name="Google Shape;473;p24"/>
          <p:cNvSpPr/>
          <p:nvPr/>
        </p:nvSpPr>
        <p:spPr>
          <a:xfrm>
            <a:off x="1066800" y="1692275"/>
            <a:ext cx="7086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b="1" i="0" lang="en-US" sz="2400" u="none" cap="none" strike="noStrike">
                <a:solidFill>
                  <a:srgbClr val="008000"/>
                </a:solidFill>
                <a:latin typeface="Arial"/>
                <a:ea typeface="Arial"/>
                <a:cs typeface="Arial"/>
                <a:sym typeface="Arial"/>
              </a:rPr>
              <a:t>minimum spanning tree</a:t>
            </a:r>
            <a:r>
              <a:rPr b="0" i="0" lang="en-US" sz="2400" u="none" cap="none" strike="noStrike">
                <a:solidFill>
                  <a:schemeClr val="dk1"/>
                </a:solidFill>
                <a:latin typeface="Arial"/>
                <a:ea typeface="Arial"/>
                <a:cs typeface="Arial"/>
                <a:sym typeface="Arial"/>
              </a:rPr>
              <a:t> is a subgraph of an undirected weighted graph </a:t>
            </a:r>
            <a:r>
              <a:rPr b="1" i="1" lang="en-US" sz="2400" u="none" cap="none" strike="noStrike">
                <a:solidFill>
                  <a:schemeClr val="dk1"/>
                </a:solidFill>
                <a:latin typeface="Times New Roman"/>
                <a:ea typeface="Times New Roman"/>
                <a:cs typeface="Times New Roman"/>
                <a:sym typeface="Times New Roman"/>
              </a:rPr>
              <a:t>G</a:t>
            </a:r>
            <a:r>
              <a:rPr b="0" i="0" lang="en-US" sz="2400" u="none" cap="none" strike="noStrike">
                <a:solidFill>
                  <a:schemeClr val="dk1"/>
                </a:solidFill>
                <a:latin typeface="Arial"/>
                <a:ea typeface="Arial"/>
                <a:cs typeface="Arial"/>
                <a:sym typeface="Arial"/>
              </a:rPr>
              <a:t>, such that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79" name="Google Shape;479;p25"/>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Can We Generate a MST? </a:t>
            </a:r>
            <a:endParaRPr/>
          </a:p>
        </p:txBody>
      </p:sp>
      <p:grpSp>
        <p:nvGrpSpPr>
          <p:cNvPr id="480" name="Google Shape;480;p25"/>
          <p:cNvGrpSpPr/>
          <p:nvPr/>
        </p:nvGrpSpPr>
        <p:grpSpPr>
          <a:xfrm>
            <a:off x="1295400" y="2209800"/>
            <a:ext cx="2438400" cy="2057400"/>
            <a:chOff x="2160" y="1344"/>
            <a:chExt cx="1536" cy="1296"/>
          </a:xfrm>
        </p:grpSpPr>
        <p:sp>
          <p:nvSpPr>
            <p:cNvPr id="481" name="Google Shape;481;p25"/>
            <p:cNvSpPr/>
            <p:nvPr/>
          </p:nvSpPr>
          <p:spPr>
            <a:xfrm>
              <a:off x="2160" y="1584"/>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2304" y="2400"/>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3216" y="2256"/>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484" name="Google Shape;484;p25"/>
            <p:cNvSpPr/>
            <p:nvPr/>
          </p:nvSpPr>
          <p:spPr>
            <a:xfrm>
              <a:off x="2640" y="1728"/>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485" name="Google Shape;485;p25"/>
            <p:cNvSpPr/>
            <p:nvPr/>
          </p:nvSpPr>
          <p:spPr>
            <a:xfrm>
              <a:off x="3456" y="1392"/>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cxnSp>
          <p:nvCxnSpPr>
            <p:cNvPr id="486" name="Google Shape;486;p25"/>
            <p:cNvCxnSpPr>
              <a:stCxn id="481" idx="7"/>
              <a:endCxn id="485" idx="2"/>
            </p:cNvCxnSpPr>
            <p:nvPr/>
          </p:nvCxnSpPr>
          <p:spPr>
            <a:xfrm>
              <a:off x="2365" y="1619"/>
              <a:ext cx="1200" cy="0"/>
            </a:xfrm>
            <a:prstGeom prst="straightConnector1">
              <a:avLst/>
            </a:prstGeom>
            <a:noFill/>
            <a:ln cap="flat" cmpd="sng" w="9525">
              <a:solidFill>
                <a:schemeClr val="dk1"/>
              </a:solidFill>
              <a:prstDash val="solid"/>
              <a:round/>
              <a:headEnd len="sm" w="sm" type="none"/>
              <a:tailEnd len="sm" w="sm" type="none"/>
            </a:ln>
          </p:spPr>
        </p:cxnSp>
        <p:cxnSp>
          <p:nvCxnSpPr>
            <p:cNvPr id="487" name="Google Shape;487;p25"/>
            <p:cNvCxnSpPr>
              <a:stCxn id="484" idx="6"/>
              <a:endCxn id="485" idx="3"/>
            </p:cNvCxnSpPr>
            <p:nvPr/>
          </p:nvCxnSpPr>
          <p:spPr>
            <a:xfrm flipH="1" rot="10800000">
              <a:off x="2880" y="1548"/>
              <a:ext cx="600" cy="300"/>
            </a:xfrm>
            <a:prstGeom prst="straightConnector1">
              <a:avLst/>
            </a:prstGeom>
            <a:noFill/>
            <a:ln cap="flat" cmpd="sng" w="9525">
              <a:solidFill>
                <a:schemeClr val="dk1"/>
              </a:solidFill>
              <a:prstDash val="solid"/>
              <a:round/>
              <a:headEnd len="sm" w="sm" type="none"/>
              <a:tailEnd len="sm" w="sm" type="none"/>
            </a:ln>
          </p:spPr>
        </p:cxnSp>
        <p:cxnSp>
          <p:nvCxnSpPr>
            <p:cNvPr id="488" name="Google Shape;488;p25"/>
            <p:cNvCxnSpPr>
              <a:stCxn id="481" idx="4"/>
              <a:endCxn id="482" idx="0"/>
            </p:cNvCxnSpPr>
            <p:nvPr/>
          </p:nvCxnSpPr>
          <p:spPr>
            <a:xfrm>
              <a:off x="2280" y="1824"/>
              <a:ext cx="0" cy="600"/>
            </a:xfrm>
            <a:prstGeom prst="straightConnector1">
              <a:avLst/>
            </a:prstGeom>
            <a:noFill/>
            <a:ln cap="flat" cmpd="sng" w="9525">
              <a:solidFill>
                <a:schemeClr val="dk1"/>
              </a:solidFill>
              <a:prstDash val="solid"/>
              <a:round/>
              <a:headEnd len="sm" w="sm" type="none"/>
              <a:tailEnd len="sm" w="sm" type="none"/>
            </a:ln>
          </p:spPr>
        </p:cxnSp>
        <p:cxnSp>
          <p:nvCxnSpPr>
            <p:cNvPr id="489" name="Google Shape;489;p25"/>
            <p:cNvCxnSpPr>
              <a:stCxn id="481" idx="5"/>
              <a:endCxn id="484" idx="2"/>
            </p:cNvCxnSpPr>
            <p:nvPr/>
          </p:nvCxnSpPr>
          <p:spPr>
            <a:xfrm>
              <a:off x="2365" y="1789"/>
              <a:ext cx="300" cy="0"/>
            </a:xfrm>
            <a:prstGeom prst="straightConnector1">
              <a:avLst/>
            </a:prstGeom>
            <a:noFill/>
            <a:ln cap="flat" cmpd="sng" w="12700">
              <a:solidFill>
                <a:schemeClr val="dk1"/>
              </a:solidFill>
              <a:prstDash val="solid"/>
              <a:round/>
              <a:headEnd len="sm" w="sm" type="none"/>
              <a:tailEnd len="sm" w="sm" type="none"/>
            </a:ln>
          </p:spPr>
        </p:cxnSp>
        <p:cxnSp>
          <p:nvCxnSpPr>
            <p:cNvPr id="490" name="Google Shape;490;p25"/>
            <p:cNvCxnSpPr>
              <a:stCxn id="482" idx="7"/>
              <a:endCxn id="484" idx="3"/>
            </p:cNvCxnSpPr>
            <p:nvPr/>
          </p:nvCxnSpPr>
          <p:spPr>
            <a:xfrm flipH="1" rot="10800000">
              <a:off x="2509" y="1835"/>
              <a:ext cx="300" cy="600"/>
            </a:xfrm>
            <a:prstGeom prst="straightConnector1">
              <a:avLst/>
            </a:prstGeom>
            <a:noFill/>
            <a:ln cap="flat" cmpd="sng" w="12700">
              <a:solidFill>
                <a:schemeClr val="dk1"/>
              </a:solidFill>
              <a:prstDash val="solid"/>
              <a:round/>
              <a:headEnd len="sm" w="sm" type="none"/>
              <a:tailEnd len="sm" w="sm" type="none"/>
            </a:ln>
          </p:spPr>
        </p:cxnSp>
        <p:cxnSp>
          <p:nvCxnSpPr>
            <p:cNvPr id="491" name="Google Shape;491;p25"/>
            <p:cNvCxnSpPr>
              <a:stCxn id="484" idx="5"/>
              <a:endCxn id="483" idx="1"/>
            </p:cNvCxnSpPr>
            <p:nvPr/>
          </p:nvCxnSpPr>
          <p:spPr>
            <a:xfrm>
              <a:off x="2845" y="1933"/>
              <a:ext cx="300" cy="300"/>
            </a:xfrm>
            <a:prstGeom prst="straightConnector1">
              <a:avLst/>
            </a:prstGeom>
            <a:noFill/>
            <a:ln cap="flat" cmpd="sng" w="12700">
              <a:solidFill>
                <a:schemeClr val="dk1"/>
              </a:solidFill>
              <a:prstDash val="solid"/>
              <a:round/>
              <a:headEnd len="sm" w="sm" type="none"/>
              <a:tailEnd len="sm" w="sm" type="none"/>
            </a:ln>
          </p:spPr>
        </p:cxnSp>
        <p:cxnSp>
          <p:nvCxnSpPr>
            <p:cNvPr id="492" name="Google Shape;492;p25"/>
            <p:cNvCxnSpPr>
              <a:stCxn id="485" idx="4"/>
              <a:endCxn id="483" idx="0"/>
            </p:cNvCxnSpPr>
            <p:nvPr/>
          </p:nvCxnSpPr>
          <p:spPr>
            <a:xfrm flipH="1">
              <a:off x="3276" y="1632"/>
              <a:ext cx="300" cy="600"/>
            </a:xfrm>
            <a:prstGeom prst="straightConnector1">
              <a:avLst/>
            </a:prstGeom>
            <a:noFill/>
            <a:ln cap="flat" cmpd="sng" w="12700">
              <a:solidFill>
                <a:schemeClr val="dk1"/>
              </a:solidFill>
              <a:prstDash val="solid"/>
              <a:round/>
              <a:headEnd len="sm" w="sm" type="none"/>
              <a:tailEnd len="sm" w="sm" type="none"/>
            </a:ln>
          </p:spPr>
        </p:cxnSp>
        <p:cxnSp>
          <p:nvCxnSpPr>
            <p:cNvPr id="493" name="Google Shape;493;p25"/>
            <p:cNvCxnSpPr>
              <a:stCxn id="483" idx="2"/>
              <a:endCxn id="482" idx="6"/>
            </p:cNvCxnSpPr>
            <p:nvPr/>
          </p:nvCxnSpPr>
          <p:spPr>
            <a:xfrm rot="10800000">
              <a:off x="2616" y="2376"/>
              <a:ext cx="600" cy="0"/>
            </a:xfrm>
            <a:prstGeom prst="straightConnector1">
              <a:avLst/>
            </a:prstGeom>
            <a:noFill/>
            <a:ln cap="flat" cmpd="sng" w="9525">
              <a:solidFill>
                <a:schemeClr val="dk1"/>
              </a:solidFill>
              <a:prstDash val="solid"/>
              <a:round/>
              <a:headEnd len="sm" w="sm" type="none"/>
              <a:tailEnd len="sm" w="sm" type="none"/>
            </a:ln>
          </p:spPr>
        </p:cxnSp>
        <p:sp>
          <p:nvSpPr>
            <p:cNvPr id="494" name="Google Shape;494;p25"/>
            <p:cNvSpPr txBox="1"/>
            <p:nvPr/>
          </p:nvSpPr>
          <p:spPr>
            <a:xfrm>
              <a:off x="2438" y="161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95" name="Google Shape;495;p25"/>
            <p:cNvSpPr txBox="1"/>
            <p:nvPr/>
          </p:nvSpPr>
          <p:spPr>
            <a:xfrm>
              <a:off x="2448" y="197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496" name="Google Shape;496;p25"/>
            <p:cNvSpPr txBox="1"/>
            <p:nvPr/>
          </p:nvSpPr>
          <p:spPr>
            <a:xfrm>
              <a:off x="2172" y="197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497" name="Google Shape;497;p25"/>
            <p:cNvSpPr txBox="1"/>
            <p:nvPr/>
          </p:nvSpPr>
          <p:spPr>
            <a:xfrm>
              <a:off x="2780" y="134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498" name="Google Shape;498;p25"/>
            <p:cNvSpPr txBox="1"/>
            <p:nvPr/>
          </p:nvSpPr>
          <p:spPr>
            <a:xfrm>
              <a:off x="2972" y="159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499" name="Google Shape;499;p25"/>
            <p:cNvSpPr txBox="1"/>
            <p:nvPr/>
          </p:nvSpPr>
          <p:spPr>
            <a:xfrm>
              <a:off x="2972" y="188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00" name="Google Shape;500;p25"/>
            <p:cNvSpPr txBox="1"/>
            <p:nvPr/>
          </p:nvSpPr>
          <p:spPr>
            <a:xfrm>
              <a:off x="2780" y="226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501" name="Google Shape;501;p25"/>
            <p:cNvSpPr txBox="1"/>
            <p:nvPr/>
          </p:nvSpPr>
          <p:spPr>
            <a:xfrm>
              <a:off x="3456" y="188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grpSp>
        <p:nvGrpSpPr>
          <p:cNvPr id="502" name="Google Shape;502;p25"/>
          <p:cNvGrpSpPr/>
          <p:nvPr/>
        </p:nvGrpSpPr>
        <p:grpSpPr>
          <a:xfrm>
            <a:off x="5334000" y="2209800"/>
            <a:ext cx="2438400" cy="2057400"/>
            <a:chOff x="3360" y="1392"/>
            <a:chExt cx="1536" cy="1296"/>
          </a:xfrm>
        </p:grpSpPr>
        <p:sp>
          <p:nvSpPr>
            <p:cNvPr id="503" name="Google Shape;503;p25"/>
            <p:cNvSpPr/>
            <p:nvPr/>
          </p:nvSpPr>
          <p:spPr>
            <a:xfrm>
              <a:off x="3360" y="1632"/>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3504" y="2448"/>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4416" y="2304"/>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a:off x="3840" y="1776"/>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a:off x="4656" y="1440"/>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cxnSp>
          <p:nvCxnSpPr>
            <p:cNvPr id="508" name="Google Shape;508;p25"/>
            <p:cNvCxnSpPr>
              <a:stCxn id="503" idx="7"/>
              <a:endCxn id="507" idx="2"/>
            </p:cNvCxnSpPr>
            <p:nvPr/>
          </p:nvCxnSpPr>
          <p:spPr>
            <a:xfrm>
              <a:off x="3565" y="1667"/>
              <a:ext cx="1200" cy="0"/>
            </a:xfrm>
            <a:prstGeom prst="straightConnector1">
              <a:avLst/>
            </a:prstGeom>
            <a:noFill/>
            <a:ln cap="flat" cmpd="sng" w="9525">
              <a:solidFill>
                <a:schemeClr val="dk1"/>
              </a:solidFill>
              <a:prstDash val="solid"/>
              <a:round/>
              <a:headEnd len="sm" w="sm" type="none"/>
              <a:tailEnd len="sm" w="sm" type="none"/>
            </a:ln>
          </p:spPr>
        </p:cxnSp>
        <p:cxnSp>
          <p:nvCxnSpPr>
            <p:cNvPr id="509" name="Google Shape;509;p25"/>
            <p:cNvCxnSpPr>
              <a:stCxn id="506" idx="6"/>
              <a:endCxn id="507" idx="3"/>
            </p:cNvCxnSpPr>
            <p:nvPr/>
          </p:nvCxnSpPr>
          <p:spPr>
            <a:xfrm flipH="1" rot="10800000">
              <a:off x="4080" y="1596"/>
              <a:ext cx="600" cy="300"/>
            </a:xfrm>
            <a:prstGeom prst="straightConnector1">
              <a:avLst/>
            </a:prstGeom>
            <a:noFill/>
            <a:ln cap="flat" cmpd="sng" w="9525">
              <a:solidFill>
                <a:schemeClr val="dk1"/>
              </a:solidFill>
              <a:prstDash val="solid"/>
              <a:round/>
              <a:headEnd len="sm" w="sm" type="none"/>
              <a:tailEnd len="sm" w="sm" type="none"/>
            </a:ln>
          </p:spPr>
        </p:cxnSp>
        <p:cxnSp>
          <p:nvCxnSpPr>
            <p:cNvPr id="510" name="Google Shape;510;p25"/>
            <p:cNvCxnSpPr>
              <a:stCxn id="503" idx="4"/>
              <a:endCxn id="504" idx="0"/>
            </p:cNvCxnSpPr>
            <p:nvPr/>
          </p:nvCxnSpPr>
          <p:spPr>
            <a:xfrm>
              <a:off x="3480" y="1872"/>
              <a:ext cx="0" cy="600"/>
            </a:xfrm>
            <a:prstGeom prst="straightConnector1">
              <a:avLst/>
            </a:prstGeom>
            <a:noFill/>
            <a:ln cap="flat" cmpd="sng" w="9525">
              <a:solidFill>
                <a:schemeClr val="dk1"/>
              </a:solidFill>
              <a:prstDash val="solid"/>
              <a:round/>
              <a:headEnd len="sm" w="sm" type="none"/>
              <a:tailEnd len="sm" w="sm" type="none"/>
            </a:ln>
          </p:spPr>
        </p:cxnSp>
        <p:cxnSp>
          <p:nvCxnSpPr>
            <p:cNvPr id="511" name="Google Shape;511;p25"/>
            <p:cNvCxnSpPr>
              <a:stCxn id="503" idx="5"/>
              <a:endCxn id="506" idx="2"/>
            </p:cNvCxnSpPr>
            <p:nvPr/>
          </p:nvCxnSpPr>
          <p:spPr>
            <a:xfrm>
              <a:off x="3565" y="1837"/>
              <a:ext cx="300" cy="0"/>
            </a:xfrm>
            <a:prstGeom prst="straightConnector1">
              <a:avLst/>
            </a:prstGeom>
            <a:noFill/>
            <a:ln cap="flat" cmpd="sng" w="50800">
              <a:solidFill>
                <a:srgbClr val="FF0000"/>
              </a:solidFill>
              <a:prstDash val="solid"/>
              <a:round/>
              <a:headEnd len="sm" w="sm" type="none"/>
              <a:tailEnd len="sm" w="sm" type="none"/>
            </a:ln>
          </p:spPr>
        </p:cxnSp>
        <p:cxnSp>
          <p:nvCxnSpPr>
            <p:cNvPr id="512" name="Google Shape;512;p25"/>
            <p:cNvCxnSpPr>
              <a:stCxn id="504" idx="7"/>
              <a:endCxn id="506" idx="3"/>
            </p:cNvCxnSpPr>
            <p:nvPr/>
          </p:nvCxnSpPr>
          <p:spPr>
            <a:xfrm flipH="1" rot="10800000">
              <a:off x="3709" y="1883"/>
              <a:ext cx="300" cy="600"/>
            </a:xfrm>
            <a:prstGeom prst="straightConnector1">
              <a:avLst/>
            </a:prstGeom>
            <a:noFill/>
            <a:ln cap="flat" cmpd="sng" w="50800">
              <a:solidFill>
                <a:srgbClr val="FF0000"/>
              </a:solidFill>
              <a:prstDash val="solid"/>
              <a:round/>
              <a:headEnd len="sm" w="sm" type="none"/>
              <a:tailEnd len="sm" w="sm" type="none"/>
            </a:ln>
          </p:spPr>
        </p:cxnSp>
        <p:cxnSp>
          <p:nvCxnSpPr>
            <p:cNvPr id="513" name="Google Shape;513;p25"/>
            <p:cNvCxnSpPr>
              <a:stCxn id="506" idx="5"/>
              <a:endCxn id="505" idx="1"/>
            </p:cNvCxnSpPr>
            <p:nvPr/>
          </p:nvCxnSpPr>
          <p:spPr>
            <a:xfrm>
              <a:off x="4045" y="1981"/>
              <a:ext cx="300" cy="300"/>
            </a:xfrm>
            <a:prstGeom prst="straightConnector1">
              <a:avLst/>
            </a:prstGeom>
            <a:noFill/>
            <a:ln cap="flat" cmpd="sng" w="50800">
              <a:solidFill>
                <a:srgbClr val="FF0000"/>
              </a:solidFill>
              <a:prstDash val="solid"/>
              <a:round/>
              <a:headEnd len="sm" w="sm" type="none"/>
              <a:tailEnd len="sm" w="sm" type="none"/>
            </a:ln>
          </p:spPr>
        </p:cxnSp>
        <p:cxnSp>
          <p:nvCxnSpPr>
            <p:cNvPr id="514" name="Google Shape;514;p25"/>
            <p:cNvCxnSpPr>
              <a:stCxn id="507" idx="4"/>
              <a:endCxn id="505" idx="0"/>
            </p:cNvCxnSpPr>
            <p:nvPr/>
          </p:nvCxnSpPr>
          <p:spPr>
            <a:xfrm flipH="1">
              <a:off x="4476" y="1680"/>
              <a:ext cx="300" cy="600"/>
            </a:xfrm>
            <a:prstGeom prst="straightConnector1">
              <a:avLst/>
            </a:prstGeom>
            <a:noFill/>
            <a:ln cap="flat" cmpd="sng" w="50800">
              <a:solidFill>
                <a:srgbClr val="FF0000"/>
              </a:solidFill>
              <a:prstDash val="solid"/>
              <a:round/>
              <a:headEnd len="sm" w="sm" type="none"/>
              <a:tailEnd len="sm" w="sm" type="none"/>
            </a:ln>
          </p:spPr>
        </p:cxnSp>
        <p:cxnSp>
          <p:nvCxnSpPr>
            <p:cNvPr id="515" name="Google Shape;515;p25"/>
            <p:cNvCxnSpPr>
              <a:stCxn id="505" idx="2"/>
              <a:endCxn id="504" idx="6"/>
            </p:cNvCxnSpPr>
            <p:nvPr/>
          </p:nvCxnSpPr>
          <p:spPr>
            <a:xfrm rot="10800000">
              <a:off x="3816" y="2424"/>
              <a:ext cx="600" cy="0"/>
            </a:xfrm>
            <a:prstGeom prst="straightConnector1">
              <a:avLst/>
            </a:prstGeom>
            <a:noFill/>
            <a:ln cap="flat" cmpd="sng" w="9525">
              <a:solidFill>
                <a:schemeClr val="dk1"/>
              </a:solidFill>
              <a:prstDash val="solid"/>
              <a:round/>
              <a:headEnd len="sm" w="sm" type="none"/>
              <a:tailEnd len="sm" w="sm" type="none"/>
            </a:ln>
          </p:spPr>
        </p:cxnSp>
        <p:sp>
          <p:nvSpPr>
            <p:cNvPr id="516" name="Google Shape;516;p25"/>
            <p:cNvSpPr txBox="1"/>
            <p:nvPr/>
          </p:nvSpPr>
          <p:spPr>
            <a:xfrm>
              <a:off x="3638" y="166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517" name="Google Shape;517;p25"/>
            <p:cNvSpPr txBox="1"/>
            <p:nvPr/>
          </p:nvSpPr>
          <p:spPr>
            <a:xfrm>
              <a:off x="3648" y="202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18" name="Google Shape;518;p25"/>
            <p:cNvSpPr txBox="1"/>
            <p:nvPr/>
          </p:nvSpPr>
          <p:spPr>
            <a:xfrm>
              <a:off x="3372" y="202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519" name="Google Shape;519;p25"/>
            <p:cNvSpPr txBox="1"/>
            <p:nvPr/>
          </p:nvSpPr>
          <p:spPr>
            <a:xfrm>
              <a:off x="3980" y="139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520" name="Google Shape;520;p25"/>
            <p:cNvSpPr txBox="1"/>
            <p:nvPr/>
          </p:nvSpPr>
          <p:spPr>
            <a:xfrm>
              <a:off x="4172" y="164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521" name="Google Shape;521;p25"/>
            <p:cNvSpPr txBox="1"/>
            <p:nvPr/>
          </p:nvSpPr>
          <p:spPr>
            <a:xfrm>
              <a:off x="4172" y="1929"/>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522" name="Google Shape;522;p25"/>
            <p:cNvSpPr txBox="1"/>
            <p:nvPr/>
          </p:nvSpPr>
          <p:spPr>
            <a:xfrm>
              <a:off x="3980" y="231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523" name="Google Shape;523;p25"/>
            <p:cNvSpPr txBox="1"/>
            <p:nvPr/>
          </p:nvSpPr>
          <p:spPr>
            <a:xfrm>
              <a:off x="4656" y="1929"/>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grpSp>
      <p:sp>
        <p:nvSpPr>
          <p:cNvPr id="524" name="Google Shape;524;p25"/>
          <p:cNvSpPr/>
          <p:nvPr/>
        </p:nvSpPr>
        <p:spPr>
          <a:xfrm>
            <a:off x="4038600" y="3200400"/>
            <a:ext cx="1066800" cy="381000"/>
          </a:xfrm>
          <a:prstGeom prst="rightArrow">
            <a:avLst>
              <a:gd fmla="val 50000" name="adj1"/>
              <a:gd fmla="val 105000" name="adj2"/>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25"/>
          <p:cNvSpPr/>
          <p:nvPr/>
        </p:nvSpPr>
        <p:spPr>
          <a:xfrm>
            <a:off x="468313" y="4479925"/>
            <a:ext cx="7942262" cy="2012950"/>
          </a:xfrm>
          <a:prstGeom prst="rect">
            <a:avLst/>
          </a:prstGeom>
          <a:noFill/>
          <a:ln>
            <a:noFill/>
          </a:ln>
        </p:spPr>
        <p:txBody>
          <a:bodyPr anchorCtr="0" anchor="t" bIns="45700" lIns="91425" spcFirstLastPara="1" rIns="91425" wrap="square" tIns="45700">
            <a:noAutofit/>
          </a:bodyPr>
          <a:lstStyle/>
          <a:p>
            <a:pPr indent="-165100" lvl="0" marL="342900" marR="0" rtl="0" algn="l">
              <a:lnSpc>
                <a:spcPct val="90000"/>
              </a:lnSpc>
              <a:spcBef>
                <a:spcPts val="0"/>
              </a:spcBef>
              <a:spcAft>
                <a:spcPts val="0"/>
              </a:spcAft>
              <a:buClr>
                <a:schemeClr val="accent2"/>
              </a:buClr>
              <a:buSzPts val="2800"/>
              <a:buFont typeface="Arial"/>
              <a:buNone/>
            </a:pPr>
            <a:r>
              <a:t/>
            </a:r>
            <a:endParaRPr b="0" i="0" sz="2800" u="none" cap="none" strike="noStrike">
              <a:solidFill>
                <a:schemeClr val="accent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32" name="Google Shape;532;p26"/>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Greedy Choice</a:t>
            </a:r>
            <a:endParaRPr/>
          </a:p>
        </p:txBody>
      </p:sp>
      <p:sp>
        <p:nvSpPr>
          <p:cNvPr id="533" name="Google Shape;533;p26"/>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None/>
            </a:pPr>
            <a:r>
              <a:rPr lang="en-US"/>
              <a:t>We will show two ways to build a minimum spanning tree.</a:t>
            </a:r>
            <a:endParaRPr/>
          </a:p>
          <a:p>
            <a:pPr indent="-342900" lvl="0" marL="342900" rtl="0" algn="l">
              <a:lnSpc>
                <a:spcPct val="100000"/>
              </a:lnSpc>
              <a:spcBef>
                <a:spcPts val="560"/>
              </a:spcBef>
              <a:spcAft>
                <a:spcPts val="0"/>
              </a:spcAft>
              <a:buClr>
                <a:schemeClr val="accent2"/>
              </a:buClr>
              <a:buSzPts val="2800"/>
              <a:buFont typeface="Arial"/>
              <a:buChar char="•"/>
            </a:pPr>
            <a:r>
              <a:rPr lang="en-US"/>
              <a:t>A MST can be grown </a:t>
            </a:r>
            <a:r>
              <a:rPr lang="en-US">
                <a:solidFill>
                  <a:srgbClr val="008080"/>
                </a:solidFill>
              </a:rPr>
              <a:t>from the current spanning tree</a:t>
            </a:r>
            <a:r>
              <a:rPr lang="en-US"/>
              <a:t> by </a:t>
            </a:r>
            <a:r>
              <a:rPr lang="en-US">
                <a:solidFill>
                  <a:srgbClr val="0000FF"/>
                </a:solidFill>
              </a:rPr>
              <a:t>adding the nearest vertex </a:t>
            </a:r>
            <a:r>
              <a:rPr lang="en-US"/>
              <a:t>and the edge connecting the nearest vertex to the MST. </a:t>
            </a:r>
            <a:r>
              <a:rPr lang="en-US">
                <a:solidFill>
                  <a:srgbClr val="CC0000"/>
                </a:solidFill>
              </a:rPr>
              <a:t>(Prim's algorithm)</a:t>
            </a:r>
            <a:br>
              <a:rPr lang="en-US">
                <a:solidFill>
                  <a:srgbClr val="CC0000"/>
                </a:solidFill>
              </a:rPr>
            </a:br>
            <a:endParaRPr>
              <a:solidFill>
                <a:srgbClr val="CC0000"/>
              </a:solidFill>
            </a:endParaRPr>
          </a:p>
          <a:p>
            <a:pPr indent="-342900" lvl="0" marL="342900" rtl="0" algn="l">
              <a:lnSpc>
                <a:spcPct val="100000"/>
              </a:lnSpc>
              <a:spcBef>
                <a:spcPts val="560"/>
              </a:spcBef>
              <a:spcAft>
                <a:spcPts val="0"/>
              </a:spcAft>
              <a:buClr>
                <a:schemeClr val="accent2"/>
              </a:buClr>
              <a:buSzPts val="2800"/>
              <a:buFont typeface="Arial"/>
              <a:buChar char="•"/>
            </a:pPr>
            <a:r>
              <a:rPr lang="en-US"/>
              <a:t>A MST can be grown </a:t>
            </a:r>
            <a:r>
              <a:rPr lang="en-US">
                <a:solidFill>
                  <a:srgbClr val="008080"/>
                </a:solidFill>
              </a:rPr>
              <a:t>from a forest </a:t>
            </a:r>
            <a:r>
              <a:rPr lang="en-US"/>
              <a:t>of spanning trees by </a:t>
            </a:r>
            <a:r>
              <a:rPr lang="en-US">
                <a:solidFill>
                  <a:srgbClr val="0000FF"/>
                </a:solidFill>
              </a:rPr>
              <a:t>adding the smallest edge </a:t>
            </a:r>
            <a:r>
              <a:rPr lang="en-US"/>
              <a:t>connecting two spanning trees. </a:t>
            </a:r>
            <a:r>
              <a:rPr lang="en-US">
                <a:solidFill>
                  <a:srgbClr val="CC0000"/>
                </a:solidFill>
              </a:rPr>
              <a:t>(Kruskal's algorithm)</a:t>
            </a:r>
            <a:endParaRPr/>
          </a:p>
          <a:p>
            <a:pPr indent="-165100" lvl="0" marL="342900" rtl="0" algn="l">
              <a:lnSpc>
                <a:spcPct val="100000"/>
              </a:lnSpc>
              <a:spcBef>
                <a:spcPts val="560"/>
              </a:spcBef>
              <a:spcAft>
                <a:spcPts val="0"/>
              </a:spcAft>
              <a:buClr>
                <a:schemeClr val="accent2"/>
              </a:buClr>
              <a:buSzPts val="2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39" name="Google Shape;539;p2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Kruskal's Algorithm</a:t>
            </a:r>
            <a:endParaRPr/>
          </a:p>
        </p:txBody>
      </p:sp>
      <p:sp>
        <p:nvSpPr>
          <p:cNvPr id="540" name="Google Shape;540;p27"/>
          <p:cNvSpPr txBox="1"/>
          <p:nvPr>
            <p:ph idx="1" type="body"/>
          </p:nvPr>
        </p:nvSpPr>
        <p:spPr>
          <a:xfrm>
            <a:off x="350838" y="1214438"/>
            <a:ext cx="8399462" cy="55070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lang="en-US" sz="2400"/>
              <a:t>Edge based algorithm</a:t>
            </a:r>
            <a:endParaRPr/>
          </a:p>
          <a:p>
            <a:pPr indent="-342900" lvl="0" marL="342900" rtl="0" algn="l">
              <a:lnSpc>
                <a:spcPct val="90000"/>
              </a:lnSpc>
              <a:spcBef>
                <a:spcPts val="480"/>
              </a:spcBef>
              <a:spcAft>
                <a:spcPts val="0"/>
              </a:spcAft>
              <a:buClr>
                <a:schemeClr val="accent2"/>
              </a:buClr>
              <a:buSzPts val="2400"/>
              <a:buFont typeface="Arial"/>
              <a:buChar char="•"/>
            </a:pPr>
            <a:r>
              <a:rPr lang="en-US" sz="2400"/>
              <a:t>Add the edges one at a time, in increasing weight order </a:t>
            </a:r>
            <a:endParaRPr/>
          </a:p>
          <a:p>
            <a:pPr indent="-342900" lvl="0" marL="342900" rtl="0" algn="l">
              <a:lnSpc>
                <a:spcPct val="90000"/>
              </a:lnSpc>
              <a:spcBef>
                <a:spcPts val="480"/>
              </a:spcBef>
              <a:spcAft>
                <a:spcPts val="0"/>
              </a:spcAft>
              <a:buClr>
                <a:schemeClr val="accent2"/>
              </a:buClr>
              <a:buSzPts val="2400"/>
              <a:buFont typeface="Arial"/>
              <a:buChar char="•"/>
            </a:pPr>
            <a:r>
              <a:rPr lang="en-US" sz="2400"/>
              <a:t>The algorithm maintains </a:t>
            </a:r>
            <a:r>
              <a:rPr i="1" lang="en-US" sz="2400"/>
              <a:t>A –</a:t>
            </a:r>
            <a:r>
              <a:rPr lang="en-US" sz="2400"/>
              <a:t> a </a:t>
            </a:r>
            <a:r>
              <a:rPr b="1" lang="en-US" sz="2400"/>
              <a:t>forest of trees</a:t>
            </a:r>
            <a:r>
              <a:rPr lang="en-US" sz="2400"/>
              <a:t>. An edge is accepted it if connects vertices of distinct trees</a:t>
            </a:r>
            <a:endParaRPr/>
          </a:p>
          <a:p>
            <a:pPr indent="-342900" lvl="0" marL="342900" rtl="0" algn="l">
              <a:lnSpc>
                <a:spcPct val="90000"/>
              </a:lnSpc>
              <a:spcBef>
                <a:spcPts val="480"/>
              </a:spcBef>
              <a:spcAft>
                <a:spcPts val="0"/>
              </a:spcAft>
              <a:buClr>
                <a:schemeClr val="accent2"/>
              </a:buClr>
              <a:buSzPts val="2400"/>
              <a:buFont typeface="Arial"/>
              <a:buChar char="•"/>
            </a:pPr>
            <a:r>
              <a:rPr lang="en-US" sz="2400"/>
              <a:t>We need a data structure that maintains a partition, i.e.,a collection of disjoint sets</a:t>
            </a:r>
            <a:endParaRPr/>
          </a:p>
          <a:p>
            <a:pPr indent="-285750" lvl="1" marL="742950" rtl="0" algn="l">
              <a:lnSpc>
                <a:spcPct val="90000"/>
              </a:lnSpc>
              <a:spcBef>
                <a:spcPts val="480"/>
              </a:spcBef>
              <a:spcAft>
                <a:spcPts val="0"/>
              </a:spcAft>
              <a:buClr>
                <a:schemeClr val="dk1"/>
              </a:buClr>
              <a:buSzPts val="2400"/>
              <a:buFont typeface="Arial"/>
              <a:buChar char="–"/>
            </a:pPr>
            <a:r>
              <a:rPr lang="en-US"/>
              <a:t>MakeSet(S,x) – simply creates a tree with just one node.</a:t>
            </a:r>
            <a:endParaRPr/>
          </a:p>
          <a:p>
            <a:pPr indent="-285750" lvl="1" marL="742950" rtl="0" algn="l">
              <a:lnSpc>
                <a:spcPct val="90000"/>
              </a:lnSpc>
              <a:spcBef>
                <a:spcPts val="480"/>
              </a:spcBef>
              <a:spcAft>
                <a:spcPts val="0"/>
              </a:spcAft>
              <a:buClr>
                <a:schemeClr val="dk1"/>
              </a:buClr>
              <a:buSzPts val="2400"/>
              <a:buFont typeface="Arial"/>
              <a:buChar char="–"/>
            </a:pPr>
            <a:r>
              <a:rPr lang="en-US"/>
              <a:t>Union(</a:t>
            </a:r>
            <a:r>
              <a:rPr i="1" lang="en-US"/>
              <a:t>S</a:t>
            </a:r>
            <a:r>
              <a:rPr baseline="-25000" lang="en-US"/>
              <a:t>i</a:t>
            </a:r>
            <a:r>
              <a:rPr lang="en-US"/>
              <a:t>,</a:t>
            </a:r>
            <a:r>
              <a:rPr i="1" lang="en-US"/>
              <a:t>S</a:t>
            </a:r>
            <a:r>
              <a:rPr baseline="-25000" lang="en-US"/>
              <a:t>j</a:t>
            </a:r>
            <a:r>
              <a:rPr lang="en-US"/>
              <a:t>) – causes a root of a one tree to point to the root of the other. </a:t>
            </a:r>
            <a:endParaRPr/>
          </a:p>
          <a:p>
            <a:pPr indent="-285750" lvl="1" marL="742950" rtl="0" algn="l">
              <a:lnSpc>
                <a:spcPct val="90000"/>
              </a:lnSpc>
              <a:spcBef>
                <a:spcPts val="480"/>
              </a:spcBef>
              <a:spcAft>
                <a:spcPts val="0"/>
              </a:spcAft>
              <a:buClr>
                <a:schemeClr val="dk1"/>
              </a:buClr>
              <a:buSzPts val="2400"/>
              <a:buFont typeface="Arial"/>
              <a:buChar char="–"/>
            </a:pPr>
            <a:r>
              <a:rPr lang="en-US"/>
              <a:t>FindSet(S, x) – follows the parent’s pointers until it reaches the root of the tree, and nodes visited in this simple path toward the root constitute a find path.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46" name="Google Shape;546;p28"/>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1</a:t>
            </a:r>
            <a:endParaRPr/>
          </a:p>
        </p:txBody>
      </p:sp>
      <p:pic>
        <p:nvPicPr>
          <p:cNvPr descr="webfig-13a" id="547" name="Google Shape;547;p28"/>
          <p:cNvPicPr preferRelativeResize="0"/>
          <p:nvPr/>
        </p:nvPicPr>
        <p:blipFill rotWithShape="1">
          <a:blip r:embed="rId3">
            <a:alphaModFix/>
          </a:blip>
          <a:srcRect b="0" l="0" r="0" t="0"/>
          <a:stretch/>
        </p:blipFill>
        <p:spPr>
          <a:xfrm>
            <a:off x="1905000" y="2133600"/>
            <a:ext cx="5153025" cy="3228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53" name="Google Shape;553;p29"/>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2</a:t>
            </a:r>
            <a:endParaRPr/>
          </a:p>
        </p:txBody>
      </p:sp>
      <p:pic>
        <p:nvPicPr>
          <p:cNvPr descr="webfig-13b" id="554" name="Google Shape;554;p29"/>
          <p:cNvPicPr preferRelativeResize="0"/>
          <p:nvPr/>
        </p:nvPicPr>
        <p:blipFill rotWithShape="1">
          <a:blip r:embed="rId3">
            <a:alphaModFix/>
          </a:blip>
          <a:srcRect b="0" l="0" r="0" t="0"/>
          <a:stretch/>
        </p:blipFill>
        <p:spPr>
          <a:xfrm>
            <a:off x="1828800" y="2209800"/>
            <a:ext cx="4953000" cy="31035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lang="en-US"/>
              <a:t>The Königsberg bridge problem</a:t>
            </a:r>
            <a:endParaRPr/>
          </a:p>
        </p:txBody>
      </p:sp>
      <p:pic>
        <p:nvPicPr>
          <p:cNvPr descr="Koenigsberg bridges" id="102" name="Google Shape;102;p3"/>
          <p:cNvPicPr preferRelativeResize="0"/>
          <p:nvPr/>
        </p:nvPicPr>
        <p:blipFill rotWithShape="1">
          <a:blip r:embed="rId3">
            <a:alphaModFix/>
          </a:blip>
          <a:srcRect b="0" l="0" r="0" t="0"/>
          <a:stretch/>
        </p:blipFill>
        <p:spPr>
          <a:xfrm>
            <a:off x="350838" y="1200150"/>
            <a:ext cx="4600575" cy="3987800"/>
          </a:xfrm>
          <a:prstGeom prst="rect">
            <a:avLst/>
          </a:prstGeom>
          <a:noFill/>
          <a:ln>
            <a:noFill/>
          </a:ln>
        </p:spPr>
      </p:pic>
      <p:sp>
        <p:nvSpPr>
          <p:cNvPr descr="KoenigsbergBridges" id="103" name="Google Shape;103;p3"/>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04" name="Google Shape;104;p3"/>
          <p:cNvPicPr preferRelativeResize="0"/>
          <p:nvPr/>
        </p:nvPicPr>
        <p:blipFill rotWithShape="1">
          <a:blip r:embed="rId4">
            <a:alphaModFix/>
          </a:blip>
          <a:srcRect b="0" l="0" r="0" t="0"/>
          <a:stretch/>
        </p:blipFill>
        <p:spPr>
          <a:xfrm>
            <a:off x="5753100" y="1387475"/>
            <a:ext cx="3390900" cy="3381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60" name="Google Shape;560;p30"/>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3</a:t>
            </a:r>
            <a:endParaRPr/>
          </a:p>
        </p:txBody>
      </p:sp>
      <p:pic>
        <p:nvPicPr>
          <p:cNvPr descr="webfig-13c" id="561" name="Google Shape;561;p30"/>
          <p:cNvPicPr preferRelativeResize="0"/>
          <p:nvPr/>
        </p:nvPicPr>
        <p:blipFill rotWithShape="1">
          <a:blip r:embed="rId3">
            <a:alphaModFix/>
          </a:blip>
          <a:srcRect b="0" l="0" r="0" t="0"/>
          <a:stretch/>
        </p:blipFill>
        <p:spPr>
          <a:xfrm>
            <a:off x="1828800" y="2133600"/>
            <a:ext cx="5000625" cy="3133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67" name="Google Shape;567;p31"/>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4</a:t>
            </a:r>
            <a:endParaRPr/>
          </a:p>
        </p:txBody>
      </p:sp>
      <p:pic>
        <p:nvPicPr>
          <p:cNvPr descr="webfig-13d" id="568" name="Google Shape;568;p31"/>
          <p:cNvPicPr preferRelativeResize="0"/>
          <p:nvPr/>
        </p:nvPicPr>
        <p:blipFill rotWithShape="1">
          <a:blip r:embed="rId3">
            <a:alphaModFix/>
          </a:blip>
          <a:srcRect b="0" l="0" r="0" t="0"/>
          <a:stretch/>
        </p:blipFill>
        <p:spPr>
          <a:xfrm>
            <a:off x="1905000" y="2057400"/>
            <a:ext cx="5229225" cy="32781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74" name="Google Shape;574;p32"/>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5</a:t>
            </a:r>
            <a:endParaRPr/>
          </a:p>
        </p:txBody>
      </p:sp>
      <p:pic>
        <p:nvPicPr>
          <p:cNvPr descr="webfig-13e" id="575" name="Google Shape;575;p32"/>
          <p:cNvPicPr preferRelativeResize="0"/>
          <p:nvPr/>
        </p:nvPicPr>
        <p:blipFill rotWithShape="1">
          <a:blip r:embed="rId3">
            <a:alphaModFix/>
          </a:blip>
          <a:srcRect b="0" l="0" r="0" t="0"/>
          <a:stretch/>
        </p:blipFill>
        <p:spPr>
          <a:xfrm>
            <a:off x="1752600" y="2057400"/>
            <a:ext cx="5305425" cy="33258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81" name="Google Shape;581;p33"/>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6</a:t>
            </a:r>
            <a:endParaRPr/>
          </a:p>
        </p:txBody>
      </p:sp>
      <p:pic>
        <p:nvPicPr>
          <p:cNvPr descr="webfig-13f" id="582" name="Google Shape;582;p33"/>
          <p:cNvPicPr preferRelativeResize="0"/>
          <p:nvPr/>
        </p:nvPicPr>
        <p:blipFill rotWithShape="1">
          <a:blip r:embed="rId3">
            <a:alphaModFix/>
          </a:blip>
          <a:srcRect b="0" l="0" r="0" t="0"/>
          <a:stretch/>
        </p:blipFill>
        <p:spPr>
          <a:xfrm>
            <a:off x="1752600" y="2057400"/>
            <a:ext cx="5229225" cy="32781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88" name="Google Shape;588;p34"/>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Why Avoiding Cycles Matters</a:t>
            </a:r>
            <a:endParaRPr/>
          </a:p>
        </p:txBody>
      </p:sp>
      <p:sp>
        <p:nvSpPr>
          <p:cNvPr id="589" name="Google Shape;589;p34"/>
          <p:cNvSpPr txBox="1"/>
          <p:nvPr/>
        </p:nvSpPr>
        <p:spPr>
          <a:xfrm>
            <a:off x="1524000" y="3124200"/>
            <a:ext cx="59436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Up to this point, we have simply taken the edges in order of their weight.  But now we will have to reject an edge since it forms a cycle when added to those already chosen.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95" name="Google Shape;595;p35"/>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Forms a Cycle</a:t>
            </a:r>
            <a:endParaRPr/>
          </a:p>
        </p:txBody>
      </p:sp>
      <p:pic>
        <p:nvPicPr>
          <p:cNvPr descr="webfig-13g" id="596" name="Google Shape;596;p35"/>
          <p:cNvPicPr preferRelativeResize="0"/>
          <p:nvPr/>
        </p:nvPicPr>
        <p:blipFill rotWithShape="1">
          <a:blip r:embed="rId3">
            <a:alphaModFix/>
          </a:blip>
          <a:srcRect b="0" l="0" r="0" t="0"/>
          <a:stretch/>
        </p:blipFill>
        <p:spPr>
          <a:xfrm>
            <a:off x="1828800" y="1828800"/>
            <a:ext cx="5305425" cy="3325813"/>
          </a:xfrm>
          <a:prstGeom prst="rect">
            <a:avLst/>
          </a:prstGeom>
          <a:noFill/>
          <a:ln>
            <a:noFill/>
          </a:ln>
        </p:spPr>
      </p:pic>
      <p:sp>
        <p:nvSpPr>
          <p:cNvPr id="597" name="Google Shape;597;p35"/>
          <p:cNvSpPr txBox="1"/>
          <p:nvPr/>
        </p:nvSpPr>
        <p:spPr>
          <a:xfrm>
            <a:off x="762000" y="54102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So we cannot take the blue edge having weight  55.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03" name="Google Shape;603;p36"/>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 – Step 7    </a:t>
            </a:r>
            <a:r>
              <a:rPr i="1" lang="en-US">
                <a:solidFill>
                  <a:schemeClr val="hlink"/>
                </a:solidFill>
              </a:rPr>
              <a:t>DONE!!</a:t>
            </a:r>
            <a:endParaRPr/>
          </a:p>
        </p:txBody>
      </p:sp>
      <p:pic>
        <p:nvPicPr>
          <p:cNvPr descr="webfig-13h" id="604" name="Google Shape;604;p36"/>
          <p:cNvPicPr preferRelativeResize="0"/>
          <p:nvPr/>
        </p:nvPicPr>
        <p:blipFill rotWithShape="1">
          <a:blip r:embed="rId3">
            <a:alphaModFix/>
          </a:blip>
          <a:srcRect b="0" l="0" r="0" t="0"/>
          <a:stretch/>
        </p:blipFill>
        <p:spPr>
          <a:xfrm>
            <a:off x="1676400" y="1752600"/>
            <a:ext cx="5381625" cy="3373438"/>
          </a:xfrm>
          <a:prstGeom prst="rect">
            <a:avLst/>
          </a:prstGeom>
          <a:noFill/>
          <a:ln>
            <a:noFill/>
          </a:ln>
        </p:spPr>
      </p:pic>
      <p:sp>
        <p:nvSpPr>
          <p:cNvPr id="605" name="Google Shape;605;p36"/>
          <p:cNvSpPr txBox="1"/>
          <p:nvPr/>
        </p:nvSpPr>
        <p:spPr>
          <a:xfrm>
            <a:off x="609600" y="5486400"/>
            <a:ext cx="8305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Weight (T) = 23 + 29 + 31 + 32 + 47 + 54 + 66 = </a:t>
            </a:r>
            <a:r>
              <a:rPr b="1" i="0" lang="en-US" sz="2000" u="none" cap="none" strike="noStrike">
                <a:solidFill>
                  <a:schemeClr val="dk1"/>
                </a:solidFill>
                <a:latin typeface="Verdana"/>
                <a:ea typeface="Verdana"/>
                <a:cs typeface="Verdana"/>
                <a:sym typeface="Verdana"/>
              </a:rPr>
              <a:t>282</a:t>
            </a:r>
            <a:r>
              <a:rPr b="0" i="0" lang="en-US" sz="18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11" name="Google Shape;611;p3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400"/>
              <a:t>Disjoint-Set</a:t>
            </a:r>
            <a:endParaRPr b="1" sz="4400"/>
          </a:p>
        </p:txBody>
      </p:sp>
      <p:sp>
        <p:nvSpPr>
          <p:cNvPr id="612" name="Google Shape;612;p37"/>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Arial"/>
              <a:buChar char="•"/>
            </a:pPr>
            <a:r>
              <a:rPr lang="en-US" sz="2400"/>
              <a:t>Keep a collection of sets S</a:t>
            </a:r>
            <a:r>
              <a:rPr baseline="-25000" lang="en-US" sz="2400"/>
              <a:t>1</a:t>
            </a:r>
            <a:r>
              <a:rPr lang="en-US" sz="2400"/>
              <a:t>, S</a:t>
            </a:r>
            <a:r>
              <a:rPr baseline="-25000" lang="en-US" sz="2400"/>
              <a:t>2</a:t>
            </a:r>
            <a:r>
              <a:rPr lang="en-US" sz="2400"/>
              <a:t>, .., S</a:t>
            </a:r>
            <a:r>
              <a:rPr baseline="-25000" lang="en-US" sz="2400"/>
              <a:t>k</a:t>
            </a:r>
            <a:r>
              <a:rPr lang="en-US" sz="2400"/>
              <a:t>, </a:t>
            </a:r>
            <a:endParaRPr/>
          </a:p>
          <a:p>
            <a:pPr indent="-285750" lvl="1" marL="742950" rtl="0" algn="l">
              <a:lnSpc>
                <a:spcPct val="100000"/>
              </a:lnSpc>
              <a:spcBef>
                <a:spcPts val="480"/>
              </a:spcBef>
              <a:spcAft>
                <a:spcPts val="0"/>
              </a:spcAft>
              <a:buClr>
                <a:schemeClr val="dk1"/>
              </a:buClr>
              <a:buSzPts val="2400"/>
              <a:buFont typeface="Arial"/>
              <a:buChar char="–"/>
            </a:pPr>
            <a:r>
              <a:rPr lang="en-US"/>
              <a:t>Each S</a:t>
            </a:r>
            <a:r>
              <a:rPr baseline="-25000" lang="en-US"/>
              <a:t>i</a:t>
            </a:r>
            <a:r>
              <a:rPr lang="en-US"/>
              <a:t> is a set, e,g, S</a:t>
            </a:r>
            <a:r>
              <a:rPr baseline="-25000" lang="en-US"/>
              <a:t>1</a:t>
            </a:r>
            <a:r>
              <a:rPr lang="en-US"/>
              <a:t>={v</a:t>
            </a:r>
            <a:r>
              <a:rPr baseline="-25000" lang="en-US"/>
              <a:t>1</a:t>
            </a:r>
            <a:r>
              <a:rPr lang="en-US"/>
              <a:t>, v</a:t>
            </a:r>
            <a:r>
              <a:rPr baseline="-25000" lang="en-US"/>
              <a:t>2</a:t>
            </a:r>
            <a:r>
              <a:rPr lang="en-US"/>
              <a:t>, v</a:t>
            </a:r>
            <a:r>
              <a:rPr baseline="-25000" lang="en-US"/>
              <a:t>8</a:t>
            </a:r>
            <a:r>
              <a:rPr lang="en-US"/>
              <a:t>}.</a:t>
            </a:r>
            <a:endParaRPr/>
          </a:p>
          <a:p>
            <a:pPr indent="-342900" lvl="0" marL="342900" rtl="0" algn="l">
              <a:lnSpc>
                <a:spcPct val="100000"/>
              </a:lnSpc>
              <a:spcBef>
                <a:spcPts val="480"/>
              </a:spcBef>
              <a:spcAft>
                <a:spcPts val="0"/>
              </a:spcAft>
              <a:buClr>
                <a:schemeClr val="accent2"/>
              </a:buClr>
              <a:buSzPts val="2400"/>
              <a:buFont typeface="Arial"/>
              <a:buChar char="•"/>
            </a:pPr>
            <a:r>
              <a:rPr lang="en-US" sz="2400"/>
              <a:t>Three operations</a:t>
            </a:r>
            <a:endParaRPr/>
          </a:p>
          <a:p>
            <a:pPr indent="-285750" lvl="1" marL="742950" rtl="0" algn="l">
              <a:lnSpc>
                <a:spcPct val="100000"/>
              </a:lnSpc>
              <a:spcBef>
                <a:spcPts val="480"/>
              </a:spcBef>
              <a:spcAft>
                <a:spcPts val="0"/>
              </a:spcAft>
              <a:buClr>
                <a:srgbClr val="CC0000"/>
              </a:buClr>
              <a:buSzPts val="2400"/>
              <a:buFont typeface="Arial"/>
              <a:buChar char="–"/>
            </a:pPr>
            <a:r>
              <a:rPr lang="en-US">
                <a:solidFill>
                  <a:srgbClr val="CC0000"/>
                </a:solidFill>
              </a:rPr>
              <a:t>Make-Set(x)-</a:t>
            </a:r>
            <a:r>
              <a:rPr lang="en-US"/>
              <a:t>creates a new set whose only member is x.</a:t>
            </a:r>
            <a:endParaRPr/>
          </a:p>
          <a:p>
            <a:pPr indent="-285750" lvl="1" marL="742950" rtl="0" algn="l">
              <a:lnSpc>
                <a:spcPct val="100000"/>
              </a:lnSpc>
              <a:spcBef>
                <a:spcPts val="480"/>
              </a:spcBef>
              <a:spcAft>
                <a:spcPts val="0"/>
              </a:spcAft>
              <a:buClr>
                <a:srgbClr val="CC0000"/>
              </a:buClr>
              <a:buSzPts val="2400"/>
              <a:buFont typeface="Arial"/>
              <a:buChar char="–"/>
            </a:pPr>
            <a:r>
              <a:rPr lang="en-US">
                <a:solidFill>
                  <a:srgbClr val="CC0000"/>
                </a:solidFill>
              </a:rPr>
              <a:t>Union(x, y)</a:t>
            </a:r>
            <a:r>
              <a:rPr lang="en-US"/>
              <a:t> </a:t>
            </a:r>
            <a:r>
              <a:rPr lang="en-US">
                <a:latin typeface="Times New Roman"/>
                <a:ea typeface="Times New Roman"/>
                <a:cs typeface="Times New Roman"/>
                <a:sym typeface="Times New Roman"/>
              </a:rPr>
              <a:t>–</a:t>
            </a:r>
            <a:r>
              <a:rPr lang="en-US"/>
              <a:t>unites the sets that contain x and y, say, S</a:t>
            </a:r>
            <a:r>
              <a:rPr baseline="-25000" lang="en-US"/>
              <a:t>x</a:t>
            </a:r>
            <a:r>
              <a:rPr lang="en-US"/>
              <a:t> and S</a:t>
            </a:r>
            <a:r>
              <a:rPr baseline="-25000" lang="en-US"/>
              <a:t>y</a:t>
            </a:r>
            <a:r>
              <a:rPr lang="en-US"/>
              <a:t>, into a new set that is the union of the two sets.</a:t>
            </a:r>
            <a:endParaRPr/>
          </a:p>
          <a:p>
            <a:pPr indent="-285750" lvl="1" marL="742950" rtl="0" algn="l">
              <a:lnSpc>
                <a:spcPct val="100000"/>
              </a:lnSpc>
              <a:spcBef>
                <a:spcPts val="480"/>
              </a:spcBef>
              <a:spcAft>
                <a:spcPts val="0"/>
              </a:spcAft>
              <a:buClr>
                <a:srgbClr val="CC0000"/>
              </a:buClr>
              <a:buSzPts val="2400"/>
              <a:buFont typeface="Arial"/>
              <a:buChar char="–"/>
            </a:pPr>
            <a:r>
              <a:rPr lang="en-US">
                <a:solidFill>
                  <a:srgbClr val="CC0000"/>
                </a:solidFill>
              </a:rPr>
              <a:t>Find-Set(x)-</a:t>
            </a:r>
            <a:r>
              <a:rPr lang="en-US"/>
              <a:t>returns a pointer to the representative of the set containing x.</a:t>
            </a:r>
            <a:endParaRPr/>
          </a:p>
          <a:p>
            <a:pPr indent="-165100" lvl="0" marL="342900" rtl="0" algn="l">
              <a:lnSpc>
                <a:spcPct val="100000"/>
              </a:lnSpc>
              <a:spcBef>
                <a:spcPts val="560"/>
              </a:spcBef>
              <a:spcAft>
                <a:spcPts val="0"/>
              </a:spcAft>
              <a:buClr>
                <a:schemeClr val="accent2"/>
              </a:buClr>
              <a:buSzPts val="2800"/>
              <a:buFont typeface="Arial"/>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18" name="Google Shape;618;p38"/>
          <p:cNvSpPr/>
          <p:nvPr/>
        </p:nvSpPr>
        <p:spPr>
          <a:xfrm>
            <a:off x="871538" y="4829175"/>
            <a:ext cx="8272462" cy="7651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871538" y="4284663"/>
            <a:ext cx="8272462" cy="5095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O(E)</a:t>
            </a:r>
            <a:endParaRPr b="0" i="0" sz="1400" u="none" cap="none" strike="noStrike">
              <a:solidFill>
                <a:srgbClr val="000000"/>
              </a:solidFill>
              <a:latin typeface="Arial"/>
              <a:ea typeface="Arial"/>
              <a:cs typeface="Arial"/>
              <a:sym typeface="Arial"/>
            </a:endParaRPr>
          </a:p>
        </p:txBody>
      </p:sp>
      <p:sp>
        <p:nvSpPr>
          <p:cNvPr id="620" name="Google Shape;620;p38"/>
          <p:cNvSpPr/>
          <p:nvPr/>
        </p:nvSpPr>
        <p:spPr>
          <a:xfrm>
            <a:off x="850900" y="4019550"/>
            <a:ext cx="8293100" cy="212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O(ElogE)</a:t>
            </a:r>
            <a:endParaRPr b="0" i="0" sz="1400" u="none" cap="none" strike="noStrike">
              <a:solidFill>
                <a:srgbClr val="000000"/>
              </a:solidFill>
              <a:latin typeface="Arial"/>
              <a:ea typeface="Arial"/>
              <a:cs typeface="Arial"/>
              <a:sym typeface="Arial"/>
            </a:endParaRPr>
          </a:p>
        </p:txBody>
      </p:sp>
      <p:sp>
        <p:nvSpPr>
          <p:cNvPr id="621" name="Google Shape;621;p38"/>
          <p:cNvSpPr/>
          <p:nvPr/>
        </p:nvSpPr>
        <p:spPr>
          <a:xfrm>
            <a:off x="850900" y="3433763"/>
            <a:ext cx="8293100" cy="5635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b="0" i="0" sz="1400" u="none" cap="none" strike="noStrike">
              <a:solidFill>
                <a:srgbClr val="000000"/>
              </a:solidFill>
              <a:latin typeface="Arial"/>
              <a:ea typeface="Arial"/>
              <a:cs typeface="Arial"/>
              <a:sym typeface="Arial"/>
            </a:endParaRPr>
          </a:p>
        </p:txBody>
      </p:sp>
      <p:sp>
        <p:nvSpPr>
          <p:cNvPr id="622" name="Google Shape;622;p38"/>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Kruskal's Algorithm</a:t>
            </a:r>
            <a:endParaRPr/>
          </a:p>
        </p:txBody>
      </p:sp>
      <p:sp>
        <p:nvSpPr>
          <p:cNvPr id="623" name="Google Shape;623;p38"/>
          <p:cNvSpPr txBox="1"/>
          <p:nvPr>
            <p:ph idx="1" type="body"/>
          </p:nvPr>
        </p:nvSpPr>
        <p:spPr>
          <a:xfrm>
            <a:off x="350838" y="1225550"/>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US"/>
              <a:t>The algorithm adds the cheapest edge that connects two trees of the forest</a:t>
            </a:r>
            <a:endParaRPr/>
          </a:p>
        </p:txBody>
      </p:sp>
      <p:sp>
        <p:nvSpPr>
          <p:cNvPr id="624" name="Google Shape;624;p38"/>
          <p:cNvSpPr/>
          <p:nvPr/>
        </p:nvSpPr>
        <p:spPr>
          <a:xfrm>
            <a:off x="785813" y="2805113"/>
            <a:ext cx="6934200" cy="3124200"/>
          </a:xfrm>
          <a:prstGeom prst="rect">
            <a:avLst/>
          </a:prstGeom>
          <a:noFill/>
          <a:ln>
            <a:noFill/>
          </a:ln>
        </p:spPr>
        <p:txBody>
          <a:bodyPr anchorCtr="0" anchor="t" bIns="46025" lIns="92075" spcFirstLastPara="1" rIns="92075" wrap="square" tIns="46025">
            <a:noAutofit/>
          </a:bodyPr>
          <a:lstStyle/>
          <a:p>
            <a:pPr indent="-342900" lvl="0" marL="342900" marR="0" rtl="0" algn="just">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MST-Kruskal</a:t>
            </a:r>
            <a:r>
              <a:rPr b="0" i="0" lang="en-US" sz="2000" u="none" cap="none" strike="noStrike">
                <a:solidFill>
                  <a:schemeClr val="dk1"/>
                </a:solidFill>
                <a:latin typeface="Courier New"/>
                <a:ea typeface="Courier New"/>
                <a:cs typeface="Courier New"/>
                <a:sym typeface="Courier New"/>
              </a:rPr>
              <a:t>(G,w)</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01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Noto Sans Symbols"/>
                <a:ea typeface="Noto Sans Symbols"/>
                <a:cs typeface="Noto Sans Symbols"/>
                <a:sym typeface="Noto Sans Symbols"/>
              </a:rPr>
              <a:t>∅</a:t>
            </a:r>
            <a:endParaRPr b="0" i="0" sz="1800" u="none" cap="none" strike="noStrike">
              <a:solidFill>
                <a:schemeClr val="dk1"/>
              </a:solidFill>
              <a:latin typeface="Courier New"/>
              <a:ea typeface="Courier New"/>
              <a:cs typeface="Courier New"/>
              <a:sym typeface="Courier New"/>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02 </a:t>
            </a:r>
            <a:r>
              <a:rPr b="1" i="0" lang="en-US" sz="1800" u="none" cap="none" strike="noStrike">
                <a:solidFill>
                  <a:schemeClr val="dk1"/>
                </a:solidFill>
                <a:latin typeface="Courier New"/>
                <a:ea typeface="Courier New"/>
                <a:cs typeface="Courier New"/>
                <a:sym typeface="Courier New"/>
              </a:rPr>
              <a:t>for</a:t>
            </a:r>
            <a:r>
              <a:rPr b="0" i="0" lang="en-US" sz="1800" u="none" cap="none" strike="noStrike">
                <a:solidFill>
                  <a:schemeClr val="dk1"/>
                </a:solidFill>
                <a:latin typeface="Courier New"/>
                <a:ea typeface="Courier New"/>
                <a:cs typeface="Courier New"/>
                <a:sym typeface="Courier New"/>
              </a:rPr>
              <a:t> each vertex v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V[G] </a:t>
            </a:r>
            <a:r>
              <a:rPr b="1" i="0" lang="en-US" sz="1800" u="none" cap="none" strike="noStrike">
                <a:solidFill>
                  <a:schemeClr val="dk1"/>
                </a:solidFill>
                <a:latin typeface="Courier New"/>
                <a:ea typeface="Courier New"/>
                <a:cs typeface="Courier New"/>
                <a:sym typeface="Courier New"/>
              </a:rPr>
              <a:t>do</a:t>
            </a:r>
            <a:endParaRPr b="1" i="0" sz="1800" u="none" cap="none" strike="noStrike">
              <a:solidFill>
                <a:schemeClr val="dk1"/>
              </a:solidFill>
              <a:latin typeface="Courier New"/>
              <a:ea typeface="Courier New"/>
              <a:cs typeface="Courier New"/>
              <a:sym typeface="Courier New"/>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03    Make-Set(v)</a:t>
            </a:r>
            <a:endParaRPr b="0" i="0" sz="1800" u="none" cap="none" strike="noStrike">
              <a:solidFill>
                <a:schemeClr val="dk1"/>
              </a:solidFill>
              <a:latin typeface="Noto Sans Symbols"/>
              <a:ea typeface="Noto Sans Symbols"/>
              <a:cs typeface="Noto Sans Symbols"/>
              <a:sym typeface="Noto Sans Symbols"/>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04 sort the edges of E by non-decreasing weight w</a:t>
            </a:r>
            <a:endParaRPr b="0" i="0" sz="1800" u="none" cap="none" strike="noStrike">
              <a:solidFill>
                <a:schemeClr val="dk1"/>
              </a:solidFill>
              <a:latin typeface="Courier New"/>
              <a:ea typeface="Courier New"/>
              <a:cs typeface="Courier New"/>
              <a:sym typeface="Courier New"/>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05 </a:t>
            </a:r>
            <a:r>
              <a:rPr b="1" i="0" lang="en-US" sz="1800" u="none" cap="none" strike="noStrike">
                <a:solidFill>
                  <a:schemeClr val="dk1"/>
                </a:solidFill>
                <a:latin typeface="Courier New"/>
                <a:ea typeface="Courier New"/>
                <a:cs typeface="Courier New"/>
                <a:sym typeface="Courier New"/>
              </a:rPr>
              <a:t>for</a:t>
            </a:r>
            <a:r>
              <a:rPr b="0" i="0" lang="en-US" sz="1800" u="none" cap="none" strike="noStrike">
                <a:solidFill>
                  <a:schemeClr val="dk1"/>
                </a:solidFill>
                <a:latin typeface="Courier New"/>
                <a:ea typeface="Courier New"/>
                <a:cs typeface="Courier New"/>
                <a:sym typeface="Courier New"/>
              </a:rPr>
              <a:t> each edge (u,v)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E, in order by non-decreasing weight </a:t>
            </a:r>
            <a:r>
              <a:rPr b="1" i="0" lang="en-US" sz="1800" u="none" cap="none" strike="noStrike">
                <a:solidFill>
                  <a:schemeClr val="dk1"/>
                </a:solidFill>
                <a:latin typeface="Courier New"/>
                <a:ea typeface="Courier New"/>
                <a:cs typeface="Courier New"/>
                <a:sym typeface="Courier New"/>
              </a:rPr>
              <a:t>do</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06   </a:t>
            </a:r>
            <a:r>
              <a:rPr b="1" i="0" lang="en-US" sz="1800" u="none" cap="none" strike="noStrike">
                <a:solidFill>
                  <a:schemeClr val="dk1"/>
                </a:solidFill>
                <a:latin typeface="Courier New"/>
                <a:ea typeface="Courier New"/>
                <a:cs typeface="Courier New"/>
                <a:sym typeface="Courier New"/>
              </a:rPr>
              <a:t>if</a:t>
            </a:r>
            <a:r>
              <a:rPr b="0" i="0" lang="en-US" sz="1800" u="none" cap="none" strike="noStrike">
                <a:solidFill>
                  <a:schemeClr val="dk1"/>
                </a:solidFill>
                <a:latin typeface="Courier New"/>
                <a:ea typeface="Courier New"/>
                <a:cs typeface="Courier New"/>
                <a:sym typeface="Courier New"/>
              </a:rPr>
              <a:t> Find-Set(u)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Find-Set(v) </a:t>
            </a:r>
            <a:r>
              <a:rPr b="1" i="0" lang="en-US" sz="1800" u="none" cap="none" strike="noStrike">
                <a:solidFill>
                  <a:schemeClr val="dk1"/>
                </a:solidFill>
                <a:latin typeface="Courier New"/>
                <a:ea typeface="Courier New"/>
                <a:cs typeface="Courier New"/>
                <a:sym typeface="Courier New"/>
              </a:rPr>
              <a:t>then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07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{(u,v)}</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08      Union(u,v)</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09 </a:t>
            </a:r>
            <a:r>
              <a:rPr b="1" i="0" lang="en-US" sz="1800" u="none" cap="none" strike="noStrike">
                <a:solidFill>
                  <a:schemeClr val="dk1"/>
                </a:solidFill>
                <a:latin typeface="Courier New"/>
                <a:ea typeface="Courier New"/>
                <a:cs typeface="Courier New"/>
                <a:sym typeface="Courier New"/>
              </a:rPr>
              <a:t>return</a:t>
            </a:r>
            <a:r>
              <a:rPr b="0" i="0" lang="en-US" sz="1800" u="none" cap="none" strike="noStrike">
                <a:solidFill>
                  <a:schemeClr val="dk1"/>
                </a:solidFill>
                <a:latin typeface="Courier New"/>
                <a:ea typeface="Courier New"/>
                <a:cs typeface="Courier New"/>
                <a:sym typeface="Courier New"/>
              </a:rPr>
              <a:t> A</a:t>
            </a:r>
            <a:endParaRPr b="0" i="0" sz="2000" u="none" cap="none" strike="noStrike">
              <a:solidFill>
                <a:srgbClr val="3333CC"/>
              </a:solidFill>
              <a:latin typeface="Times New Roman"/>
              <a:ea typeface="Times New Roman"/>
              <a:cs typeface="Times New Roman"/>
              <a:sym typeface="Times New Roman"/>
            </a:endParaRPr>
          </a:p>
        </p:txBody>
      </p:sp>
      <p:sp>
        <p:nvSpPr>
          <p:cNvPr id="625" name="Google Shape;625;p38"/>
          <p:cNvSpPr/>
          <p:nvPr/>
        </p:nvSpPr>
        <p:spPr>
          <a:xfrm>
            <a:off x="2281238" y="5894388"/>
            <a:ext cx="4105275" cy="7651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Overall Complexity: O(VE)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32" name="Google Shape;632;p39"/>
          <p:cNvSpPr txBox="1"/>
          <p:nvPr>
            <p:ph type="title"/>
          </p:nvPr>
        </p:nvSpPr>
        <p:spPr>
          <a:xfrm>
            <a:off x="341313" y="100013"/>
            <a:ext cx="8229600" cy="90646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b="1" lang="en-US"/>
              <a:t>Notation</a:t>
            </a:r>
            <a:endParaRPr/>
          </a:p>
        </p:txBody>
      </p:sp>
      <p:sp>
        <p:nvSpPr>
          <p:cNvPr id="633" name="Google Shape;633;p39"/>
          <p:cNvSpPr txBox="1"/>
          <p:nvPr>
            <p:ph idx="1" type="body"/>
          </p:nvPr>
        </p:nvSpPr>
        <p:spPr>
          <a:xfrm>
            <a:off x="762000" y="1524000"/>
            <a:ext cx="7772400" cy="1143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rgbClr val="DD0111"/>
              </a:buClr>
              <a:buSzPts val="2800"/>
              <a:buFont typeface="Arial"/>
              <a:buChar char="•"/>
            </a:pPr>
            <a:r>
              <a:rPr lang="en-US">
                <a:solidFill>
                  <a:srgbClr val="DD0111"/>
                </a:solidFill>
              </a:rPr>
              <a:t>Tree-vertices:</a:t>
            </a:r>
            <a:r>
              <a:rPr lang="en-US"/>
              <a:t> in the tree constructed so far</a:t>
            </a:r>
            <a:endParaRPr/>
          </a:p>
          <a:p>
            <a:pPr indent="-342900" lvl="0" marL="342900" rtl="0" algn="l">
              <a:lnSpc>
                <a:spcPct val="100000"/>
              </a:lnSpc>
              <a:spcBef>
                <a:spcPts val="560"/>
              </a:spcBef>
              <a:spcAft>
                <a:spcPts val="0"/>
              </a:spcAft>
              <a:buClr>
                <a:srgbClr val="DD0111"/>
              </a:buClr>
              <a:buSzPts val="2800"/>
              <a:buFont typeface="Arial"/>
              <a:buChar char="•"/>
            </a:pPr>
            <a:r>
              <a:rPr lang="en-US">
                <a:solidFill>
                  <a:srgbClr val="DD0111"/>
                </a:solidFill>
              </a:rPr>
              <a:t>Non-tree vertices:</a:t>
            </a:r>
            <a:r>
              <a:rPr lang="en-US"/>
              <a:t> rest of vertices</a:t>
            </a:r>
            <a:endParaRPr/>
          </a:p>
        </p:txBody>
      </p:sp>
      <p:sp>
        <p:nvSpPr>
          <p:cNvPr id="634" name="Google Shape;634;p39"/>
          <p:cNvSpPr/>
          <p:nvPr/>
        </p:nvSpPr>
        <p:spPr>
          <a:xfrm>
            <a:off x="685800" y="3124200"/>
            <a:ext cx="7772400" cy="838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000"/>
              <a:buFont typeface="Arial"/>
              <a:buNone/>
            </a:pPr>
            <a:r>
              <a:rPr b="1" i="0" lang="en-US" sz="4000" u="none" cap="none" strike="noStrike">
                <a:solidFill>
                  <a:schemeClr val="dk2"/>
                </a:solidFill>
                <a:latin typeface="Arial"/>
                <a:ea typeface="Arial"/>
                <a:cs typeface="Arial"/>
                <a:sym typeface="Arial"/>
              </a:rPr>
              <a:t>Prim’s Selection rule</a:t>
            </a:r>
            <a:endParaRPr b="0" i="0" sz="1400" u="none" cap="none" strike="noStrike">
              <a:solidFill>
                <a:srgbClr val="000000"/>
              </a:solidFill>
              <a:latin typeface="Arial"/>
              <a:ea typeface="Arial"/>
              <a:cs typeface="Arial"/>
              <a:sym typeface="Arial"/>
            </a:endParaRPr>
          </a:p>
        </p:txBody>
      </p:sp>
      <p:sp>
        <p:nvSpPr>
          <p:cNvPr id="635" name="Google Shape;635;p39"/>
          <p:cNvSpPr/>
          <p:nvPr/>
        </p:nvSpPr>
        <p:spPr>
          <a:xfrm>
            <a:off x="685800" y="4114800"/>
            <a:ext cx="7772400" cy="1219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cap="none" strike="noStrike">
                <a:solidFill>
                  <a:schemeClr val="accent2"/>
                </a:solidFill>
                <a:latin typeface="Arial"/>
                <a:ea typeface="Arial"/>
                <a:cs typeface="Arial"/>
                <a:sym typeface="Arial"/>
              </a:rPr>
              <a:t>Select the minimum weight edge between a tree-node and a non-tree node and add to the tree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Walk and Trail</a:t>
            </a:r>
            <a:endParaRPr/>
          </a:p>
        </p:txBody>
      </p:sp>
      <p:sp>
        <p:nvSpPr>
          <p:cNvPr id="110" name="Google Shape;110;p4"/>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11" name="Google Shape;111;p4"/>
          <p:cNvSpPr txBox="1"/>
          <p:nvPr/>
        </p:nvSpPr>
        <p:spPr>
          <a:xfrm>
            <a:off x="265113" y="1368425"/>
            <a:ext cx="8305800" cy="19383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 walk is defined as a finite length alternating sequence of vertices and edges.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vertices and edges can repeat in a </a:t>
            </a:r>
            <a:r>
              <a:rPr b="0" i="0" lang="en-US" sz="2000" u="none" cap="none" strike="noStrike">
                <a:solidFill>
                  <a:srgbClr val="0070C0"/>
                </a:solidFill>
                <a:latin typeface="Verdana"/>
                <a:ea typeface="Verdana"/>
                <a:cs typeface="Verdana"/>
                <a:sym typeface="Verdana"/>
              </a:rPr>
              <a:t>walk</a:t>
            </a:r>
            <a:r>
              <a:rPr b="0" i="0" lang="en-US" sz="2000" u="none" cap="none" strike="noStrike">
                <a:solidFill>
                  <a:srgbClr val="FF0000"/>
                </a:solidFill>
                <a:latin typeface="Verdana"/>
                <a:ea typeface="Verdana"/>
                <a:cs typeface="Verdana"/>
                <a:sym typeface="Verdana"/>
              </a:rPr>
              <a:t>, but in trail, only vertices repetition is allowed – not edge repetition.  </a:t>
            </a:r>
            <a:endParaRPr b="0" i="0" sz="1400" u="none" cap="none" strike="noStrike">
              <a:solidFill>
                <a:srgbClr val="000000"/>
              </a:solidFill>
              <a:latin typeface="Arial"/>
              <a:ea typeface="Arial"/>
              <a:cs typeface="Arial"/>
              <a:sym typeface="Arial"/>
            </a:endParaRPr>
          </a:p>
        </p:txBody>
      </p:sp>
      <p:pic>
        <p:nvPicPr>
          <p:cNvPr id="112" name="Google Shape;112;p4"/>
          <p:cNvPicPr preferRelativeResize="0"/>
          <p:nvPr/>
        </p:nvPicPr>
        <p:blipFill rotWithShape="1">
          <a:blip r:embed="rId3">
            <a:alphaModFix/>
          </a:blip>
          <a:srcRect b="0" l="0" r="0" t="0"/>
          <a:stretch/>
        </p:blipFill>
        <p:spPr>
          <a:xfrm>
            <a:off x="1779588" y="3848100"/>
            <a:ext cx="5010150" cy="1895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42" name="Google Shape;642;p40"/>
          <p:cNvSpPr txBox="1"/>
          <p:nvPr>
            <p:ph type="title"/>
          </p:nvPr>
        </p:nvSpPr>
        <p:spPr>
          <a:xfrm>
            <a:off x="525463" y="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rPr b="1" lang="en-US"/>
              <a:t>The Prim algorithm Main Idea</a:t>
            </a:r>
            <a:endParaRPr/>
          </a:p>
        </p:txBody>
      </p:sp>
      <p:sp>
        <p:nvSpPr>
          <p:cNvPr id="643" name="Google Shape;643;p40"/>
          <p:cNvSpPr txBox="1"/>
          <p:nvPr>
            <p:ph idx="1" type="body"/>
          </p:nvPr>
        </p:nvSpPr>
        <p:spPr>
          <a:xfrm>
            <a:off x="533400" y="1447800"/>
            <a:ext cx="5181600"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1800"/>
              <a:buFont typeface="Arial"/>
              <a:buNone/>
            </a:pPr>
            <a:r>
              <a:rPr b="1" lang="en-US" sz="1800"/>
              <a:t>Select a vertex to be a tree-node</a:t>
            </a:r>
            <a:br>
              <a:rPr b="1" lang="en-US" sz="1800"/>
            </a:br>
            <a:endParaRPr b="1" sz="1800"/>
          </a:p>
          <a:p>
            <a:pPr indent="-342900" lvl="0" marL="342900" rtl="0" algn="l">
              <a:lnSpc>
                <a:spcPct val="90000"/>
              </a:lnSpc>
              <a:spcBef>
                <a:spcPts val="360"/>
              </a:spcBef>
              <a:spcAft>
                <a:spcPts val="0"/>
              </a:spcAft>
              <a:buClr>
                <a:schemeClr val="accent2"/>
              </a:buClr>
              <a:buSzPts val="1800"/>
              <a:buFont typeface="Arial Black"/>
              <a:buNone/>
            </a:pPr>
            <a:r>
              <a:rPr lang="en-US" sz="1800">
                <a:latin typeface="Arial Black"/>
                <a:ea typeface="Arial Black"/>
                <a:cs typeface="Arial Black"/>
                <a:sym typeface="Arial Black"/>
              </a:rPr>
              <a:t>while</a:t>
            </a:r>
            <a:r>
              <a:rPr b="1" lang="en-US" sz="1800"/>
              <a:t> (there are non-tree vertices) {</a:t>
            </a:r>
            <a:endParaRPr/>
          </a:p>
          <a:p>
            <a:pPr indent="-342900" lvl="0" marL="342900" rtl="0" algn="l">
              <a:lnSpc>
                <a:spcPct val="90000"/>
              </a:lnSpc>
              <a:spcBef>
                <a:spcPts val="360"/>
              </a:spcBef>
              <a:spcAft>
                <a:spcPts val="0"/>
              </a:spcAft>
              <a:buClr>
                <a:schemeClr val="accent2"/>
              </a:buClr>
              <a:buSzPts val="1800"/>
              <a:buFont typeface="Arial"/>
              <a:buNone/>
            </a:pPr>
            <a:r>
              <a:rPr b="1" lang="en-US" sz="1800"/>
              <a:t>	 </a:t>
            </a:r>
            <a:r>
              <a:rPr lang="en-US" sz="1800">
                <a:latin typeface="Arial Black"/>
                <a:ea typeface="Arial Black"/>
                <a:cs typeface="Arial Black"/>
                <a:sym typeface="Arial Black"/>
              </a:rPr>
              <a:t>if</a:t>
            </a:r>
            <a:r>
              <a:rPr b="1" lang="en-US" sz="1800"/>
              <a:t> there is no edge connecting a tree node with a non-tree node</a:t>
            </a:r>
            <a:endParaRPr/>
          </a:p>
          <a:p>
            <a:pPr indent="-342900" lvl="0" marL="342900" rtl="0" algn="l">
              <a:lnSpc>
                <a:spcPct val="90000"/>
              </a:lnSpc>
              <a:spcBef>
                <a:spcPts val="360"/>
              </a:spcBef>
              <a:spcAft>
                <a:spcPts val="0"/>
              </a:spcAft>
              <a:buClr>
                <a:schemeClr val="accent2"/>
              </a:buClr>
              <a:buSzPts val="1800"/>
              <a:buFont typeface="Arial"/>
              <a:buNone/>
            </a:pPr>
            <a:r>
              <a:rPr b="1" lang="en-US" sz="1800"/>
              <a:t>          </a:t>
            </a:r>
            <a:r>
              <a:rPr lang="en-US" sz="1800">
                <a:latin typeface="Arial Black"/>
                <a:ea typeface="Arial Black"/>
                <a:cs typeface="Arial Black"/>
                <a:sym typeface="Arial Black"/>
              </a:rPr>
              <a:t>return</a:t>
            </a:r>
            <a:r>
              <a:rPr b="1" lang="en-US" sz="1800"/>
              <a:t> “no spanning tree”</a:t>
            </a:r>
            <a:br>
              <a:rPr b="1" lang="en-US" sz="1800"/>
            </a:br>
            <a:endParaRPr b="1" sz="1800"/>
          </a:p>
          <a:p>
            <a:pPr indent="-342900" lvl="0" marL="342900" rtl="0" algn="l">
              <a:lnSpc>
                <a:spcPct val="90000"/>
              </a:lnSpc>
              <a:spcBef>
                <a:spcPts val="360"/>
              </a:spcBef>
              <a:spcAft>
                <a:spcPts val="0"/>
              </a:spcAft>
              <a:buClr>
                <a:schemeClr val="accent2"/>
              </a:buClr>
              <a:buSzPts val="1800"/>
              <a:buFont typeface="Arial"/>
              <a:buNone/>
            </a:pPr>
            <a:r>
              <a:rPr b="1" lang="en-US" sz="1800"/>
              <a:t>	select an edge of minimum weight between </a:t>
            </a:r>
            <a:r>
              <a:rPr b="1" lang="en-US" sz="1800">
                <a:solidFill>
                  <a:srgbClr val="FF0000"/>
                </a:solidFill>
              </a:rPr>
              <a:t>a tree node and a non-tree node</a:t>
            </a:r>
            <a:endParaRPr/>
          </a:p>
          <a:p>
            <a:pPr indent="-342900" lvl="0" marL="342900" rtl="0" algn="l">
              <a:lnSpc>
                <a:spcPct val="90000"/>
              </a:lnSpc>
              <a:spcBef>
                <a:spcPts val="360"/>
              </a:spcBef>
              <a:spcAft>
                <a:spcPts val="0"/>
              </a:spcAft>
              <a:buClr>
                <a:schemeClr val="accent2"/>
              </a:buClr>
              <a:buSzPts val="1800"/>
              <a:buFont typeface="Arial"/>
              <a:buNone/>
            </a:pPr>
            <a:r>
              <a:t/>
            </a:r>
            <a:endParaRPr b="1" sz="1800"/>
          </a:p>
          <a:p>
            <a:pPr indent="-342900" lvl="0" marL="342900" rtl="0" algn="l">
              <a:lnSpc>
                <a:spcPct val="90000"/>
              </a:lnSpc>
              <a:spcBef>
                <a:spcPts val="360"/>
              </a:spcBef>
              <a:spcAft>
                <a:spcPts val="0"/>
              </a:spcAft>
              <a:buClr>
                <a:schemeClr val="accent2"/>
              </a:buClr>
              <a:buSzPts val="1800"/>
              <a:buFont typeface="Arial"/>
              <a:buNone/>
            </a:pPr>
            <a:r>
              <a:rPr b="1" lang="en-US" sz="1800"/>
              <a:t>	add the selected edge and its new vertex to the tree</a:t>
            </a:r>
            <a:endParaRPr/>
          </a:p>
          <a:p>
            <a:pPr indent="-342900" lvl="0" marL="342900" rtl="0" algn="l">
              <a:lnSpc>
                <a:spcPct val="90000"/>
              </a:lnSpc>
              <a:spcBef>
                <a:spcPts val="360"/>
              </a:spcBef>
              <a:spcAft>
                <a:spcPts val="0"/>
              </a:spcAft>
              <a:buClr>
                <a:schemeClr val="accent2"/>
              </a:buClr>
              <a:buSzPts val="1800"/>
              <a:buFont typeface="Arial"/>
              <a:buNone/>
            </a:pPr>
            <a:r>
              <a:rPr b="1" lang="en-US" sz="1800"/>
              <a:t>}</a:t>
            </a:r>
            <a:endParaRPr/>
          </a:p>
          <a:p>
            <a:pPr indent="-342900" lvl="0" marL="342900" rtl="0" algn="l">
              <a:lnSpc>
                <a:spcPct val="90000"/>
              </a:lnSpc>
              <a:spcBef>
                <a:spcPts val="360"/>
              </a:spcBef>
              <a:spcAft>
                <a:spcPts val="0"/>
              </a:spcAft>
              <a:buClr>
                <a:schemeClr val="accent2"/>
              </a:buClr>
              <a:buSzPts val="1800"/>
              <a:buFont typeface="Arial"/>
              <a:buNone/>
            </a:pPr>
            <a:r>
              <a:rPr b="1" lang="en-US" sz="1800"/>
              <a:t>return tree</a:t>
            </a:r>
            <a:endParaRPr/>
          </a:p>
        </p:txBody>
      </p:sp>
      <p:grpSp>
        <p:nvGrpSpPr>
          <p:cNvPr id="644" name="Google Shape;644;p40"/>
          <p:cNvGrpSpPr/>
          <p:nvPr/>
        </p:nvGrpSpPr>
        <p:grpSpPr>
          <a:xfrm>
            <a:off x="5929313" y="2057400"/>
            <a:ext cx="2986087" cy="3200400"/>
            <a:chOff x="2880" y="1104"/>
            <a:chExt cx="1969" cy="2256"/>
          </a:xfrm>
        </p:grpSpPr>
        <p:sp>
          <p:nvSpPr>
            <p:cNvPr id="645" name="Google Shape;645;p40"/>
            <p:cNvSpPr/>
            <p:nvPr/>
          </p:nvSpPr>
          <p:spPr>
            <a:xfrm>
              <a:off x="2976" y="15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40"/>
            <p:cNvSpPr/>
            <p:nvPr/>
          </p:nvSpPr>
          <p:spPr>
            <a:xfrm>
              <a:off x="2976" y="2208"/>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40"/>
            <p:cNvSpPr/>
            <p:nvPr/>
          </p:nvSpPr>
          <p:spPr>
            <a:xfrm>
              <a:off x="3696" y="1104"/>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40"/>
            <p:cNvSpPr/>
            <p:nvPr/>
          </p:nvSpPr>
          <p:spPr>
            <a:xfrm>
              <a:off x="4416" y="15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40"/>
            <p:cNvSpPr/>
            <p:nvPr/>
          </p:nvSpPr>
          <p:spPr>
            <a:xfrm>
              <a:off x="3696" y="27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40"/>
            <p:cNvSpPr/>
            <p:nvPr/>
          </p:nvSpPr>
          <p:spPr>
            <a:xfrm>
              <a:off x="4416" y="225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40"/>
            <p:cNvSpPr/>
            <p:nvPr/>
          </p:nvSpPr>
          <p:spPr>
            <a:xfrm>
              <a:off x="4416" y="3072"/>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52" name="Google Shape;652;p40"/>
            <p:cNvCxnSpPr/>
            <p:nvPr/>
          </p:nvCxnSpPr>
          <p:spPr>
            <a:xfrm>
              <a:off x="3120" y="1824"/>
              <a:ext cx="0" cy="384"/>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40"/>
            <p:cNvCxnSpPr/>
            <p:nvPr/>
          </p:nvCxnSpPr>
          <p:spPr>
            <a:xfrm flipH="1" rot="10800000">
              <a:off x="3216" y="1296"/>
              <a:ext cx="480" cy="2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40"/>
            <p:cNvCxnSpPr/>
            <p:nvPr/>
          </p:nvCxnSpPr>
          <p:spPr>
            <a:xfrm>
              <a:off x="3216" y="2448"/>
              <a:ext cx="480" cy="336"/>
            </a:xfrm>
            <a:prstGeom prst="straightConnector1">
              <a:avLst/>
            </a:prstGeom>
            <a:noFill/>
            <a:ln cap="flat" cmpd="sng" w="9525">
              <a:solidFill>
                <a:schemeClr val="dk1"/>
              </a:solidFill>
              <a:prstDash val="solid"/>
              <a:round/>
              <a:headEnd len="sm" w="sm" type="none"/>
              <a:tailEnd len="sm" w="sm" type="none"/>
            </a:ln>
          </p:spPr>
        </p:cxnSp>
        <p:cxnSp>
          <p:nvCxnSpPr>
            <p:cNvPr id="655" name="Google Shape;655;p40"/>
            <p:cNvCxnSpPr/>
            <p:nvPr/>
          </p:nvCxnSpPr>
          <p:spPr>
            <a:xfrm flipH="1" rot="10800000">
              <a:off x="3984" y="2544"/>
              <a:ext cx="480" cy="288"/>
            </a:xfrm>
            <a:prstGeom prst="straightConnector1">
              <a:avLst/>
            </a:prstGeom>
            <a:noFill/>
            <a:ln cap="flat" cmpd="sng" w="9525">
              <a:solidFill>
                <a:schemeClr val="dk1"/>
              </a:solidFill>
              <a:prstDash val="solid"/>
              <a:round/>
              <a:headEnd len="sm" w="sm" type="none"/>
              <a:tailEnd len="sm" w="sm" type="none"/>
            </a:ln>
          </p:spPr>
        </p:cxnSp>
        <p:cxnSp>
          <p:nvCxnSpPr>
            <p:cNvPr id="656" name="Google Shape;656;p40"/>
            <p:cNvCxnSpPr/>
            <p:nvPr/>
          </p:nvCxnSpPr>
          <p:spPr>
            <a:xfrm>
              <a:off x="3984" y="1296"/>
              <a:ext cx="432" cy="288"/>
            </a:xfrm>
            <a:prstGeom prst="straightConnector1">
              <a:avLst/>
            </a:prstGeom>
            <a:noFill/>
            <a:ln cap="flat" cmpd="sng" w="9525">
              <a:solidFill>
                <a:schemeClr val="dk1"/>
              </a:solidFill>
              <a:prstDash val="solid"/>
              <a:round/>
              <a:headEnd len="sm" w="sm" type="none"/>
              <a:tailEnd len="sm" w="sm" type="none"/>
            </a:ln>
          </p:spPr>
        </p:cxnSp>
        <p:cxnSp>
          <p:nvCxnSpPr>
            <p:cNvPr id="657" name="Google Shape;657;p40"/>
            <p:cNvCxnSpPr/>
            <p:nvPr/>
          </p:nvCxnSpPr>
          <p:spPr>
            <a:xfrm>
              <a:off x="4560" y="1824"/>
              <a:ext cx="0" cy="432"/>
            </a:xfrm>
            <a:prstGeom prst="straightConnector1">
              <a:avLst/>
            </a:prstGeom>
            <a:noFill/>
            <a:ln cap="flat" cmpd="sng" w="9525">
              <a:solidFill>
                <a:schemeClr val="dk1"/>
              </a:solidFill>
              <a:prstDash val="solid"/>
              <a:round/>
              <a:headEnd len="sm" w="sm" type="none"/>
              <a:tailEnd len="sm" w="sm" type="none"/>
            </a:ln>
          </p:spPr>
        </p:cxnSp>
        <p:cxnSp>
          <p:nvCxnSpPr>
            <p:cNvPr id="658" name="Google Shape;658;p40"/>
            <p:cNvCxnSpPr/>
            <p:nvPr/>
          </p:nvCxnSpPr>
          <p:spPr>
            <a:xfrm>
              <a:off x="3264" y="1680"/>
              <a:ext cx="1152" cy="0"/>
            </a:xfrm>
            <a:prstGeom prst="straightConnector1">
              <a:avLst/>
            </a:prstGeom>
            <a:noFill/>
            <a:ln cap="flat" cmpd="sng" w="9525">
              <a:solidFill>
                <a:schemeClr val="dk1"/>
              </a:solidFill>
              <a:prstDash val="solid"/>
              <a:round/>
              <a:headEnd len="sm" w="sm" type="none"/>
              <a:tailEnd len="sm" w="sm" type="none"/>
            </a:ln>
          </p:spPr>
        </p:cxnSp>
        <p:sp>
          <p:nvSpPr>
            <p:cNvPr id="659" name="Google Shape;659;p40"/>
            <p:cNvSpPr/>
            <p:nvPr/>
          </p:nvSpPr>
          <p:spPr>
            <a:xfrm>
              <a:off x="3216" y="1776"/>
              <a:ext cx="576" cy="960"/>
            </a:xfrm>
            <a:custGeom>
              <a:rect b="b" l="l" r="r" t="t"/>
              <a:pathLst>
                <a:path extrusionOk="0" h="960" w="576">
                  <a:moveTo>
                    <a:pt x="0" y="0"/>
                  </a:moveTo>
                  <a:cubicBezTo>
                    <a:pt x="168" y="136"/>
                    <a:pt x="336" y="272"/>
                    <a:pt x="432" y="432"/>
                  </a:cubicBezTo>
                  <a:cubicBezTo>
                    <a:pt x="528" y="592"/>
                    <a:pt x="552" y="872"/>
                    <a:pt x="576" y="96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60" name="Google Shape;660;p40"/>
            <p:cNvCxnSpPr/>
            <p:nvPr/>
          </p:nvCxnSpPr>
          <p:spPr>
            <a:xfrm>
              <a:off x="4560" y="2544"/>
              <a:ext cx="0" cy="528"/>
            </a:xfrm>
            <a:prstGeom prst="straightConnector1">
              <a:avLst/>
            </a:prstGeom>
            <a:noFill/>
            <a:ln cap="flat" cmpd="sng" w="9525">
              <a:solidFill>
                <a:schemeClr val="dk1"/>
              </a:solidFill>
              <a:prstDash val="solid"/>
              <a:round/>
              <a:headEnd len="sm" w="sm" type="none"/>
              <a:tailEnd len="sm" w="sm" type="none"/>
            </a:ln>
          </p:spPr>
        </p:cxnSp>
        <p:sp>
          <p:nvSpPr>
            <p:cNvPr id="661" name="Google Shape;661;p40"/>
            <p:cNvSpPr txBox="1"/>
            <p:nvPr/>
          </p:nvSpPr>
          <p:spPr>
            <a:xfrm>
              <a:off x="3254" y="1223"/>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662" name="Google Shape;662;p40"/>
            <p:cNvSpPr txBox="1"/>
            <p:nvPr/>
          </p:nvSpPr>
          <p:spPr>
            <a:xfrm>
              <a:off x="4214" y="1175"/>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b="0" i="0" sz="1800" u="none" cap="none" strike="noStrike">
                <a:solidFill>
                  <a:schemeClr val="dk1"/>
                </a:solidFill>
                <a:latin typeface="Arial"/>
                <a:ea typeface="Arial"/>
                <a:cs typeface="Arial"/>
                <a:sym typeface="Arial"/>
              </a:endParaRPr>
            </a:p>
          </p:txBody>
        </p:sp>
        <p:sp>
          <p:nvSpPr>
            <p:cNvPr id="663" name="Google Shape;663;p40"/>
            <p:cNvSpPr txBox="1"/>
            <p:nvPr/>
          </p:nvSpPr>
          <p:spPr>
            <a:xfrm>
              <a:off x="3734" y="1463"/>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b="0" i="0" sz="1800" u="none" cap="none" strike="noStrike">
                <a:solidFill>
                  <a:schemeClr val="dk1"/>
                </a:solidFill>
                <a:latin typeface="Arial"/>
                <a:ea typeface="Arial"/>
                <a:cs typeface="Arial"/>
                <a:sym typeface="Arial"/>
              </a:endParaRPr>
            </a:p>
          </p:txBody>
        </p:sp>
        <p:sp>
          <p:nvSpPr>
            <p:cNvPr id="664" name="Google Shape;664;p40"/>
            <p:cNvSpPr txBox="1"/>
            <p:nvPr/>
          </p:nvSpPr>
          <p:spPr>
            <a:xfrm>
              <a:off x="4550" y="1895"/>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665" name="Google Shape;665;p40"/>
            <p:cNvSpPr txBox="1"/>
            <p:nvPr/>
          </p:nvSpPr>
          <p:spPr>
            <a:xfrm>
              <a:off x="4560" y="2649"/>
              <a:ext cx="289"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666" name="Google Shape;666;p40"/>
            <p:cNvSpPr txBox="1"/>
            <p:nvPr/>
          </p:nvSpPr>
          <p:spPr>
            <a:xfrm>
              <a:off x="4166" y="2649"/>
              <a:ext cx="206"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667" name="Google Shape;667;p40"/>
            <p:cNvSpPr txBox="1"/>
            <p:nvPr/>
          </p:nvSpPr>
          <p:spPr>
            <a:xfrm>
              <a:off x="3638" y="2040"/>
              <a:ext cx="289"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668" name="Google Shape;668;p40"/>
            <p:cNvSpPr txBox="1"/>
            <p:nvPr/>
          </p:nvSpPr>
          <p:spPr>
            <a:xfrm>
              <a:off x="2880" y="1895"/>
              <a:ext cx="289"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669" name="Google Shape;669;p40"/>
            <p:cNvSpPr txBox="1"/>
            <p:nvPr/>
          </p:nvSpPr>
          <p:spPr>
            <a:xfrm>
              <a:off x="3206" y="2567"/>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670" name="Google Shape;670;p40"/>
            <p:cNvSpPr txBox="1"/>
            <p:nvPr/>
          </p:nvSpPr>
          <p:spPr>
            <a:xfrm>
              <a:off x="4406" y="15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a:t>
              </a:r>
              <a:endParaRPr b="0" i="0" sz="1400" u="none" cap="none" strike="noStrike">
                <a:solidFill>
                  <a:srgbClr val="000000"/>
                </a:solidFill>
                <a:latin typeface="Arial"/>
                <a:ea typeface="Arial"/>
                <a:cs typeface="Arial"/>
                <a:sym typeface="Arial"/>
              </a:endParaRPr>
            </a:p>
          </p:txBody>
        </p:sp>
        <p:sp>
          <p:nvSpPr>
            <p:cNvPr id="671" name="Google Shape;671;p40"/>
            <p:cNvSpPr txBox="1"/>
            <p:nvPr/>
          </p:nvSpPr>
          <p:spPr>
            <a:xfrm>
              <a:off x="4454" y="2231"/>
              <a:ext cx="197"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672" name="Google Shape;672;p40"/>
            <p:cNvSpPr txBox="1"/>
            <p:nvPr/>
          </p:nvSpPr>
          <p:spPr>
            <a:xfrm>
              <a:off x="3015" y="15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673" name="Google Shape;673;p40"/>
            <p:cNvSpPr txBox="1"/>
            <p:nvPr/>
          </p:nvSpPr>
          <p:spPr>
            <a:xfrm>
              <a:off x="3734" y="1128"/>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674" name="Google Shape;674;p40"/>
            <p:cNvSpPr txBox="1"/>
            <p:nvPr/>
          </p:nvSpPr>
          <p:spPr>
            <a:xfrm>
              <a:off x="3015" y="2231"/>
              <a:ext cx="197"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675" name="Google Shape;675;p40"/>
            <p:cNvSpPr txBox="1"/>
            <p:nvPr/>
          </p:nvSpPr>
          <p:spPr>
            <a:xfrm>
              <a:off x="3734" y="27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676" name="Google Shape;676;p40"/>
            <p:cNvSpPr txBox="1"/>
            <p:nvPr/>
          </p:nvSpPr>
          <p:spPr>
            <a:xfrm>
              <a:off x="4464" y="3072"/>
              <a:ext cx="163"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82" name="Google Shape;682;p4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Prim’s Algorithm</a:t>
            </a:r>
            <a:endParaRPr/>
          </a:p>
        </p:txBody>
      </p:sp>
      <p:sp>
        <p:nvSpPr>
          <p:cNvPr id="683" name="Google Shape;683;p41"/>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8080"/>
              </a:buClr>
              <a:buSzPts val="2800"/>
              <a:buFont typeface="Arial"/>
              <a:buChar char="•"/>
            </a:pPr>
            <a:r>
              <a:rPr lang="en-US">
                <a:solidFill>
                  <a:srgbClr val="008080"/>
                </a:solidFill>
              </a:rPr>
              <a:t>Vertex based</a:t>
            </a:r>
            <a:r>
              <a:rPr lang="en-US"/>
              <a:t> algorithm</a:t>
            </a:r>
            <a:endParaRPr/>
          </a:p>
          <a:p>
            <a:pPr indent="-342900" lvl="0" marL="342900" rtl="0" algn="l">
              <a:lnSpc>
                <a:spcPct val="100000"/>
              </a:lnSpc>
              <a:spcBef>
                <a:spcPts val="560"/>
              </a:spcBef>
              <a:spcAft>
                <a:spcPts val="0"/>
              </a:spcAft>
              <a:buClr>
                <a:schemeClr val="accent2"/>
              </a:buClr>
              <a:buSzPts val="2800"/>
              <a:buFont typeface="Arial"/>
              <a:buChar char="•"/>
            </a:pPr>
            <a:r>
              <a:rPr lang="en-US"/>
              <a:t>Grows one tree T, </a:t>
            </a:r>
            <a:r>
              <a:rPr b="1" lang="en-US">
                <a:solidFill>
                  <a:srgbClr val="008080"/>
                </a:solidFill>
              </a:rPr>
              <a:t>one vertex at a time</a:t>
            </a:r>
            <a:endParaRPr/>
          </a:p>
          <a:p>
            <a:pPr indent="-165100" lvl="0" marL="342900" rtl="0" algn="l">
              <a:lnSpc>
                <a:spcPct val="100000"/>
              </a:lnSpc>
              <a:spcBef>
                <a:spcPts val="560"/>
              </a:spcBef>
              <a:spcAft>
                <a:spcPts val="0"/>
              </a:spcAft>
              <a:buClr>
                <a:schemeClr val="accent2"/>
              </a:buClr>
              <a:buSzPts val="2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89" name="Google Shape;689;p42"/>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1</a:t>
            </a:r>
            <a:endParaRPr/>
          </a:p>
        </p:txBody>
      </p:sp>
      <p:pic>
        <p:nvPicPr>
          <p:cNvPr descr="webfig-14a" id="690" name="Google Shape;690;p42"/>
          <p:cNvPicPr preferRelativeResize="0"/>
          <p:nvPr/>
        </p:nvPicPr>
        <p:blipFill rotWithShape="1">
          <a:blip r:embed="rId3">
            <a:alphaModFix/>
          </a:blip>
          <a:srcRect b="0" l="0" r="0" t="0"/>
          <a:stretch/>
        </p:blipFill>
        <p:spPr>
          <a:xfrm>
            <a:off x="1828800" y="2133600"/>
            <a:ext cx="5153025" cy="3228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96" name="Google Shape;696;p43"/>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2</a:t>
            </a:r>
            <a:endParaRPr/>
          </a:p>
        </p:txBody>
      </p:sp>
      <p:pic>
        <p:nvPicPr>
          <p:cNvPr descr="webfig-14b" id="697" name="Google Shape;697;p43"/>
          <p:cNvPicPr preferRelativeResize="0"/>
          <p:nvPr/>
        </p:nvPicPr>
        <p:blipFill rotWithShape="1">
          <a:blip r:embed="rId3">
            <a:alphaModFix/>
          </a:blip>
          <a:srcRect b="0" l="0" r="0" t="0"/>
          <a:stretch/>
        </p:blipFill>
        <p:spPr>
          <a:xfrm>
            <a:off x="1676400" y="2057400"/>
            <a:ext cx="5305425" cy="33258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03" name="Google Shape;703;p44"/>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3</a:t>
            </a:r>
            <a:endParaRPr/>
          </a:p>
        </p:txBody>
      </p:sp>
      <p:pic>
        <p:nvPicPr>
          <p:cNvPr descr="webfig-14c" id="704" name="Google Shape;704;p44"/>
          <p:cNvPicPr preferRelativeResize="0"/>
          <p:nvPr/>
        </p:nvPicPr>
        <p:blipFill rotWithShape="1">
          <a:blip r:embed="rId3">
            <a:alphaModFix/>
          </a:blip>
          <a:srcRect b="0" l="0" r="0" t="0"/>
          <a:stretch/>
        </p:blipFill>
        <p:spPr>
          <a:xfrm>
            <a:off x="2209800" y="2133600"/>
            <a:ext cx="5229225" cy="32781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10" name="Google Shape;710;p45"/>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4</a:t>
            </a:r>
            <a:endParaRPr/>
          </a:p>
        </p:txBody>
      </p:sp>
      <p:pic>
        <p:nvPicPr>
          <p:cNvPr descr="webfig-14d" id="711" name="Google Shape;711;p45"/>
          <p:cNvPicPr preferRelativeResize="0"/>
          <p:nvPr/>
        </p:nvPicPr>
        <p:blipFill rotWithShape="1">
          <a:blip r:embed="rId3">
            <a:alphaModFix/>
          </a:blip>
          <a:srcRect b="0" l="0" r="0" t="0"/>
          <a:stretch/>
        </p:blipFill>
        <p:spPr>
          <a:xfrm>
            <a:off x="1905000" y="2057400"/>
            <a:ext cx="5229225" cy="32781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17" name="Google Shape;717;p46"/>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5</a:t>
            </a:r>
            <a:endParaRPr/>
          </a:p>
        </p:txBody>
      </p:sp>
      <p:pic>
        <p:nvPicPr>
          <p:cNvPr descr="webfig-14e" id="718" name="Google Shape;718;p46"/>
          <p:cNvPicPr preferRelativeResize="0"/>
          <p:nvPr/>
        </p:nvPicPr>
        <p:blipFill rotWithShape="1">
          <a:blip r:embed="rId3">
            <a:alphaModFix/>
          </a:blip>
          <a:srcRect b="0" l="0" r="0" t="0"/>
          <a:stretch/>
        </p:blipFill>
        <p:spPr>
          <a:xfrm>
            <a:off x="1828800" y="2057400"/>
            <a:ext cx="5457825" cy="34210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24" name="Google Shape;724;p47"/>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6</a:t>
            </a:r>
            <a:endParaRPr/>
          </a:p>
        </p:txBody>
      </p:sp>
      <p:pic>
        <p:nvPicPr>
          <p:cNvPr descr="webfig-14f" id="725" name="Google Shape;725;p47"/>
          <p:cNvPicPr preferRelativeResize="0"/>
          <p:nvPr/>
        </p:nvPicPr>
        <p:blipFill rotWithShape="1">
          <a:blip r:embed="rId3">
            <a:alphaModFix/>
          </a:blip>
          <a:srcRect b="0" l="0" r="0" t="0"/>
          <a:stretch/>
        </p:blipFill>
        <p:spPr>
          <a:xfrm>
            <a:off x="1752600" y="2133600"/>
            <a:ext cx="5305425" cy="332581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31" name="Google Shape;731;p48"/>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 Step 7    </a:t>
            </a:r>
            <a:r>
              <a:rPr i="1" lang="en-US">
                <a:solidFill>
                  <a:schemeClr val="hlink"/>
                </a:solidFill>
              </a:rPr>
              <a:t>Done!!</a:t>
            </a:r>
            <a:endParaRPr/>
          </a:p>
        </p:txBody>
      </p:sp>
      <p:pic>
        <p:nvPicPr>
          <p:cNvPr descr="webfig-13h" id="732" name="Google Shape;732;p48"/>
          <p:cNvPicPr preferRelativeResize="0"/>
          <p:nvPr/>
        </p:nvPicPr>
        <p:blipFill rotWithShape="1">
          <a:blip r:embed="rId3">
            <a:alphaModFix/>
          </a:blip>
          <a:srcRect b="0" l="0" r="0" t="0"/>
          <a:stretch/>
        </p:blipFill>
        <p:spPr>
          <a:xfrm>
            <a:off x="1981200" y="1905000"/>
            <a:ext cx="4924425" cy="3086100"/>
          </a:xfrm>
          <a:prstGeom prst="rect">
            <a:avLst/>
          </a:prstGeom>
          <a:noFill/>
          <a:ln>
            <a:noFill/>
          </a:ln>
        </p:spPr>
      </p:pic>
      <p:sp>
        <p:nvSpPr>
          <p:cNvPr id="733" name="Google Shape;733;p48"/>
          <p:cNvSpPr txBox="1"/>
          <p:nvPr/>
        </p:nvSpPr>
        <p:spPr>
          <a:xfrm>
            <a:off x="533400" y="5410200"/>
            <a:ext cx="8382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Weight (T) = 23 + 29 + 31 + 32 + 47 + 54 + 66 = </a:t>
            </a:r>
            <a:r>
              <a:rPr b="1" i="0" lang="en-US" sz="2000" u="none" cap="none" strike="noStrike">
                <a:solidFill>
                  <a:schemeClr val="dk1"/>
                </a:solidFill>
                <a:latin typeface="Verdana"/>
                <a:ea typeface="Verdana"/>
                <a:cs typeface="Verdana"/>
                <a:sym typeface="Verdana"/>
              </a:rPr>
              <a:t>282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39" name="Google Shape;739;p49"/>
          <p:cNvSpPr txBox="1"/>
          <p:nvPr>
            <p:ph idx="1" type="body"/>
          </p:nvPr>
        </p:nvSpPr>
        <p:spPr>
          <a:xfrm>
            <a:off x="685800" y="1233488"/>
            <a:ext cx="7772400" cy="48625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400"/>
              <a:buFont typeface="Arial"/>
              <a:buChar char="•"/>
            </a:pPr>
            <a:r>
              <a:rPr lang="en-US" sz="2400"/>
              <a:t>r:</a:t>
            </a:r>
            <a:endParaRPr/>
          </a:p>
          <a:p>
            <a:pPr indent="-285750" lvl="1" marL="742950" rtl="0" algn="l">
              <a:lnSpc>
                <a:spcPct val="80000"/>
              </a:lnSpc>
              <a:spcBef>
                <a:spcPts val="400"/>
              </a:spcBef>
              <a:spcAft>
                <a:spcPts val="0"/>
              </a:spcAft>
              <a:buClr>
                <a:schemeClr val="dk1"/>
              </a:buClr>
              <a:buSzPts val="2000"/>
              <a:buFont typeface="Arial"/>
              <a:buChar char="–"/>
            </a:pPr>
            <a:r>
              <a:rPr lang="en-US" sz="2000"/>
              <a:t>Grow the minimum spanning tree from the </a:t>
            </a:r>
            <a:r>
              <a:rPr b="1" lang="en-US" sz="2000">
                <a:solidFill>
                  <a:srgbClr val="FF0000"/>
                </a:solidFill>
              </a:rPr>
              <a:t>root vertex “r”</a:t>
            </a:r>
            <a:r>
              <a:rPr lang="en-US" sz="2000">
                <a:solidFill>
                  <a:srgbClr val="FF0000"/>
                </a:solidFill>
              </a:rPr>
              <a:t>.</a:t>
            </a:r>
            <a:endParaRPr/>
          </a:p>
          <a:p>
            <a:pPr indent="-342900" lvl="0" marL="342900" rtl="0" algn="l">
              <a:lnSpc>
                <a:spcPct val="80000"/>
              </a:lnSpc>
              <a:spcBef>
                <a:spcPts val="480"/>
              </a:spcBef>
              <a:spcAft>
                <a:spcPts val="0"/>
              </a:spcAft>
              <a:buClr>
                <a:schemeClr val="accent2"/>
              </a:buClr>
              <a:buSzPts val="2400"/>
              <a:buFont typeface="Arial"/>
              <a:buChar char="•"/>
            </a:pPr>
            <a:r>
              <a:rPr lang="en-US" sz="2400"/>
              <a:t>Q:</a:t>
            </a:r>
            <a:endParaRPr/>
          </a:p>
          <a:p>
            <a:pPr indent="-285750" lvl="1" marL="742950" rtl="0" algn="l">
              <a:lnSpc>
                <a:spcPct val="80000"/>
              </a:lnSpc>
              <a:spcBef>
                <a:spcPts val="400"/>
              </a:spcBef>
              <a:spcAft>
                <a:spcPts val="0"/>
              </a:spcAft>
              <a:buClr>
                <a:schemeClr val="dk1"/>
              </a:buClr>
              <a:buSzPts val="2000"/>
              <a:buFont typeface="Arial"/>
              <a:buChar char="–"/>
            </a:pPr>
            <a:r>
              <a:rPr lang="en-US" sz="2000"/>
              <a:t>is a priority queue, holding all vertices that are </a:t>
            </a:r>
            <a:r>
              <a:rPr lang="en-US" sz="2000">
                <a:solidFill>
                  <a:srgbClr val="FF0000"/>
                </a:solidFill>
              </a:rPr>
              <a:t>not in the tree</a:t>
            </a:r>
            <a:r>
              <a:rPr lang="en-US" sz="2000"/>
              <a:t> now.</a:t>
            </a:r>
            <a:endParaRPr/>
          </a:p>
          <a:p>
            <a:pPr indent="-342900" lvl="0" marL="342900" rtl="0" algn="l">
              <a:lnSpc>
                <a:spcPct val="80000"/>
              </a:lnSpc>
              <a:spcBef>
                <a:spcPts val="480"/>
              </a:spcBef>
              <a:spcAft>
                <a:spcPts val="0"/>
              </a:spcAft>
              <a:buClr>
                <a:schemeClr val="accent2"/>
              </a:buClr>
              <a:buSzPts val="2400"/>
              <a:buFont typeface="Arial"/>
              <a:buChar char="•"/>
            </a:pPr>
            <a:r>
              <a:rPr lang="en-US" sz="2400"/>
              <a:t>key[v]:</a:t>
            </a:r>
            <a:endParaRPr/>
          </a:p>
          <a:p>
            <a:pPr indent="-285750" lvl="1" marL="742950" rtl="0" algn="l">
              <a:lnSpc>
                <a:spcPct val="80000"/>
              </a:lnSpc>
              <a:spcBef>
                <a:spcPts val="400"/>
              </a:spcBef>
              <a:spcAft>
                <a:spcPts val="0"/>
              </a:spcAft>
              <a:buClr>
                <a:schemeClr val="dk1"/>
              </a:buClr>
              <a:buSzPts val="2000"/>
              <a:buFont typeface="Arial"/>
              <a:buChar char="–"/>
            </a:pPr>
            <a:r>
              <a:rPr lang="en-US" sz="2000"/>
              <a:t>is the </a:t>
            </a:r>
            <a:r>
              <a:rPr lang="en-US" sz="2000">
                <a:solidFill>
                  <a:srgbClr val="FF0000"/>
                </a:solidFill>
              </a:rPr>
              <a:t>minimum weight</a:t>
            </a:r>
            <a:r>
              <a:rPr lang="en-US" sz="2000"/>
              <a:t> of any edge connecting v to a vertex already in the tree.</a:t>
            </a:r>
            <a:endParaRPr/>
          </a:p>
          <a:p>
            <a:pPr indent="-342900" lvl="0" marL="342900" rtl="0" algn="l">
              <a:lnSpc>
                <a:spcPct val="80000"/>
              </a:lnSpc>
              <a:spcBef>
                <a:spcPts val="480"/>
              </a:spcBef>
              <a:spcAft>
                <a:spcPts val="0"/>
              </a:spcAft>
              <a:buClr>
                <a:schemeClr val="accent2"/>
              </a:buClr>
              <a:buSzPts val="2400"/>
              <a:buFont typeface="Arial"/>
              <a:buChar char="•"/>
            </a:pPr>
            <a:r>
              <a:rPr lang="en-US" sz="2400"/>
              <a:t> </a:t>
            </a:r>
            <a:r>
              <a:rPr lang="en-US" sz="2400">
                <a:latin typeface="Noto Sans Symbols"/>
                <a:ea typeface="Noto Sans Symbols"/>
                <a:cs typeface="Noto Sans Symbols"/>
                <a:sym typeface="Noto Sans Symbols"/>
              </a:rPr>
              <a:t>π</a:t>
            </a:r>
            <a:r>
              <a:rPr lang="en-US" sz="2400"/>
              <a:t> [v]:</a:t>
            </a:r>
            <a:endParaRPr/>
          </a:p>
          <a:p>
            <a:pPr indent="-285750" lvl="1" marL="742950" rtl="0" algn="l">
              <a:lnSpc>
                <a:spcPct val="80000"/>
              </a:lnSpc>
              <a:spcBef>
                <a:spcPts val="400"/>
              </a:spcBef>
              <a:spcAft>
                <a:spcPts val="0"/>
              </a:spcAft>
              <a:buClr>
                <a:schemeClr val="dk1"/>
              </a:buClr>
              <a:buSzPts val="2000"/>
              <a:buFont typeface="Arial"/>
              <a:buChar char="–"/>
            </a:pPr>
            <a:r>
              <a:rPr lang="en-US" sz="2000"/>
              <a:t>names the </a:t>
            </a:r>
            <a:r>
              <a:rPr lang="en-US" sz="2000">
                <a:solidFill>
                  <a:srgbClr val="FF0000"/>
                </a:solidFill>
              </a:rPr>
              <a:t>parent of v</a:t>
            </a:r>
            <a:r>
              <a:rPr lang="en-US" sz="2000"/>
              <a:t> in the tree.</a:t>
            </a:r>
            <a:endParaRPr/>
          </a:p>
          <a:p>
            <a:pPr indent="-342900" lvl="0" marL="342900" rtl="0" algn="l">
              <a:lnSpc>
                <a:spcPct val="80000"/>
              </a:lnSpc>
              <a:spcBef>
                <a:spcPts val="480"/>
              </a:spcBef>
              <a:spcAft>
                <a:spcPts val="0"/>
              </a:spcAft>
              <a:buClr>
                <a:schemeClr val="accent2"/>
              </a:buClr>
              <a:buSzPts val="2400"/>
              <a:buFont typeface="Arial"/>
              <a:buChar char="•"/>
            </a:pPr>
            <a:r>
              <a:rPr lang="en-US" sz="2400"/>
              <a:t>T[v] –</a:t>
            </a:r>
            <a:endParaRPr/>
          </a:p>
          <a:p>
            <a:pPr indent="-285750" lvl="1" marL="742950" rtl="0" algn="l">
              <a:lnSpc>
                <a:spcPct val="80000"/>
              </a:lnSpc>
              <a:spcBef>
                <a:spcPts val="400"/>
              </a:spcBef>
              <a:spcAft>
                <a:spcPts val="0"/>
              </a:spcAft>
              <a:buClr>
                <a:schemeClr val="dk1"/>
              </a:buClr>
              <a:buSzPts val="2000"/>
              <a:buFont typeface="Arial"/>
              <a:buChar char="–"/>
            </a:pPr>
            <a:r>
              <a:rPr lang="en-US" sz="2000"/>
              <a:t>Vertex v is </a:t>
            </a:r>
            <a:r>
              <a:rPr lang="en-US" sz="2000">
                <a:solidFill>
                  <a:srgbClr val="DD0111"/>
                </a:solidFill>
              </a:rPr>
              <a:t>already included</a:t>
            </a:r>
            <a:r>
              <a:rPr lang="en-US" sz="2000"/>
              <a:t> in MST if T[v]==1, otherwise, it is not included yet.</a:t>
            </a:r>
            <a:endParaRPr/>
          </a:p>
          <a:p>
            <a:pPr indent="-190500" lvl="0" marL="342900" rtl="0" algn="l">
              <a:lnSpc>
                <a:spcPct val="80000"/>
              </a:lnSpc>
              <a:spcBef>
                <a:spcPts val="480"/>
              </a:spcBef>
              <a:spcAft>
                <a:spcPts val="0"/>
              </a:spcAft>
              <a:buClr>
                <a:schemeClr val="accent2"/>
              </a:buClr>
              <a:buSzPts val="2400"/>
              <a:buFont typeface="Arial"/>
              <a:buNone/>
            </a:pPr>
            <a:r>
              <a:t/>
            </a:r>
            <a:endParaRPr sz="2400"/>
          </a:p>
        </p:txBody>
      </p:sp>
      <p:sp>
        <p:nvSpPr>
          <p:cNvPr id="740" name="Google Shape;740;p4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Algorithm:Variables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341313" y="100013"/>
            <a:ext cx="8229600" cy="906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Walk</a:t>
            </a:r>
            <a:endParaRPr/>
          </a:p>
        </p:txBody>
      </p:sp>
      <p:sp>
        <p:nvSpPr>
          <p:cNvPr id="118" name="Google Shape;118;p5"/>
          <p:cNvSpPr txBox="1"/>
          <p:nvPr/>
        </p:nvSpPr>
        <p:spPr>
          <a:xfrm>
            <a:off x="914400" y="4876800"/>
            <a:ext cx="792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19" name="Google Shape;119;p5"/>
          <p:cNvSpPr txBox="1"/>
          <p:nvPr/>
        </p:nvSpPr>
        <p:spPr>
          <a:xfrm>
            <a:off x="265113" y="1368425"/>
            <a:ext cx="8305800" cy="40686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 walk in a graph is an alternating sequence of vertices and edges, starting and ending with a vertex, where:</a:t>
            </a:r>
            <a:endParaRPr b="0" i="0" sz="2000" u="none" cap="none" strike="noStrike">
              <a:solidFill>
                <a:schemeClr val="dk1"/>
              </a:solidFill>
              <a:latin typeface="Verdana"/>
              <a:ea typeface="Verdana"/>
              <a:cs typeface="Verdana"/>
              <a:sym typeface="Verdana"/>
            </a:endParaRPr>
          </a:p>
          <a:p>
            <a:pPr indent="-355600" lvl="1" marL="9144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Vertices represent points or nodes.</a:t>
            </a:r>
            <a:endParaRPr b="0" i="0" sz="2000" u="none" cap="none" strike="noStrike">
              <a:solidFill>
                <a:schemeClr val="dk1"/>
              </a:solidFill>
              <a:latin typeface="Verdana"/>
              <a:ea typeface="Verdana"/>
              <a:cs typeface="Verdana"/>
              <a:sym typeface="Verdana"/>
            </a:endParaRPr>
          </a:p>
          <a:p>
            <a:pPr indent="-355600" lvl="1" marL="9144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Edges represent connections or links between vertices.</a:t>
            </a:r>
            <a:endParaRPr b="0" i="0" sz="2000" u="none" cap="none" strike="noStrike">
              <a:solidFill>
                <a:schemeClr val="dk1"/>
              </a:solidFill>
              <a:latin typeface="Verdana"/>
              <a:ea typeface="Verdana"/>
              <a:cs typeface="Verdana"/>
              <a:sym typeface="Verdana"/>
            </a:endParaRPr>
          </a:p>
          <a:p>
            <a:pPr indent="-355600" lvl="0" marL="4572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The </a:t>
            </a:r>
            <a:r>
              <a:rPr b="1" i="0" lang="en-US" sz="2000" u="none" cap="none" strike="noStrike">
                <a:solidFill>
                  <a:schemeClr val="dk1"/>
                </a:solidFill>
                <a:latin typeface="Verdana"/>
                <a:ea typeface="Verdana"/>
                <a:cs typeface="Verdana"/>
                <a:sym typeface="Verdana"/>
              </a:rPr>
              <a:t>length</a:t>
            </a:r>
            <a:r>
              <a:rPr b="0" i="0" lang="en-US" sz="2000" u="none" cap="none" strike="noStrike">
                <a:solidFill>
                  <a:schemeClr val="dk1"/>
                </a:solidFill>
                <a:latin typeface="Verdana"/>
                <a:ea typeface="Verdana"/>
                <a:cs typeface="Verdana"/>
                <a:sym typeface="Verdana"/>
              </a:rPr>
              <a:t> of a walk is the number of edges it traverses.</a:t>
            </a:r>
            <a:endParaRPr b="0" i="0" sz="2000" u="none" cap="none" strike="noStrike">
              <a:solidFill>
                <a:schemeClr val="dk1"/>
              </a:solidFill>
              <a:latin typeface="Verdana"/>
              <a:ea typeface="Verdana"/>
              <a:cs typeface="Verdana"/>
              <a:sym typeface="Verdana"/>
            </a:endParaRPr>
          </a:p>
          <a:p>
            <a:pPr indent="-355600" lvl="0" marL="4572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In a walk, </a:t>
            </a:r>
            <a:r>
              <a:rPr b="1" i="0" lang="en-US" sz="2000" u="none" cap="none" strike="noStrike">
                <a:solidFill>
                  <a:schemeClr val="dk1"/>
                </a:solidFill>
                <a:latin typeface="Verdana"/>
                <a:ea typeface="Verdana"/>
                <a:cs typeface="Verdana"/>
                <a:sym typeface="Verdana"/>
              </a:rPr>
              <a:t>both vertices and edges can repeat</a:t>
            </a:r>
            <a:r>
              <a:rPr b="0" i="0" lang="en-US" sz="2000" u="none" cap="none" strike="noStrike">
                <a:solidFill>
                  <a:schemeClr val="dk1"/>
                </a:solidFill>
                <a:latin typeface="Verdana"/>
                <a:ea typeface="Verdana"/>
                <a:cs typeface="Verdana"/>
                <a:sym typeface="Verdana"/>
              </a:rPr>
              <a:t> any number of times.</a:t>
            </a:r>
            <a:endParaRPr b="0" i="0" sz="2000" u="none" cap="none" strike="noStrike">
              <a:solidFill>
                <a:schemeClr val="dk1"/>
              </a:solidFill>
              <a:latin typeface="Verdana"/>
              <a:ea typeface="Verdana"/>
              <a:cs typeface="Verdana"/>
              <a:sym typeface="Verdana"/>
            </a:endParaRPr>
          </a:p>
          <a:p>
            <a:pPr indent="-355600" lvl="0" marL="457200" marR="0" rtl="0" algn="l">
              <a:lnSpc>
                <a:spcPct val="100000"/>
              </a:lnSpc>
              <a:spcBef>
                <a:spcPts val="10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Open or Closed:</a:t>
            </a:r>
            <a:endParaRPr b="1" i="0" sz="2000" u="none" cap="none" strike="noStrike">
              <a:solidFill>
                <a:schemeClr val="dk1"/>
              </a:solidFill>
              <a:latin typeface="Verdana"/>
              <a:ea typeface="Verdana"/>
              <a:cs typeface="Verdana"/>
              <a:sym typeface="Verdana"/>
            </a:endParaRPr>
          </a:p>
          <a:p>
            <a:pPr indent="-355600" lvl="1" marL="9144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 open walk starts and ends at different vertices.</a:t>
            </a:r>
            <a:endParaRPr b="0" i="0" sz="2000" u="none" cap="none" strike="noStrike">
              <a:solidFill>
                <a:schemeClr val="dk1"/>
              </a:solidFill>
              <a:latin typeface="Verdana"/>
              <a:ea typeface="Verdana"/>
              <a:cs typeface="Verdana"/>
              <a:sym typeface="Verdana"/>
            </a:endParaRPr>
          </a:p>
          <a:p>
            <a:pPr indent="-355600" lvl="1" marL="9144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 closed walk starts and ends at the same vertex.</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46" name="Google Shape;746;p50"/>
          <p:cNvSpPr txBox="1"/>
          <p:nvPr>
            <p:ph idx="1" type="body"/>
          </p:nvPr>
        </p:nvSpPr>
        <p:spPr>
          <a:xfrm>
            <a:off x="350838" y="1214438"/>
            <a:ext cx="8229600" cy="3514725"/>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MST-Prim</a:t>
            </a:r>
            <a:r>
              <a:rPr lang="en-US" sz="2000">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key[r]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0				// r is the first tree node, let r=1</a:t>
            </a:r>
            <a:endParaRPr/>
          </a:p>
          <a:p>
            <a:pPr indent="-342900" lvl="0" marL="342900" rtl="0" algn="just">
              <a:lnSpc>
                <a:spcPct val="90000"/>
              </a:lnSpc>
              <a:spcBef>
                <a:spcPts val="360"/>
              </a:spcBef>
              <a:spcAft>
                <a:spcPts val="0"/>
              </a:spcAft>
              <a:buClr>
                <a:schemeClr val="accent2"/>
              </a:buClr>
              <a:buSzPts val="1800"/>
              <a:buFont typeface="Noto Sans Symbols"/>
              <a:buNone/>
            </a:pP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Q.insert((key[r], 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while</a:t>
            </a:r>
            <a:r>
              <a:rPr lang="en-US" sz="1800">
                <a:latin typeface="Courier New"/>
                <a:ea typeface="Courier New"/>
                <a:cs typeface="Courier New"/>
                <a:sym typeface="Courier New"/>
              </a:rPr>
              <a:t> Q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do</a:t>
            </a:r>
            <a:endParaRPr b="1" sz="1800">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Q.ExtractMin()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make u part of 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Adj[u] </a:t>
            </a:r>
            <a:r>
              <a:rPr b="1" lang="en-US" sz="1800">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T and w(u,v) &lt; key[v] </a:t>
            </a:r>
            <a:r>
              <a:rPr b="1" lang="en-US" sz="1800">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w(u,v)</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Q.insert((key[v], v));</a:t>
            </a:r>
            <a:endParaRPr/>
          </a:p>
        </p:txBody>
      </p:sp>
      <p:sp>
        <p:nvSpPr>
          <p:cNvPr id="747" name="Google Shape;747;p5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Algorithm (2)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grpSp>
        <p:nvGrpSpPr>
          <p:cNvPr id="753" name="Google Shape;753;p51"/>
          <p:cNvGrpSpPr/>
          <p:nvPr/>
        </p:nvGrpSpPr>
        <p:grpSpPr>
          <a:xfrm>
            <a:off x="2195513" y="1098550"/>
            <a:ext cx="4608512" cy="2617788"/>
            <a:chOff x="1429" y="2643"/>
            <a:chExt cx="2903" cy="1649"/>
          </a:xfrm>
        </p:grpSpPr>
        <p:grpSp>
          <p:nvGrpSpPr>
            <p:cNvPr id="754" name="Google Shape;754;p51"/>
            <p:cNvGrpSpPr/>
            <p:nvPr/>
          </p:nvGrpSpPr>
          <p:grpSpPr>
            <a:xfrm>
              <a:off x="1429" y="3370"/>
              <a:ext cx="194" cy="250"/>
              <a:chOff x="2368" y="1750"/>
              <a:chExt cx="194" cy="250"/>
            </a:xfrm>
          </p:grpSpPr>
          <p:sp>
            <p:nvSpPr>
              <p:cNvPr id="755" name="Google Shape;755;p51"/>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756" name="Google Shape;756;p5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57" name="Google Shape;757;p51"/>
            <p:cNvGrpSpPr/>
            <p:nvPr/>
          </p:nvGrpSpPr>
          <p:grpSpPr>
            <a:xfrm>
              <a:off x="1928" y="2871"/>
              <a:ext cx="196" cy="250"/>
              <a:chOff x="2368" y="1750"/>
              <a:chExt cx="196" cy="250"/>
            </a:xfrm>
          </p:grpSpPr>
          <p:sp>
            <p:nvSpPr>
              <p:cNvPr id="758" name="Google Shape;758;p5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759" name="Google Shape;759;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60" name="Google Shape;760;p51"/>
            <p:cNvGrpSpPr/>
            <p:nvPr/>
          </p:nvGrpSpPr>
          <p:grpSpPr>
            <a:xfrm>
              <a:off x="1928" y="3860"/>
              <a:ext cx="196" cy="250"/>
              <a:chOff x="2368" y="1750"/>
              <a:chExt cx="196" cy="250"/>
            </a:xfrm>
          </p:grpSpPr>
          <p:sp>
            <p:nvSpPr>
              <p:cNvPr id="761" name="Google Shape;761;p5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762" name="Google Shape;762;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63" name="Google Shape;763;p51"/>
            <p:cNvGrpSpPr/>
            <p:nvPr/>
          </p:nvGrpSpPr>
          <p:grpSpPr>
            <a:xfrm>
              <a:off x="2778" y="2840"/>
              <a:ext cx="194" cy="250"/>
              <a:chOff x="2368" y="1750"/>
              <a:chExt cx="194" cy="250"/>
            </a:xfrm>
          </p:grpSpPr>
          <p:sp>
            <p:nvSpPr>
              <p:cNvPr id="764" name="Google Shape;764;p51"/>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765" name="Google Shape;765;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66" name="Google Shape;766;p51"/>
            <p:cNvGrpSpPr/>
            <p:nvPr/>
          </p:nvGrpSpPr>
          <p:grpSpPr>
            <a:xfrm>
              <a:off x="3592" y="2840"/>
              <a:ext cx="196" cy="250"/>
              <a:chOff x="2368" y="1750"/>
              <a:chExt cx="196" cy="250"/>
            </a:xfrm>
          </p:grpSpPr>
          <p:sp>
            <p:nvSpPr>
              <p:cNvPr id="767" name="Google Shape;767;p5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768" name="Google Shape;768;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69" name="Google Shape;769;p51"/>
            <p:cNvGrpSpPr/>
            <p:nvPr/>
          </p:nvGrpSpPr>
          <p:grpSpPr>
            <a:xfrm>
              <a:off x="4138" y="3339"/>
              <a:ext cx="194" cy="250"/>
              <a:chOff x="2368" y="1750"/>
              <a:chExt cx="194" cy="250"/>
            </a:xfrm>
          </p:grpSpPr>
          <p:sp>
            <p:nvSpPr>
              <p:cNvPr id="770" name="Google Shape;770;p51"/>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771" name="Google Shape;771;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72" name="Google Shape;772;p51"/>
            <p:cNvGrpSpPr/>
            <p:nvPr/>
          </p:nvGrpSpPr>
          <p:grpSpPr>
            <a:xfrm>
              <a:off x="3594" y="3860"/>
              <a:ext cx="194" cy="250"/>
              <a:chOff x="2368" y="1750"/>
              <a:chExt cx="194" cy="250"/>
            </a:xfrm>
          </p:grpSpPr>
          <p:sp>
            <p:nvSpPr>
              <p:cNvPr id="773" name="Google Shape;773;p51"/>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774" name="Google Shape;774;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75" name="Google Shape;775;p51"/>
            <p:cNvGrpSpPr/>
            <p:nvPr/>
          </p:nvGrpSpPr>
          <p:grpSpPr>
            <a:xfrm>
              <a:off x="2776" y="3860"/>
              <a:ext cx="196" cy="250"/>
              <a:chOff x="2368" y="1750"/>
              <a:chExt cx="196" cy="250"/>
            </a:xfrm>
          </p:grpSpPr>
          <p:sp>
            <p:nvSpPr>
              <p:cNvPr id="776" name="Google Shape;776;p5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777" name="Google Shape;777;p5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778" name="Google Shape;778;p51"/>
            <p:cNvGrpSpPr/>
            <p:nvPr/>
          </p:nvGrpSpPr>
          <p:grpSpPr>
            <a:xfrm>
              <a:off x="2337" y="3384"/>
              <a:ext cx="182" cy="250"/>
              <a:chOff x="1519" y="1706"/>
              <a:chExt cx="182" cy="250"/>
            </a:xfrm>
          </p:grpSpPr>
          <p:sp>
            <p:nvSpPr>
              <p:cNvPr id="779" name="Google Shape;779;p51"/>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780" name="Google Shape;780;p51"/>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781" name="Google Shape;781;p51"/>
            <p:cNvCxnSpPr/>
            <p:nvPr/>
          </p:nvCxnSpPr>
          <p:spPr>
            <a:xfrm flipH="1" rot="10800000">
              <a:off x="1565" y="3067"/>
              <a:ext cx="409" cy="363"/>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51"/>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783" name="Google Shape;783;p51"/>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784" name="Google Shape;784;p51"/>
            <p:cNvCxnSpPr/>
            <p:nvPr/>
          </p:nvCxnSpPr>
          <p:spPr>
            <a:xfrm>
              <a:off x="2110" y="2976"/>
              <a:ext cx="680" cy="0"/>
            </a:xfrm>
            <a:prstGeom prst="straightConnector1">
              <a:avLst/>
            </a:prstGeom>
            <a:noFill/>
            <a:ln cap="flat" cmpd="sng" w="9525">
              <a:solidFill>
                <a:schemeClr val="dk1"/>
              </a:solidFill>
              <a:prstDash val="solid"/>
              <a:round/>
              <a:headEnd len="sm" w="sm" type="none"/>
              <a:tailEnd len="sm" w="sm" type="none"/>
            </a:ln>
          </p:spPr>
        </p:cxnSp>
        <p:cxnSp>
          <p:nvCxnSpPr>
            <p:cNvPr id="785" name="Google Shape;785;p51"/>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786" name="Google Shape;786;p51"/>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787" name="Google Shape;787;p51"/>
            <p:cNvCxnSpPr/>
            <p:nvPr/>
          </p:nvCxnSpPr>
          <p:spPr>
            <a:xfrm>
              <a:off x="2926" y="3067"/>
              <a:ext cx="681" cy="862"/>
            </a:xfrm>
            <a:prstGeom prst="straightConnector1">
              <a:avLst/>
            </a:prstGeom>
            <a:noFill/>
            <a:ln cap="flat" cmpd="sng" w="9525">
              <a:solidFill>
                <a:schemeClr val="dk1"/>
              </a:solidFill>
              <a:prstDash val="solid"/>
              <a:round/>
              <a:headEnd len="sm" w="sm" type="none"/>
              <a:tailEnd len="sm" w="sm" type="none"/>
            </a:ln>
          </p:spPr>
        </p:cxnSp>
        <p:cxnSp>
          <p:nvCxnSpPr>
            <p:cNvPr id="788" name="Google Shape;788;p51"/>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789" name="Google Shape;789;p51"/>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790" name="Google Shape;790;p51"/>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791" name="Google Shape;791;p51"/>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792" name="Google Shape;792;p51"/>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793" name="Google Shape;793;p51"/>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794" name="Google Shape;794;p51"/>
            <p:cNvCxnSpPr/>
            <p:nvPr/>
          </p:nvCxnSpPr>
          <p:spPr>
            <a:xfrm flipH="1" rot="10800000">
              <a:off x="2473" y="3067"/>
              <a:ext cx="317" cy="363"/>
            </a:xfrm>
            <a:prstGeom prst="straightConnector1">
              <a:avLst/>
            </a:prstGeom>
            <a:noFill/>
            <a:ln cap="flat" cmpd="sng" w="9525">
              <a:solidFill>
                <a:schemeClr val="dk1"/>
              </a:solidFill>
              <a:prstDash val="solid"/>
              <a:round/>
              <a:headEnd len="sm" w="sm" type="none"/>
              <a:tailEnd len="sm" w="sm" type="none"/>
            </a:ln>
          </p:spPr>
        </p:cxnSp>
        <p:sp>
          <p:nvSpPr>
            <p:cNvPr id="795" name="Google Shape;795;p51"/>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796" name="Google Shape;796;p51"/>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797" name="Google Shape;797;p51"/>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798" name="Google Shape;798;p51"/>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799" name="Google Shape;799;p51"/>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800" name="Google Shape;800;p51"/>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801" name="Google Shape;801;p51"/>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802" name="Google Shape;802;p51"/>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03" name="Google Shape;803;p51"/>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04" name="Google Shape;804;p51"/>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805" name="Google Shape;805;p51"/>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06" name="Google Shape;806;p51"/>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807" name="Google Shape;807;p51"/>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808" name="Google Shape;808;p51"/>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809" name="Google Shape;809;p51"/>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810" name="Google Shape;810;p51"/>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811" name="Google Shape;811;p51"/>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812" name="Google Shape;812;p51"/>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grpSp>
        <p:nvGrpSpPr>
          <p:cNvPr id="818" name="Google Shape;818;p52"/>
          <p:cNvGrpSpPr/>
          <p:nvPr/>
        </p:nvGrpSpPr>
        <p:grpSpPr>
          <a:xfrm>
            <a:off x="2195513" y="1098550"/>
            <a:ext cx="4608512" cy="2617788"/>
            <a:chOff x="1429" y="2643"/>
            <a:chExt cx="2903" cy="1649"/>
          </a:xfrm>
        </p:grpSpPr>
        <p:grpSp>
          <p:nvGrpSpPr>
            <p:cNvPr id="819" name="Google Shape;819;p52"/>
            <p:cNvGrpSpPr/>
            <p:nvPr/>
          </p:nvGrpSpPr>
          <p:grpSpPr>
            <a:xfrm>
              <a:off x="1429" y="3370"/>
              <a:ext cx="194" cy="250"/>
              <a:chOff x="2368" y="1750"/>
              <a:chExt cx="194" cy="250"/>
            </a:xfrm>
          </p:grpSpPr>
          <p:sp>
            <p:nvSpPr>
              <p:cNvPr id="820" name="Google Shape;820;p52"/>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21" name="Google Shape;821;p52"/>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22" name="Google Shape;822;p52"/>
            <p:cNvGrpSpPr/>
            <p:nvPr/>
          </p:nvGrpSpPr>
          <p:grpSpPr>
            <a:xfrm>
              <a:off x="1928" y="2871"/>
              <a:ext cx="196" cy="250"/>
              <a:chOff x="2368" y="1750"/>
              <a:chExt cx="196" cy="250"/>
            </a:xfrm>
          </p:grpSpPr>
          <p:sp>
            <p:nvSpPr>
              <p:cNvPr id="823" name="Google Shape;823;p52"/>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824" name="Google Shape;824;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25" name="Google Shape;825;p52"/>
            <p:cNvGrpSpPr/>
            <p:nvPr/>
          </p:nvGrpSpPr>
          <p:grpSpPr>
            <a:xfrm>
              <a:off x="1928" y="3860"/>
              <a:ext cx="196" cy="250"/>
              <a:chOff x="2368" y="1750"/>
              <a:chExt cx="196" cy="250"/>
            </a:xfrm>
          </p:grpSpPr>
          <p:sp>
            <p:nvSpPr>
              <p:cNvPr id="826" name="Google Shape;826;p52"/>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27" name="Google Shape;827;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28" name="Google Shape;828;p52"/>
            <p:cNvGrpSpPr/>
            <p:nvPr/>
          </p:nvGrpSpPr>
          <p:grpSpPr>
            <a:xfrm>
              <a:off x="2778" y="2840"/>
              <a:ext cx="194" cy="250"/>
              <a:chOff x="2368" y="1750"/>
              <a:chExt cx="194" cy="250"/>
            </a:xfrm>
          </p:grpSpPr>
          <p:sp>
            <p:nvSpPr>
              <p:cNvPr id="829" name="Google Shape;829;p52"/>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830" name="Google Shape;830;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31" name="Google Shape;831;p52"/>
            <p:cNvGrpSpPr/>
            <p:nvPr/>
          </p:nvGrpSpPr>
          <p:grpSpPr>
            <a:xfrm>
              <a:off x="3592" y="2840"/>
              <a:ext cx="196" cy="250"/>
              <a:chOff x="2368" y="1750"/>
              <a:chExt cx="196" cy="250"/>
            </a:xfrm>
          </p:grpSpPr>
          <p:sp>
            <p:nvSpPr>
              <p:cNvPr id="832" name="Google Shape;832;p52"/>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833" name="Google Shape;833;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34" name="Google Shape;834;p52"/>
            <p:cNvGrpSpPr/>
            <p:nvPr/>
          </p:nvGrpSpPr>
          <p:grpSpPr>
            <a:xfrm>
              <a:off x="4138" y="3339"/>
              <a:ext cx="194" cy="250"/>
              <a:chOff x="2368" y="1750"/>
              <a:chExt cx="194" cy="250"/>
            </a:xfrm>
          </p:grpSpPr>
          <p:sp>
            <p:nvSpPr>
              <p:cNvPr id="835" name="Google Shape;835;p52"/>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836" name="Google Shape;836;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37" name="Google Shape;837;p52"/>
            <p:cNvGrpSpPr/>
            <p:nvPr/>
          </p:nvGrpSpPr>
          <p:grpSpPr>
            <a:xfrm>
              <a:off x="3594" y="3860"/>
              <a:ext cx="194" cy="250"/>
              <a:chOff x="2368" y="1750"/>
              <a:chExt cx="194" cy="250"/>
            </a:xfrm>
          </p:grpSpPr>
          <p:sp>
            <p:nvSpPr>
              <p:cNvPr id="838" name="Google Shape;838;p52"/>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839" name="Google Shape;839;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40" name="Google Shape;840;p52"/>
            <p:cNvGrpSpPr/>
            <p:nvPr/>
          </p:nvGrpSpPr>
          <p:grpSpPr>
            <a:xfrm>
              <a:off x="2776" y="3860"/>
              <a:ext cx="196" cy="250"/>
              <a:chOff x="2368" y="1750"/>
              <a:chExt cx="196" cy="250"/>
            </a:xfrm>
          </p:grpSpPr>
          <p:sp>
            <p:nvSpPr>
              <p:cNvPr id="841" name="Google Shape;841;p52"/>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842" name="Google Shape;842;p52"/>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43" name="Google Shape;843;p52"/>
            <p:cNvGrpSpPr/>
            <p:nvPr/>
          </p:nvGrpSpPr>
          <p:grpSpPr>
            <a:xfrm>
              <a:off x="2337" y="3384"/>
              <a:ext cx="182" cy="250"/>
              <a:chOff x="1519" y="1706"/>
              <a:chExt cx="182" cy="250"/>
            </a:xfrm>
          </p:grpSpPr>
          <p:sp>
            <p:nvSpPr>
              <p:cNvPr id="844" name="Google Shape;844;p52"/>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845" name="Google Shape;845;p52"/>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846" name="Google Shape;846;p52"/>
            <p:cNvCxnSpPr/>
            <p:nvPr/>
          </p:nvCxnSpPr>
          <p:spPr>
            <a:xfrm flipH="1" rot="10800000">
              <a:off x="1565" y="3067"/>
              <a:ext cx="409" cy="363"/>
            </a:xfrm>
            <a:prstGeom prst="straightConnector1">
              <a:avLst/>
            </a:prstGeom>
            <a:noFill/>
            <a:ln cap="flat" cmpd="sng" w="9525">
              <a:solidFill>
                <a:schemeClr val="dk1"/>
              </a:solidFill>
              <a:prstDash val="solid"/>
              <a:round/>
              <a:headEnd len="sm" w="sm" type="none"/>
              <a:tailEnd len="sm" w="sm" type="none"/>
            </a:ln>
          </p:spPr>
        </p:cxnSp>
        <p:cxnSp>
          <p:nvCxnSpPr>
            <p:cNvPr id="847" name="Google Shape;847;p52"/>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848" name="Google Shape;848;p52"/>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849" name="Google Shape;849;p52"/>
            <p:cNvCxnSpPr/>
            <p:nvPr/>
          </p:nvCxnSpPr>
          <p:spPr>
            <a:xfrm>
              <a:off x="2110" y="2976"/>
              <a:ext cx="680" cy="0"/>
            </a:xfrm>
            <a:prstGeom prst="straightConnector1">
              <a:avLst/>
            </a:prstGeom>
            <a:noFill/>
            <a:ln cap="flat" cmpd="sng" w="9525">
              <a:solidFill>
                <a:schemeClr val="dk1"/>
              </a:solidFill>
              <a:prstDash val="solid"/>
              <a:round/>
              <a:headEnd len="sm" w="sm" type="none"/>
              <a:tailEnd len="sm" w="sm" type="none"/>
            </a:ln>
          </p:spPr>
        </p:cxnSp>
        <p:cxnSp>
          <p:nvCxnSpPr>
            <p:cNvPr id="850" name="Google Shape;850;p52"/>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851" name="Google Shape;851;p52"/>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852" name="Google Shape;852;p52"/>
            <p:cNvCxnSpPr/>
            <p:nvPr/>
          </p:nvCxnSpPr>
          <p:spPr>
            <a:xfrm>
              <a:off x="2926" y="3067"/>
              <a:ext cx="681" cy="862"/>
            </a:xfrm>
            <a:prstGeom prst="straightConnector1">
              <a:avLst/>
            </a:prstGeom>
            <a:noFill/>
            <a:ln cap="flat" cmpd="sng" w="9525">
              <a:solidFill>
                <a:schemeClr val="dk1"/>
              </a:solidFill>
              <a:prstDash val="solid"/>
              <a:round/>
              <a:headEnd len="sm" w="sm" type="none"/>
              <a:tailEnd len="sm" w="sm" type="none"/>
            </a:ln>
          </p:spPr>
        </p:cxnSp>
        <p:cxnSp>
          <p:nvCxnSpPr>
            <p:cNvPr id="853" name="Google Shape;853;p52"/>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854" name="Google Shape;854;p52"/>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855" name="Google Shape;855;p52"/>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856" name="Google Shape;856;p52"/>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857" name="Google Shape;857;p52"/>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858" name="Google Shape;858;p52"/>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52"/>
            <p:cNvCxnSpPr/>
            <p:nvPr/>
          </p:nvCxnSpPr>
          <p:spPr>
            <a:xfrm flipH="1" rot="10800000">
              <a:off x="2473" y="3067"/>
              <a:ext cx="317" cy="363"/>
            </a:xfrm>
            <a:prstGeom prst="straightConnector1">
              <a:avLst/>
            </a:prstGeom>
            <a:noFill/>
            <a:ln cap="flat" cmpd="sng" w="9525">
              <a:solidFill>
                <a:schemeClr val="dk1"/>
              </a:solidFill>
              <a:prstDash val="solid"/>
              <a:round/>
              <a:headEnd len="sm" w="sm" type="none"/>
              <a:tailEnd len="sm" w="sm" type="none"/>
            </a:ln>
          </p:spPr>
        </p:cxnSp>
        <p:sp>
          <p:nvSpPr>
            <p:cNvPr id="860" name="Google Shape;860;p52"/>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861" name="Google Shape;861;p52"/>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862" name="Google Shape;862;p52"/>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863" name="Google Shape;863;p52"/>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864" name="Google Shape;864;p52"/>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865" name="Google Shape;865;p52"/>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866" name="Google Shape;866;p52"/>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867" name="Google Shape;867;p52"/>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68" name="Google Shape;868;p52"/>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69" name="Google Shape;869;p52"/>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870" name="Google Shape;870;p52"/>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71" name="Google Shape;871;p52"/>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872" name="Google Shape;872;p52"/>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873" name="Google Shape;873;p52"/>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
        <p:nvSpPr>
          <p:cNvPr id="874" name="Google Shape;874;p52"/>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875" name="Google Shape;875;p52"/>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876" name="Google Shape;876;p52"/>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877" name="Google Shape;877;p52"/>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878" name="Google Shape;878;p52"/>
          <p:cNvCxnSpPr/>
          <p:nvPr/>
        </p:nvCxnSpPr>
        <p:spPr>
          <a:xfrm rot="10800000">
            <a:off x="2638425" y="6056313"/>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5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884" name="Google Shape;884;p53"/>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885" name="Google Shape;885;p53"/>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886" name="Google Shape;886;p53"/>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887" name="Google Shape;887;p53"/>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888" name="Google Shape;888;p53"/>
          <p:cNvGrpSpPr/>
          <p:nvPr/>
        </p:nvGrpSpPr>
        <p:grpSpPr>
          <a:xfrm>
            <a:off x="2205038" y="1093788"/>
            <a:ext cx="4625975" cy="2527300"/>
            <a:chOff x="1429" y="2643"/>
            <a:chExt cx="2914" cy="1592"/>
          </a:xfrm>
        </p:grpSpPr>
        <p:grpSp>
          <p:nvGrpSpPr>
            <p:cNvPr id="889" name="Google Shape;889;p53"/>
            <p:cNvGrpSpPr/>
            <p:nvPr/>
          </p:nvGrpSpPr>
          <p:grpSpPr>
            <a:xfrm>
              <a:off x="1429" y="3370"/>
              <a:ext cx="205" cy="250"/>
              <a:chOff x="2368" y="1750"/>
              <a:chExt cx="205" cy="250"/>
            </a:xfrm>
          </p:grpSpPr>
          <p:sp>
            <p:nvSpPr>
              <p:cNvPr id="890" name="Google Shape;890;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891" name="Google Shape;891;p5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92" name="Google Shape;892;p53"/>
            <p:cNvGrpSpPr/>
            <p:nvPr/>
          </p:nvGrpSpPr>
          <p:grpSpPr>
            <a:xfrm>
              <a:off x="1928" y="2871"/>
              <a:ext cx="205" cy="250"/>
              <a:chOff x="2368" y="1750"/>
              <a:chExt cx="205" cy="250"/>
            </a:xfrm>
          </p:grpSpPr>
          <p:sp>
            <p:nvSpPr>
              <p:cNvPr id="893" name="Google Shape;893;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894" name="Google Shape;894;p5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95" name="Google Shape;895;p53"/>
            <p:cNvGrpSpPr/>
            <p:nvPr/>
          </p:nvGrpSpPr>
          <p:grpSpPr>
            <a:xfrm>
              <a:off x="1928" y="3860"/>
              <a:ext cx="205" cy="250"/>
              <a:chOff x="2368" y="1750"/>
              <a:chExt cx="205" cy="250"/>
            </a:xfrm>
          </p:grpSpPr>
          <p:sp>
            <p:nvSpPr>
              <p:cNvPr id="896" name="Google Shape;896;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897" name="Google Shape;897;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898" name="Google Shape;898;p53"/>
            <p:cNvGrpSpPr/>
            <p:nvPr/>
          </p:nvGrpSpPr>
          <p:grpSpPr>
            <a:xfrm>
              <a:off x="2778" y="2840"/>
              <a:ext cx="196" cy="250"/>
              <a:chOff x="2368" y="1750"/>
              <a:chExt cx="196" cy="250"/>
            </a:xfrm>
          </p:grpSpPr>
          <p:sp>
            <p:nvSpPr>
              <p:cNvPr id="899" name="Google Shape;899;p5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00" name="Google Shape;900;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01" name="Google Shape;901;p53"/>
            <p:cNvGrpSpPr/>
            <p:nvPr/>
          </p:nvGrpSpPr>
          <p:grpSpPr>
            <a:xfrm>
              <a:off x="3592" y="2840"/>
              <a:ext cx="205" cy="250"/>
              <a:chOff x="2368" y="1750"/>
              <a:chExt cx="205" cy="250"/>
            </a:xfrm>
          </p:grpSpPr>
          <p:sp>
            <p:nvSpPr>
              <p:cNvPr id="902" name="Google Shape;902;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03" name="Google Shape;903;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04" name="Google Shape;904;p53"/>
            <p:cNvGrpSpPr/>
            <p:nvPr/>
          </p:nvGrpSpPr>
          <p:grpSpPr>
            <a:xfrm>
              <a:off x="4138" y="3339"/>
              <a:ext cx="205" cy="250"/>
              <a:chOff x="2368" y="1750"/>
              <a:chExt cx="205" cy="250"/>
            </a:xfrm>
          </p:grpSpPr>
          <p:sp>
            <p:nvSpPr>
              <p:cNvPr id="905" name="Google Shape;905;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06" name="Google Shape;906;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07" name="Google Shape;907;p53"/>
            <p:cNvGrpSpPr/>
            <p:nvPr/>
          </p:nvGrpSpPr>
          <p:grpSpPr>
            <a:xfrm>
              <a:off x="3594" y="3860"/>
              <a:ext cx="194" cy="250"/>
              <a:chOff x="2368" y="1750"/>
              <a:chExt cx="194" cy="250"/>
            </a:xfrm>
          </p:grpSpPr>
          <p:sp>
            <p:nvSpPr>
              <p:cNvPr id="908" name="Google Shape;908;p53"/>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09" name="Google Shape;909;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10" name="Google Shape;910;p53"/>
            <p:cNvGrpSpPr/>
            <p:nvPr/>
          </p:nvGrpSpPr>
          <p:grpSpPr>
            <a:xfrm>
              <a:off x="2776" y="3860"/>
              <a:ext cx="205" cy="250"/>
              <a:chOff x="2368" y="1750"/>
              <a:chExt cx="205" cy="250"/>
            </a:xfrm>
          </p:grpSpPr>
          <p:sp>
            <p:nvSpPr>
              <p:cNvPr id="911" name="Google Shape;911;p5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12" name="Google Shape;912;p5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13" name="Google Shape;913;p53"/>
            <p:cNvGrpSpPr/>
            <p:nvPr/>
          </p:nvGrpSpPr>
          <p:grpSpPr>
            <a:xfrm>
              <a:off x="2337" y="3384"/>
              <a:ext cx="182" cy="250"/>
              <a:chOff x="1519" y="1706"/>
              <a:chExt cx="182" cy="250"/>
            </a:xfrm>
          </p:grpSpPr>
          <p:sp>
            <p:nvSpPr>
              <p:cNvPr id="914" name="Google Shape;914;p53"/>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15" name="Google Shape;915;p53"/>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916" name="Google Shape;916;p53"/>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917" name="Google Shape;917;p53"/>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918" name="Google Shape;918;p53"/>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919" name="Google Shape;919;p53"/>
            <p:cNvCxnSpPr/>
            <p:nvPr/>
          </p:nvCxnSpPr>
          <p:spPr>
            <a:xfrm>
              <a:off x="2110" y="2976"/>
              <a:ext cx="680" cy="0"/>
            </a:xfrm>
            <a:prstGeom prst="straightConnector1">
              <a:avLst/>
            </a:prstGeom>
            <a:noFill/>
            <a:ln cap="flat" cmpd="sng" w="9525">
              <a:solidFill>
                <a:schemeClr val="dk1"/>
              </a:solidFill>
              <a:prstDash val="solid"/>
              <a:round/>
              <a:headEnd len="sm" w="sm" type="none"/>
              <a:tailEnd len="sm" w="sm" type="none"/>
            </a:ln>
          </p:spPr>
        </p:cxnSp>
        <p:cxnSp>
          <p:nvCxnSpPr>
            <p:cNvPr id="920" name="Google Shape;920;p53"/>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53"/>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53"/>
            <p:cNvCxnSpPr/>
            <p:nvPr/>
          </p:nvCxnSpPr>
          <p:spPr>
            <a:xfrm>
              <a:off x="2926" y="3067"/>
              <a:ext cx="681" cy="862"/>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53"/>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53"/>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53"/>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926" name="Google Shape;926;p53"/>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927" name="Google Shape;927;p53"/>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928" name="Google Shape;928;p53"/>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929" name="Google Shape;929;p53"/>
            <p:cNvCxnSpPr/>
            <p:nvPr/>
          </p:nvCxnSpPr>
          <p:spPr>
            <a:xfrm flipH="1" rot="10800000">
              <a:off x="2473" y="3067"/>
              <a:ext cx="317" cy="363"/>
            </a:xfrm>
            <a:prstGeom prst="straightConnector1">
              <a:avLst/>
            </a:prstGeom>
            <a:noFill/>
            <a:ln cap="flat" cmpd="sng" w="9525">
              <a:solidFill>
                <a:schemeClr val="dk1"/>
              </a:solidFill>
              <a:prstDash val="solid"/>
              <a:round/>
              <a:headEnd len="sm" w="sm" type="none"/>
              <a:tailEnd len="sm" w="sm" type="none"/>
            </a:ln>
          </p:spPr>
        </p:cxnSp>
        <p:sp>
          <p:nvSpPr>
            <p:cNvPr id="930" name="Google Shape;930;p53"/>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931" name="Google Shape;931;p53"/>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932" name="Google Shape;932;p53"/>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933" name="Google Shape;933;p53"/>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934" name="Google Shape;934;p53"/>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935" name="Google Shape;935;p53"/>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936" name="Google Shape;936;p53"/>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937" name="Google Shape;937;p53"/>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38" name="Google Shape;938;p53"/>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939" name="Google Shape;939;p53"/>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940" name="Google Shape;940;p53"/>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941" name="Google Shape;941;p53"/>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942" name="Google Shape;942;p53"/>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943" name="Google Shape;943;p53"/>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944" name="Google Shape;944;p53"/>
          <p:cNvCxnSpPr/>
          <p:nvPr/>
        </p:nvCxnSpPr>
        <p:spPr>
          <a:xfrm rot="10800000">
            <a:off x="3327400" y="6056313"/>
            <a:ext cx="0" cy="479425"/>
          </a:xfrm>
          <a:prstGeom prst="straightConnector1">
            <a:avLst/>
          </a:prstGeom>
          <a:noFill/>
          <a:ln cap="flat" cmpd="sng" w="28575">
            <a:solidFill>
              <a:srgbClr val="FF0000"/>
            </a:solidFill>
            <a:prstDash val="solid"/>
            <a:round/>
            <a:headEnd len="sm" w="sm" type="none"/>
            <a:tailEnd len="med" w="med" type="triangle"/>
          </a:ln>
        </p:spPr>
      </p:cxnSp>
      <p:sp>
        <p:nvSpPr>
          <p:cNvPr id="945" name="Google Shape;945;p53"/>
          <p:cNvSpPr txBox="1"/>
          <p:nvPr/>
        </p:nvSpPr>
        <p:spPr>
          <a:xfrm>
            <a:off x="4803775" y="3662363"/>
            <a:ext cx="43402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D0111"/>
              </a:buClr>
              <a:buSzPts val="1800"/>
              <a:buFont typeface="Arial"/>
              <a:buNone/>
            </a:pPr>
            <a:r>
              <a:rPr b="1" i="0" lang="en-US" sz="1800" u="none" cap="none" strike="noStrike">
                <a:solidFill>
                  <a:srgbClr val="DD0111"/>
                </a:solidFill>
                <a:latin typeface="Arial"/>
                <a:ea typeface="Arial"/>
                <a:cs typeface="Arial"/>
                <a:sym typeface="Arial"/>
              </a:rPr>
              <a:t>Important: </a:t>
            </a:r>
            <a:r>
              <a:rPr b="0" i="0" lang="en-US" sz="1800" u="none" cap="none" strike="noStrike">
                <a:solidFill>
                  <a:srgbClr val="0000FF"/>
                </a:solidFill>
                <a:latin typeface="Arial"/>
                <a:ea typeface="Arial"/>
                <a:cs typeface="Arial"/>
                <a:sym typeface="Arial"/>
              </a:rPr>
              <a:t>Update Key[v] only if T[v]==0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951" name="Google Shape;951;p54"/>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952" name="Google Shape;952;p54"/>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953" name="Google Shape;953;p54"/>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954" name="Google Shape;954;p54"/>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955" name="Google Shape;955;p54"/>
          <p:cNvGrpSpPr/>
          <p:nvPr/>
        </p:nvGrpSpPr>
        <p:grpSpPr>
          <a:xfrm>
            <a:off x="2193925" y="1106488"/>
            <a:ext cx="4625975" cy="2527300"/>
            <a:chOff x="1429" y="2643"/>
            <a:chExt cx="2914" cy="1592"/>
          </a:xfrm>
        </p:grpSpPr>
        <p:grpSp>
          <p:nvGrpSpPr>
            <p:cNvPr id="956" name="Google Shape;956;p54"/>
            <p:cNvGrpSpPr/>
            <p:nvPr/>
          </p:nvGrpSpPr>
          <p:grpSpPr>
            <a:xfrm>
              <a:off x="1429" y="3370"/>
              <a:ext cx="205" cy="250"/>
              <a:chOff x="2368" y="1750"/>
              <a:chExt cx="205" cy="250"/>
            </a:xfrm>
          </p:grpSpPr>
          <p:sp>
            <p:nvSpPr>
              <p:cNvPr id="957" name="Google Shape;957;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958" name="Google Shape;958;p54"/>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59" name="Google Shape;959;p54"/>
            <p:cNvGrpSpPr/>
            <p:nvPr/>
          </p:nvGrpSpPr>
          <p:grpSpPr>
            <a:xfrm>
              <a:off x="1928" y="2871"/>
              <a:ext cx="205" cy="250"/>
              <a:chOff x="2368" y="1750"/>
              <a:chExt cx="205" cy="250"/>
            </a:xfrm>
          </p:grpSpPr>
          <p:sp>
            <p:nvSpPr>
              <p:cNvPr id="960" name="Google Shape;960;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961" name="Google Shape;961;p54"/>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62" name="Google Shape;962;p54"/>
            <p:cNvGrpSpPr/>
            <p:nvPr/>
          </p:nvGrpSpPr>
          <p:grpSpPr>
            <a:xfrm>
              <a:off x="1928" y="3860"/>
              <a:ext cx="205" cy="250"/>
              <a:chOff x="2368" y="1750"/>
              <a:chExt cx="205" cy="250"/>
            </a:xfrm>
          </p:grpSpPr>
          <p:sp>
            <p:nvSpPr>
              <p:cNvPr id="963" name="Google Shape;963;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964" name="Google Shape;964;p5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65" name="Google Shape;965;p54"/>
            <p:cNvGrpSpPr/>
            <p:nvPr/>
          </p:nvGrpSpPr>
          <p:grpSpPr>
            <a:xfrm>
              <a:off x="2778" y="2840"/>
              <a:ext cx="196" cy="250"/>
              <a:chOff x="2368" y="1750"/>
              <a:chExt cx="196" cy="250"/>
            </a:xfrm>
          </p:grpSpPr>
          <p:sp>
            <p:nvSpPr>
              <p:cNvPr id="966" name="Google Shape;966;p5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967" name="Google Shape;967;p54"/>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68" name="Google Shape;968;p54"/>
            <p:cNvGrpSpPr/>
            <p:nvPr/>
          </p:nvGrpSpPr>
          <p:grpSpPr>
            <a:xfrm>
              <a:off x="3592" y="2840"/>
              <a:ext cx="205" cy="250"/>
              <a:chOff x="2368" y="1750"/>
              <a:chExt cx="205" cy="250"/>
            </a:xfrm>
          </p:grpSpPr>
          <p:sp>
            <p:nvSpPr>
              <p:cNvPr id="969" name="Google Shape;969;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970" name="Google Shape;970;p5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71" name="Google Shape;971;p54"/>
            <p:cNvGrpSpPr/>
            <p:nvPr/>
          </p:nvGrpSpPr>
          <p:grpSpPr>
            <a:xfrm>
              <a:off x="4138" y="3339"/>
              <a:ext cx="205" cy="250"/>
              <a:chOff x="2368" y="1750"/>
              <a:chExt cx="205" cy="250"/>
            </a:xfrm>
          </p:grpSpPr>
          <p:sp>
            <p:nvSpPr>
              <p:cNvPr id="972" name="Google Shape;972;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973" name="Google Shape;973;p5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74" name="Google Shape;974;p54"/>
            <p:cNvGrpSpPr/>
            <p:nvPr/>
          </p:nvGrpSpPr>
          <p:grpSpPr>
            <a:xfrm>
              <a:off x="3594" y="3860"/>
              <a:ext cx="194" cy="250"/>
              <a:chOff x="2368" y="1750"/>
              <a:chExt cx="194" cy="250"/>
            </a:xfrm>
          </p:grpSpPr>
          <p:sp>
            <p:nvSpPr>
              <p:cNvPr id="975" name="Google Shape;975;p54"/>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976" name="Google Shape;976;p5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77" name="Google Shape;977;p54"/>
            <p:cNvGrpSpPr/>
            <p:nvPr/>
          </p:nvGrpSpPr>
          <p:grpSpPr>
            <a:xfrm>
              <a:off x="2776" y="3860"/>
              <a:ext cx="205" cy="250"/>
              <a:chOff x="2368" y="1750"/>
              <a:chExt cx="205" cy="250"/>
            </a:xfrm>
          </p:grpSpPr>
          <p:sp>
            <p:nvSpPr>
              <p:cNvPr id="978" name="Google Shape;978;p54"/>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979" name="Google Shape;979;p5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80" name="Google Shape;980;p54"/>
            <p:cNvGrpSpPr/>
            <p:nvPr/>
          </p:nvGrpSpPr>
          <p:grpSpPr>
            <a:xfrm>
              <a:off x="2337" y="3384"/>
              <a:ext cx="182" cy="250"/>
              <a:chOff x="1519" y="1706"/>
              <a:chExt cx="182" cy="250"/>
            </a:xfrm>
          </p:grpSpPr>
          <p:sp>
            <p:nvSpPr>
              <p:cNvPr id="981" name="Google Shape;981;p54"/>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982" name="Google Shape;982;p54"/>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983" name="Google Shape;983;p54"/>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984" name="Google Shape;984;p54"/>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985" name="Google Shape;985;p54"/>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986" name="Google Shape;986;p54"/>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987" name="Google Shape;987;p54"/>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988" name="Google Shape;988;p54"/>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989" name="Google Shape;989;p54"/>
            <p:cNvCxnSpPr/>
            <p:nvPr/>
          </p:nvCxnSpPr>
          <p:spPr>
            <a:xfrm>
              <a:off x="2926" y="3067"/>
              <a:ext cx="681" cy="862"/>
            </a:xfrm>
            <a:prstGeom prst="straightConnector1">
              <a:avLst/>
            </a:prstGeom>
            <a:noFill/>
            <a:ln cap="flat" cmpd="sng" w="9525">
              <a:solidFill>
                <a:schemeClr val="dk1"/>
              </a:solidFill>
              <a:prstDash val="solid"/>
              <a:round/>
              <a:headEnd len="sm" w="sm" type="none"/>
              <a:tailEnd len="sm" w="sm" type="none"/>
            </a:ln>
          </p:spPr>
        </p:cxnSp>
        <p:cxnSp>
          <p:nvCxnSpPr>
            <p:cNvPr id="990" name="Google Shape;990;p54"/>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991" name="Google Shape;991;p54"/>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992" name="Google Shape;992;p54"/>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993" name="Google Shape;993;p54"/>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994" name="Google Shape;994;p54"/>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995" name="Google Shape;995;p54"/>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996" name="Google Shape;996;p54"/>
            <p:cNvCxnSpPr/>
            <p:nvPr/>
          </p:nvCxnSpPr>
          <p:spPr>
            <a:xfrm flipH="1" rot="10800000">
              <a:off x="2473" y="3067"/>
              <a:ext cx="317" cy="363"/>
            </a:xfrm>
            <a:prstGeom prst="straightConnector1">
              <a:avLst/>
            </a:prstGeom>
            <a:noFill/>
            <a:ln cap="flat" cmpd="sng" w="9525">
              <a:solidFill>
                <a:schemeClr val="dk1"/>
              </a:solidFill>
              <a:prstDash val="solid"/>
              <a:round/>
              <a:headEnd len="sm" w="sm" type="none"/>
              <a:tailEnd len="sm" w="sm" type="none"/>
            </a:ln>
          </p:spPr>
        </p:cxnSp>
        <p:sp>
          <p:nvSpPr>
            <p:cNvPr id="997" name="Google Shape;997;p54"/>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998" name="Google Shape;998;p54"/>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999" name="Google Shape;999;p54"/>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000" name="Google Shape;1000;p54"/>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001" name="Google Shape;1001;p54"/>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002" name="Google Shape;1002;p54"/>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003" name="Google Shape;1003;p54"/>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04" name="Google Shape;1004;p54"/>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05" name="Google Shape;1005;p54"/>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06" name="Google Shape;1006;p54"/>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007" name="Google Shape;1007;p54"/>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08" name="Google Shape;1008;p54"/>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009" name="Google Shape;1009;p54"/>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010" name="Google Shape;1010;p54"/>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011" name="Google Shape;1011;p54"/>
          <p:cNvCxnSpPr/>
          <p:nvPr/>
        </p:nvCxnSpPr>
        <p:spPr>
          <a:xfrm rot="10800000">
            <a:off x="7554913" y="6056313"/>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17" name="Google Shape;1017;p55"/>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018" name="Google Shape;1018;p55"/>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019" name="Google Shape;1019;p55"/>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020" name="Google Shape;1020;p55"/>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6</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21" name="Google Shape;1021;p55"/>
          <p:cNvGrpSpPr/>
          <p:nvPr/>
        </p:nvGrpSpPr>
        <p:grpSpPr>
          <a:xfrm>
            <a:off x="2193925" y="1119188"/>
            <a:ext cx="4625975" cy="2527300"/>
            <a:chOff x="1429" y="2643"/>
            <a:chExt cx="2914" cy="1592"/>
          </a:xfrm>
        </p:grpSpPr>
        <p:grpSp>
          <p:nvGrpSpPr>
            <p:cNvPr id="1022" name="Google Shape;1022;p55"/>
            <p:cNvGrpSpPr/>
            <p:nvPr/>
          </p:nvGrpSpPr>
          <p:grpSpPr>
            <a:xfrm>
              <a:off x="1429" y="3370"/>
              <a:ext cx="205" cy="250"/>
              <a:chOff x="2368" y="1750"/>
              <a:chExt cx="205" cy="250"/>
            </a:xfrm>
          </p:grpSpPr>
          <p:sp>
            <p:nvSpPr>
              <p:cNvPr id="1023" name="Google Shape;1023;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24" name="Google Shape;1024;p55"/>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25" name="Google Shape;1025;p55"/>
            <p:cNvGrpSpPr/>
            <p:nvPr/>
          </p:nvGrpSpPr>
          <p:grpSpPr>
            <a:xfrm>
              <a:off x="1928" y="2871"/>
              <a:ext cx="205" cy="250"/>
              <a:chOff x="2368" y="1750"/>
              <a:chExt cx="205" cy="250"/>
            </a:xfrm>
          </p:grpSpPr>
          <p:sp>
            <p:nvSpPr>
              <p:cNvPr id="1026" name="Google Shape;1026;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027" name="Google Shape;1027;p55"/>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28" name="Google Shape;1028;p55"/>
            <p:cNvGrpSpPr/>
            <p:nvPr/>
          </p:nvGrpSpPr>
          <p:grpSpPr>
            <a:xfrm>
              <a:off x="1928" y="3860"/>
              <a:ext cx="205" cy="250"/>
              <a:chOff x="2368" y="1750"/>
              <a:chExt cx="205" cy="250"/>
            </a:xfrm>
          </p:grpSpPr>
          <p:sp>
            <p:nvSpPr>
              <p:cNvPr id="1029" name="Google Shape;1029;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30" name="Google Shape;1030;p5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31" name="Google Shape;1031;p55"/>
            <p:cNvGrpSpPr/>
            <p:nvPr/>
          </p:nvGrpSpPr>
          <p:grpSpPr>
            <a:xfrm>
              <a:off x="2778" y="2840"/>
              <a:ext cx="196" cy="250"/>
              <a:chOff x="2368" y="1750"/>
              <a:chExt cx="196" cy="250"/>
            </a:xfrm>
          </p:grpSpPr>
          <p:sp>
            <p:nvSpPr>
              <p:cNvPr id="1032" name="Google Shape;1032;p5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33" name="Google Shape;1033;p55"/>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34" name="Google Shape;1034;p55"/>
            <p:cNvGrpSpPr/>
            <p:nvPr/>
          </p:nvGrpSpPr>
          <p:grpSpPr>
            <a:xfrm>
              <a:off x="3592" y="2840"/>
              <a:ext cx="205" cy="250"/>
              <a:chOff x="2368" y="1750"/>
              <a:chExt cx="205" cy="250"/>
            </a:xfrm>
          </p:grpSpPr>
          <p:sp>
            <p:nvSpPr>
              <p:cNvPr id="1035" name="Google Shape;1035;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036" name="Google Shape;1036;p5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37" name="Google Shape;1037;p55"/>
            <p:cNvGrpSpPr/>
            <p:nvPr/>
          </p:nvGrpSpPr>
          <p:grpSpPr>
            <a:xfrm>
              <a:off x="4138" y="3339"/>
              <a:ext cx="205" cy="250"/>
              <a:chOff x="2368" y="1750"/>
              <a:chExt cx="205" cy="250"/>
            </a:xfrm>
          </p:grpSpPr>
          <p:sp>
            <p:nvSpPr>
              <p:cNvPr id="1038" name="Google Shape;1038;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039" name="Google Shape;1039;p5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40" name="Google Shape;1040;p55"/>
            <p:cNvGrpSpPr/>
            <p:nvPr/>
          </p:nvGrpSpPr>
          <p:grpSpPr>
            <a:xfrm>
              <a:off x="3594" y="3860"/>
              <a:ext cx="194" cy="250"/>
              <a:chOff x="2368" y="1750"/>
              <a:chExt cx="194" cy="250"/>
            </a:xfrm>
          </p:grpSpPr>
          <p:sp>
            <p:nvSpPr>
              <p:cNvPr id="1041" name="Google Shape;1041;p55"/>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042" name="Google Shape;1042;p5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43" name="Google Shape;1043;p55"/>
            <p:cNvGrpSpPr/>
            <p:nvPr/>
          </p:nvGrpSpPr>
          <p:grpSpPr>
            <a:xfrm>
              <a:off x="2776" y="3860"/>
              <a:ext cx="205" cy="250"/>
              <a:chOff x="2368" y="1750"/>
              <a:chExt cx="205" cy="250"/>
            </a:xfrm>
          </p:grpSpPr>
          <p:sp>
            <p:nvSpPr>
              <p:cNvPr id="1044" name="Google Shape;1044;p5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045" name="Google Shape;1045;p5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46" name="Google Shape;1046;p55"/>
            <p:cNvGrpSpPr/>
            <p:nvPr/>
          </p:nvGrpSpPr>
          <p:grpSpPr>
            <a:xfrm>
              <a:off x="2337" y="3384"/>
              <a:ext cx="182" cy="250"/>
              <a:chOff x="1519" y="1706"/>
              <a:chExt cx="182" cy="250"/>
            </a:xfrm>
          </p:grpSpPr>
          <p:sp>
            <p:nvSpPr>
              <p:cNvPr id="1047" name="Google Shape;1047;p55"/>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048" name="Google Shape;1048;p55"/>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049" name="Google Shape;1049;p55"/>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050" name="Google Shape;1050;p55"/>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051" name="Google Shape;1051;p55"/>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052" name="Google Shape;1052;p55"/>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053" name="Google Shape;1053;p55"/>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1054" name="Google Shape;1054;p55"/>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1055" name="Google Shape;1055;p55"/>
            <p:cNvCxnSpPr/>
            <p:nvPr/>
          </p:nvCxnSpPr>
          <p:spPr>
            <a:xfrm>
              <a:off x="2926" y="3067"/>
              <a:ext cx="681" cy="862"/>
            </a:xfrm>
            <a:prstGeom prst="straightConnector1">
              <a:avLst/>
            </a:prstGeom>
            <a:noFill/>
            <a:ln cap="flat" cmpd="sng" w="9525">
              <a:solidFill>
                <a:schemeClr val="dk1"/>
              </a:solidFill>
              <a:prstDash val="solid"/>
              <a:round/>
              <a:headEnd len="sm" w="sm" type="none"/>
              <a:tailEnd len="sm" w="sm" type="none"/>
            </a:ln>
          </p:spPr>
        </p:cxnSp>
        <p:cxnSp>
          <p:nvCxnSpPr>
            <p:cNvPr id="1056" name="Google Shape;1056;p55"/>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1057" name="Google Shape;1057;p55"/>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058" name="Google Shape;1058;p55"/>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1059" name="Google Shape;1059;p55"/>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060" name="Google Shape;1060;p55"/>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061" name="Google Shape;1061;p55"/>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062" name="Google Shape;1062;p55"/>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063" name="Google Shape;1063;p55"/>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64" name="Google Shape;1064;p55"/>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065" name="Google Shape;1065;p55"/>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066" name="Google Shape;1066;p55"/>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067" name="Google Shape;1067;p55"/>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068" name="Google Shape;1068;p55"/>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069" name="Google Shape;1069;p55"/>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70" name="Google Shape;1070;p55"/>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71" name="Google Shape;1071;p55"/>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72" name="Google Shape;1072;p55"/>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073" name="Google Shape;1073;p55"/>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74" name="Google Shape;1074;p55"/>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075" name="Google Shape;1075;p55"/>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076" name="Google Shape;1076;p55"/>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077" name="Google Shape;1077;p55"/>
          <p:cNvCxnSpPr/>
          <p:nvPr/>
        </p:nvCxnSpPr>
        <p:spPr>
          <a:xfrm rot="10800000">
            <a:off x="5500688" y="6027738"/>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5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083" name="Google Shape;1083;p56"/>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084" name="Google Shape;1084;p56"/>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085" name="Google Shape;1085;p56"/>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086" name="Google Shape;1086;p56"/>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87" name="Google Shape;1087;p56"/>
          <p:cNvGrpSpPr/>
          <p:nvPr/>
        </p:nvGrpSpPr>
        <p:grpSpPr>
          <a:xfrm>
            <a:off x="2193925" y="1119188"/>
            <a:ext cx="4625975" cy="2527300"/>
            <a:chOff x="1429" y="2643"/>
            <a:chExt cx="2914" cy="1592"/>
          </a:xfrm>
        </p:grpSpPr>
        <p:grpSp>
          <p:nvGrpSpPr>
            <p:cNvPr id="1088" name="Google Shape;1088;p56"/>
            <p:cNvGrpSpPr/>
            <p:nvPr/>
          </p:nvGrpSpPr>
          <p:grpSpPr>
            <a:xfrm>
              <a:off x="1429" y="3370"/>
              <a:ext cx="205" cy="250"/>
              <a:chOff x="2368" y="1750"/>
              <a:chExt cx="205" cy="250"/>
            </a:xfrm>
          </p:grpSpPr>
          <p:sp>
            <p:nvSpPr>
              <p:cNvPr id="1089" name="Google Shape;1089;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90" name="Google Shape;1090;p5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91" name="Google Shape;1091;p56"/>
            <p:cNvGrpSpPr/>
            <p:nvPr/>
          </p:nvGrpSpPr>
          <p:grpSpPr>
            <a:xfrm>
              <a:off x="1928" y="2871"/>
              <a:ext cx="205" cy="250"/>
              <a:chOff x="2368" y="1750"/>
              <a:chExt cx="205" cy="250"/>
            </a:xfrm>
          </p:grpSpPr>
          <p:sp>
            <p:nvSpPr>
              <p:cNvPr id="1092" name="Google Shape;1092;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093" name="Google Shape;1093;p5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94" name="Google Shape;1094;p56"/>
            <p:cNvGrpSpPr/>
            <p:nvPr/>
          </p:nvGrpSpPr>
          <p:grpSpPr>
            <a:xfrm>
              <a:off x="1928" y="3860"/>
              <a:ext cx="205" cy="250"/>
              <a:chOff x="2368" y="1750"/>
              <a:chExt cx="205" cy="250"/>
            </a:xfrm>
          </p:grpSpPr>
          <p:sp>
            <p:nvSpPr>
              <p:cNvPr id="1095" name="Google Shape;1095;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096" name="Google Shape;1096;p5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097" name="Google Shape;1097;p56"/>
            <p:cNvGrpSpPr/>
            <p:nvPr/>
          </p:nvGrpSpPr>
          <p:grpSpPr>
            <a:xfrm>
              <a:off x="2778" y="2840"/>
              <a:ext cx="196" cy="250"/>
              <a:chOff x="2368" y="1750"/>
              <a:chExt cx="196" cy="250"/>
            </a:xfrm>
          </p:grpSpPr>
          <p:sp>
            <p:nvSpPr>
              <p:cNvPr id="1098" name="Google Shape;1098;p56"/>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99" name="Google Shape;1099;p5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00" name="Google Shape;1100;p56"/>
            <p:cNvGrpSpPr/>
            <p:nvPr/>
          </p:nvGrpSpPr>
          <p:grpSpPr>
            <a:xfrm>
              <a:off x="3592" y="2840"/>
              <a:ext cx="205" cy="250"/>
              <a:chOff x="2368" y="1750"/>
              <a:chExt cx="205" cy="250"/>
            </a:xfrm>
          </p:grpSpPr>
          <p:sp>
            <p:nvSpPr>
              <p:cNvPr id="1101" name="Google Shape;1101;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02" name="Google Shape;1102;p5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03" name="Google Shape;1103;p56"/>
            <p:cNvGrpSpPr/>
            <p:nvPr/>
          </p:nvGrpSpPr>
          <p:grpSpPr>
            <a:xfrm>
              <a:off x="4138" y="3339"/>
              <a:ext cx="205" cy="250"/>
              <a:chOff x="2368" y="1750"/>
              <a:chExt cx="205" cy="250"/>
            </a:xfrm>
          </p:grpSpPr>
          <p:sp>
            <p:nvSpPr>
              <p:cNvPr id="1104" name="Google Shape;1104;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05" name="Google Shape;1105;p5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06" name="Google Shape;1106;p56"/>
            <p:cNvGrpSpPr/>
            <p:nvPr/>
          </p:nvGrpSpPr>
          <p:grpSpPr>
            <a:xfrm>
              <a:off x="3594" y="3860"/>
              <a:ext cx="194" cy="250"/>
              <a:chOff x="2368" y="1750"/>
              <a:chExt cx="194" cy="250"/>
            </a:xfrm>
          </p:grpSpPr>
          <p:sp>
            <p:nvSpPr>
              <p:cNvPr id="1107" name="Google Shape;1107;p56"/>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08" name="Google Shape;1108;p5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09" name="Google Shape;1109;p56"/>
            <p:cNvGrpSpPr/>
            <p:nvPr/>
          </p:nvGrpSpPr>
          <p:grpSpPr>
            <a:xfrm>
              <a:off x="2776" y="3860"/>
              <a:ext cx="205" cy="250"/>
              <a:chOff x="2368" y="1750"/>
              <a:chExt cx="205" cy="250"/>
            </a:xfrm>
          </p:grpSpPr>
          <p:sp>
            <p:nvSpPr>
              <p:cNvPr id="1110" name="Google Shape;1110;p5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11" name="Google Shape;1111;p5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12" name="Google Shape;1112;p56"/>
            <p:cNvGrpSpPr/>
            <p:nvPr/>
          </p:nvGrpSpPr>
          <p:grpSpPr>
            <a:xfrm>
              <a:off x="2337" y="3384"/>
              <a:ext cx="182" cy="250"/>
              <a:chOff x="1519" y="1706"/>
              <a:chExt cx="182" cy="250"/>
            </a:xfrm>
          </p:grpSpPr>
          <p:sp>
            <p:nvSpPr>
              <p:cNvPr id="1113" name="Google Shape;1113;p56"/>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14" name="Google Shape;1114;p56"/>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115" name="Google Shape;1115;p56"/>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116" name="Google Shape;1116;p56"/>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117" name="Google Shape;1117;p56"/>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118" name="Google Shape;1118;p56"/>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119" name="Google Shape;1119;p56"/>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1120" name="Google Shape;1120;p56"/>
            <p:cNvCxnSpPr/>
            <p:nvPr/>
          </p:nvCxnSpPr>
          <p:spPr>
            <a:xfrm>
              <a:off x="2972" y="4019"/>
              <a:ext cx="635" cy="0"/>
            </a:xfrm>
            <a:prstGeom prst="straightConnector1">
              <a:avLst/>
            </a:prstGeom>
            <a:noFill/>
            <a:ln cap="flat" cmpd="sng" w="9525">
              <a:solidFill>
                <a:schemeClr val="dk1"/>
              </a:solidFill>
              <a:prstDash val="solid"/>
              <a:round/>
              <a:headEnd len="sm" w="sm" type="none"/>
              <a:tailEnd len="sm" w="sm" type="none"/>
            </a:ln>
          </p:spPr>
        </p:cxnSp>
        <p:cxnSp>
          <p:nvCxnSpPr>
            <p:cNvPr id="1121" name="Google Shape;1121;p56"/>
            <p:cNvCxnSpPr/>
            <p:nvPr/>
          </p:nvCxnSpPr>
          <p:spPr>
            <a:xfrm>
              <a:off x="2926" y="3067"/>
              <a:ext cx="681" cy="862"/>
            </a:xfrm>
            <a:prstGeom prst="straightConnector1">
              <a:avLst/>
            </a:prstGeom>
            <a:noFill/>
            <a:ln cap="flat" cmpd="sng" w="76200">
              <a:solidFill>
                <a:srgbClr val="3366FF"/>
              </a:solidFill>
              <a:prstDash val="solid"/>
              <a:round/>
              <a:headEnd len="sm" w="sm" type="none"/>
              <a:tailEnd len="sm" w="sm" type="none"/>
            </a:ln>
          </p:spPr>
        </p:cxnSp>
        <p:cxnSp>
          <p:nvCxnSpPr>
            <p:cNvPr id="1122" name="Google Shape;1122;p56"/>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1123" name="Google Shape;1123;p56"/>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124" name="Google Shape;1124;p56"/>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1125" name="Google Shape;1125;p56"/>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126" name="Google Shape;1126;p56"/>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127" name="Google Shape;1127;p56"/>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128" name="Google Shape;1128;p56"/>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129" name="Google Shape;1129;p56"/>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30" name="Google Shape;1130;p56"/>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131" name="Google Shape;1131;p56"/>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132" name="Google Shape;1132;p56"/>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133" name="Google Shape;1133;p56"/>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134" name="Google Shape;1134;p56"/>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135" name="Google Shape;1135;p56"/>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36" name="Google Shape;1136;p56"/>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137" name="Google Shape;1137;p56"/>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138" name="Google Shape;1138;p56"/>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139" name="Google Shape;1139;p56"/>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40" name="Google Shape;1140;p56"/>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141" name="Google Shape;1141;p56"/>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142" name="Google Shape;1142;p56"/>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143" name="Google Shape;1143;p56"/>
          <p:cNvCxnSpPr/>
          <p:nvPr/>
        </p:nvCxnSpPr>
        <p:spPr>
          <a:xfrm rot="10800000">
            <a:off x="6130925" y="6042025"/>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5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49" name="Google Shape;1149;p57"/>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150" name="Google Shape;1150;p57"/>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151" name="Google Shape;1151;p57"/>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152" name="Google Shape;1152;p57"/>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53" name="Google Shape;1153;p57"/>
          <p:cNvGrpSpPr/>
          <p:nvPr/>
        </p:nvGrpSpPr>
        <p:grpSpPr>
          <a:xfrm>
            <a:off x="2193925" y="1119188"/>
            <a:ext cx="4625975" cy="2527300"/>
            <a:chOff x="1429" y="2643"/>
            <a:chExt cx="2914" cy="1592"/>
          </a:xfrm>
        </p:grpSpPr>
        <p:grpSp>
          <p:nvGrpSpPr>
            <p:cNvPr id="1154" name="Google Shape;1154;p57"/>
            <p:cNvGrpSpPr/>
            <p:nvPr/>
          </p:nvGrpSpPr>
          <p:grpSpPr>
            <a:xfrm>
              <a:off x="1429" y="3370"/>
              <a:ext cx="205" cy="250"/>
              <a:chOff x="2368" y="1750"/>
              <a:chExt cx="205" cy="250"/>
            </a:xfrm>
          </p:grpSpPr>
          <p:sp>
            <p:nvSpPr>
              <p:cNvPr id="1155" name="Google Shape;1155;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156" name="Google Shape;1156;p5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57" name="Google Shape;1157;p57"/>
            <p:cNvGrpSpPr/>
            <p:nvPr/>
          </p:nvGrpSpPr>
          <p:grpSpPr>
            <a:xfrm>
              <a:off x="1928" y="2871"/>
              <a:ext cx="205" cy="250"/>
              <a:chOff x="2368" y="1750"/>
              <a:chExt cx="205" cy="250"/>
            </a:xfrm>
          </p:grpSpPr>
          <p:sp>
            <p:nvSpPr>
              <p:cNvPr id="1158" name="Google Shape;1158;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159" name="Google Shape;1159;p5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0" name="Google Shape;1160;p57"/>
            <p:cNvGrpSpPr/>
            <p:nvPr/>
          </p:nvGrpSpPr>
          <p:grpSpPr>
            <a:xfrm>
              <a:off x="1928" y="3860"/>
              <a:ext cx="205" cy="250"/>
              <a:chOff x="2368" y="1750"/>
              <a:chExt cx="205" cy="250"/>
            </a:xfrm>
          </p:grpSpPr>
          <p:sp>
            <p:nvSpPr>
              <p:cNvPr id="1161" name="Google Shape;1161;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162" name="Google Shape;1162;p5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3" name="Google Shape;1163;p57"/>
            <p:cNvGrpSpPr/>
            <p:nvPr/>
          </p:nvGrpSpPr>
          <p:grpSpPr>
            <a:xfrm>
              <a:off x="2778" y="2840"/>
              <a:ext cx="196" cy="250"/>
              <a:chOff x="2368" y="1750"/>
              <a:chExt cx="196" cy="250"/>
            </a:xfrm>
          </p:grpSpPr>
          <p:sp>
            <p:nvSpPr>
              <p:cNvPr id="1164" name="Google Shape;1164;p57"/>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165" name="Google Shape;1165;p5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6" name="Google Shape;1166;p57"/>
            <p:cNvGrpSpPr/>
            <p:nvPr/>
          </p:nvGrpSpPr>
          <p:grpSpPr>
            <a:xfrm>
              <a:off x="3592" y="2840"/>
              <a:ext cx="205" cy="250"/>
              <a:chOff x="2368" y="1750"/>
              <a:chExt cx="205" cy="250"/>
            </a:xfrm>
          </p:grpSpPr>
          <p:sp>
            <p:nvSpPr>
              <p:cNvPr id="1167" name="Google Shape;1167;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168" name="Google Shape;1168;p5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69" name="Google Shape;1169;p57"/>
            <p:cNvGrpSpPr/>
            <p:nvPr/>
          </p:nvGrpSpPr>
          <p:grpSpPr>
            <a:xfrm>
              <a:off x="4138" y="3339"/>
              <a:ext cx="205" cy="250"/>
              <a:chOff x="2368" y="1750"/>
              <a:chExt cx="205" cy="250"/>
            </a:xfrm>
          </p:grpSpPr>
          <p:sp>
            <p:nvSpPr>
              <p:cNvPr id="1170" name="Google Shape;1170;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171" name="Google Shape;1171;p5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72" name="Google Shape;1172;p57"/>
            <p:cNvGrpSpPr/>
            <p:nvPr/>
          </p:nvGrpSpPr>
          <p:grpSpPr>
            <a:xfrm>
              <a:off x="3594" y="3860"/>
              <a:ext cx="194" cy="250"/>
              <a:chOff x="2368" y="1750"/>
              <a:chExt cx="194" cy="250"/>
            </a:xfrm>
          </p:grpSpPr>
          <p:sp>
            <p:nvSpPr>
              <p:cNvPr id="1173" name="Google Shape;1173;p57"/>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174" name="Google Shape;1174;p5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75" name="Google Shape;1175;p57"/>
            <p:cNvGrpSpPr/>
            <p:nvPr/>
          </p:nvGrpSpPr>
          <p:grpSpPr>
            <a:xfrm>
              <a:off x="2776" y="3860"/>
              <a:ext cx="205" cy="250"/>
              <a:chOff x="2368" y="1750"/>
              <a:chExt cx="205" cy="250"/>
            </a:xfrm>
          </p:grpSpPr>
          <p:sp>
            <p:nvSpPr>
              <p:cNvPr id="1176" name="Google Shape;1176;p5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177" name="Google Shape;1177;p5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178" name="Google Shape;1178;p57"/>
            <p:cNvGrpSpPr/>
            <p:nvPr/>
          </p:nvGrpSpPr>
          <p:grpSpPr>
            <a:xfrm>
              <a:off x="2337" y="3384"/>
              <a:ext cx="182" cy="250"/>
              <a:chOff x="1519" y="1706"/>
              <a:chExt cx="182" cy="250"/>
            </a:xfrm>
          </p:grpSpPr>
          <p:sp>
            <p:nvSpPr>
              <p:cNvPr id="1179" name="Google Shape;1179;p57"/>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180" name="Google Shape;1180;p57"/>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181" name="Google Shape;1181;p57"/>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182" name="Google Shape;1182;p57"/>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183" name="Google Shape;1183;p57"/>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184" name="Google Shape;1184;p57"/>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185" name="Google Shape;1185;p57"/>
            <p:cNvCxnSpPr/>
            <p:nvPr/>
          </p:nvCxnSpPr>
          <p:spPr>
            <a:xfrm>
              <a:off x="2110" y="4019"/>
              <a:ext cx="680" cy="0"/>
            </a:xfrm>
            <a:prstGeom prst="straightConnector1">
              <a:avLst/>
            </a:prstGeom>
            <a:noFill/>
            <a:ln cap="flat" cmpd="sng" w="9525">
              <a:solidFill>
                <a:schemeClr val="dk1"/>
              </a:solidFill>
              <a:prstDash val="solid"/>
              <a:round/>
              <a:headEnd len="sm" w="sm" type="none"/>
              <a:tailEnd len="sm" w="sm" type="none"/>
            </a:ln>
          </p:spPr>
        </p:cxnSp>
        <p:cxnSp>
          <p:nvCxnSpPr>
            <p:cNvPr id="1186" name="Google Shape;1186;p57"/>
            <p:cNvCxnSpPr/>
            <p:nvPr/>
          </p:nvCxnSpPr>
          <p:spPr>
            <a:xfrm>
              <a:off x="2972" y="4019"/>
              <a:ext cx="635" cy="0"/>
            </a:xfrm>
            <a:prstGeom prst="straightConnector1">
              <a:avLst/>
            </a:prstGeom>
            <a:noFill/>
            <a:ln cap="flat" cmpd="sng" w="76200">
              <a:solidFill>
                <a:srgbClr val="3366FF"/>
              </a:solidFill>
              <a:prstDash val="solid"/>
              <a:round/>
              <a:headEnd len="sm" w="sm" type="none"/>
              <a:tailEnd len="sm" w="sm" type="none"/>
            </a:ln>
          </p:spPr>
        </p:cxnSp>
        <p:cxnSp>
          <p:nvCxnSpPr>
            <p:cNvPr id="1187" name="Google Shape;1187;p57"/>
            <p:cNvCxnSpPr/>
            <p:nvPr/>
          </p:nvCxnSpPr>
          <p:spPr>
            <a:xfrm>
              <a:off x="2926" y="3067"/>
              <a:ext cx="681" cy="862"/>
            </a:xfrm>
            <a:prstGeom prst="straightConnector1">
              <a:avLst/>
            </a:prstGeom>
            <a:noFill/>
            <a:ln cap="flat" cmpd="sng" w="76200">
              <a:solidFill>
                <a:srgbClr val="3366FF"/>
              </a:solidFill>
              <a:prstDash val="solid"/>
              <a:round/>
              <a:headEnd len="sm" w="sm" type="none"/>
              <a:tailEnd len="sm" w="sm" type="none"/>
            </a:ln>
          </p:spPr>
        </p:cxnSp>
        <p:cxnSp>
          <p:nvCxnSpPr>
            <p:cNvPr id="1188" name="Google Shape;1188;p57"/>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1189" name="Google Shape;1189;p57"/>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190" name="Google Shape;1190;p57"/>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1191" name="Google Shape;1191;p57"/>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192" name="Google Shape;1192;p57"/>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193" name="Google Shape;1193;p57"/>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194" name="Google Shape;1194;p57"/>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195" name="Google Shape;1195;p57"/>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196" name="Google Shape;1196;p57"/>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197" name="Google Shape;1197;p57"/>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198" name="Google Shape;1198;p57"/>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199" name="Google Shape;1199;p57"/>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200" name="Google Shape;1200;p57"/>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201" name="Google Shape;1201;p57"/>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202" name="Google Shape;1202;p57"/>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03" name="Google Shape;1203;p57"/>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04" name="Google Shape;1204;p57"/>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205" name="Google Shape;1205;p57"/>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06" name="Google Shape;1206;p57"/>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207" name="Google Shape;1207;p57"/>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208" name="Google Shape;1208;p57"/>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209" name="Google Shape;1209;p57"/>
          <p:cNvCxnSpPr/>
          <p:nvPr/>
        </p:nvCxnSpPr>
        <p:spPr>
          <a:xfrm rot="10800000">
            <a:off x="6821488" y="6026150"/>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5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15" name="Google Shape;1215;p58"/>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216" name="Google Shape;1216;p58"/>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217" name="Google Shape;1217;p58"/>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218" name="Google Shape;1218;p58"/>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219" name="Google Shape;1219;p58"/>
          <p:cNvGrpSpPr/>
          <p:nvPr/>
        </p:nvGrpSpPr>
        <p:grpSpPr>
          <a:xfrm>
            <a:off x="2193925" y="1120775"/>
            <a:ext cx="4625975" cy="2527300"/>
            <a:chOff x="1429" y="2643"/>
            <a:chExt cx="2914" cy="1592"/>
          </a:xfrm>
        </p:grpSpPr>
        <p:grpSp>
          <p:nvGrpSpPr>
            <p:cNvPr id="1220" name="Google Shape;1220;p58"/>
            <p:cNvGrpSpPr/>
            <p:nvPr/>
          </p:nvGrpSpPr>
          <p:grpSpPr>
            <a:xfrm>
              <a:off x="1429" y="3370"/>
              <a:ext cx="205" cy="250"/>
              <a:chOff x="2368" y="1750"/>
              <a:chExt cx="205" cy="250"/>
            </a:xfrm>
          </p:grpSpPr>
          <p:sp>
            <p:nvSpPr>
              <p:cNvPr id="1221" name="Google Shape;1221;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22" name="Google Shape;1222;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23" name="Google Shape;1223;p58"/>
            <p:cNvGrpSpPr/>
            <p:nvPr/>
          </p:nvGrpSpPr>
          <p:grpSpPr>
            <a:xfrm>
              <a:off x="1928" y="2871"/>
              <a:ext cx="205" cy="250"/>
              <a:chOff x="2368" y="1750"/>
              <a:chExt cx="205" cy="250"/>
            </a:xfrm>
          </p:grpSpPr>
          <p:sp>
            <p:nvSpPr>
              <p:cNvPr id="1224" name="Google Shape;1224;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225" name="Google Shape;1225;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26" name="Google Shape;1226;p58"/>
            <p:cNvGrpSpPr/>
            <p:nvPr/>
          </p:nvGrpSpPr>
          <p:grpSpPr>
            <a:xfrm>
              <a:off x="1928" y="3860"/>
              <a:ext cx="205" cy="250"/>
              <a:chOff x="2368" y="1750"/>
              <a:chExt cx="205" cy="250"/>
            </a:xfrm>
          </p:grpSpPr>
          <p:sp>
            <p:nvSpPr>
              <p:cNvPr id="1227" name="Google Shape;1227;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28" name="Google Shape;1228;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29" name="Google Shape;1229;p58"/>
            <p:cNvGrpSpPr/>
            <p:nvPr/>
          </p:nvGrpSpPr>
          <p:grpSpPr>
            <a:xfrm>
              <a:off x="2778" y="2840"/>
              <a:ext cx="196" cy="250"/>
              <a:chOff x="2368" y="1750"/>
              <a:chExt cx="196" cy="250"/>
            </a:xfrm>
          </p:grpSpPr>
          <p:sp>
            <p:nvSpPr>
              <p:cNvPr id="1230" name="Google Shape;1230;p58"/>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31" name="Google Shape;1231;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32" name="Google Shape;1232;p58"/>
            <p:cNvGrpSpPr/>
            <p:nvPr/>
          </p:nvGrpSpPr>
          <p:grpSpPr>
            <a:xfrm>
              <a:off x="3592" y="2840"/>
              <a:ext cx="205" cy="250"/>
              <a:chOff x="2368" y="1750"/>
              <a:chExt cx="205" cy="250"/>
            </a:xfrm>
          </p:grpSpPr>
          <p:sp>
            <p:nvSpPr>
              <p:cNvPr id="1233" name="Google Shape;1233;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234" name="Google Shape;1234;p5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35" name="Google Shape;1235;p58"/>
            <p:cNvGrpSpPr/>
            <p:nvPr/>
          </p:nvGrpSpPr>
          <p:grpSpPr>
            <a:xfrm>
              <a:off x="4138" y="3339"/>
              <a:ext cx="205" cy="250"/>
              <a:chOff x="2368" y="1750"/>
              <a:chExt cx="205" cy="250"/>
            </a:xfrm>
          </p:grpSpPr>
          <p:sp>
            <p:nvSpPr>
              <p:cNvPr id="1236" name="Google Shape;1236;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237" name="Google Shape;1237;p5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38" name="Google Shape;1238;p58"/>
            <p:cNvGrpSpPr/>
            <p:nvPr/>
          </p:nvGrpSpPr>
          <p:grpSpPr>
            <a:xfrm>
              <a:off x="3594" y="3860"/>
              <a:ext cx="194" cy="250"/>
              <a:chOff x="2368" y="1750"/>
              <a:chExt cx="194" cy="250"/>
            </a:xfrm>
          </p:grpSpPr>
          <p:sp>
            <p:nvSpPr>
              <p:cNvPr id="1239" name="Google Shape;1239;p58"/>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240" name="Google Shape;1240;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41" name="Google Shape;1241;p58"/>
            <p:cNvGrpSpPr/>
            <p:nvPr/>
          </p:nvGrpSpPr>
          <p:grpSpPr>
            <a:xfrm>
              <a:off x="2776" y="3860"/>
              <a:ext cx="205" cy="250"/>
              <a:chOff x="2368" y="1750"/>
              <a:chExt cx="205" cy="250"/>
            </a:xfrm>
          </p:grpSpPr>
          <p:sp>
            <p:nvSpPr>
              <p:cNvPr id="1242" name="Google Shape;1242;p5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243" name="Google Shape;1243;p5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44" name="Google Shape;1244;p58"/>
            <p:cNvGrpSpPr/>
            <p:nvPr/>
          </p:nvGrpSpPr>
          <p:grpSpPr>
            <a:xfrm>
              <a:off x="2337" y="3384"/>
              <a:ext cx="182" cy="250"/>
              <a:chOff x="1519" y="1706"/>
              <a:chExt cx="182" cy="250"/>
            </a:xfrm>
          </p:grpSpPr>
          <p:sp>
            <p:nvSpPr>
              <p:cNvPr id="1245" name="Google Shape;1245;p58"/>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246" name="Google Shape;1246;p58"/>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247" name="Google Shape;1247;p58"/>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248" name="Google Shape;1248;p58"/>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249" name="Google Shape;1249;p58"/>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250" name="Google Shape;1250;p58"/>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251" name="Google Shape;1251;p58"/>
            <p:cNvCxnSpPr/>
            <p:nvPr/>
          </p:nvCxnSpPr>
          <p:spPr>
            <a:xfrm>
              <a:off x="2110" y="4019"/>
              <a:ext cx="680" cy="0"/>
            </a:xfrm>
            <a:prstGeom prst="straightConnector1">
              <a:avLst/>
            </a:prstGeom>
            <a:noFill/>
            <a:ln cap="flat" cmpd="sng" w="76200">
              <a:solidFill>
                <a:srgbClr val="3366FF"/>
              </a:solidFill>
              <a:prstDash val="solid"/>
              <a:round/>
              <a:headEnd len="sm" w="sm" type="none"/>
              <a:tailEnd len="sm" w="sm" type="none"/>
            </a:ln>
          </p:spPr>
        </p:cxnSp>
        <p:cxnSp>
          <p:nvCxnSpPr>
            <p:cNvPr id="1252" name="Google Shape;1252;p58"/>
            <p:cNvCxnSpPr/>
            <p:nvPr/>
          </p:nvCxnSpPr>
          <p:spPr>
            <a:xfrm>
              <a:off x="2972" y="4019"/>
              <a:ext cx="635" cy="0"/>
            </a:xfrm>
            <a:prstGeom prst="straightConnector1">
              <a:avLst/>
            </a:prstGeom>
            <a:noFill/>
            <a:ln cap="flat" cmpd="sng" w="76200">
              <a:solidFill>
                <a:srgbClr val="3366FF"/>
              </a:solidFill>
              <a:prstDash val="solid"/>
              <a:round/>
              <a:headEnd len="sm" w="sm" type="none"/>
              <a:tailEnd len="sm" w="sm" type="none"/>
            </a:ln>
          </p:spPr>
        </p:cxnSp>
        <p:cxnSp>
          <p:nvCxnSpPr>
            <p:cNvPr id="1253" name="Google Shape;1253;p58"/>
            <p:cNvCxnSpPr/>
            <p:nvPr/>
          </p:nvCxnSpPr>
          <p:spPr>
            <a:xfrm>
              <a:off x="2926" y="3067"/>
              <a:ext cx="681" cy="862"/>
            </a:xfrm>
            <a:prstGeom prst="straightConnector1">
              <a:avLst/>
            </a:prstGeom>
            <a:noFill/>
            <a:ln cap="flat" cmpd="sng" w="76200">
              <a:solidFill>
                <a:srgbClr val="3366FF"/>
              </a:solidFill>
              <a:prstDash val="solid"/>
              <a:round/>
              <a:headEnd len="sm" w="sm" type="none"/>
              <a:tailEnd len="sm" w="sm" type="none"/>
            </a:ln>
          </p:spPr>
        </p:cxnSp>
        <p:cxnSp>
          <p:nvCxnSpPr>
            <p:cNvPr id="1254" name="Google Shape;1254;p58"/>
            <p:cNvCxnSpPr/>
            <p:nvPr/>
          </p:nvCxnSpPr>
          <p:spPr>
            <a:xfrm>
              <a:off x="2972" y="2976"/>
              <a:ext cx="635" cy="0"/>
            </a:xfrm>
            <a:prstGeom prst="straightConnector1">
              <a:avLst/>
            </a:prstGeom>
            <a:noFill/>
            <a:ln cap="flat" cmpd="sng" w="9525">
              <a:solidFill>
                <a:schemeClr val="dk1"/>
              </a:solidFill>
              <a:prstDash val="solid"/>
              <a:round/>
              <a:headEnd len="sm" w="sm" type="none"/>
              <a:tailEnd len="sm" w="sm" type="none"/>
            </a:ln>
          </p:spPr>
        </p:cxnSp>
        <p:cxnSp>
          <p:nvCxnSpPr>
            <p:cNvPr id="1255" name="Google Shape;1255;p58"/>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256" name="Google Shape;1256;p58"/>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1257" name="Google Shape;1257;p58"/>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258" name="Google Shape;1258;p58"/>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259" name="Google Shape;1259;p58"/>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260" name="Google Shape;1260;p58"/>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261" name="Google Shape;1261;p58"/>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262" name="Google Shape;1262;p58"/>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263" name="Google Shape;1263;p58"/>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264" name="Google Shape;1264;p58"/>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265" name="Google Shape;1265;p58"/>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266" name="Google Shape;1266;p58"/>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267" name="Google Shape;1267;p58"/>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268" name="Google Shape;1268;p58"/>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69" name="Google Shape;1269;p58"/>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270" name="Google Shape;1270;p58"/>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271" name="Google Shape;1271;p58"/>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72" name="Google Shape;1272;p58"/>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273" name="Google Shape;1273;p58"/>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274" name="Google Shape;1274;p58"/>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275" name="Google Shape;1275;p58"/>
          <p:cNvCxnSpPr/>
          <p:nvPr/>
        </p:nvCxnSpPr>
        <p:spPr>
          <a:xfrm rot="10800000">
            <a:off x="3987800" y="6040438"/>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5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81" name="Google Shape;1281;p59"/>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282" name="Google Shape;1282;p59"/>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283" name="Google Shape;1283;p59"/>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284" name="Google Shape;1284;p59"/>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285" name="Google Shape;1285;p59"/>
          <p:cNvGrpSpPr/>
          <p:nvPr/>
        </p:nvGrpSpPr>
        <p:grpSpPr>
          <a:xfrm>
            <a:off x="2193925" y="1119188"/>
            <a:ext cx="4625975" cy="2527300"/>
            <a:chOff x="1429" y="2643"/>
            <a:chExt cx="2914" cy="1592"/>
          </a:xfrm>
        </p:grpSpPr>
        <p:grpSp>
          <p:nvGrpSpPr>
            <p:cNvPr id="1286" name="Google Shape;1286;p59"/>
            <p:cNvGrpSpPr/>
            <p:nvPr/>
          </p:nvGrpSpPr>
          <p:grpSpPr>
            <a:xfrm>
              <a:off x="1429" y="3370"/>
              <a:ext cx="205" cy="250"/>
              <a:chOff x="2368" y="1750"/>
              <a:chExt cx="205" cy="250"/>
            </a:xfrm>
          </p:grpSpPr>
          <p:sp>
            <p:nvSpPr>
              <p:cNvPr id="1287" name="Google Shape;1287;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88" name="Google Shape;1288;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89" name="Google Shape;1289;p59"/>
            <p:cNvGrpSpPr/>
            <p:nvPr/>
          </p:nvGrpSpPr>
          <p:grpSpPr>
            <a:xfrm>
              <a:off x="1928" y="2871"/>
              <a:ext cx="205" cy="250"/>
              <a:chOff x="2368" y="1750"/>
              <a:chExt cx="205" cy="250"/>
            </a:xfrm>
          </p:grpSpPr>
          <p:sp>
            <p:nvSpPr>
              <p:cNvPr id="1290" name="Google Shape;1290;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291" name="Google Shape;1291;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92" name="Google Shape;1292;p59"/>
            <p:cNvGrpSpPr/>
            <p:nvPr/>
          </p:nvGrpSpPr>
          <p:grpSpPr>
            <a:xfrm>
              <a:off x="1928" y="3860"/>
              <a:ext cx="205" cy="250"/>
              <a:chOff x="2368" y="1750"/>
              <a:chExt cx="205" cy="250"/>
            </a:xfrm>
          </p:grpSpPr>
          <p:sp>
            <p:nvSpPr>
              <p:cNvPr id="1293" name="Google Shape;1293;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294" name="Google Shape;1294;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95" name="Google Shape;1295;p59"/>
            <p:cNvGrpSpPr/>
            <p:nvPr/>
          </p:nvGrpSpPr>
          <p:grpSpPr>
            <a:xfrm>
              <a:off x="2778" y="2840"/>
              <a:ext cx="196" cy="250"/>
              <a:chOff x="2368" y="1750"/>
              <a:chExt cx="196" cy="250"/>
            </a:xfrm>
          </p:grpSpPr>
          <p:sp>
            <p:nvSpPr>
              <p:cNvPr id="1296" name="Google Shape;1296;p59"/>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97" name="Google Shape;1297;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298" name="Google Shape;1298;p59"/>
            <p:cNvGrpSpPr/>
            <p:nvPr/>
          </p:nvGrpSpPr>
          <p:grpSpPr>
            <a:xfrm>
              <a:off x="3592" y="2840"/>
              <a:ext cx="205" cy="250"/>
              <a:chOff x="2368" y="1750"/>
              <a:chExt cx="205" cy="250"/>
            </a:xfrm>
          </p:grpSpPr>
          <p:sp>
            <p:nvSpPr>
              <p:cNvPr id="1299" name="Google Shape;1299;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300" name="Google Shape;1300;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01" name="Google Shape;1301;p59"/>
            <p:cNvGrpSpPr/>
            <p:nvPr/>
          </p:nvGrpSpPr>
          <p:grpSpPr>
            <a:xfrm>
              <a:off x="4138" y="3339"/>
              <a:ext cx="205" cy="250"/>
              <a:chOff x="2368" y="1750"/>
              <a:chExt cx="205" cy="250"/>
            </a:xfrm>
          </p:grpSpPr>
          <p:sp>
            <p:nvSpPr>
              <p:cNvPr id="1302" name="Google Shape;1302;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03" name="Google Shape;1303;p59"/>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04" name="Google Shape;1304;p59"/>
            <p:cNvGrpSpPr/>
            <p:nvPr/>
          </p:nvGrpSpPr>
          <p:grpSpPr>
            <a:xfrm>
              <a:off x="3594" y="3860"/>
              <a:ext cx="194" cy="250"/>
              <a:chOff x="2368" y="1750"/>
              <a:chExt cx="194" cy="250"/>
            </a:xfrm>
          </p:grpSpPr>
          <p:sp>
            <p:nvSpPr>
              <p:cNvPr id="1305" name="Google Shape;1305;p59"/>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306" name="Google Shape;1306;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07" name="Google Shape;1307;p59"/>
            <p:cNvGrpSpPr/>
            <p:nvPr/>
          </p:nvGrpSpPr>
          <p:grpSpPr>
            <a:xfrm>
              <a:off x="2776" y="3860"/>
              <a:ext cx="205" cy="250"/>
              <a:chOff x="2368" y="1750"/>
              <a:chExt cx="205" cy="250"/>
            </a:xfrm>
          </p:grpSpPr>
          <p:sp>
            <p:nvSpPr>
              <p:cNvPr id="1308" name="Google Shape;1308;p5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309" name="Google Shape;1309;p5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10" name="Google Shape;1310;p59"/>
            <p:cNvGrpSpPr/>
            <p:nvPr/>
          </p:nvGrpSpPr>
          <p:grpSpPr>
            <a:xfrm>
              <a:off x="2337" y="3384"/>
              <a:ext cx="182" cy="250"/>
              <a:chOff x="1519" y="1706"/>
              <a:chExt cx="182" cy="250"/>
            </a:xfrm>
          </p:grpSpPr>
          <p:sp>
            <p:nvSpPr>
              <p:cNvPr id="1311" name="Google Shape;1311;p59"/>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12" name="Google Shape;1312;p59"/>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313" name="Google Shape;1313;p59"/>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314" name="Google Shape;1314;p59"/>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315" name="Google Shape;1315;p59"/>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316" name="Google Shape;1316;p59"/>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317" name="Google Shape;1317;p59"/>
            <p:cNvCxnSpPr/>
            <p:nvPr/>
          </p:nvCxnSpPr>
          <p:spPr>
            <a:xfrm>
              <a:off x="2110" y="4019"/>
              <a:ext cx="680" cy="0"/>
            </a:xfrm>
            <a:prstGeom prst="straightConnector1">
              <a:avLst/>
            </a:prstGeom>
            <a:noFill/>
            <a:ln cap="flat" cmpd="sng" w="76200">
              <a:solidFill>
                <a:srgbClr val="3366FF"/>
              </a:solidFill>
              <a:prstDash val="solid"/>
              <a:round/>
              <a:headEnd len="sm" w="sm" type="none"/>
              <a:tailEnd len="sm" w="sm" type="none"/>
            </a:ln>
          </p:spPr>
        </p:cxnSp>
        <p:cxnSp>
          <p:nvCxnSpPr>
            <p:cNvPr id="1318" name="Google Shape;1318;p59"/>
            <p:cNvCxnSpPr/>
            <p:nvPr/>
          </p:nvCxnSpPr>
          <p:spPr>
            <a:xfrm>
              <a:off x="2972" y="4019"/>
              <a:ext cx="635" cy="0"/>
            </a:xfrm>
            <a:prstGeom prst="straightConnector1">
              <a:avLst/>
            </a:prstGeom>
            <a:noFill/>
            <a:ln cap="flat" cmpd="sng" w="76200">
              <a:solidFill>
                <a:srgbClr val="3366FF"/>
              </a:solidFill>
              <a:prstDash val="solid"/>
              <a:round/>
              <a:headEnd len="sm" w="sm" type="none"/>
              <a:tailEnd len="sm" w="sm" type="none"/>
            </a:ln>
          </p:spPr>
        </p:cxnSp>
        <p:cxnSp>
          <p:nvCxnSpPr>
            <p:cNvPr id="1319" name="Google Shape;1319;p59"/>
            <p:cNvCxnSpPr/>
            <p:nvPr/>
          </p:nvCxnSpPr>
          <p:spPr>
            <a:xfrm>
              <a:off x="2926" y="3067"/>
              <a:ext cx="681" cy="862"/>
            </a:xfrm>
            <a:prstGeom prst="straightConnector1">
              <a:avLst/>
            </a:prstGeom>
            <a:noFill/>
            <a:ln cap="flat" cmpd="sng" w="76200">
              <a:solidFill>
                <a:srgbClr val="3366FF"/>
              </a:solidFill>
              <a:prstDash val="solid"/>
              <a:round/>
              <a:headEnd len="sm" w="sm" type="none"/>
              <a:tailEnd len="sm" w="sm" type="none"/>
            </a:ln>
          </p:spPr>
        </p:cxnSp>
        <p:cxnSp>
          <p:nvCxnSpPr>
            <p:cNvPr id="1320" name="Google Shape;1320;p59"/>
            <p:cNvCxnSpPr/>
            <p:nvPr/>
          </p:nvCxnSpPr>
          <p:spPr>
            <a:xfrm>
              <a:off x="2972" y="2976"/>
              <a:ext cx="635" cy="0"/>
            </a:xfrm>
            <a:prstGeom prst="straightConnector1">
              <a:avLst/>
            </a:prstGeom>
            <a:noFill/>
            <a:ln cap="flat" cmpd="sng" w="76200">
              <a:solidFill>
                <a:srgbClr val="3366FF"/>
              </a:solidFill>
              <a:prstDash val="solid"/>
              <a:round/>
              <a:headEnd len="sm" w="sm" type="none"/>
              <a:tailEnd len="sm" w="sm" type="none"/>
            </a:ln>
          </p:spPr>
        </p:cxnSp>
        <p:cxnSp>
          <p:nvCxnSpPr>
            <p:cNvPr id="1321" name="Google Shape;1321;p59"/>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322" name="Google Shape;1322;p59"/>
            <p:cNvCxnSpPr/>
            <p:nvPr/>
          </p:nvCxnSpPr>
          <p:spPr>
            <a:xfrm>
              <a:off x="3788" y="3022"/>
              <a:ext cx="408" cy="362"/>
            </a:xfrm>
            <a:prstGeom prst="straightConnector1">
              <a:avLst/>
            </a:prstGeom>
            <a:noFill/>
            <a:ln cap="flat" cmpd="sng" w="9525">
              <a:solidFill>
                <a:schemeClr val="dk1"/>
              </a:solidFill>
              <a:prstDash val="solid"/>
              <a:round/>
              <a:headEnd len="sm" w="sm" type="none"/>
              <a:tailEnd len="sm" w="sm" type="none"/>
            </a:ln>
          </p:spPr>
        </p:cxnSp>
        <p:cxnSp>
          <p:nvCxnSpPr>
            <p:cNvPr id="1323" name="Google Shape;1323;p59"/>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324" name="Google Shape;1324;p59"/>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325" name="Google Shape;1325;p59"/>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326" name="Google Shape;1326;p59"/>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327" name="Google Shape;1327;p59"/>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28" name="Google Shape;1328;p59"/>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329" name="Google Shape;1329;p59"/>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330" name="Google Shape;1330;p59"/>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331" name="Google Shape;1331;p59"/>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332" name="Google Shape;1332;p59"/>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333" name="Google Shape;1333;p59"/>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34" name="Google Shape;1334;p59"/>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35" name="Google Shape;1335;p59"/>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36" name="Google Shape;1336;p59"/>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337" name="Google Shape;1337;p59"/>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338" name="Google Shape;1338;p59"/>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339" name="Google Shape;1339;p59"/>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340" name="Google Shape;1340;p59"/>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cxnSp>
        <p:nvCxnSpPr>
          <p:cNvPr id="1341" name="Google Shape;1341;p59"/>
          <p:cNvCxnSpPr/>
          <p:nvPr/>
        </p:nvCxnSpPr>
        <p:spPr>
          <a:xfrm rot="10800000">
            <a:off x="4692650" y="6011863"/>
            <a:ext cx="0" cy="479425"/>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341313" y="100013"/>
            <a:ext cx="8229600" cy="906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US"/>
              <a:t>Types of Walks</a:t>
            </a:r>
            <a:endParaRPr/>
          </a:p>
        </p:txBody>
      </p:sp>
      <p:sp>
        <p:nvSpPr>
          <p:cNvPr id="125" name="Google Shape;125;p6"/>
          <p:cNvSpPr txBox="1"/>
          <p:nvPr/>
        </p:nvSpPr>
        <p:spPr>
          <a:xfrm>
            <a:off x="914400" y="4876800"/>
            <a:ext cx="7924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26" name="Google Shape;126;p6"/>
          <p:cNvSpPr txBox="1"/>
          <p:nvPr/>
        </p:nvSpPr>
        <p:spPr>
          <a:xfrm>
            <a:off x="265113" y="1368425"/>
            <a:ext cx="8305800" cy="4556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2000"/>
              <a:buFont typeface="Arial"/>
              <a:buNone/>
            </a:pPr>
            <a:r>
              <a:rPr b="0" i="0" lang="en-US" sz="2000" u="none" cap="none" strike="noStrike">
                <a:solidFill>
                  <a:schemeClr val="dk1"/>
                </a:solidFill>
                <a:latin typeface="Verdana"/>
                <a:ea typeface="Verdana"/>
                <a:cs typeface="Verdana"/>
                <a:sym typeface="Verdana"/>
              </a:rPr>
              <a:t>Depending on the characteristics and restrictions, walks can be further categorized:</a:t>
            </a:r>
            <a:endParaRPr b="0" i="0" sz="20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Verdana"/>
                <a:ea typeface="Verdana"/>
                <a:cs typeface="Verdana"/>
                <a:sym typeface="Verdana"/>
              </a:rPr>
              <a:t>a. Trail: </a:t>
            </a:r>
            <a:r>
              <a:rPr b="0" i="0" lang="en-US" sz="2000" u="none" cap="none" strike="noStrike">
                <a:solidFill>
                  <a:schemeClr val="dk1"/>
                </a:solidFill>
                <a:latin typeface="Verdana"/>
                <a:ea typeface="Verdana"/>
                <a:cs typeface="Verdana"/>
                <a:sym typeface="Verdana"/>
              </a:rPr>
              <a:t>A </a:t>
            </a:r>
            <a:r>
              <a:rPr b="1" i="0" lang="en-US" sz="2000" u="none" cap="none" strike="noStrike">
                <a:solidFill>
                  <a:schemeClr val="dk1"/>
                </a:solidFill>
                <a:latin typeface="Verdana"/>
                <a:ea typeface="Verdana"/>
                <a:cs typeface="Verdana"/>
                <a:sym typeface="Verdana"/>
              </a:rPr>
              <a:t>trail</a:t>
            </a:r>
            <a:r>
              <a:rPr b="0" i="0" lang="en-US" sz="2000" u="none" cap="none" strike="noStrike">
                <a:solidFill>
                  <a:schemeClr val="dk1"/>
                </a:solidFill>
                <a:latin typeface="Verdana"/>
                <a:ea typeface="Verdana"/>
                <a:cs typeface="Verdana"/>
                <a:sym typeface="Verdana"/>
              </a:rPr>
              <a:t> is a walk in which </a:t>
            </a:r>
            <a:r>
              <a:rPr b="1" i="0" lang="en-US" sz="2000" u="none" cap="none" strike="noStrike">
                <a:solidFill>
                  <a:schemeClr val="dk1"/>
                </a:solidFill>
                <a:latin typeface="Verdana"/>
                <a:ea typeface="Verdana"/>
                <a:cs typeface="Verdana"/>
                <a:sym typeface="Verdana"/>
              </a:rPr>
              <a:t>no edge is repeated</a:t>
            </a:r>
            <a:r>
              <a:rPr b="0" i="0" lang="en-US" sz="2000" u="none" cap="none" strike="noStrike">
                <a:solidFill>
                  <a:schemeClr val="dk1"/>
                </a:solidFill>
                <a:latin typeface="Verdana"/>
                <a:ea typeface="Verdana"/>
                <a:cs typeface="Verdana"/>
                <a:sym typeface="Verdana"/>
              </a:rPr>
              <a:t>. However, vertices can repeat. It can be open or closed.</a:t>
            </a:r>
            <a:endParaRPr b="0" i="0" sz="20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Verdana"/>
                <a:ea typeface="Verdana"/>
                <a:cs typeface="Verdana"/>
                <a:sym typeface="Verdana"/>
              </a:rPr>
              <a:t>b. Path: </a:t>
            </a:r>
            <a:r>
              <a:rPr b="0" i="0" lang="en-US" sz="2000" u="none" cap="none" strike="noStrike">
                <a:solidFill>
                  <a:schemeClr val="dk1"/>
                </a:solidFill>
                <a:latin typeface="Verdana"/>
                <a:ea typeface="Verdana"/>
                <a:cs typeface="Verdana"/>
                <a:sym typeface="Verdana"/>
              </a:rPr>
              <a:t>A </a:t>
            </a:r>
            <a:r>
              <a:rPr b="1" i="0" lang="en-US" sz="2000" u="none" cap="none" strike="noStrike">
                <a:solidFill>
                  <a:schemeClr val="dk1"/>
                </a:solidFill>
                <a:latin typeface="Verdana"/>
                <a:ea typeface="Verdana"/>
                <a:cs typeface="Verdana"/>
                <a:sym typeface="Verdana"/>
              </a:rPr>
              <a:t>path</a:t>
            </a:r>
            <a:r>
              <a:rPr b="0" i="0" lang="en-US" sz="2000" u="none" cap="none" strike="noStrike">
                <a:solidFill>
                  <a:schemeClr val="dk1"/>
                </a:solidFill>
                <a:latin typeface="Verdana"/>
                <a:ea typeface="Verdana"/>
                <a:cs typeface="Verdana"/>
                <a:sym typeface="Verdana"/>
              </a:rPr>
              <a:t> is a walk where </a:t>
            </a:r>
            <a:r>
              <a:rPr b="1" i="0" lang="en-US" sz="2000" u="none" cap="none" strike="noStrike">
                <a:solidFill>
                  <a:schemeClr val="dk1"/>
                </a:solidFill>
                <a:latin typeface="Verdana"/>
                <a:ea typeface="Verdana"/>
                <a:cs typeface="Verdana"/>
                <a:sym typeface="Verdana"/>
              </a:rPr>
              <a:t>no vertex or edge is repeated</a:t>
            </a:r>
            <a:r>
              <a:rPr b="0" i="0" lang="en-US" sz="2000" u="none" cap="none" strike="noStrike">
                <a:solidFill>
                  <a:schemeClr val="dk1"/>
                </a:solidFill>
                <a:latin typeface="Verdana"/>
                <a:ea typeface="Verdana"/>
                <a:cs typeface="Verdana"/>
                <a:sym typeface="Verdana"/>
              </a:rPr>
              <a:t> (unless it's closed, where the first and last vertices may be the same).</a:t>
            </a:r>
            <a:endParaRPr b="0" i="0" sz="20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Verdana"/>
                <a:ea typeface="Verdana"/>
                <a:cs typeface="Verdana"/>
                <a:sym typeface="Verdana"/>
              </a:rPr>
              <a:t>c. Circuit: </a:t>
            </a:r>
            <a:r>
              <a:rPr b="0" i="0" lang="en-US" sz="2000" u="none" cap="none" strike="noStrike">
                <a:solidFill>
                  <a:schemeClr val="dk1"/>
                </a:solidFill>
                <a:latin typeface="Verdana"/>
                <a:ea typeface="Verdana"/>
                <a:cs typeface="Verdana"/>
                <a:sym typeface="Verdana"/>
              </a:rPr>
              <a:t>A </a:t>
            </a:r>
            <a:r>
              <a:rPr b="1" i="0" lang="en-US" sz="2000" u="none" cap="none" strike="noStrike">
                <a:solidFill>
                  <a:schemeClr val="dk1"/>
                </a:solidFill>
                <a:latin typeface="Verdana"/>
                <a:ea typeface="Verdana"/>
                <a:cs typeface="Verdana"/>
                <a:sym typeface="Verdana"/>
              </a:rPr>
              <a:t>circuit</a:t>
            </a:r>
            <a:r>
              <a:rPr b="0" i="0" lang="en-US" sz="2000" u="none" cap="none" strike="noStrike">
                <a:solidFill>
                  <a:schemeClr val="dk1"/>
                </a:solidFill>
                <a:latin typeface="Verdana"/>
                <a:ea typeface="Verdana"/>
                <a:cs typeface="Verdana"/>
                <a:sym typeface="Verdana"/>
              </a:rPr>
              <a:t> is a </a:t>
            </a:r>
            <a:r>
              <a:rPr b="1" i="0" lang="en-US" sz="2000" u="none" cap="none" strike="noStrike">
                <a:solidFill>
                  <a:schemeClr val="dk1"/>
                </a:solidFill>
                <a:latin typeface="Verdana"/>
                <a:ea typeface="Verdana"/>
                <a:cs typeface="Verdana"/>
                <a:sym typeface="Verdana"/>
              </a:rPr>
              <a:t>closed trail</a:t>
            </a:r>
            <a:r>
              <a:rPr b="0" i="0" lang="en-US" sz="2000" u="none" cap="none" strike="noStrike">
                <a:solidFill>
                  <a:schemeClr val="dk1"/>
                </a:solidFill>
                <a:latin typeface="Verdana"/>
                <a:ea typeface="Verdana"/>
                <a:cs typeface="Verdana"/>
                <a:sym typeface="Verdana"/>
              </a:rPr>
              <a:t>, meaning it starts and ends at the same vertex but does not repeat any edge.</a:t>
            </a:r>
            <a:endParaRPr b="0" i="0" sz="20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200"/>
              </a:spcAft>
              <a:buClr>
                <a:srgbClr val="000000"/>
              </a:buClr>
              <a:buSzPts val="2000"/>
              <a:buFont typeface="Arial"/>
              <a:buNone/>
            </a:pPr>
            <a:r>
              <a:rPr b="1" i="0" lang="en-US" sz="2000" u="none" cap="none" strike="noStrike">
                <a:solidFill>
                  <a:schemeClr val="dk1"/>
                </a:solidFill>
                <a:latin typeface="Verdana"/>
                <a:ea typeface="Verdana"/>
                <a:cs typeface="Verdana"/>
                <a:sym typeface="Verdana"/>
              </a:rPr>
              <a:t>d. Cycle : </a:t>
            </a:r>
            <a:r>
              <a:rPr b="0" i="0" lang="en-US" sz="2000" u="none" cap="none" strike="noStrike">
                <a:solidFill>
                  <a:schemeClr val="dk1"/>
                </a:solidFill>
                <a:latin typeface="Verdana"/>
                <a:ea typeface="Verdana"/>
                <a:cs typeface="Verdana"/>
                <a:sym typeface="Verdana"/>
              </a:rPr>
              <a:t>A </a:t>
            </a:r>
            <a:r>
              <a:rPr b="1" i="0" lang="en-US" sz="2000" u="none" cap="none" strike="noStrike">
                <a:solidFill>
                  <a:schemeClr val="dk1"/>
                </a:solidFill>
                <a:latin typeface="Verdana"/>
                <a:ea typeface="Verdana"/>
                <a:cs typeface="Verdana"/>
                <a:sym typeface="Verdana"/>
              </a:rPr>
              <a:t>cycle</a:t>
            </a:r>
            <a:r>
              <a:rPr b="0" i="0" lang="en-US" sz="2000" u="none" cap="none" strike="noStrike">
                <a:solidFill>
                  <a:schemeClr val="dk1"/>
                </a:solidFill>
                <a:latin typeface="Verdana"/>
                <a:ea typeface="Verdana"/>
                <a:cs typeface="Verdana"/>
                <a:sym typeface="Verdana"/>
              </a:rPr>
              <a:t> is a closed path that starts and ends at the same vertex but doesn't repeat any other vertices or edges.</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60"/>
          <p:cNvSpPr/>
          <p:nvPr/>
        </p:nvSpPr>
        <p:spPr>
          <a:xfrm>
            <a:off x="365125" y="3094038"/>
            <a:ext cx="7358063"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b="0" i="0" sz="1400" u="none" cap="none" strike="noStrike">
              <a:solidFill>
                <a:srgbClr val="000000"/>
              </a:solidFill>
              <a:latin typeface="Arial"/>
              <a:ea typeface="Arial"/>
              <a:cs typeface="Arial"/>
              <a:sym typeface="Arial"/>
            </a:endParaRPr>
          </a:p>
        </p:txBody>
      </p:sp>
      <p:sp>
        <p:nvSpPr>
          <p:cNvPr id="1347" name="Google Shape;1347;p60"/>
          <p:cNvSpPr/>
          <p:nvPr/>
        </p:nvSpPr>
        <p:spPr>
          <a:xfrm>
            <a:off x="341313" y="5186363"/>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Heap: O(lgV)</a:t>
            </a:r>
            <a:endParaRPr b="0" i="0" sz="1400" u="none" cap="none" strike="noStrike">
              <a:solidFill>
                <a:srgbClr val="000000"/>
              </a:solidFill>
              <a:latin typeface="Arial"/>
              <a:ea typeface="Arial"/>
              <a:cs typeface="Arial"/>
              <a:sym typeface="Arial"/>
            </a:endParaRPr>
          </a:p>
        </p:txBody>
      </p:sp>
      <p:sp>
        <p:nvSpPr>
          <p:cNvPr id="1348" name="Google Shape;1348;p60"/>
          <p:cNvSpPr/>
          <p:nvPr/>
        </p:nvSpPr>
        <p:spPr>
          <a:xfrm>
            <a:off x="341313" y="3971925"/>
            <a:ext cx="7358062" cy="268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Overall: O(E)</a:t>
            </a:r>
            <a:endParaRPr b="0" i="0" sz="1400" u="none" cap="none" strike="noStrike">
              <a:solidFill>
                <a:srgbClr val="000000"/>
              </a:solidFill>
              <a:latin typeface="Arial"/>
              <a:ea typeface="Arial"/>
              <a:cs typeface="Arial"/>
              <a:sym typeface="Arial"/>
            </a:endParaRPr>
          </a:p>
        </p:txBody>
      </p:sp>
      <p:sp>
        <p:nvSpPr>
          <p:cNvPr id="1349" name="Google Shape;1349;p60"/>
          <p:cNvSpPr/>
          <p:nvPr/>
        </p:nvSpPr>
        <p:spPr>
          <a:xfrm>
            <a:off x="365125" y="3386138"/>
            <a:ext cx="7358063"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Heap: O(lgV)</a:t>
            </a:r>
            <a:endParaRPr b="0" i="0" sz="1400" u="none" cap="none" strike="noStrike">
              <a:solidFill>
                <a:srgbClr val="000000"/>
              </a:solidFill>
              <a:latin typeface="Arial"/>
              <a:ea typeface="Arial"/>
              <a:cs typeface="Arial"/>
              <a:sym typeface="Arial"/>
            </a:endParaRPr>
          </a:p>
        </p:txBody>
      </p:sp>
      <p:sp>
        <p:nvSpPr>
          <p:cNvPr id="1350" name="Google Shape;1350;p60"/>
          <p:cNvSpPr/>
          <p:nvPr/>
        </p:nvSpPr>
        <p:spPr>
          <a:xfrm>
            <a:off x="350838" y="2770188"/>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Heap: O(lgV)</a:t>
            </a:r>
            <a:endParaRPr b="0" i="0" sz="1400" u="none" cap="none" strike="noStrike">
              <a:solidFill>
                <a:srgbClr val="000000"/>
              </a:solidFill>
              <a:latin typeface="Arial"/>
              <a:ea typeface="Arial"/>
              <a:cs typeface="Arial"/>
              <a:sym typeface="Arial"/>
            </a:endParaRPr>
          </a:p>
        </p:txBody>
      </p:sp>
      <p:sp>
        <p:nvSpPr>
          <p:cNvPr id="1351" name="Google Shape;1351;p60"/>
          <p:cNvSpPr/>
          <p:nvPr/>
        </p:nvSpPr>
        <p:spPr>
          <a:xfrm>
            <a:off x="350838" y="1541463"/>
            <a:ext cx="7358062" cy="596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b="0" i="0" sz="1400" u="none" cap="none" strike="noStrike">
              <a:solidFill>
                <a:srgbClr val="000000"/>
              </a:solidFill>
              <a:latin typeface="Arial"/>
              <a:ea typeface="Arial"/>
              <a:cs typeface="Arial"/>
              <a:sym typeface="Arial"/>
            </a:endParaRPr>
          </a:p>
        </p:txBody>
      </p:sp>
      <p:sp>
        <p:nvSpPr>
          <p:cNvPr id="1352" name="Google Shape;1352;p6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353" name="Google Shape;1353;p60"/>
          <p:cNvSpPr txBox="1"/>
          <p:nvPr>
            <p:ph idx="1" type="body"/>
          </p:nvPr>
        </p:nvSpPr>
        <p:spPr>
          <a:xfrm>
            <a:off x="350838" y="1214438"/>
            <a:ext cx="8229600" cy="3514725"/>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MST-Prim</a:t>
            </a:r>
            <a:r>
              <a:rPr lang="en-US" sz="2000">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key[r]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0				// r is the first tree node, let r=1</a:t>
            </a:r>
            <a:endParaRPr/>
          </a:p>
          <a:p>
            <a:pPr indent="-342900" lvl="0" marL="342900" rtl="0" algn="just">
              <a:lnSpc>
                <a:spcPct val="90000"/>
              </a:lnSpc>
              <a:spcBef>
                <a:spcPts val="360"/>
              </a:spcBef>
              <a:spcAft>
                <a:spcPts val="0"/>
              </a:spcAft>
              <a:buClr>
                <a:schemeClr val="accent2"/>
              </a:buClr>
              <a:buSzPts val="1800"/>
              <a:buFont typeface="Noto Sans Symbols"/>
              <a:buNone/>
            </a:pP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Q.insert((key[r], 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while</a:t>
            </a:r>
            <a:r>
              <a:rPr lang="en-US" sz="1800">
                <a:latin typeface="Courier New"/>
                <a:ea typeface="Courier New"/>
                <a:cs typeface="Courier New"/>
                <a:sym typeface="Courier New"/>
              </a:rPr>
              <a:t> Q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do</a:t>
            </a:r>
            <a:endParaRPr b="1" sz="1800">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Q.ExtractMin()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make u part of 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Adj[u] </a:t>
            </a:r>
            <a:r>
              <a:rPr b="1" lang="en-US" sz="1800">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T and w(u,v) &lt; key[v] </a:t>
            </a:r>
            <a:r>
              <a:rPr b="1" lang="en-US" sz="1800">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w(u,v)</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Q.insert((key[v], v));</a:t>
            </a:r>
            <a:endParaRPr/>
          </a:p>
        </p:txBody>
      </p:sp>
      <p:sp>
        <p:nvSpPr>
          <p:cNvPr id="1354" name="Google Shape;1354;p6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Prim Algorithm (2)</a:t>
            </a:r>
            <a:endParaRPr/>
          </a:p>
        </p:txBody>
      </p:sp>
      <p:sp>
        <p:nvSpPr>
          <p:cNvPr id="1355" name="Google Shape;1355;p60"/>
          <p:cNvSpPr/>
          <p:nvPr/>
        </p:nvSpPr>
        <p:spPr>
          <a:xfrm>
            <a:off x="341313" y="5678488"/>
            <a:ext cx="7348537" cy="787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Overall complexity: O(</a:t>
            </a:r>
            <a:r>
              <a:rPr b="1" i="1" lang="en-US" sz="1800" u="none" cap="none" strike="noStrike">
                <a:solidFill>
                  <a:schemeClr val="dk1"/>
                </a:solidFill>
                <a:latin typeface="Arial"/>
                <a:ea typeface="Arial"/>
                <a:cs typeface="Arial"/>
                <a:sym typeface="Arial"/>
              </a:rPr>
              <a:t>V</a:t>
            </a:r>
            <a:r>
              <a:rPr b="0" i="0" lang="en-US" sz="1800" u="none" cap="none" strike="noStrike">
                <a:solidFill>
                  <a:schemeClr val="dk1"/>
                </a:solidFill>
                <a:latin typeface="Arial"/>
                <a:ea typeface="Arial"/>
                <a:cs typeface="Arial"/>
                <a:sym typeface="Arial"/>
              </a:rPr>
              <a:t>)+O(</a:t>
            </a:r>
            <a:r>
              <a:rPr b="1" i="1" lang="en-US" sz="1800" u="none" cap="none" strike="noStrike">
                <a:solidFill>
                  <a:schemeClr val="dk1"/>
                </a:solidFill>
                <a:latin typeface="Arial"/>
                <a:ea typeface="Arial"/>
                <a:cs typeface="Arial"/>
                <a:sym typeface="Arial"/>
              </a:rPr>
              <a:t>V </a:t>
            </a:r>
            <a:r>
              <a:rPr b="0" i="0" lang="en-US" sz="1800" u="none" cap="none" strike="noStrike">
                <a:solidFill>
                  <a:schemeClr val="dk1"/>
                </a:solidFill>
                <a:latin typeface="Arial"/>
                <a:ea typeface="Arial"/>
                <a:cs typeface="Arial"/>
                <a:sym typeface="Arial"/>
              </a:rPr>
              <a:t>lg </a:t>
            </a:r>
            <a:r>
              <a:rPr b="1" i="1" lang="en-US" sz="1800" u="none" cap="none" strike="noStrike">
                <a:solidFill>
                  <a:schemeClr val="dk1"/>
                </a:solidFill>
                <a:latin typeface="Arial"/>
                <a:ea typeface="Arial"/>
                <a:cs typeface="Arial"/>
                <a:sym typeface="Arial"/>
              </a:rPr>
              <a:t>V</a:t>
            </a:r>
            <a:r>
              <a:rPr b="0" i="0" lang="en-US" sz="1800" u="none" cap="none" strike="noStrike">
                <a:solidFill>
                  <a:schemeClr val="dk1"/>
                </a:solidFill>
                <a:latin typeface="Arial"/>
                <a:ea typeface="Arial"/>
                <a:cs typeface="Arial"/>
                <a:sym typeface="Arial"/>
              </a:rPr>
              <a:t>+</a:t>
            </a:r>
            <a:r>
              <a:rPr b="1" i="1" lang="en-US" sz="1800" u="none" cap="none" strike="noStrike">
                <a:solidFill>
                  <a:schemeClr val="dk1"/>
                </a:solidFill>
                <a:latin typeface="Arial"/>
                <a:ea typeface="Arial"/>
                <a:cs typeface="Arial"/>
                <a:sym typeface="Arial"/>
              </a:rPr>
              <a:t>E </a:t>
            </a:r>
            <a:r>
              <a:rPr b="0" i="0" lang="en-US" sz="1800" u="none" cap="none" strike="noStrike">
                <a:solidFill>
                  <a:schemeClr val="dk1"/>
                </a:solidFill>
                <a:latin typeface="Arial"/>
                <a:ea typeface="Arial"/>
                <a:cs typeface="Arial"/>
                <a:sym typeface="Arial"/>
              </a:rPr>
              <a:t>lg </a:t>
            </a:r>
            <a:r>
              <a:rPr b="1" i="1" lang="en-US" sz="1800" u="none" cap="none" strike="noStrike">
                <a:solidFill>
                  <a:schemeClr val="dk1"/>
                </a:solidFill>
                <a:latin typeface="Arial"/>
                <a:ea typeface="Arial"/>
                <a:cs typeface="Arial"/>
                <a:sym typeface="Arial"/>
              </a:rPr>
              <a:t>V</a:t>
            </a:r>
            <a:r>
              <a:rPr b="0" i="0" lang="en-US" sz="1800" u="none" cap="none" strike="noStrike">
                <a:solidFill>
                  <a:schemeClr val="dk1"/>
                </a:solidFill>
                <a:latin typeface="Arial"/>
                <a:ea typeface="Arial"/>
                <a:cs typeface="Arial"/>
                <a:sym typeface="Arial"/>
              </a:rPr>
              <a:t>) = O(</a:t>
            </a:r>
            <a:r>
              <a:rPr b="1" i="1" lang="en-US" sz="1800" u="none" cap="none" strike="noStrike">
                <a:solidFill>
                  <a:schemeClr val="dk1"/>
                </a:solidFill>
                <a:latin typeface="Arial"/>
                <a:ea typeface="Arial"/>
                <a:cs typeface="Arial"/>
                <a:sym typeface="Arial"/>
              </a:rPr>
              <a:t>E</a:t>
            </a:r>
            <a:r>
              <a:rPr b="0" i="0" lang="en-US" sz="1800" u="none" cap="none" strike="noStrike">
                <a:solidFill>
                  <a:schemeClr val="dk1"/>
                </a:solidFill>
                <a:latin typeface="Arial"/>
                <a:ea typeface="Arial"/>
                <a:cs typeface="Arial"/>
                <a:sym typeface="Arial"/>
              </a:rPr>
              <a:t> lg </a:t>
            </a:r>
            <a:r>
              <a:rPr b="1" i="1" lang="en-US" sz="1800" u="none" cap="none" strike="noStrike">
                <a:solidFill>
                  <a:schemeClr val="dk1"/>
                </a:solidFill>
                <a:latin typeface="Arial"/>
                <a:ea typeface="Arial"/>
                <a:cs typeface="Arial"/>
                <a:sym typeface="Arial"/>
              </a:rPr>
              <a:t>V</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6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61" name="Google Shape;1361;p61"/>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The execution of Prim's algorithm</a:t>
            </a:r>
            <a:r>
              <a:rPr b="0" i="0" lang="en-US" sz="2000" u="none" cap="none" strike="noStrike">
                <a:solidFill>
                  <a:schemeClr val="dk1"/>
                </a:solidFill>
                <a:latin typeface="Arial"/>
                <a:ea typeface="Arial"/>
                <a:cs typeface="Arial"/>
                <a:sym typeface="Arial"/>
              </a:rPr>
              <a:t>(moderate part)</a:t>
            </a:r>
            <a:endParaRPr b="0" i="0" sz="1400" u="none" cap="none" strike="noStrike">
              <a:solidFill>
                <a:srgbClr val="000000"/>
              </a:solidFill>
              <a:latin typeface="Arial"/>
              <a:ea typeface="Arial"/>
              <a:cs typeface="Arial"/>
              <a:sym typeface="Arial"/>
            </a:endParaRPr>
          </a:p>
        </p:txBody>
      </p:sp>
      <p:sp>
        <p:nvSpPr>
          <p:cNvPr id="1362" name="Google Shape;1362;p61"/>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root vertex</a:t>
            </a:r>
            <a:endParaRPr b="0" i="0" sz="1400" u="none" cap="none" strike="noStrike">
              <a:solidFill>
                <a:srgbClr val="000000"/>
              </a:solidFill>
              <a:latin typeface="Arial"/>
              <a:ea typeface="Arial"/>
              <a:cs typeface="Arial"/>
              <a:sym typeface="Arial"/>
            </a:endParaRPr>
          </a:p>
        </p:txBody>
      </p:sp>
      <p:cxnSp>
        <p:nvCxnSpPr>
          <p:cNvPr id="1363" name="Google Shape;1363;p61"/>
          <p:cNvCxnSpPr/>
          <p:nvPr/>
        </p:nvCxnSpPr>
        <p:spPr>
          <a:xfrm>
            <a:off x="1331913" y="1916113"/>
            <a:ext cx="792162" cy="433387"/>
          </a:xfrm>
          <a:prstGeom prst="straightConnector1">
            <a:avLst/>
          </a:prstGeom>
          <a:noFill/>
          <a:ln cap="flat" cmpd="sng" w="9525">
            <a:solidFill>
              <a:schemeClr val="dk1"/>
            </a:solidFill>
            <a:prstDash val="solid"/>
            <a:round/>
            <a:headEnd len="sm" w="sm" type="none"/>
            <a:tailEnd len="med" w="med" type="triangle"/>
          </a:ln>
        </p:spPr>
      </p:cxnSp>
      <p:graphicFrame>
        <p:nvGraphicFramePr>
          <p:cNvPr id="1364" name="Google Shape;1364;p61"/>
          <p:cNvGraphicFramePr/>
          <p:nvPr/>
        </p:nvGraphicFramePr>
        <p:xfrm>
          <a:off x="869950" y="4184650"/>
          <a:ext cx="3000000" cy="3000000"/>
        </p:xfrm>
        <a:graphic>
          <a:graphicData uri="http://schemas.openxmlformats.org/drawingml/2006/table">
            <a:tbl>
              <a:tblPr>
                <a:noFill/>
                <a:tableStyleId>{C450732C-914C-4040-BC73-F8969D43E4F3}</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9</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365" name="Google Shape;1365;p61"/>
          <p:cNvGrpSpPr/>
          <p:nvPr/>
        </p:nvGrpSpPr>
        <p:grpSpPr>
          <a:xfrm>
            <a:off x="2193925" y="1122363"/>
            <a:ext cx="4625975" cy="2527300"/>
            <a:chOff x="1429" y="2643"/>
            <a:chExt cx="2914" cy="1592"/>
          </a:xfrm>
        </p:grpSpPr>
        <p:grpSp>
          <p:nvGrpSpPr>
            <p:cNvPr id="1366" name="Google Shape;1366;p61"/>
            <p:cNvGrpSpPr/>
            <p:nvPr/>
          </p:nvGrpSpPr>
          <p:grpSpPr>
            <a:xfrm>
              <a:off x="1429" y="3370"/>
              <a:ext cx="205" cy="250"/>
              <a:chOff x="2368" y="1750"/>
              <a:chExt cx="205" cy="250"/>
            </a:xfrm>
          </p:grpSpPr>
          <p:sp>
            <p:nvSpPr>
              <p:cNvPr id="1367" name="Google Shape;1367;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368" name="Google Shape;1368;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69" name="Google Shape;1369;p61"/>
            <p:cNvGrpSpPr/>
            <p:nvPr/>
          </p:nvGrpSpPr>
          <p:grpSpPr>
            <a:xfrm>
              <a:off x="1928" y="2871"/>
              <a:ext cx="205" cy="250"/>
              <a:chOff x="2368" y="1750"/>
              <a:chExt cx="205" cy="250"/>
            </a:xfrm>
          </p:grpSpPr>
          <p:sp>
            <p:nvSpPr>
              <p:cNvPr id="1370" name="Google Shape;1370;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371" name="Google Shape;1371;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72" name="Google Shape;1372;p61"/>
            <p:cNvGrpSpPr/>
            <p:nvPr/>
          </p:nvGrpSpPr>
          <p:grpSpPr>
            <a:xfrm>
              <a:off x="1928" y="3860"/>
              <a:ext cx="205" cy="250"/>
              <a:chOff x="2368" y="1750"/>
              <a:chExt cx="205" cy="250"/>
            </a:xfrm>
          </p:grpSpPr>
          <p:sp>
            <p:nvSpPr>
              <p:cNvPr id="1373" name="Google Shape;1373;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1374" name="Google Shape;1374;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75" name="Google Shape;1375;p61"/>
            <p:cNvGrpSpPr/>
            <p:nvPr/>
          </p:nvGrpSpPr>
          <p:grpSpPr>
            <a:xfrm>
              <a:off x="2778" y="2840"/>
              <a:ext cx="196" cy="250"/>
              <a:chOff x="2368" y="1750"/>
              <a:chExt cx="196" cy="250"/>
            </a:xfrm>
          </p:grpSpPr>
          <p:sp>
            <p:nvSpPr>
              <p:cNvPr id="1376" name="Google Shape;1376;p6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377" name="Google Shape;1377;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78" name="Google Shape;1378;p61"/>
            <p:cNvGrpSpPr/>
            <p:nvPr/>
          </p:nvGrpSpPr>
          <p:grpSpPr>
            <a:xfrm>
              <a:off x="3592" y="2840"/>
              <a:ext cx="205" cy="250"/>
              <a:chOff x="2368" y="1750"/>
              <a:chExt cx="205" cy="250"/>
            </a:xfrm>
          </p:grpSpPr>
          <p:sp>
            <p:nvSpPr>
              <p:cNvPr id="1379" name="Google Shape;1379;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1380" name="Google Shape;1380;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81" name="Google Shape;1381;p61"/>
            <p:cNvGrpSpPr/>
            <p:nvPr/>
          </p:nvGrpSpPr>
          <p:grpSpPr>
            <a:xfrm>
              <a:off x="4138" y="3339"/>
              <a:ext cx="205" cy="250"/>
              <a:chOff x="2368" y="1750"/>
              <a:chExt cx="205" cy="250"/>
            </a:xfrm>
          </p:grpSpPr>
          <p:sp>
            <p:nvSpPr>
              <p:cNvPr id="1382" name="Google Shape;1382;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1383" name="Google Shape;1383;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84" name="Google Shape;1384;p61"/>
            <p:cNvGrpSpPr/>
            <p:nvPr/>
          </p:nvGrpSpPr>
          <p:grpSpPr>
            <a:xfrm>
              <a:off x="3594" y="3860"/>
              <a:ext cx="194" cy="250"/>
              <a:chOff x="2368" y="1750"/>
              <a:chExt cx="194" cy="250"/>
            </a:xfrm>
          </p:grpSpPr>
          <p:sp>
            <p:nvSpPr>
              <p:cNvPr id="1385" name="Google Shape;1385;p61"/>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1386" name="Google Shape;1386;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87" name="Google Shape;1387;p61"/>
            <p:cNvGrpSpPr/>
            <p:nvPr/>
          </p:nvGrpSpPr>
          <p:grpSpPr>
            <a:xfrm>
              <a:off x="2776" y="3860"/>
              <a:ext cx="205" cy="250"/>
              <a:chOff x="2368" y="1750"/>
              <a:chExt cx="205" cy="250"/>
            </a:xfrm>
          </p:grpSpPr>
          <p:sp>
            <p:nvSpPr>
              <p:cNvPr id="1388" name="Google Shape;1388;p6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
            <p:nvSpPr>
              <p:cNvPr id="1389" name="Google Shape;1389;p6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1390" name="Google Shape;1390;p61"/>
            <p:cNvGrpSpPr/>
            <p:nvPr/>
          </p:nvGrpSpPr>
          <p:grpSpPr>
            <a:xfrm>
              <a:off x="2337" y="3384"/>
              <a:ext cx="182" cy="250"/>
              <a:chOff x="1519" y="1706"/>
              <a:chExt cx="182" cy="250"/>
            </a:xfrm>
          </p:grpSpPr>
          <p:sp>
            <p:nvSpPr>
              <p:cNvPr id="1391" name="Google Shape;1391;p61"/>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1392" name="Google Shape;1392;p61"/>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1393" name="Google Shape;1393;p61"/>
            <p:cNvCxnSpPr/>
            <p:nvPr/>
          </p:nvCxnSpPr>
          <p:spPr>
            <a:xfrm flipH="1" rot="10800000">
              <a:off x="1565" y="3067"/>
              <a:ext cx="409" cy="363"/>
            </a:xfrm>
            <a:prstGeom prst="straightConnector1">
              <a:avLst/>
            </a:prstGeom>
            <a:noFill/>
            <a:ln cap="flat" cmpd="sng" w="76200">
              <a:solidFill>
                <a:srgbClr val="3366FF"/>
              </a:solidFill>
              <a:prstDash val="solid"/>
              <a:round/>
              <a:headEnd len="sm" w="sm" type="none"/>
              <a:tailEnd len="sm" w="sm" type="none"/>
            </a:ln>
          </p:spPr>
        </p:cxnSp>
        <p:cxnSp>
          <p:nvCxnSpPr>
            <p:cNvPr id="1394" name="Google Shape;1394;p61"/>
            <p:cNvCxnSpPr/>
            <p:nvPr/>
          </p:nvCxnSpPr>
          <p:spPr>
            <a:xfrm>
              <a:off x="1565" y="3611"/>
              <a:ext cx="409" cy="318"/>
            </a:xfrm>
            <a:prstGeom prst="straightConnector1">
              <a:avLst/>
            </a:prstGeom>
            <a:noFill/>
            <a:ln cap="flat" cmpd="sng" w="9525">
              <a:solidFill>
                <a:schemeClr val="dk1"/>
              </a:solidFill>
              <a:prstDash val="solid"/>
              <a:round/>
              <a:headEnd len="sm" w="sm" type="none"/>
              <a:tailEnd len="sm" w="sm" type="none"/>
            </a:ln>
          </p:spPr>
        </p:cxnSp>
        <p:cxnSp>
          <p:nvCxnSpPr>
            <p:cNvPr id="1395" name="Google Shape;1395;p61"/>
            <p:cNvCxnSpPr/>
            <p:nvPr/>
          </p:nvCxnSpPr>
          <p:spPr>
            <a:xfrm>
              <a:off x="2019" y="3112"/>
              <a:ext cx="0" cy="817"/>
            </a:xfrm>
            <a:prstGeom prst="straightConnector1">
              <a:avLst/>
            </a:prstGeom>
            <a:noFill/>
            <a:ln cap="flat" cmpd="sng" w="9525">
              <a:solidFill>
                <a:schemeClr val="dk1"/>
              </a:solidFill>
              <a:prstDash val="solid"/>
              <a:round/>
              <a:headEnd len="sm" w="sm" type="none"/>
              <a:tailEnd len="sm" w="sm" type="none"/>
            </a:ln>
          </p:spPr>
        </p:cxnSp>
        <p:cxnSp>
          <p:nvCxnSpPr>
            <p:cNvPr id="1396" name="Google Shape;1396;p61"/>
            <p:cNvCxnSpPr/>
            <p:nvPr/>
          </p:nvCxnSpPr>
          <p:spPr>
            <a:xfrm>
              <a:off x="2110" y="2976"/>
              <a:ext cx="680" cy="0"/>
            </a:xfrm>
            <a:prstGeom prst="straightConnector1">
              <a:avLst/>
            </a:prstGeom>
            <a:noFill/>
            <a:ln cap="flat" cmpd="sng" w="76200">
              <a:solidFill>
                <a:srgbClr val="3366FF"/>
              </a:solidFill>
              <a:prstDash val="solid"/>
              <a:round/>
              <a:headEnd len="sm" w="sm" type="none"/>
              <a:tailEnd len="sm" w="sm" type="none"/>
            </a:ln>
          </p:spPr>
        </p:cxnSp>
        <p:cxnSp>
          <p:nvCxnSpPr>
            <p:cNvPr id="1397" name="Google Shape;1397;p61"/>
            <p:cNvCxnSpPr/>
            <p:nvPr/>
          </p:nvCxnSpPr>
          <p:spPr>
            <a:xfrm>
              <a:off x="2110" y="4019"/>
              <a:ext cx="680" cy="0"/>
            </a:xfrm>
            <a:prstGeom prst="straightConnector1">
              <a:avLst/>
            </a:prstGeom>
            <a:noFill/>
            <a:ln cap="flat" cmpd="sng" w="76200">
              <a:solidFill>
                <a:srgbClr val="3366FF"/>
              </a:solidFill>
              <a:prstDash val="solid"/>
              <a:round/>
              <a:headEnd len="sm" w="sm" type="none"/>
              <a:tailEnd len="sm" w="sm" type="none"/>
            </a:ln>
          </p:spPr>
        </p:cxnSp>
        <p:cxnSp>
          <p:nvCxnSpPr>
            <p:cNvPr id="1398" name="Google Shape;1398;p61"/>
            <p:cNvCxnSpPr/>
            <p:nvPr/>
          </p:nvCxnSpPr>
          <p:spPr>
            <a:xfrm>
              <a:off x="2972" y="4019"/>
              <a:ext cx="635" cy="0"/>
            </a:xfrm>
            <a:prstGeom prst="straightConnector1">
              <a:avLst/>
            </a:prstGeom>
            <a:noFill/>
            <a:ln cap="flat" cmpd="sng" w="76200">
              <a:solidFill>
                <a:srgbClr val="3366FF"/>
              </a:solidFill>
              <a:prstDash val="solid"/>
              <a:round/>
              <a:headEnd len="sm" w="sm" type="none"/>
              <a:tailEnd len="sm" w="sm" type="none"/>
            </a:ln>
          </p:spPr>
        </p:cxnSp>
        <p:cxnSp>
          <p:nvCxnSpPr>
            <p:cNvPr id="1399" name="Google Shape;1399;p61"/>
            <p:cNvCxnSpPr/>
            <p:nvPr/>
          </p:nvCxnSpPr>
          <p:spPr>
            <a:xfrm>
              <a:off x="2926" y="3067"/>
              <a:ext cx="681" cy="862"/>
            </a:xfrm>
            <a:prstGeom prst="straightConnector1">
              <a:avLst/>
            </a:prstGeom>
            <a:noFill/>
            <a:ln cap="flat" cmpd="sng" w="76200">
              <a:solidFill>
                <a:srgbClr val="3366FF"/>
              </a:solidFill>
              <a:prstDash val="solid"/>
              <a:round/>
              <a:headEnd len="sm" w="sm" type="none"/>
              <a:tailEnd len="sm" w="sm" type="none"/>
            </a:ln>
          </p:spPr>
        </p:cxnSp>
        <p:cxnSp>
          <p:nvCxnSpPr>
            <p:cNvPr id="1400" name="Google Shape;1400;p61"/>
            <p:cNvCxnSpPr/>
            <p:nvPr/>
          </p:nvCxnSpPr>
          <p:spPr>
            <a:xfrm>
              <a:off x="2972" y="2976"/>
              <a:ext cx="635" cy="0"/>
            </a:xfrm>
            <a:prstGeom prst="straightConnector1">
              <a:avLst/>
            </a:prstGeom>
            <a:noFill/>
            <a:ln cap="flat" cmpd="sng" w="76200">
              <a:solidFill>
                <a:srgbClr val="3366FF"/>
              </a:solidFill>
              <a:prstDash val="solid"/>
              <a:round/>
              <a:headEnd len="sm" w="sm" type="none"/>
              <a:tailEnd len="sm" w="sm" type="none"/>
            </a:ln>
          </p:spPr>
        </p:cxnSp>
        <p:cxnSp>
          <p:nvCxnSpPr>
            <p:cNvPr id="1401" name="Google Shape;1401;p61"/>
            <p:cNvCxnSpPr/>
            <p:nvPr/>
          </p:nvCxnSpPr>
          <p:spPr>
            <a:xfrm>
              <a:off x="3697" y="3067"/>
              <a:ext cx="0" cy="862"/>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61"/>
            <p:cNvCxnSpPr/>
            <p:nvPr/>
          </p:nvCxnSpPr>
          <p:spPr>
            <a:xfrm>
              <a:off x="3788" y="3022"/>
              <a:ext cx="408" cy="362"/>
            </a:xfrm>
            <a:prstGeom prst="straightConnector1">
              <a:avLst/>
            </a:prstGeom>
            <a:noFill/>
            <a:ln cap="flat" cmpd="sng" w="76200">
              <a:solidFill>
                <a:srgbClr val="3366FF"/>
              </a:solidFill>
              <a:prstDash val="solid"/>
              <a:round/>
              <a:headEnd len="sm" w="sm" type="none"/>
              <a:tailEnd len="sm" w="sm" type="none"/>
            </a:ln>
          </p:spPr>
        </p:cxnSp>
        <p:cxnSp>
          <p:nvCxnSpPr>
            <p:cNvPr id="1403" name="Google Shape;1403;p61"/>
            <p:cNvCxnSpPr/>
            <p:nvPr/>
          </p:nvCxnSpPr>
          <p:spPr>
            <a:xfrm flipH="1" rot="10800000">
              <a:off x="3788" y="3566"/>
              <a:ext cx="408" cy="408"/>
            </a:xfrm>
            <a:prstGeom prst="straightConnector1">
              <a:avLst/>
            </a:prstGeom>
            <a:noFill/>
            <a:ln cap="flat" cmpd="sng" w="9525">
              <a:solidFill>
                <a:schemeClr val="dk1"/>
              </a:solidFill>
              <a:prstDash val="solid"/>
              <a:round/>
              <a:headEnd len="sm" w="sm" type="none"/>
              <a:tailEnd len="sm" w="sm" type="none"/>
            </a:ln>
          </p:spPr>
        </p:cxnSp>
        <p:cxnSp>
          <p:nvCxnSpPr>
            <p:cNvPr id="1404" name="Google Shape;1404;p61"/>
            <p:cNvCxnSpPr/>
            <p:nvPr/>
          </p:nvCxnSpPr>
          <p:spPr>
            <a:xfrm>
              <a:off x="2518" y="3611"/>
              <a:ext cx="318" cy="318"/>
            </a:xfrm>
            <a:prstGeom prst="straightConnector1">
              <a:avLst/>
            </a:prstGeom>
            <a:noFill/>
            <a:ln cap="flat" cmpd="sng" w="9525">
              <a:solidFill>
                <a:schemeClr val="dk1"/>
              </a:solidFill>
              <a:prstDash val="solid"/>
              <a:round/>
              <a:headEnd len="sm" w="sm" type="none"/>
              <a:tailEnd len="sm" w="sm" type="none"/>
            </a:ln>
          </p:spPr>
        </p:cxnSp>
        <p:cxnSp>
          <p:nvCxnSpPr>
            <p:cNvPr id="1405" name="Google Shape;1405;p61"/>
            <p:cNvCxnSpPr/>
            <p:nvPr/>
          </p:nvCxnSpPr>
          <p:spPr>
            <a:xfrm flipH="1" rot="10800000">
              <a:off x="2064" y="3611"/>
              <a:ext cx="273" cy="318"/>
            </a:xfrm>
            <a:prstGeom prst="straightConnector1">
              <a:avLst/>
            </a:prstGeom>
            <a:noFill/>
            <a:ln cap="flat" cmpd="sng" w="9525">
              <a:solidFill>
                <a:schemeClr val="dk1"/>
              </a:solidFill>
              <a:prstDash val="solid"/>
              <a:round/>
              <a:headEnd len="sm" w="sm" type="none"/>
              <a:tailEnd len="sm" w="sm" type="none"/>
            </a:ln>
          </p:spPr>
        </p:cxnSp>
        <p:cxnSp>
          <p:nvCxnSpPr>
            <p:cNvPr id="1406" name="Google Shape;1406;p61"/>
            <p:cNvCxnSpPr/>
            <p:nvPr/>
          </p:nvCxnSpPr>
          <p:spPr>
            <a:xfrm flipH="1" rot="10800000">
              <a:off x="2473" y="3067"/>
              <a:ext cx="317" cy="363"/>
            </a:xfrm>
            <a:prstGeom prst="straightConnector1">
              <a:avLst/>
            </a:prstGeom>
            <a:noFill/>
            <a:ln cap="flat" cmpd="sng" w="76200">
              <a:solidFill>
                <a:srgbClr val="3366FF"/>
              </a:solidFill>
              <a:prstDash val="solid"/>
              <a:round/>
              <a:headEnd len="sm" w="sm" type="none"/>
              <a:tailEnd len="sm" w="sm" type="none"/>
            </a:ln>
          </p:spPr>
        </p:cxnSp>
        <p:sp>
          <p:nvSpPr>
            <p:cNvPr id="1407" name="Google Shape;1407;p61"/>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08" name="Google Shape;1408;p61"/>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409" name="Google Shape;1409;p61"/>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410" name="Google Shape;1410;p61"/>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411" name="Google Shape;1411;p61"/>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412" name="Google Shape;1412;p61"/>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1413" name="Google Shape;1413;p61"/>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414" name="Google Shape;1414;p61"/>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15" name="Google Shape;1415;p61"/>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416" name="Google Shape;1416;p61"/>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417" name="Google Shape;1417;p61"/>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418" name="Google Shape;1418;p61"/>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419" name="Google Shape;1419;p61"/>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420" name="Google Shape;1420;p61"/>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6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600"/>
              <a:t>Overall Complexity Analysis - Prims</a:t>
            </a:r>
            <a:endParaRPr/>
          </a:p>
        </p:txBody>
      </p:sp>
      <p:sp>
        <p:nvSpPr>
          <p:cNvPr id="1426" name="Google Shape;1426;p62"/>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US"/>
              <a:t>O(n</a:t>
            </a:r>
            <a:r>
              <a:rPr baseline="30000" lang="en-US"/>
              <a:t>2</a:t>
            </a:r>
            <a:r>
              <a:rPr lang="en-US"/>
              <a:t>)</a:t>
            </a:r>
            <a:endParaRPr/>
          </a:p>
          <a:p>
            <a:pPr indent="-285750" lvl="1" marL="742950" rtl="0" algn="l">
              <a:lnSpc>
                <a:spcPct val="100000"/>
              </a:lnSpc>
              <a:spcBef>
                <a:spcPts val="480"/>
              </a:spcBef>
              <a:spcAft>
                <a:spcPts val="0"/>
              </a:spcAft>
              <a:buClr>
                <a:schemeClr val="dk1"/>
              </a:buClr>
              <a:buSzPts val="2400"/>
              <a:buFont typeface="Arial"/>
              <a:buChar char="–"/>
            </a:pPr>
            <a:r>
              <a:rPr lang="en-US"/>
              <a:t>When we don’t use heap</a:t>
            </a:r>
            <a:endParaRPr/>
          </a:p>
          <a:p>
            <a:pPr indent="-285750" lvl="1" marL="742950" rtl="0" algn="l">
              <a:lnSpc>
                <a:spcPct val="100000"/>
              </a:lnSpc>
              <a:spcBef>
                <a:spcPts val="480"/>
              </a:spcBef>
              <a:spcAft>
                <a:spcPts val="0"/>
              </a:spcAft>
              <a:buClr>
                <a:schemeClr val="dk1"/>
              </a:buClr>
              <a:buSzPts val="2400"/>
              <a:buFont typeface="Arial"/>
              <a:buChar char="–"/>
            </a:pPr>
            <a:r>
              <a:rPr lang="en-US"/>
              <a:t>To find the minimum element, we traverse the “KEY” array from beginning to end</a:t>
            </a:r>
            <a:endParaRPr/>
          </a:p>
          <a:p>
            <a:pPr indent="-285750" lvl="1" marL="742950" rtl="0" algn="l">
              <a:lnSpc>
                <a:spcPct val="100000"/>
              </a:lnSpc>
              <a:spcBef>
                <a:spcPts val="480"/>
              </a:spcBef>
              <a:spcAft>
                <a:spcPts val="0"/>
              </a:spcAft>
              <a:buClr>
                <a:schemeClr val="dk1"/>
              </a:buClr>
              <a:buSzPts val="2400"/>
              <a:buFont typeface="Arial"/>
              <a:buChar char="–"/>
            </a:pPr>
            <a:r>
              <a:rPr lang="en-US"/>
              <a:t>We use adjacency matrix to update KEY.</a:t>
            </a:r>
            <a:endParaRPr/>
          </a:p>
          <a:p>
            <a:pPr indent="-342900" lvl="0" marL="342900" rtl="0" algn="l">
              <a:lnSpc>
                <a:spcPct val="100000"/>
              </a:lnSpc>
              <a:spcBef>
                <a:spcPts val="560"/>
              </a:spcBef>
              <a:spcAft>
                <a:spcPts val="0"/>
              </a:spcAft>
              <a:buClr>
                <a:schemeClr val="accent2"/>
              </a:buClr>
              <a:buSzPts val="2800"/>
              <a:buFont typeface="Arial"/>
              <a:buChar char="•"/>
            </a:pPr>
            <a:r>
              <a:rPr lang="en-US"/>
              <a:t>O(ElogV)</a:t>
            </a:r>
            <a:endParaRPr/>
          </a:p>
          <a:p>
            <a:pPr indent="-285750" lvl="1" marL="742950" rtl="0" algn="l">
              <a:lnSpc>
                <a:spcPct val="100000"/>
              </a:lnSpc>
              <a:spcBef>
                <a:spcPts val="480"/>
              </a:spcBef>
              <a:spcAft>
                <a:spcPts val="0"/>
              </a:spcAft>
              <a:buClr>
                <a:schemeClr val="dk1"/>
              </a:buClr>
              <a:buSzPts val="2400"/>
              <a:buFont typeface="Arial"/>
              <a:buChar char="–"/>
            </a:pPr>
            <a:r>
              <a:rPr lang="en-US"/>
              <a:t>When min-heap is used to find the minimum element from “KEY”.</a:t>
            </a:r>
            <a:endParaRPr/>
          </a:p>
          <a:p>
            <a:pPr indent="-342900" lvl="0" marL="342900" rtl="0" algn="l">
              <a:lnSpc>
                <a:spcPct val="100000"/>
              </a:lnSpc>
              <a:spcBef>
                <a:spcPts val="560"/>
              </a:spcBef>
              <a:spcAft>
                <a:spcPts val="0"/>
              </a:spcAft>
              <a:buClr>
                <a:schemeClr val="accent2"/>
              </a:buClr>
              <a:buSzPts val="2800"/>
              <a:buFont typeface="Arial"/>
              <a:buChar char="•"/>
            </a:pPr>
            <a:r>
              <a:rPr lang="en-US"/>
              <a:t>O(E+VlogV)</a:t>
            </a:r>
            <a:endParaRPr/>
          </a:p>
          <a:p>
            <a:pPr indent="-285750" lvl="1" marL="742950" rtl="0" algn="l">
              <a:lnSpc>
                <a:spcPct val="100000"/>
              </a:lnSpc>
              <a:spcBef>
                <a:spcPts val="480"/>
              </a:spcBef>
              <a:spcAft>
                <a:spcPts val="0"/>
              </a:spcAft>
              <a:buClr>
                <a:schemeClr val="dk1"/>
              </a:buClr>
              <a:buSzPts val="2400"/>
              <a:buFont typeface="Arial"/>
              <a:buChar char="–"/>
            </a:pPr>
            <a:r>
              <a:rPr lang="en-US"/>
              <a:t>When fibonacci heap is used to find the minimum element from “KEY”.</a:t>
            </a:r>
            <a:endParaRPr/>
          </a:p>
          <a:p>
            <a:pPr indent="-133350" lvl="1" marL="742950" rtl="0" algn="l">
              <a:lnSpc>
                <a:spcPct val="100000"/>
              </a:lnSpc>
              <a:spcBef>
                <a:spcPts val="480"/>
              </a:spcBef>
              <a:spcAft>
                <a:spcPts val="0"/>
              </a:spcAft>
              <a:buClr>
                <a:schemeClr val="dk1"/>
              </a:buClr>
              <a:buSzPts val="2400"/>
              <a:buFont typeface="Arial"/>
              <a:buNone/>
            </a:pPr>
            <a:r>
              <a:t/>
            </a:r>
            <a:endParaRPr/>
          </a:p>
        </p:txBody>
      </p:sp>
      <p:sp>
        <p:nvSpPr>
          <p:cNvPr id="1427" name="Google Shape;1427;p6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63"/>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Question</a:t>
            </a:r>
            <a:endParaRPr/>
          </a:p>
        </p:txBody>
      </p:sp>
      <p:sp>
        <p:nvSpPr>
          <p:cNvPr id="1433" name="Google Shape;1433;p63"/>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US"/>
              <a:t>Exercise</a:t>
            </a:r>
            <a:endParaRPr/>
          </a:p>
          <a:p>
            <a:pPr indent="-285750" lvl="1" marL="742950" rtl="0" algn="l">
              <a:lnSpc>
                <a:spcPct val="100000"/>
              </a:lnSpc>
              <a:spcBef>
                <a:spcPts val="480"/>
              </a:spcBef>
              <a:spcAft>
                <a:spcPts val="0"/>
              </a:spcAft>
              <a:buClr>
                <a:schemeClr val="dk1"/>
              </a:buClr>
              <a:buSzPts val="2400"/>
              <a:buFont typeface="Arial"/>
              <a:buChar char="–"/>
            </a:pPr>
            <a:r>
              <a:rPr lang="en-US"/>
              <a:t>23.2.7 – Add new vertices &amp; edges in a graph</a:t>
            </a:r>
            <a:endParaRPr/>
          </a:p>
          <a:p>
            <a:pPr indent="-285750" lvl="1" marL="742950" rtl="0" algn="l">
              <a:lnSpc>
                <a:spcPct val="100000"/>
              </a:lnSpc>
              <a:spcBef>
                <a:spcPts val="480"/>
              </a:spcBef>
              <a:spcAft>
                <a:spcPts val="0"/>
              </a:spcAft>
              <a:buClr>
                <a:schemeClr val="dk1"/>
              </a:buClr>
              <a:buSzPts val="2400"/>
              <a:buFont typeface="Arial"/>
              <a:buChar char="–"/>
            </a:pPr>
            <a:r>
              <a:rPr lang="en-US"/>
              <a:t>23-1: Second best minimum spanning tree</a:t>
            </a:r>
            <a:endParaRPr/>
          </a:p>
          <a:p>
            <a:pPr indent="-165100" lvl="0" marL="342900" rtl="0" algn="l">
              <a:lnSpc>
                <a:spcPct val="100000"/>
              </a:lnSpc>
              <a:spcBef>
                <a:spcPts val="560"/>
              </a:spcBef>
              <a:spcAft>
                <a:spcPts val="0"/>
              </a:spcAft>
              <a:buClr>
                <a:schemeClr val="accent2"/>
              </a:buClr>
              <a:buSzPts val="2800"/>
              <a:buFont typeface="Arial"/>
              <a:buNone/>
            </a:pPr>
            <a:r>
              <a:t/>
            </a:r>
            <a:endParaRPr/>
          </a:p>
        </p:txBody>
      </p:sp>
      <p:sp>
        <p:nvSpPr>
          <p:cNvPr id="1434" name="Google Shape;1434;p6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Path</a:t>
            </a:r>
            <a:endParaRPr/>
          </a:p>
        </p:txBody>
      </p:sp>
      <p:sp>
        <p:nvSpPr>
          <p:cNvPr id="132" name="Google Shape;132;p7"/>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33" name="Google Shape;133;p7"/>
          <p:cNvSpPr txBox="1"/>
          <p:nvPr/>
        </p:nvSpPr>
        <p:spPr>
          <a:xfrm>
            <a:off x="304800" y="1243013"/>
            <a:ext cx="8659800" cy="5348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Euler path is also known as Euler Trail or Euler Walk.</a:t>
            </a:r>
            <a:endParaRPr b="0" i="0" sz="2000" u="none" cap="none" strike="noStrike">
              <a:solidFill>
                <a:srgbClr val="000000"/>
              </a:solidFill>
              <a:latin typeface="Verdana"/>
              <a:ea typeface="Verdana"/>
              <a:cs typeface="Verdana"/>
              <a:sym typeface="Verdana"/>
            </a:endParaRPr>
          </a:p>
          <a:p>
            <a:pPr indent="-342900" lvl="0" marL="342900" marR="0" rtl="0" algn="l">
              <a:lnSpc>
                <a:spcPct val="100000"/>
              </a:lnSpc>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exists a Trail in the connected graph that contains </a:t>
            </a:r>
            <a:r>
              <a:rPr b="1" i="0" lang="en-US" sz="2000" u="none" cap="none" strike="noStrike">
                <a:solidFill>
                  <a:schemeClr val="dk1"/>
                </a:solidFill>
                <a:latin typeface="Verdana"/>
                <a:ea typeface="Verdana"/>
                <a:cs typeface="Verdana"/>
                <a:sym typeface="Verdana"/>
              </a:rPr>
              <a:t>all the edges </a:t>
            </a:r>
            <a:r>
              <a:rPr b="0" i="0" lang="en-US" sz="2000" u="none" cap="none" strike="noStrike">
                <a:solidFill>
                  <a:schemeClr val="dk1"/>
                </a:solidFill>
                <a:latin typeface="Verdana"/>
                <a:ea typeface="Verdana"/>
                <a:cs typeface="Verdana"/>
                <a:sym typeface="Verdana"/>
              </a:rPr>
              <a:t>of the graph, then that trail is called as an Euler trail.</a:t>
            </a:r>
            <a:endParaRPr b="0" i="0" sz="2000" u="none" cap="none" strike="noStrike">
              <a:solidFill>
                <a:srgbClr val="000000"/>
              </a:solidFill>
              <a:latin typeface="Verdana"/>
              <a:ea typeface="Verdana"/>
              <a:cs typeface="Verdana"/>
              <a:sym typeface="Verdana"/>
            </a:endParaRPr>
          </a:p>
          <a:p>
            <a:pPr indent="-298450" lvl="1" marL="742950" marR="0" rtl="0" algn="l">
              <a:lnSpc>
                <a:spcPct val="100000"/>
              </a:lnSpc>
              <a:spcBef>
                <a:spcPts val="9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Trail is an open walk in which no edge is repeated. </a:t>
            </a:r>
            <a:endParaRPr b="0" i="0" sz="2000" u="none" cap="none" strike="noStrike">
              <a:solidFill>
                <a:srgbClr val="000000"/>
              </a:solidFill>
              <a:latin typeface="Verdana"/>
              <a:ea typeface="Verdana"/>
              <a:cs typeface="Verdana"/>
              <a:sym typeface="Verdana"/>
            </a:endParaRPr>
          </a:p>
          <a:p>
            <a:pPr indent="-298450" lvl="1" marL="742950" marR="0" rtl="0" algn="l">
              <a:lnSpc>
                <a:spcPct val="100000"/>
              </a:lnSpc>
              <a:spcBef>
                <a:spcPts val="9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Vertex can be repeated. </a:t>
            </a:r>
            <a:endParaRPr b="0" i="0" sz="2000" u="none" cap="none" strike="noStrike">
              <a:solidFill>
                <a:srgbClr val="000000"/>
              </a:solidFill>
              <a:latin typeface="Verdana"/>
              <a:ea typeface="Verdana"/>
              <a:cs typeface="Verdana"/>
              <a:sym typeface="Verdana"/>
            </a:endParaRPr>
          </a:p>
          <a:p>
            <a:pPr indent="-330200" lvl="0" marL="342900" marR="0" rtl="0" algn="l">
              <a:lnSpc>
                <a:spcPct val="100000"/>
              </a:lnSpc>
              <a:spcBef>
                <a:spcPts val="11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exists a walk in the connected graph that visits every edge of the graph exactly once </a:t>
            </a:r>
            <a:r>
              <a:rPr b="1" i="0" lang="en-US" sz="2000" u="none" cap="none" strike="noStrike">
                <a:solidFill>
                  <a:schemeClr val="dk1"/>
                </a:solidFill>
                <a:latin typeface="Verdana"/>
                <a:ea typeface="Verdana"/>
                <a:cs typeface="Verdana"/>
                <a:sym typeface="Verdana"/>
              </a:rPr>
              <a:t>with or without repeating the vertices</a:t>
            </a:r>
            <a:r>
              <a:rPr b="0" i="0" lang="en-US" sz="2000" u="none" cap="none" strike="noStrike">
                <a:solidFill>
                  <a:schemeClr val="dk1"/>
                </a:solidFill>
                <a:latin typeface="Verdana"/>
                <a:ea typeface="Verdana"/>
                <a:cs typeface="Verdana"/>
                <a:sym typeface="Verdana"/>
              </a:rPr>
              <a:t>, then such a walk is called as an Euler walk.</a:t>
            </a:r>
            <a:br>
              <a:rPr b="0" i="0" lang="en-US" sz="2000" u="none" cap="none" strike="noStrike">
                <a:solidFill>
                  <a:schemeClr val="dk1"/>
                </a:solidFill>
                <a:latin typeface="Verdana"/>
                <a:ea typeface="Verdana"/>
                <a:cs typeface="Verdana"/>
                <a:sym typeface="Verdana"/>
              </a:rPr>
            </a:br>
            <a:endParaRPr b="1" i="0" sz="2000" u="none" cap="none" strike="noStrike">
              <a:solidFill>
                <a:schemeClr val="dk1"/>
              </a:solidFill>
              <a:latin typeface="Verdana"/>
              <a:ea typeface="Verdana"/>
              <a:cs typeface="Verdana"/>
              <a:sym typeface="Verdana"/>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Verdana"/>
                <a:ea typeface="Verdana"/>
                <a:cs typeface="Verdana"/>
                <a:sym typeface="Verdana"/>
              </a:rPr>
              <a:t>Euler Path and Euler Circuit: </a:t>
            </a:r>
            <a:r>
              <a:rPr b="0" i="0" lang="en-US" sz="2000" u="none" cap="none" strike="noStrike">
                <a:solidFill>
                  <a:schemeClr val="dk1"/>
                </a:solidFill>
                <a:latin typeface="Verdana"/>
                <a:ea typeface="Verdana"/>
                <a:cs typeface="Verdana"/>
                <a:sym typeface="Verdana"/>
              </a:rPr>
              <a:t>These are special types of paths and circuits that cover </a:t>
            </a:r>
            <a:r>
              <a:rPr b="1" i="0" lang="en-US" sz="2000" u="none" cap="none" strike="noStrike">
                <a:solidFill>
                  <a:schemeClr val="dk1"/>
                </a:solidFill>
                <a:latin typeface="Verdana"/>
                <a:ea typeface="Verdana"/>
                <a:cs typeface="Verdana"/>
                <a:sym typeface="Verdana"/>
              </a:rPr>
              <a:t>every edge exactly once</a:t>
            </a:r>
            <a:r>
              <a:rPr b="0" i="0" lang="en-US" sz="2000" u="none" cap="none" strike="noStrike">
                <a:solidFill>
                  <a:schemeClr val="dk1"/>
                </a:solidFill>
                <a:latin typeface="Verdana"/>
                <a:ea typeface="Verdana"/>
                <a:cs typeface="Verdana"/>
                <a:sym typeface="Verdana"/>
              </a:rPr>
              <a:t>:</a:t>
            </a:r>
            <a:endParaRPr b="0" i="0" sz="2000" u="none" cap="none" strike="noStrike">
              <a:solidFill>
                <a:schemeClr val="dk1"/>
              </a:solidFill>
              <a:latin typeface="Verdana"/>
              <a:ea typeface="Verdana"/>
              <a:cs typeface="Verdana"/>
              <a:sym typeface="Verdana"/>
            </a:endParaRPr>
          </a:p>
          <a:p>
            <a:pPr indent="-355600" lvl="0" marL="457200" marR="0" rtl="0" algn="l">
              <a:lnSpc>
                <a:spcPct val="115000"/>
              </a:lnSpc>
              <a:spcBef>
                <a:spcPts val="1200"/>
              </a:spcBef>
              <a:spcAft>
                <a:spcPts val="0"/>
              </a:spcAft>
              <a:buClr>
                <a:schemeClr val="dk1"/>
              </a:buClr>
              <a:buSzPts val="2000"/>
              <a:buFont typeface="Arial"/>
              <a:buChar char="●"/>
            </a:pPr>
            <a:r>
              <a:rPr b="1" i="0" lang="en-US" sz="2000" u="none" cap="none" strike="noStrike">
                <a:solidFill>
                  <a:schemeClr val="dk1"/>
                </a:solidFill>
                <a:latin typeface="Verdana"/>
                <a:ea typeface="Verdana"/>
                <a:cs typeface="Verdana"/>
                <a:sym typeface="Verdana"/>
              </a:rPr>
              <a:t>Euler Path</a:t>
            </a:r>
            <a:r>
              <a:rPr b="0" i="0" lang="en-US" sz="2000" u="none" cap="none" strike="noStrike">
                <a:solidFill>
                  <a:schemeClr val="dk1"/>
                </a:solidFill>
                <a:latin typeface="Verdana"/>
                <a:ea typeface="Verdana"/>
                <a:cs typeface="Verdana"/>
                <a:sym typeface="Verdana"/>
              </a:rPr>
              <a:t>: An open walk that covers every edge once.</a:t>
            </a:r>
            <a:endParaRPr b="0" i="0" sz="2000" u="none" cap="none" strike="noStrike">
              <a:solidFill>
                <a:schemeClr val="dk1"/>
              </a:solidFill>
              <a:latin typeface="Verdana"/>
              <a:ea typeface="Verdana"/>
              <a:cs typeface="Verdana"/>
              <a:sym typeface="Verdana"/>
            </a:endParaRPr>
          </a:p>
          <a:p>
            <a:pPr indent="-355600" lvl="0" marL="457200" marR="0" rtl="0" algn="l">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Verdana"/>
                <a:ea typeface="Verdana"/>
                <a:cs typeface="Verdana"/>
                <a:sym typeface="Verdana"/>
              </a:rPr>
              <a:t>Euler Circuit</a:t>
            </a:r>
            <a:r>
              <a:rPr b="0" i="0" lang="en-US" sz="2000" u="none" cap="none" strike="noStrike">
                <a:solidFill>
                  <a:schemeClr val="dk1"/>
                </a:solidFill>
                <a:latin typeface="Verdana"/>
                <a:ea typeface="Verdana"/>
                <a:cs typeface="Verdana"/>
                <a:sym typeface="Verdana"/>
              </a:rPr>
              <a:t>: A closed walk that covers every edge once.</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60363" y="-103188"/>
            <a:ext cx="8229600" cy="9064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Path Examples</a:t>
            </a:r>
            <a:endParaRPr/>
          </a:p>
        </p:txBody>
      </p:sp>
      <p:pic>
        <p:nvPicPr>
          <p:cNvPr id="139" name="Google Shape;139;p8"/>
          <p:cNvPicPr preferRelativeResize="0"/>
          <p:nvPr/>
        </p:nvPicPr>
        <p:blipFill rotWithShape="1">
          <a:blip r:embed="rId3">
            <a:alphaModFix/>
          </a:blip>
          <a:srcRect b="0" l="0" r="0" t="0"/>
          <a:stretch/>
        </p:blipFill>
        <p:spPr>
          <a:xfrm>
            <a:off x="174625" y="1223963"/>
            <a:ext cx="2579688" cy="3052762"/>
          </a:xfrm>
          <a:prstGeom prst="rect">
            <a:avLst/>
          </a:prstGeom>
          <a:noFill/>
          <a:ln>
            <a:noFill/>
          </a:ln>
        </p:spPr>
      </p:pic>
      <p:pic>
        <p:nvPicPr>
          <p:cNvPr id="140" name="Google Shape;140;p8"/>
          <p:cNvPicPr preferRelativeResize="0"/>
          <p:nvPr/>
        </p:nvPicPr>
        <p:blipFill rotWithShape="1">
          <a:blip r:embed="rId4">
            <a:alphaModFix/>
          </a:blip>
          <a:srcRect b="0" l="0" r="0" t="0"/>
          <a:stretch/>
        </p:blipFill>
        <p:spPr>
          <a:xfrm>
            <a:off x="3136900" y="1223963"/>
            <a:ext cx="2581275" cy="2903537"/>
          </a:xfrm>
          <a:prstGeom prst="rect">
            <a:avLst/>
          </a:prstGeom>
          <a:noFill/>
          <a:ln>
            <a:noFill/>
          </a:ln>
        </p:spPr>
      </p:pic>
      <p:pic>
        <p:nvPicPr>
          <p:cNvPr id="141" name="Google Shape;141;p8"/>
          <p:cNvPicPr preferRelativeResize="0"/>
          <p:nvPr/>
        </p:nvPicPr>
        <p:blipFill rotWithShape="1">
          <a:blip r:embed="rId5">
            <a:alphaModFix/>
          </a:blip>
          <a:srcRect b="0" l="0" r="0" t="0"/>
          <a:stretch/>
        </p:blipFill>
        <p:spPr>
          <a:xfrm>
            <a:off x="6350000" y="1411288"/>
            <a:ext cx="2239963" cy="2640012"/>
          </a:xfrm>
          <a:prstGeom prst="rect">
            <a:avLst/>
          </a:prstGeom>
          <a:noFill/>
          <a:ln>
            <a:noFill/>
          </a:ln>
        </p:spPr>
      </p:pic>
      <p:pic>
        <p:nvPicPr>
          <p:cNvPr id="142" name="Google Shape;142;p8"/>
          <p:cNvPicPr preferRelativeResize="0"/>
          <p:nvPr/>
        </p:nvPicPr>
        <p:blipFill rotWithShape="1">
          <a:blip r:embed="rId6">
            <a:alphaModFix/>
          </a:blip>
          <a:srcRect b="0" l="0" r="0" t="0"/>
          <a:stretch/>
        </p:blipFill>
        <p:spPr>
          <a:xfrm>
            <a:off x="1263475" y="4082438"/>
            <a:ext cx="6756400" cy="2627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Euler Circuit</a:t>
            </a:r>
            <a:endParaRPr/>
          </a:p>
        </p:txBody>
      </p:sp>
      <p:sp>
        <p:nvSpPr>
          <p:cNvPr id="148" name="Google Shape;148;p9"/>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49" name="Google Shape;149;p9"/>
          <p:cNvSpPr txBox="1"/>
          <p:nvPr/>
        </p:nvSpPr>
        <p:spPr>
          <a:xfrm>
            <a:off x="265113" y="1368425"/>
            <a:ext cx="8659812" cy="42941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exists a walk in the connected graph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that starts and ends at the same vertex and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visits every edge of the graph exactly once with or without repeating the vertices,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10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then such a walk is called as an Euler circuit.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10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An Euler trail that starts and ends at the same vertex is called as an Euler circuit.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A closed Euler trail is called as an Euler circuit.</a:t>
            </a:r>
            <a:endParaRPr b="0" i="0" sz="1400" u="none" cap="none" strike="noStrike">
              <a:solidFill>
                <a:srgbClr val="000000"/>
              </a:solidFill>
              <a:latin typeface="Arial"/>
              <a:ea typeface="Arial"/>
              <a:cs typeface="Arial"/>
              <a:sym typeface="Arial"/>
            </a:endParaRPr>
          </a:p>
          <a:p>
            <a:pPr indent="-203200" lvl="0" marL="342900" marR="0" rtl="0" algn="l">
              <a:lnSpc>
                <a:spcPct val="100000"/>
              </a:lnSpc>
              <a:spcBef>
                <a:spcPts val="1100"/>
              </a:spcBef>
              <a:spcAft>
                <a:spcPts val="0"/>
              </a:spcAft>
              <a:buClr>
                <a:schemeClr val="accent2"/>
              </a:buClr>
              <a:buSzPts val="2200"/>
              <a:buFont typeface="Arial"/>
              <a:buNone/>
            </a:pPr>
            <a:r>
              <a:t/>
            </a:r>
            <a:endParaRPr b="0" i="0" sz="2200" u="none" cap="none" strike="noStrike">
              <a:solidFill>
                <a:schemeClr val="dk1"/>
              </a:solidFill>
              <a:latin typeface="Verdana"/>
              <a:ea typeface="Verdana"/>
              <a:cs typeface="Verdana"/>
              <a:sym typeface="Verdana"/>
            </a:endParaRPr>
          </a:p>
          <a:p>
            <a:pPr indent="-203200" lvl="0" marL="342900" marR="0" rtl="0" algn="l">
              <a:lnSpc>
                <a:spcPct val="100000"/>
              </a:lnSpc>
              <a:spcBef>
                <a:spcPts val="1100"/>
              </a:spcBef>
              <a:spcAft>
                <a:spcPts val="0"/>
              </a:spcAft>
              <a:buClr>
                <a:schemeClr val="accent2"/>
              </a:buClr>
              <a:buSzPts val="2200"/>
              <a:buFont typeface="Arial"/>
              <a:buNone/>
            </a:pPr>
            <a:r>
              <a:t/>
            </a:r>
            <a:endParaRPr b="0" i="0" sz="22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