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Work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ime94hwuH/ExXg8/XjTeIREFls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regular.fntdata"/><Relationship Id="rId11" Type="http://schemas.openxmlformats.org/officeDocument/2006/relationships/slide" Target="slides/slide7.xml"/><Relationship Id="rId22" Type="http://schemas.openxmlformats.org/officeDocument/2006/relationships/font" Target="fonts/WorkSans-italic.fntdata"/><Relationship Id="rId10" Type="http://schemas.openxmlformats.org/officeDocument/2006/relationships/slide" Target="slides/slide6.xml"/><Relationship Id="rId21" Type="http://schemas.openxmlformats.org/officeDocument/2006/relationships/font" Target="fonts/WorkSans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Work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3f55246cd_0_0:notes"/>
          <p:cNvSpPr txBox="1"/>
          <p:nvPr>
            <p:ph idx="1" type="body"/>
          </p:nvPr>
        </p:nvSpPr>
        <p:spPr>
          <a:xfrm>
            <a:off x="685479" y="4343693"/>
            <a:ext cx="54870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2e3f55246cd_0_0:notes"/>
          <p:cNvSpPr/>
          <p:nvPr>
            <p:ph idx="2" type="sldImg"/>
          </p:nvPr>
        </p:nvSpPr>
        <p:spPr>
          <a:xfrm>
            <a:off x="85626" y="686386"/>
            <a:ext cx="66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61c95e9a55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g261c95e9a5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When learners have more choice and control, they can build on their interests, so that learning becomes more motivating, more memorable, and more meaningful — and learners make stronger connections with the ideas that they are engaging with. They learn them in a more motivating and meaningful context, so they make deeper connections with the ideas.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1c95e9a5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261c95e9a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3f28f9c5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303f28f9c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3dc1c2ebb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303dc1c2eb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4b08c7b7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304b08c7b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0826afbc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300826afb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0"/>
          <p:cNvSpPr txBox="1"/>
          <p:nvPr>
            <p:ph type="ctrTitle"/>
          </p:nvPr>
        </p:nvSpPr>
        <p:spPr>
          <a:xfrm>
            <a:off x="1048725" y="3058625"/>
            <a:ext cx="6079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1"/>
          <p:cNvSpPr txBox="1"/>
          <p:nvPr>
            <p:ph type="title"/>
          </p:nvPr>
        </p:nvSpPr>
        <p:spPr>
          <a:xfrm>
            <a:off x="869149" y="847600"/>
            <a:ext cx="74058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316f4fec82_0_9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g2316f4fec82_0_9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g2316f4fec82_0_9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g2316f4fec82_0_9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g2316f4fec82_0_9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e3f55246cd_0_7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5" name="Google Shape;25;g2e3f55246cd_0_797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□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□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□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  <p:sp>
        <p:nvSpPr>
          <p:cNvPr id="26" name="Google Shape;26;g2e3f55246cd_0_797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□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□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□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  <p:sp>
        <p:nvSpPr>
          <p:cNvPr id="27" name="Google Shape;27;g2e3f55246cd_0_79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g2e3f55246cd_0_79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g2e3f55246cd_0_79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Slide">
  <p:cSld name="FullSlid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36ee9dca62_0_20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i="0" sz="4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i="0" sz="4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i="0" sz="4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i="0" sz="4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i="0" sz="4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i="0" sz="4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i="0" sz="4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i="0" sz="4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i="0" sz="4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▪"/>
              <a:defRPr b="0" i="0" sz="2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□"/>
              <a:defRPr b="0" i="0" sz="2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□"/>
              <a:defRPr b="0" i="0" sz="2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□"/>
              <a:defRPr b="0" i="0" sz="2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○"/>
              <a:defRPr b="0" i="0" sz="2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■"/>
              <a:defRPr b="0" i="0" sz="2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  <a:defRPr b="0" i="0" sz="2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○"/>
              <a:defRPr b="0" i="0" sz="2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■"/>
              <a:defRPr b="0" i="0" sz="2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>
            <p:ph type="ctrTitle"/>
          </p:nvPr>
        </p:nvSpPr>
        <p:spPr>
          <a:xfrm>
            <a:off x="808800" y="879300"/>
            <a:ext cx="7526400" cy="32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200">
                <a:latin typeface="Montserrat"/>
                <a:ea typeface="Montserrat"/>
                <a:cs typeface="Montserrat"/>
                <a:sym typeface="Montserrat"/>
              </a:rPr>
              <a:t>CSE2202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200">
                <a:latin typeface="Montserrat"/>
                <a:ea typeface="Montserrat"/>
                <a:cs typeface="Montserrat"/>
                <a:sym typeface="Montserrat"/>
              </a:rPr>
              <a:t>Design and Analysis of Algorithms-I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Md. Fahim Arefin </a:t>
            </a:r>
            <a:br>
              <a:rPr lang="en-US" sz="2000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2000">
                <a:latin typeface="Montserrat"/>
                <a:ea typeface="Montserrat"/>
                <a:cs typeface="Montserrat"/>
                <a:sym typeface="Montserrat"/>
              </a:rPr>
            </a:br>
            <a:r>
              <a:rPr b="0" lang="en-US" sz="3000">
                <a:latin typeface="Montserrat"/>
                <a:ea typeface="Montserrat"/>
                <a:cs typeface="Montserrat"/>
                <a:sym typeface="Montserrat"/>
              </a:rPr>
              <a:t>Google classroom - </a:t>
            </a:r>
            <a:r>
              <a:rPr lang="en-US" sz="3000">
                <a:latin typeface="Montserrat"/>
                <a:ea typeface="Montserrat"/>
                <a:cs typeface="Montserrat"/>
                <a:sym typeface="Montserrat"/>
              </a:rPr>
              <a:t>m32q43s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3f55246cd_0_0"/>
          <p:cNvSpPr txBox="1"/>
          <p:nvPr>
            <p:ph type="title"/>
          </p:nvPr>
        </p:nvSpPr>
        <p:spPr>
          <a:xfrm>
            <a:off x="228600" y="771525"/>
            <a:ext cx="73152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US" sz="2400"/>
              <a:t>Recommended Textbooks</a:t>
            </a:r>
            <a:endParaRPr/>
          </a:p>
        </p:txBody>
      </p:sp>
      <p:sp>
        <p:nvSpPr>
          <p:cNvPr id="102" name="Google Shape;102;g2e3f55246cd_0_0"/>
          <p:cNvSpPr txBox="1"/>
          <p:nvPr>
            <p:ph idx="1" type="body"/>
          </p:nvPr>
        </p:nvSpPr>
        <p:spPr>
          <a:xfrm>
            <a:off x="47065" y="1487686"/>
            <a:ext cx="8868300" cy="26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b="1" lang="en-US" sz="2400">
                <a:solidFill>
                  <a:schemeClr val="accent1"/>
                </a:solidFill>
              </a:rPr>
              <a:t>Cormen, T.H., Leiserson, C.E., Rivest, R.L. and Stein, C., 2022. Introduction to algorithms. MIT press.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Goodrich, M.T., Tamassia, R. and Goldwasser, M.H., 2013. Data structures and algorithms in Python. John Wiley &amp; Sons Ltd.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g2e3f55246cd_0_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/>
          <p:nvPr>
            <p:ph idx="4294967295" type="ctrTitle"/>
          </p:nvPr>
        </p:nvSpPr>
        <p:spPr>
          <a:xfrm>
            <a:off x="685800" y="1811950"/>
            <a:ext cx="4286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</a:pPr>
            <a:r>
              <a:rPr b="1" i="0" lang="en-US" sz="7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Thanks!</a:t>
            </a:r>
            <a:endParaRPr b="1" i="0" sz="7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7"/>
          <p:cNvSpPr txBox="1"/>
          <p:nvPr>
            <p:ph idx="4294967295" type="subTitle"/>
          </p:nvPr>
        </p:nvSpPr>
        <p:spPr>
          <a:xfrm>
            <a:off x="685800" y="2491575"/>
            <a:ext cx="73068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You can find us at</a:t>
            </a:r>
            <a:endParaRPr b="0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fahim@cse.du.ac.bd</a:t>
            </a:r>
            <a:endParaRPr b="0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6543431" y="805362"/>
            <a:ext cx="1752310" cy="1752310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"/>
          <p:cNvSpPr txBox="1"/>
          <p:nvPr>
            <p:ph type="title"/>
          </p:nvPr>
        </p:nvSpPr>
        <p:spPr>
          <a:xfrm>
            <a:off x="869150" y="847600"/>
            <a:ext cx="5092200" cy="7675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4000"/>
              <a:buNone/>
            </a:pPr>
            <a:r>
              <a:rPr lang="en-US" sz="4000">
                <a:latin typeface="Montserrat"/>
                <a:ea typeface="Montserrat"/>
                <a:cs typeface="Montserrat"/>
                <a:sym typeface="Montserrat"/>
              </a:rPr>
              <a:t>Md. Fahim Arefin</a:t>
            </a:r>
            <a:endParaRPr/>
          </a:p>
        </p:txBody>
      </p:sp>
      <p:sp>
        <p:nvSpPr>
          <p:cNvPr id="45" name="Google Shape;45;p2"/>
          <p:cNvSpPr txBox="1"/>
          <p:nvPr>
            <p:ph idx="1" type="body"/>
          </p:nvPr>
        </p:nvSpPr>
        <p:spPr>
          <a:xfrm>
            <a:off x="859853" y="1704743"/>
            <a:ext cx="7405800" cy="28298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Reach me at fahim@cse.du.ac.bd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Quickly accessible drive link: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a.farefin.com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  <a:buSzPts val="2000"/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6" name="Google Shape;46;p2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47" name="Google Shape;47;p2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50" name="Google Shape;50;p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61c95e9a55_0_8"/>
          <p:cNvSpPr txBox="1"/>
          <p:nvPr>
            <p:ph type="title"/>
          </p:nvPr>
        </p:nvSpPr>
        <p:spPr>
          <a:xfrm>
            <a:off x="869150" y="847600"/>
            <a:ext cx="50922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4000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How to Learn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g261c95e9a55_0_8"/>
          <p:cNvSpPr txBox="1"/>
          <p:nvPr>
            <p:ph idx="1" type="body"/>
          </p:nvPr>
        </p:nvSpPr>
        <p:spPr>
          <a:xfrm>
            <a:off x="859853" y="1704743"/>
            <a:ext cx="7405800" cy="28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I’d like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you to have more control over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how you’re learning,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what you’re learning,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when you’re learning,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where you’re learning.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2000"/>
              <a:buNone/>
            </a:pP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So no marks on attendance !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g261c95e9a55_0_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1c95e9a55_0_0"/>
          <p:cNvSpPr txBox="1"/>
          <p:nvPr>
            <p:ph type="title"/>
          </p:nvPr>
        </p:nvSpPr>
        <p:spPr>
          <a:xfrm>
            <a:off x="869150" y="847600"/>
            <a:ext cx="50922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4000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How I Teach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g261c95e9a55_0_0"/>
          <p:cNvSpPr txBox="1"/>
          <p:nvPr>
            <p:ph idx="1" type="body"/>
          </p:nvPr>
        </p:nvSpPr>
        <p:spPr>
          <a:xfrm>
            <a:off x="859853" y="1704743"/>
            <a:ext cx="7405800" cy="28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You set your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own goals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,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build on your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own interests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,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express your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own ideas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,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develop your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own strategies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, and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feel a sense of control and ownership over your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own learning. 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So there will be lots of peer learning.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g261c95e9a55_0_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3f28f9c5a_0_0"/>
          <p:cNvSpPr txBox="1"/>
          <p:nvPr>
            <p:ph type="ctrTitle"/>
          </p:nvPr>
        </p:nvSpPr>
        <p:spPr>
          <a:xfrm>
            <a:off x="2168750" y="2041900"/>
            <a:ext cx="50166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400"/>
              <a:t>Recap: Data Structure</a:t>
            </a:r>
            <a:endParaRPr sz="34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3dc1c2ebb_0_8"/>
          <p:cNvSpPr txBox="1"/>
          <p:nvPr>
            <p:ph type="title"/>
          </p:nvPr>
        </p:nvSpPr>
        <p:spPr>
          <a:xfrm>
            <a:off x="869150" y="847600"/>
            <a:ext cx="50922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4000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Mark Distribution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g303dc1c2ebb_0_8"/>
          <p:cNvSpPr txBox="1"/>
          <p:nvPr>
            <p:ph idx="1" type="body"/>
          </p:nvPr>
        </p:nvSpPr>
        <p:spPr>
          <a:xfrm>
            <a:off x="859853" y="1704743"/>
            <a:ext cx="7405800" cy="28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Group Assignment 	: 10 Marks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In course 			: 20 Marks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Final 				: 70 marks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g303dc1c2ebb_0_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g303dc1c2ebb_0_8"/>
          <p:cNvSpPr txBox="1"/>
          <p:nvPr/>
        </p:nvSpPr>
        <p:spPr>
          <a:xfrm>
            <a:off x="3429000" y="34376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869150" y="847600"/>
            <a:ext cx="5092200" cy="7675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4000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Clarifications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859853" y="1704743"/>
            <a:ext cx="7405800" cy="28298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In this course, the most important rule is – </a:t>
            </a:r>
            <a:endParaRPr/>
          </a:p>
          <a:p>
            <a:pPr indent="0" lvl="3" marL="137160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		TRY YOURSELF.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You will be working in Java in this course.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Form a pair within the first week.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Only soft copies of assignments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br>
              <a:rPr lang="en-US" sz="1800">
                <a:latin typeface="Montserrat"/>
                <a:ea typeface="Montserrat"/>
                <a:cs typeface="Montserrat"/>
                <a:sym typeface="Montserrat"/>
              </a:rPr>
            </a:b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215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215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215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  <a:buSzPts val="2000"/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4b08c7b7c_0_0"/>
          <p:cNvSpPr txBox="1"/>
          <p:nvPr>
            <p:ph type="title"/>
          </p:nvPr>
        </p:nvSpPr>
        <p:spPr>
          <a:xfrm>
            <a:off x="869150" y="847600"/>
            <a:ext cx="50922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4000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Advice!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g304b08c7b7c_0_0"/>
          <p:cNvSpPr txBox="1"/>
          <p:nvPr>
            <p:ph idx="1" type="body"/>
          </p:nvPr>
        </p:nvSpPr>
        <p:spPr>
          <a:xfrm>
            <a:off x="859853" y="1704743"/>
            <a:ext cx="7405800" cy="28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Don’t worry too much if you don’t like competitive programming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Life is a marathon, don’t worry about other people.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It’s about the journey, not the destination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Always try to think how you use algorithms in your own life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g304b08c7b7c_0_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0826afbc7_0_0"/>
          <p:cNvSpPr txBox="1"/>
          <p:nvPr>
            <p:ph type="ctrTitle"/>
          </p:nvPr>
        </p:nvSpPr>
        <p:spPr>
          <a:xfrm>
            <a:off x="1065950" y="2653700"/>
            <a:ext cx="6079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400"/>
              <a:t>The man who asks a question is a fool for a minute, the man who does not ask is a fool for life. - </a:t>
            </a:r>
            <a:r>
              <a:rPr lang="en-US" sz="3400">
                <a:solidFill>
                  <a:srgbClr val="4A86E8"/>
                </a:solidFill>
              </a:rPr>
              <a:t>Confucius</a:t>
            </a:r>
            <a:endParaRPr sz="34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F3F3F3"/>
      </a:lt2>
      <a:accent1>
        <a:srgbClr val="000000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6B26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