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70" r:id="rId8"/>
    <p:sldId id="269" r:id="rId9"/>
    <p:sldId id="262" r:id="rId10"/>
    <p:sldId id="267" r:id="rId11"/>
    <p:sldId id="263" r:id="rId12"/>
    <p:sldId id="271" r:id="rId13"/>
    <p:sldId id="272" r:id="rId14"/>
    <p:sldId id="265" r:id="rId15"/>
    <p:sldId id="273" r:id="rId16"/>
    <p:sldId id="264"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autoAdjust="0"/>
    <p:restoredTop sz="94660"/>
  </p:normalViewPr>
  <p:slideViewPr>
    <p:cSldViewPr snapToGrid="0">
      <p:cViewPr varScale="1">
        <p:scale>
          <a:sx n="87" d="100"/>
          <a:sy n="87" d="100"/>
        </p:scale>
        <p:origin x="49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healthline.com/" TargetMode="External"/><Relationship Id="rId2" Type="http://schemas.openxmlformats.org/officeDocument/2006/relationships/hyperlink" Target="https://www.nih.gov/" TargetMode="External"/><Relationship Id="rId1" Type="http://schemas.openxmlformats.org/officeDocument/2006/relationships/slideLayout" Target="../slideLayouts/slideLayout3.xml"/><Relationship Id="rId4" Type="http://schemas.openxmlformats.org/officeDocument/2006/relationships/hyperlink" Target="https://www.techpout.com/hospital-management-software/#1_Soft_Clini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1000">
              <a:schemeClr val="bg1">
                <a:tint val="90000"/>
                <a:lumMod val="110000"/>
                <a:alpha val="9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324" y="152169"/>
            <a:ext cx="10364451" cy="1596177"/>
          </a:xfrm>
          <a:effectLst/>
        </p:spPr>
        <p:txBody>
          <a:bodyPr>
            <a:normAutofit/>
          </a:bodyPr>
          <a:lstStyle/>
          <a:p>
            <a:r>
              <a:rPr lang="en-US" sz="1800" b="1" dirty="0">
                <a:latin typeface="Times New Roman" panose="02020603050405020304" pitchFamily="18" charset="0"/>
                <a:cs typeface="Times New Roman" panose="02020603050405020304" pitchFamily="18" charset="0"/>
              </a:rPr>
              <a:t>Bangladesh Army University of Science and Technology,</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Saidpur Cantonment, </a:t>
            </a:r>
            <a:r>
              <a:rPr lang="en-US" sz="1800" b="1" dirty="0" err="1">
                <a:latin typeface="Times New Roman" panose="02020603050405020304" pitchFamily="18" charset="0"/>
                <a:cs typeface="Times New Roman" panose="02020603050405020304" pitchFamily="18" charset="0"/>
              </a:rPr>
              <a:t>Nilphamari</a:t>
            </a: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Department of computer science and engineering</a:t>
            </a:r>
            <a:endParaRPr lang="en-US" sz="1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body" idx="1"/>
          </p:nvPr>
        </p:nvSpPr>
        <p:spPr>
          <a:xfrm>
            <a:off x="989347" y="1395484"/>
            <a:ext cx="10364451" cy="809102"/>
          </a:xfrm>
        </p:spPr>
        <p:txBody>
          <a:bodyPr>
            <a:normAutofit/>
          </a:bodyPr>
          <a:lstStyle/>
          <a:p>
            <a:pPr algn="ctr"/>
            <a:r>
              <a:rPr lang="en-US" sz="4600" b="1" dirty="0">
                <a:solidFill>
                  <a:schemeClr val="tx1"/>
                </a:solidFill>
                <a:latin typeface="Times New Roman" panose="02020603050405020304" pitchFamily="18" charset="0"/>
                <a:cs typeface="Times New Roman" panose="02020603050405020304" pitchFamily="18" charset="0"/>
              </a:rPr>
              <a:t>Health management system</a:t>
            </a:r>
          </a:p>
        </p:txBody>
      </p:sp>
      <p:sp>
        <p:nvSpPr>
          <p:cNvPr id="6" name="Content Placeholder 5">
            <a:extLst>
              <a:ext uri="{FF2B5EF4-FFF2-40B4-BE49-F238E27FC236}">
                <a16:creationId xmlns:a16="http://schemas.microsoft.com/office/drawing/2014/main" id="{CB413DAA-C20F-4FED-8C45-9AAA26314FA7}"/>
              </a:ext>
            </a:extLst>
          </p:cNvPr>
          <p:cNvSpPr>
            <a:spLocks noGrp="1"/>
          </p:cNvSpPr>
          <p:nvPr>
            <p:ph sz="quarter" idx="13"/>
          </p:nvPr>
        </p:nvSpPr>
        <p:spPr>
          <a:xfrm>
            <a:off x="989347" y="2660827"/>
            <a:ext cx="5106027" cy="3633873"/>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Presented by:</a:t>
            </a:r>
          </a:p>
          <a:p>
            <a:pPr marL="457200" indent="-457200">
              <a:buFont typeface="+mj-lt"/>
              <a:buAutoNum type="arabicPeriod"/>
            </a:pPr>
            <a:r>
              <a:rPr lang="en-US" sz="1800" dirty="0" err="1" smtClean="0">
                <a:latin typeface="Times New Roman" panose="02020603050405020304" pitchFamily="18" charset="0"/>
                <a:cs typeface="Times New Roman" panose="02020603050405020304" pitchFamily="18" charset="0"/>
              </a:rPr>
              <a:t>Ahnaf</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khan </a:t>
            </a:r>
            <a:r>
              <a:rPr lang="en-US" sz="1800" dirty="0" err="1">
                <a:latin typeface="Times New Roman" panose="02020603050405020304" pitchFamily="18" charset="0"/>
                <a:cs typeface="Times New Roman" panose="02020603050405020304" pitchFamily="18" charset="0"/>
              </a:rPr>
              <a:t>sadaf</a:t>
            </a:r>
            <a:r>
              <a:rPr lang="en-US" sz="1800" dirty="0">
                <a:latin typeface="Times New Roman" panose="02020603050405020304" pitchFamily="18" charset="0"/>
                <a:cs typeface="Times New Roman" panose="02020603050405020304" pitchFamily="18" charset="0"/>
              </a:rPr>
              <a:t> 			Id:220101026</a:t>
            </a:r>
          </a:p>
          <a:p>
            <a:pPr marL="457200" indent="-457200">
              <a:buFont typeface="+mj-lt"/>
              <a:buAutoNum type="arabicPeriod"/>
            </a:pPr>
            <a:r>
              <a:rPr lang="en-US" sz="1800" i="0" dirty="0">
                <a:effectLst/>
                <a:latin typeface="Times New Roman" panose="02020603050405020304" pitchFamily="18" charset="0"/>
                <a:cs typeface="Times New Roman" panose="02020603050405020304" pitchFamily="18" charset="0"/>
              </a:rPr>
              <a:t>Mehedi Hasan				id:220101003</a:t>
            </a:r>
          </a:p>
          <a:p>
            <a:pPr marL="457200" indent="-457200">
              <a:buFont typeface="+mj-lt"/>
              <a:buAutoNum type="arabicPeriod"/>
            </a:pPr>
            <a:r>
              <a:rPr lang="en-US" sz="1800" dirty="0" err="1">
                <a:latin typeface="Times New Roman" panose="02020603050405020304" pitchFamily="18" charset="0"/>
                <a:cs typeface="Times New Roman" panose="02020603050405020304" pitchFamily="18" charset="0"/>
              </a:rPr>
              <a:t>Nubassim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nushra</a:t>
            </a:r>
            <a:r>
              <a:rPr lang="en-US" sz="1800" dirty="0">
                <a:latin typeface="Times New Roman" panose="02020603050405020304" pitchFamily="18" charset="0"/>
                <a:cs typeface="Times New Roman" panose="02020603050405020304" pitchFamily="18" charset="0"/>
              </a:rPr>
              <a:t>				id:220101004</a:t>
            </a:r>
          </a:p>
          <a:p>
            <a:pPr marL="457200" indent="-457200">
              <a:buFont typeface="+mj-lt"/>
              <a:buAutoNum type="arabicPeriod"/>
            </a:pPr>
            <a:r>
              <a:rPr lang="en-US" sz="1800" i="0" dirty="0">
                <a:effectLst/>
                <a:latin typeface="Times New Roman" panose="02020603050405020304" pitchFamily="18" charset="0"/>
                <a:cs typeface="Times New Roman" panose="02020603050405020304" pitchFamily="18" charset="0"/>
              </a:rPr>
              <a:t> Maisha Haque				id:220101008</a:t>
            </a:r>
          </a:p>
        </p:txBody>
      </p:sp>
      <p:sp>
        <p:nvSpPr>
          <p:cNvPr id="7" name="Content Placeholder 6">
            <a:extLst>
              <a:ext uri="{FF2B5EF4-FFF2-40B4-BE49-F238E27FC236}">
                <a16:creationId xmlns:a16="http://schemas.microsoft.com/office/drawing/2014/main" id="{67CE20D1-3BED-49A7-A4E8-7C481F4A2220}"/>
              </a:ext>
            </a:extLst>
          </p:cNvPr>
          <p:cNvSpPr>
            <a:spLocks noGrp="1"/>
          </p:cNvSpPr>
          <p:nvPr>
            <p:ph sz="quarter" idx="14"/>
          </p:nvPr>
        </p:nvSpPr>
        <p:spPr>
          <a:xfrm>
            <a:off x="6095374" y="2677990"/>
            <a:ext cx="5105401" cy="3188471"/>
          </a:xfrm>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             Presented </a:t>
            </a:r>
            <a:r>
              <a:rPr lang="en-US" sz="1800" dirty="0">
                <a:latin typeface="Times New Roman" panose="02020603050405020304" pitchFamily="18" charset="0"/>
                <a:cs typeface="Times New Roman" panose="02020603050405020304" pitchFamily="18" charset="0"/>
              </a:rPr>
              <a:t>to:</a:t>
            </a:r>
          </a:p>
          <a:p>
            <a:pPr marL="0" indent="0">
              <a:buNone/>
            </a:pPr>
            <a:r>
              <a:rPr lang="en-US" sz="1800" dirty="0">
                <a:latin typeface="Times New Roman" panose="02020603050405020304" pitchFamily="18" charset="0"/>
                <a:cs typeface="Times New Roman" panose="02020603050405020304" pitchFamily="18" charset="0"/>
              </a:rPr>
              <a:t> 	Hasan Muhammad </a:t>
            </a:r>
            <a:r>
              <a:rPr lang="en-US" sz="1800" dirty="0" err="1">
                <a:latin typeface="Times New Roman" panose="02020603050405020304" pitchFamily="18" charset="0"/>
                <a:cs typeface="Times New Roman" panose="02020603050405020304" pitchFamily="18" charset="0"/>
              </a:rPr>
              <a:t>kafi</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Assistant professor</a:t>
            </a:r>
          </a:p>
          <a:p>
            <a:pPr marL="0" indent="0">
              <a:buNone/>
            </a:pPr>
            <a:r>
              <a:rPr lang="en-US" sz="1800" dirty="0">
                <a:latin typeface="Times New Roman" panose="02020603050405020304" pitchFamily="18" charset="0"/>
                <a:cs typeface="Times New Roman" panose="02020603050405020304" pitchFamily="18" charset="0"/>
              </a:rPr>
              <a:t>	(DEPT. of </a:t>
            </a:r>
            <a:r>
              <a:rPr lang="en-US" sz="1800" dirty="0" err="1">
                <a:latin typeface="Times New Roman" panose="02020603050405020304" pitchFamily="18" charset="0"/>
                <a:cs typeface="Times New Roman" panose="02020603050405020304" pitchFamily="18" charset="0"/>
              </a:rPr>
              <a:t>cse</a:t>
            </a:r>
            <a:r>
              <a:rPr lang="en-US" sz="18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E10C192-711E-4CE3-BD3F-2CE9AD3A5DDF}"/>
              </a:ext>
            </a:extLst>
          </p:cNvPr>
          <p:cNvPicPr>
            <a:picLocks noChangeAspect="1"/>
          </p:cNvPicPr>
          <p:nvPr/>
        </p:nvPicPr>
        <p:blipFill rotWithShape="1">
          <a:blip r:embed="rId2"/>
          <a:srcRect l="-262" r="-262"/>
          <a:stretch/>
        </p:blipFill>
        <p:spPr>
          <a:xfrm>
            <a:off x="0" y="0"/>
            <a:ext cx="1751012" cy="1674684"/>
          </a:xfrm>
          <a:prstGeom prst="ellipse">
            <a:avLst/>
          </a:prstGeom>
          <a:ln>
            <a:solidFill>
              <a:schemeClr val="bg1"/>
            </a:solidFill>
          </a:ln>
          <a:effectLst/>
        </p:spPr>
      </p:pic>
      <p:sp>
        <p:nvSpPr>
          <p:cNvPr id="5" name="TextBox 4"/>
          <p:cNvSpPr txBox="1"/>
          <p:nvPr/>
        </p:nvSpPr>
        <p:spPr>
          <a:xfrm>
            <a:off x="10667374" y="6378158"/>
            <a:ext cx="1066802" cy="369332"/>
          </a:xfrm>
          <a:prstGeom prst="rect">
            <a:avLst/>
          </a:prstGeom>
          <a:noFill/>
        </p:spPr>
        <p:txBody>
          <a:bodyPr wrap="square" rtlCol="0">
            <a:spAutoFit/>
          </a:bodyPr>
          <a:lstStyle/>
          <a:p>
            <a:r>
              <a:rPr lang="en-US" dirty="0" smtClean="0"/>
              <a:t>Page :01</a:t>
            </a:r>
            <a:endParaRPr lang="en-US" dirty="0"/>
          </a:p>
        </p:txBody>
      </p:sp>
      <p:sp>
        <p:nvSpPr>
          <p:cNvPr id="8" name="TextBox 7"/>
          <p:cNvSpPr txBox="1"/>
          <p:nvPr/>
        </p:nvSpPr>
        <p:spPr>
          <a:xfrm>
            <a:off x="4299439" y="2164130"/>
            <a:ext cx="3094892" cy="646331"/>
          </a:xfrm>
          <a:prstGeom prst="rect">
            <a:avLst/>
          </a:prstGeom>
          <a:noFill/>
        </p:spPr>
        <p:txBody>
          <a:bodyPr wrap="square" rtlCol="0">
            <a:spAutoFit/>
          </a:bodyPr>
          <a:lstStyle/>
          <a:p>
            <a:r>
              <a:rPr lang="en-US" dirty="0">
                <a:solidFill>
                  <a:schemeClr val="bg2">
                    <a:lumMod val="50000"/>
                  </a:schemeClr>
                </a:solidFill>
                <a:latin typeface="Arial Narrow" panose="020B0606020202030204" pitchFamily="34" charset="0"/>
              </a:rPr>
              <a:t>COURSE CODE: CSE 2206</a:t>
            </a:r>
          </a:p>
          <a:p>
            <a:endParaRPr lang="en-US" dirty="0"/>
          </a:p>
        </p:txBody>
      </p:sp>
    </p:spTree>
    <p:extLst>
      <p:ext uri="{BB962C8B-B14F-4D97-AF65-F5344CB8AC3E}">
        <p14:creationId xmlns:p14="http://schemas.microsoft.com/office/powerpoint/2010/main" val="2565697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73141"/>
          </a:xfrm>
        </p:spPr>
        <p:txBody>
          <a:bodyPr>
            <a:normAutofit/>
          </a:bodyPr>
          <a:lstStyle/>
          <a:p>
            <a:r>
              <a:rPr lang="en-US" b="1" dirty="0" smtClean="0"/>
              <a:t>Database system</a:t>
            </a:r>
            <a:endParaRPr lang="en-US" b="1" dirty="0"/>
          </a:p>
        </p:txBody>
      </p:sp>
      <p:sp>
        <p:nvSpPr>
          <p:cNvPr id="51" name="Rectangle 64"/>
          <p:cNvSpPr>
            <a:spLocks noChangeArrowheads="1"/>
          </p:cNvSpPr>
          <p:nvPr/>
        </p:nvSpPr>
        <p:spPr bwMode="auto">
          <a:xfrm>
            <a:off x="2073266" y="1035684"/>
            <a:ext cx="896938" cy="66245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a:t>
            </a:r>
            <a:r>
              <a:rPr kumimoji="0" lang="en-US" altLang="en-US" sz="1100" b="0" i="0" u="sng"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User-ID</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Password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65"/>
          <p:cNvSpPr>
            <a:spLocks noChangeArrowheads="1"/>
          </p:cNvSpPr>
          <p:nvPr/>
        </p:nvSpPr>
        <p:spPr bwMode="auto">
          <a:xfrm>
            <a:off x="2073266" y="735646"/>
            <a:ext cx="896938" cy="2952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 acc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Rectangle 85"/>
          <p:cNvSpPr>
            <a:spLocks noChangeArrowheads="1"/>
          </p:cNvSpPr>
          <p:nvPr/>
        </p:nvSpPr>
        <p:spPr bwMode="auto">
          <a:xfrm>
            <a:off x="5436157" y="885403"/>
            <a:ext cx="896937" cy="262864"/>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Doctor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88"/>
          <p:cNvSpPr>
            <a:spLocks noChangeArrowheads="1"/>
          </p:cNvSpPr>
          <p:nvPr/>
        </p:nvSpPr>
        <p:spPr bwMode="auto">
          <a:xfrm>
            <a:off x="1797232" y="2433353"/>
            <a:ext cx="989013" cy="621536"/>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Tools name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Price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89"/>
          <p:cNvSpPr>
            <a:spLocks noChangeArrowheads="1"/>
          </p:cNvSpPr>
          <p:nvPr/>
        </p:nvSpPr>
        <p:spPr bwMode="auto">
          <a:xfrm>
            <a:off x="1797232" y="2154907"/>
            <a:ext cx="989013" cy="298104"/>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Tools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90"/>
          <p:cNvSpPr>
            <a:spLocks noChangeArrowheads="1"/>
          </p:cNvSpPr>
          <p:nvPr/>
        </p:nvSpPr>
        <p:spPr bwMode="auto">
          <a:xfrm>
            <a:off x="5419438" y="3250720"/>
            <a:ext cx="1089025" cy="1287724"/>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Info</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Management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Rectangle 91"/>
          <p:cNvSpPr>
            <a:spLocks noChangeArrowheads="1"/>
          </p:cNvSpPr>
          <p:nvPr/>
        </p:nvSpPr>
        <p:spPr bwMode="auto">
          <a:xfrm>
            <a:off x="5419438" y="2861490"/>
            <a:ext cx="1089025" cy="3841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Disease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92"/>
          <p:cNvSpPr>
            <a:spLocks noChangeArrowheads="1"/>
          </p:cNvSpPr>
          <p:nvPr/>
        </p:nvSpPr>
        <p:spPr bwMode="auto">
          <a:xfrm>
            <a:off x="9401876" y="1384081"/>
            <a:ext cx="1261110" cy="849606"/>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Heavy exercise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Light exercise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Yoga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 name="Rectangle 93"/>
          <p:cNvSpPr>
            <a:spLocks noChangeArrowheads="1"/>
          </p:cNvSpPr>
          <p:nvPr/>
        </p:nvSpPr>
        <p:spPr bwMode="auto">
          <a:xfrm>
            <a:off x="9401876" y="1106561"/>
            <a:ext cx="1261110" cy="2952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Daily-Workout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 name="Rectangle 94"/>
          <p:cNvSpPr>
            <a:spLocks noChangeArrowheads="1"/>
          </p:cNvSpPr>
          <p:nvPr/>
        </p:nvSpPr>
        <p:spPr bwMode="auto">
          <a:xfrm>
            <a:off x="1797232" y="4227165"/>
            <a:ext cx="896938" cy="58989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Breakfast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Lunch</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Dinner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1" name="Rectangle 95"/>
          <p:cNvSpPr>
            <a:spLocks noChangeArrowheads="1"/>
          </p:cNvSpPr>
          <p:nvPr/>
        </p:nvSpPr>
        <p:spPr bwMode="auto">
          <a:xfrm>
            <a:off x="1797232" y="3931890"/>
            <a:ext cx="896938" cy="2952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Diet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Rectangle 96"/>
          <p:cNvSpPr>
            <a:spLocks noChangeArrowheads="1"/>
          </p:cNvSpPr>
          <p:nvPr/>
        </p:nvSpPr>
        <p:spPr bwMode="auto">
          <a:xfrm>
            <a:off x="9401876" y="3107889"/>
            <a:ext cx="1289049" cy="873191"/>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Name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Company Name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Price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 name="Rectangle 97"/>
          <p:cNvSpPr>
            <a:spLocks noChangeArrowheads="1"/>
          </p:cNvSpPr>
          <p:nvPr/>
        </p:nvSpPr>
        <p:spPr bwMode="auto">
          <a:xfrm>
            <a:off x="9401877" y="2815789"/>
            <a:ext cx="1289048" cy="2952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Medicine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 name="Rectangle 98"/>
          <p:cNvSpPr>
            <a:spLocks noChangeArrowheads="1"/>
          </p:cNvSpPr>
          <p:nvPr/>
        </p:nvSpPr>
        <p:spPr bwMode="auto">
          <a:xfrm>
            <a:off x="1828038" y="6039790"/>
            <a:ext cx="1017588" cy="549476"/>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Symptoms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Types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Rectangle 99"/>
          <p:cNvSpPr>
            <a:spLocks noChangeArrowheads="1"/>
          </p:cNvSpPr>
          <p:nvPr/>
        </p:nvSpPr>
        <p:spPr bwMode="auto">
          <a:xfrm>
            <a:off x="1828038" y="5736577"/>
            <a:ext cx="1017588" cy="2952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6" name="Rectangle 100"/>
          <p:cNvSpPr>
            <a:spLocks noChangeArrowheads="1"/>
          </p:cNvSpPr>
          <p:nvPr/>
        </p:nvSpPr>
        <p:spPr bwMode="auto">
          <a:xfrm>
            <a:off x="9401876" y="5577682"/>
            <a:ext cx="896938" cy="613066"/>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Disable</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Pregnancy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7" name="Rectangle 101"/>
          <p:cNvSpPr>
            <a:spLocks noChangeArrowheads="1"/>
          </p:cNvSpPr>
          <p:nvPr/>
        </p:nvSpPr>
        <p:spPr bwMode="auto">
          <a:xfrm>
            <a:off x="9401876" y="5282406"/>
            <a:ext cx="896938" cy="2952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Nurse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9" name="Diamond 104"/>
          <p:cNvSpPr>
            <a:spLocks noChangeArrowheads="1"/>
          </p:cNvSpPr>
          <p:nvPr/>
        </p:nvSpPr>
        <p:spPr bwMode="auto">
          <a:xfrm>
            <a:off x="3551653" y="797425"/>
            <a:ext cx="739775" cy="391633"/>
          </a:xfrm>
          <a:prstGeom prst="diamond">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2" name="Diamond 108"/>
          <p:cNvSpPr>
            <a:spLocks noChangeArrowheads="1"/>
          </p:cNvSpPr>
          <p:nvPr/>
        </p:nvSpPr>
        <p:spPr bwMode="auto">
          <a:xfrm>
            <a:off x="3066619" y="2478025"/>
            <a:ext cx="1313257" cy="512603"/>
          </a:xfrm>
          <a:prstGeom prst="diamond">
            <a:avLst/>
          </a:prstGeom>
          <a:solidFill>
            <a:srgbClr val="FFFFFF"/>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Monitoring</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 name="Diamond 110"/>
          <p:cNvSpPr>
            <a:spLocks noChangeArrowheads="1"/>
          </p:cNvSpPr>
          <p:nvPr/>
        </p:nvSpPr>
        <p:spPr bwMode="auto">
          <a:xfrm>
            <a:off x="3282506" y="4237949"/>
            <a:ext cx="1238250" cy="568325"/>
          </a:xfrm>
          <a:prstGeom prst="diamond">
            <a:avLst/>
          </a:prstGeom>
          <a:solidFill>
            <a:srgbClr val="FFFFFF"/>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Healthy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6" name="Diamond 115"/>
          <p:cNvSpPr>
            <a:spLocks noChangeArrowheads="1"/>
          </p:cNvSpPr>
          <p:nvPr/>
        </p:nvSpPr>
        <p:spPr bwMode="auto">
          <a:xfrm>
            <a:off x="3277572" y="6055058"/>
            <a:ext cx="1046929" cy="568325"/>
          </a:xfrm>
          <a:prstGeom prst="diamond">
            <a:avLst/>
          </a:prstGeom>
          <a:solidFill>
            <a:srgbClr val="FFFFFF"/>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Symp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8" name="Diamond 118"/>
          <p:cNvSpPr>
            <a:spLocks noChangeArrowheads="1"/>
          </p:cNvSpPr>
          <p:nvPr/>
        </p:nvSpPr>
        <p:spPr bwMode="auto">
          <a:xfrm>
            <a:off x="7678865" y="5390568"/>
            <a:ext cx="1114425" cy="568325"/>
          </a:xfrm>
          <a:prstGeom prst="diamond">
            <a:avLst/>
          </a:prstGeom>
          <a:solidFill>
            <a:srgbClr val="FFFFFF"/>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1" name="Diamond 121"/>
          <p:cNvSpPr>
            <a:spLocks noChangeArrowheads="1"/>
          </p:cNvSpPr>
          <p:nvPr/>
        </p:nvSpPr>
        <p:spPr bwMode="auto">
          <a:xfrm>
            <a:off x="7217510" y="3244615"/>
            <a:ext cx="1625478" cy="624514"/>
          </a:xfrm>
          <a:prstGeom prst="diamond">
            <a:avLst/>
          </a:prstGeom>
          <a:solidFill>
            <a:srgbClr val="FFFFFF"/>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Prescription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3" name="Diamond 123"/>
          <p:cNvSpPr>
            <a:spLocks noChangeArrowheads="1"/>
          </p:cNvSpPr>
          <p:nvPr/>
        </p:nvSpPr>
        <p:spPr bwMode="auto">
          <a:xfrm>
            <a:off x="5279787" y="1998781"/>
            <a:ext cx="1209675" cy="537379"/>
          </a:xfrm>
          <a:prstGeom prst="diamond">
            <a:avLst/>
          </a:prstGeom>
          <a:solidFill>
            <a:srgbClr val="FFFFFF"/>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Checkup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6" name="Diamond 126"/>
          <p:cNvSpPr>
            <a:spLocks noChangeArrowheads="1"/>
          </p:cNvSpPr>
          <p:nvPr/>
        </p:nvSpPr>
        <p:spPr bwMode="auto">
          <a:xfrm>
            <a:off x="7433349" y="896451"/>
            <a:ext cx="1193800" cy="801688"/>
          </a:xfrm>
          <a:prstGeom prst="diamond">
            <a:avLst/>
          </a:prstGeom>
          <a:solidFill>
            <a:srgbClr val="FFFFFF"/>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Fitness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7" name="Rectangle 1"/>
          <p:cNvSpPr>
            <a:spLocks noChangeArrowheads="1"/>
          </p:cNvSpPr>
          <p:nvPr/>
        </p:nvSpPr>
        <p:spPr bwMode="auto">
          <a:xfrm>
            <a:off x="289920" y="2505568"/>
            <a:ext cx="989013" cy="54801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Admin</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User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8" name="Rectangle 2"/>
          <p:cNvSpPr>
            <a:spLocks noChangeArrowheads="1"/>
          </p:cNvSpPr>
          <p:nvPr/>
        </p:nvSpPr>
        <p:spPr bwMode="auto">
          <a:xfrm>
            <a:off x="291507" y="2205529"/>
            <a:ext cx="989013" cy="2952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 type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9" name="Rectangle 6"/>
          <p:cNvSpPr>
            <a:spLocks noChangeArrowheads="1"/>
          </p:cNvSpPr>
          <p:nvPr/>
        </p:nvSpPr>
        <p:spPr bwMode="auto">
          <a:xfrm>
            <a:off x="5071595" y="5977945"/>
            <a:ext cx="1789163" cy="67691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Disease_statistic_(world)</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Disease_statistic_(BD)</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0" name="Rectangle 7"/>
          <p:cNvSpPr>
            <a:spLocks noChangeArrowheads="1"/>
          </p:cNvSpPr>
          <p:nvPr/>
        </p:nvSpPr>
        <p:spPr bwMode="auto">
          <a:xfrm>
            <a:off x="5071596" y="5682669"/>
            <a:ext cx="1789162" cy="2952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Statistic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2" name="Diamond 9"/>
          <p:cNvSpPr>
            <a:spLocks noChangeArrowheads="1"/>
          </p:cNvSpPr>
          <p:nvPr/>
        </p:nvSpPr>
        <p:spPr bwMode="auto">
          <a:xfrm>
            <a:off x="5328794" y="4712033"/>
            <a:ext cx="1274763" cy="568325"/>
          </a:xfrm>
          <a:prstGeom prst="diamond">
            <a:avLst/>
          </a:prstGeom>
          <a:solidFill>
            <a:srgbClr val="FFFFFF"/>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Statistic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3" name="Rectangle 84"/>
          <p:cNvSpPr>
            <a:spLocks noChangeArrowheads="1"/>
          </p:cNvSpPr>
          <p:nvPr/>
        </p:nvSpPr>
        <p:spPr bwMode="auto">
          <a:xfrm>
            <a:off x="5436157" y="1148268"/>
            <a:ext cx="896937" cy="594018"/>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a:t>
            </a:r>
            <a:r>
              <a:rPr kumimoji="0" lang="en-US" altLang="en-US" sz="1100" b="0"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D-ID</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 Name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Schedule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5" name="Diamond 11"/>
          <p:cNvSpPr>
            <a:spLocks noChangeArrowheads="1"/>
          </p:cNvSpPr>
          <p:nvPr/>
        </p:nvSpPr>
        <p:spPr bwMode="auto">
          <a:xfrm>
            <a:off x="266113" y="1106561"/>
            <a:ext cx="1036625" cy="520700"/>
          </a:xfrm>
          <a:prstGeom prst="diamond">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Log_T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6" name="Rectangle 12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99" name="Straight Connector 98"/>
          <p:cNvCxnSpPr>
            <a:stCxn id="95" idx="2"/>
            <a:endCxn id="88" idx="0"/>
          </p:cNvCxnSpPr>
          <p:nvPr/>
        </p:nvCxnSpPr>
        <p:spPr>
          <a:xfrm>
            <a:off x="784426" y="1627261"/>
            <a:ext cx="1588" cy="578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5" idx="3"/>
            <a:endCxn id="51" idx="1"/>
          </p:cNvCxnSpPr>
          <p:nvPr/>
        </p:nvCxnSpPr>
        <p:spPr>
          <a:xfrm>
            <a:off x="1302738" y="1366911"/>
            <a:ext cx="7705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51" idx="3"/>
            <a:endCxn id="69" idx="1"/>
          </p:cNvCxnSpPr>
          <p:nvPr/>
        </p:nvCxnSpPr>
        <p:spPr>
          <a:xfrm flipV="1">
            <a:off x="2970204" y="993242"/>
            <a:ext cx="581449" cy="373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Elbow Connector 104"/>
          <p:cNvCxnSpPr/>
          <p:nvPr/>
        </p:nvCxnSpPr>
        <p:spPr>
          <a:xfrm>
            <a:off x="4291428" y="977094"/>
            <a:ext cx="1128010" cy="2527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93" idx="2"/>
            <a:endCxn id="83" idx="0"/>
          </p:cNvCxnSpPr>
          <p:nvPr/>
        </p:nvCxnSpPr>
        <p:spPr>
          <a:xfrm flipH="1">
            <a:off x="5884625" y="1742286"/>
            <a:ext cx="1" cy="256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83" idx="2"/>
            <a:endCxn id="57" idx="0"/>
          </p:cNvCxnSpPr>
          <p:nvPr/>
        </p:nvCxnSpPr>
        <p:spPr>
          <a:xfrm>
            <a:off x="5884625" y="2536160"/>
            <a:ext cx="79326" cy="325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58" idx="1"/>
            <a:endCxn id="86" idx="3"/>
          </p:cNvCxnSpPr>
          <p:nvPr/>
        </p:nvCxnSpPr>
        <p:spPr>
          <a:xfrm flipH="1" flipV="1">
            <a:off x="8627149" y="1297295"/>
            <a:ext cx="774727" cy="51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p:cNvCxnSpPr/>
          <p:nvPr/>
        </p:nvCxnSpPr>
        <p:spPr>
          <a:xfrm rot="10800000" flipV="1">
            <a:off x="6468650" y="1302747"/>
            <a:ext cx="924886" cy="21630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62" idx="1"/>
            <a:endCxn id="81" idx="3"/>
          </p:cNvCxnSpPr>
          <p:nvPr/>
        </p:nvCxnSpPr>
        <p:spPr>
          <a:xfrm flipH="1">
            <a:off x="8842988" y="3544485"/>
            <a:ext cx="558888" cy="12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81" idx="1"/>
          </p:cNvCxnSpPr>
          <p:nvPr/>
        </p:nvCxnSpPr>
        <p:spPr>
          <a:xfrm rot="10800000" flipV="1">
            <a:off x="6489462" y="3556872"/>
            <a:ext cx="728048" cy="201396"/>
          </a:xfrm>
          <a:prstGeom prst="bentConnector3">
            <a:avLst>
              <a:gd name="adj1" fmla="val 200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78" idx="3"/>
            <a:endCxn id="66" idx="1"/>
          </p:cNvCxnSpPr>
          <p:nvPr/>
        </p:nvCxnSpPr>
        <p:spPr>
          <a:xfrm>
            <a:off x="8793290" y="5674731"/>
            <a:ext cx="608586" cy="209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Elbow Connector 136"/>
          <p:cNvCxnSpPr>
            <a:stCxn id="78" idx="0"/>
          </p:cNvCxnSpPr>
          <p:nvPr/>
        </p:nvCxnSpPr>
        <p:spPr>
          <a:xfrm rot="16200000" flipV="1">
            <a:off x="6716751" y="3871240"/>
            <a:ext cx="1311041" cy="17276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90" idx="0"/>
            <a:endCxn id="92" idx="2"/>
          </p:cNvCxnSpPr>
          <p:nvPr/>
        </p:nvCxnSpPr>
        <p:spPr>
          <a:xfrm flipH="1" flipV="1">
            <a:off x="5966176" y="5280358"/>
            <a:ext cx="1" cy="402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2" idx="0"/>
            <a:endCxn id="56" idx="2"/>
          </p:cNvCxnSpPr>
          <p:nvPr/>
        </p:nvCxnSpPr>
        <p:spPr>
          <a:xfrm flipH="1" flipV="1">
            <a:off x="5963951" y="4538444"/>
            <a:ext cx="2225" cy="17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64" idx="3"/>
            <a:endCxn id="76" idx="1"/>
          </p:cNvCxnSpPr>
          <p:nvPr/>
        </p:nvCxnSpPr>
        <p:spPr>
          <a:xfrm>
            <a:off x="2845626" y="6314528"/>
            <a:ext cx="431946" cy="24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Elbow Connector 145"/>
          <p:cNvCxnSpPr/>
          <p:nvPr/>
        </p:nvCxnSpPr>
        <p:spPr>
          <a:xfrm flipV="1">
            <a:off x="4299643" y="4389279"/>
            <a:ext cx="1111581" cy="19499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60" idx="3"/>
            <a:endCxn id="74" idx="1"/>
          </p:cNvCxnSpPr>
          <p:nvPr/>
        </p:nvCxnSpPr>
        <p:spPr>
          <a:xfrm flipV="1">
            <a:off x="2694170" y="4522112"/>
            <a:ext cx="58833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74" idx="3"/>
          </p:cNvCxnSpPr>
          <p:nvPr/>
        </p:nvCxnSpPr>
        <p:spPr>
          <a:xfrm flipV="1">
            <a:off x="4520756" y="4139854"/>
            <a:ext cx="872664" cy="382258"/>
          </a:xfrm>
          <a:prstGeom prst="bentConnector3">
            <a:avLst>
              <a:gd name="adj1" fmla="val 230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54" idx="3"/>
            <a:endCxn id="72" idx="1"/>
          </p:cNvCxnSpPr>
          <p:nvPr/>
        </p:nvCxnSpPr>
        <p:spPr>
          <a:xfrm flipV="1">
            <a:off x="2786245" y="2734327"/>
            <a:ext cx="280374" cy="9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p:cNvCxnSpPr>
            <a:stCxn id="72" idx="3"/>
            <a:endCxn id="56" idx="1"/>
          </p:cNvCxnSpPr>
          <p:nvPr/>
        </p:nvCxnSpPr>
        <p:spPr>
          <a:xfrm>
            <a:off x="4379876" y="2734327"/>
            <a:ext cx="1039562" cy="1160255"/>
          </a:xfrm>
          <a:prstGeom prst="bentConnector3">
            <a:avLst>
              <a:gd name="adj1" fmla="val 2579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667374" y="6378158"/>
            <a:ext cx="1066802" cy="369332"/>
          </a:xfrm>
          <a:prstGeom prst="rect">
            <a:avLst/>
          </a:prstGeom>
          <a:noFill/>
        </p:spPr>
        <p:txBody>
          <a:bodyPr wrap="square" rtlCol="0">
            <a:spAutoFit/>
          </a:bodyPr>
          <a:lstStyle/>
          <a:p>
            <a:r>
              <a:rPr lang="en-US" dirty="0" smtClean="0"/>
              <a:t>Page :10</a:t>
            </a:r>
            <a:endParaRPr lang="en-US" dirty="0"/>
          </a:p>
        </p:txBody>
      </p:sp>
    </p:spTree>
    <p:extLst>
      <p:ext uri="{BB962C8B-B14F-4D97-AF65-F5344CB8AC3E}">
        <p14:creationId xmlns:p14="http://schemas.microsoft.com/office/powerpoint/2010/main" val="1655532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1070575"/>
          </a:xfrm>
        </p:spPr>
        <p:txBody>
          <a:bodyPr/>
          <a:lstStyle/>
          <a:p>
            <a:r>
              <a:rPr lang="en-US" b="1" dirty="0">
                <a:latin typeface="Georgia" panose="02040502050405020303" pitchFamily="18" charset="0"/>
              </a:rPr>
              <a:t>Tools and technology</a:t>
            </a:r>
          </a:p>
        </p:txBody>
      </p:sp>
      <p:sp>
        <p:nvSpPr>
          <p:cNvPr id="3" name="Text Placeholder 2"/>
          <p:cNvSpPr>
            <a:spLocks noGrp="1"/>
          </p:cNvSpPr>
          <p:nvPr>
            <p:ph type="body" idx="1"/>
          </p:nvPr>
        </p:nvSpPr>
        <p:spPr>
          <a:xfrm>
            <a:off x="1776046" y="2461847"/>
            <a:ext cx="9489480" cy="3986756"/>
          </a:xfrm>
        </p:spPr>
        <p:txBody>
          <a:bodyPr>
            <a:normAutofit/>
          </a:bodyPr>
          <a:lstStyle/>
          <a:p>
            <a:pPr marL="457200" indent="-457200" algn="just">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MySQL</a:t>
            </a:r>
          </a:p>
          <a:p>
            <a:pPr marL="457200" indent="-457200" algn="just">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Php</a:t>
            </a:r>
          </a:p>
          <a:p>
            <a:pPr marL="457200" indent="-457200" algn="just">
              <a:buFont typeface="+mj-lt"/>
              <a:buAutoNum type="arabicPeriod"/>
            </a:pPr>
            <a:r>
              <a:rPr lang="en-US" sz="1800" dirty="0" err="1">
                <a:solidFill>
                  <a:schemeClr val="tx1"/>
                </a:solidFill>
                <a:latin typeface="Times New Roman" panose="02020603050405020304" pitchFamily="18" charset="0"/>
                <a:cs typeface="Times New Roman" panose="02020603050405020304" pitchFamily="18" charset="0"/>
              </a:rPr>
              <a:t>Css</a:t>
            </a:r>
            <a:endParaRPr lang="en-US" sz="1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Html</a:t>
            </a:r>
          </a:p>
          <a:p>
            <a:pPr marL="457200" indent="-457200" algn="just">
              <a:buFont typeface="+mj-lt"/>
              <a:buAutoNum type="arabicPeriod"/>
            </a:pPr>
            <a:r>
              <a:rPr lang="en-US" sz="1800" dirty="0" err="1" smtClean="0">
                <a:solidFill>
                  <a:schemeClr val="tx1"/>
                </a:solidFill>
                <a:latin typeface="Times New Roman" panose="02020603050405020304" pitchFamily="18" charset="0"/>
                <a:cs typeface="Times New Roman" panose="02020603050405020304" pitchFamily="18" charset="0"/>
              </a:rPr>
              <a:t>Sql</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0025" y="2268001"/>
            <a:ext cx="4839119" cy="2796782"/>
          </a:xfrm>
          <a:prstGeom prst="rect">
            <a:avLst/>
          </a:prstGeom>
        </p:spPr>
      </p:pic>
      <p:sp>
        <p:nvSpPr>
          <p:cNvPr id="6" name="TextBox 5"/>
          <p:cNvSpPr txBox="1"/>
          <p:nvPr/>
        </p:nvSpPr>
        <p:spPr>
          <a:xfrm>
            <a:off x="10667374" y="6378158"/>
            <a:ext cx="1066802" cy="369332"/>
          </a:xfrm>
          <a:prstGeom prst="rect">
            <a:avLst/>
          </a:prstGeom>
          <a:noFill/>
        </p:spPr>
        <p:txBody>
          <a:bodyPr wrap="square" rtlCol="0">
            <a:spAutoFit/>
          </a:bodyPr>
          <a:lstStyle/>
          <a:p>
            <a:r>
              <a:rPr lang="en-US" dirty="0" smtClean="0"/>
              <a:t>Page :11</a:t>
            </a:r>
            <a:endParaRPr lang="en-US" dirty="0"/>
          </a:p>
        </p:txBody>
      </p:sp>
    </p:spTree>
    <p:extLst>
      <p:ext uri="{BB962C8B-B14F-4D97-AF65-F5344CB8AC3E}">
        <p14:creationId xmlns:p14="http://schemas.microsoft.com/office/powerpoint/2010/main" val="3925608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27358" y="6393452"/>
            <a:ext cx="1066802" cy="369332"/>
          </a:xfrm>
          <a:prstGeom prst="rect">
            <a:avLst/>
          </a:prstGeom>
          <a:noFill/>
        </p:spPr>
        <p:txBody>
          <a:bodyPr wrap="square" rtlCol="0">
            <a:spAutoFit/>
          </a:bodyPr>
          <a:lstStyle/>
          <a:p>
            <a:r>
              <a:rPr lang="en-US" dirty="0" smtClean="0"/>
              <a:t>Page :12</a:t>
            </a:r>
            <a:endParaRPr lang="en-US" dirty="0"/>
          </a:p>
        </p:txBody>
      </p:sp>
      <p:sp>
        <p:nvSpPr>
          <p:cNvPr id="3" name="TextBox 2"/>
          <p:cNvSpPr txBox="1"/>
          <p:nvPr/>
        </p:nvSpPr>
        <p:spPr>
          <a:xfrm>
            <a:off x="4023360" y="142240"/>
            <a:ext cx="5445760"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IMPLEMENTATION</a:t>
            </a:r>
            <a:endParaRPr lang="en-US" sz="36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77274" y="1445711"/>
            <a:ext cx="3517750" cy="3687763"/>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4210618" y="1445711"/>
            <a:ext cx="3537719" cy="3687762"/>
          </a:xfrm>
          <a:prstGeom prst="rect">
            <a:avLst/>
          </a:prstGeom>
          <a:noFill/>
          <a:ln>
            <a:noFill/>
          </a:ln>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8063930" y="1445711"/>
            <a:ext cx="3839311" cy="3687762"/>
          </a:xfrm>
          <a:prstGeom prst="rect">
            <a:avLst/>
          </a:prstGeom>
          <a:noFill/>
          <a:ln>
            <a:noFill/>
          </a:ln>
        </p:spPr>
      </p:pic>
    </p:spTree>
    <p:extLst>
      <p:ext uri="{BB962C8B-B14F-4D97-AF65-F5344CB8AC3E}">
        <p14:creationId xmlns:p14="http://schemas.microsoft.com/office/powerpoint/2010/main" val="2529747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23819" y="74414"/>
            <a:ext cx="4527650" cy="646331"/>
          </a:xfrm>
          <a:prstGeom prst="rect">
            <a:avLst/>
          </a:prstGeom>
        </p:spPr>
        <p:txBody>
          <a:bodyPr wrap="none">
            <a:spAutoFit/>
          </a:bodyPr>
          <a:lstStyle/>
          <a:p>
            <a:r>
              <a:rPr lang="en-US" sz="3600" b="1" dirty="0" smtClean="0">
                <a:latin typeface="Times New Roman" panose="02020603050405020304" pitchFamily="18" charset="0"/>
                <a:cs typeface="Times New Roman" panose="02020603050405020304" pitchFamily="18" charset="0"/>
              </a:rPr>
              <a:t>IMPLEMENTATION</a:t>
            </a:r>
            <a:endParaRPr lang="en-US" sz="3600" dirty="0">
              <a:latin typeface="Times New Roman" panose="02020603050405020304" pitchFamily="18" charset="0"/>
              <a:cs typeface="Times New Roman" panose="02020603050405020304" pitchFamily="18" charset="0"/>
            </a:endParaRPr>
          </a:p>
        </p:txBody>
      </p:sp>
      <p:sp>
        <p:nvSpPr>
          <p:cNvPr id="7" name="Rectangle 6"/>
          <p:cNvSpPr/>
          <p:nvPr/>
        </p:nvSpPr>
        <p:spPr>
          <a:xfrm>
            <a:off x="10625861" y="6393934"/>
            <a:ext cx="1018997" cy="369332"/>
          </a:xfrm>
          <a:prstGeom prst="rect">
            <a:avLst/>
          </a:prstGeom>
        </p:spPr>
        <p:txBody>
          <a:bodyPr wrap="none">
            <a:spAutoFit/>
          </a:bodyPr>
          <a:lstStyle/>
          <a:p>
            <a:r>
              <a:rPr lang="en-US" dirty="0"/>
              <a:t>Page :13</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8030567" y="918826"/>
            <a:ext cx="2942233" cy="2603306"/>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8134133" y="3346286"/>
            <a:ext cx="2924175" cy="2871802"/>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286732" y="3573689"/>
            <a:ext cx="6597645" cy="3004911"/>
          </a:xfrm>
          <a:prstGeom prst="rect">
            <a:avLst/>
          </a:prstGeom>
          <a:noFill/>
          <a:ln>
            <a:noFill/>
          </a:ln>
        </p:spPr>
      </p:pic>
      <p:pic>
        <p:nvPicPr>
          <p:cNvPr id="11" name="Picture 10"/>
          <p:cNvPicPr/>
          <p:nvPr/>
        </p:nvPicPr>
        <p:blipFill>
          <a:blip r:embed="rId5">
            <a:extLst>
              <a:ext uri="{28A0092B-C50C-407E-A947-70E740481C1C}">
                <a14:useLocalDpi xmlns:a14="http://schemas.microsoft.com/office/drawing/2010/main" val="0"/>
              </a:ext>
            </a:extLst>
          </a:blip>
          <a:srcRect/>
          <a:stretch>
            <a:fillRect/>
          </a:stretch>
        </p:blipFill>
        <p:spPr bwMode="auto">
          <a:xfrm>
            <a:off x="286732" y="910258"/>
            <a:ext cx="7547214" cy="2537460"/>
          </a:xfrm>
          <a:prstGeom prst="rect">
            <a:avLst/>
          </a:prstGeom>
          <a:noFill/>
          <a:ln>
            <a:noFill/>
          </a:ln>
        </p:spPr>
      </p:pic>
    </p:spTree>
    <p:extLst>
      <p:ext uri="{BB962C8B-B14F-4D97-AF65-F5344CB8AC3E}">
        <p14:creationId xmlns:p14="http://schemas.microsoft.com/office/powerpoint/2010/main" val="3390673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1000237"/>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Text Placeholder 2"/>
          <p:cNvSpPr>
            <a:spLocks noGrp="1"/>
          </p:cNvSpPr>
          <p:nvPr>
            <p:ph type="body" idx="1"/>
          </p:nvPr>
        </p:nvSpPr>
        <p:spPr>
          <a:xfrm>
            <a:off x="975320" y="2312378"/>
            <a:ext cx="10351752" cy="3196840"/>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online healthcare database project greatly improves healthcare management and accessibility. It addresses data integration, user authentication, patient management, and disease statistics, providing a user-friendly platform for healthcare data access.</a:t>
            </a:r>
          </a:p>
        </p:txBody>
      </p:sp>
      <p:sp>
        <p:nvSpPr>
          <p:cNvPr id="4" name="TextBox 3"/>
          <p:cNvSpPr txBox="1"/>
          <p:nvPr/>
        </p:nvSpPr>
        <p:spPr>
          <a:xfrm>
            <a:off x="10667374" y="6378158"/>
            <a:ext cx="1066802" cy="369332"/>
          </a:xfrm>
          <a:prstGeom prst="rect">
            <a:avLst/>
          </a:prstGeom>
          <a:noFill/>
        </p:spPr>
        <p:txBody>
          <a:bodyPr wrap="square" rtlCol="0">
            <a:spAutoFit/>
          </a:bodyPr>
          <a:lstStyle/>
          <a:p>
            <a:r>
              <a:rPr lang="en-US" dirty="0" smtClean="0"/>
              <a:t>Page :14</a:t>
            </a:r>
            <a:endParaRPr lang="en-US" dirty="0"/>
          </a:p>
        </p:txBody>
      </p:sp>
    </p:spTree>
    <p:extLst>
      <p:ext uri="{BB962C8B-B14F-4D97-AF65-F5344CB8AC3E}">
        <p14:creationId xmlns:p14="http://schemas.microsoft.com/office/powerpoint/2010/main" val="1513460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85221" y="6383774"/>
            <a:ext cx="1018997" cy="369332"/>
          </a:xfrm>
          <a:prstGeom prst="rect">
            <a:avLst/>
          </a:prstGeom>
        </p:spPr>
        <p:txBody>
          <a:bodyPr wrap="none">
            <a:spAutoFit/>
          </a:bodyPr>
          <a:lstStyle/>
          <a:p>
            <a:r>
              <a:rPr lang="en-US" dirty="0"/>
              <a:t>Page :15</a:t>
            </a:r>
          </a:p>
        </p:txBody>
      </p:sp>
      <p:sp>
        <p:nvSpPr>
          <p:cNvPr id="3" name="TextBox 2"/>
          <p:cNvSpPr txBox="1"/>
          <p:nvPr/>
        </p:nvSpPr>
        <p:spPr>
          <a:xfrm>
            <a:off x="4003040" y="579120"/>
            <a:ext cx="4500880"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LIMITATIONS</a:t>
            </a:r>
            <a:endParaRPr lang="en-US" sz="3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32549" y="1490127"/>
            <a:ext cx="11641862" cy="4585871"/>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SCALABILITY CHALLENGES:</a:t>
            </a:r>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PROJECT MAY FACE LIMITATIONS IN HANDLING A SIGNIFICANT INCREASE IN USERS AND DATA VOLUME, NECESSITATING DATABASE SCALING STRATEGIES AND PERFORMANCE OPTIMIZATION.</a:t>
            </a: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REGULATORY COMPLIANCE:</a:t>
            </a:r>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STAYING COMPLIANT WITH EVOLVING HEALTHCARE REGULATIONS AND DATA PRIVACY LAWS IS AN ONGOING CHALLENGE, REQUIRING REGULAR UPDATES AND ADHERENCE TO INDUSTRY STANDARDS TO ENSURE DATA SECURITY AND PRIVACY.</a:t>
            </a:r>
          </a:p>
          <a:p>
            <a:pPr marL="342900" indent="-342900">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LIMITED FEATURE SET:</a:t>
            </a:r>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WHILE THE PROJECT COVERS ESSENTIAL HEALTHCARE MANAGEMENT FEATURES, THERE'S POTENTIAL FOR ADDING MORE ADVANCED FUNCTIONALITIES LIKE INTEGRATED TELEMEDICINE AND REAL-TIME DATA ANALYTICS TO ENHANCE CAPABILITIES.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78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64794"/>
            <a:ext cx="10351752" cy="1000237"/>
          </a:xfrm>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Text Placeholder 2"/>
          <p:cNvSpPr>
            <a:spLocks noGrp="1"/>
          </p:cNvSpPr>
          <p:nvPr>
            <p:ph type="body" idx="1"/>
          </p:nvPr>
        </p:nvSpPr>
        <p:spPr>
          <a:xfrm>
            <a:off x="913774" y="2130641"/>
            <a:ext cx="10351752" cy="4270159"/>
          </a:xfrm>
        </p:spPr>
        <p:txBody>
          <a:bodyPr>
            <a:normAutofit/>
          </a:bodyPr>
          <a:lstStyle/>
          <a:p>
            <a:pPr marL="457200" indent="-457200" algn="just">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hlinkClick r:id="rId2"/>
              </a:rPr>
              <a:t>https://www.nih.gov/</a:t>
            </a:r>
            <a:r>
              <a:rPr lang="en-US" sz="1800" dirty="0">
                <a:solidFill>
                  <a:schemeClr val="tx1"/>
                </a:solidFill>
                <a:latin typeface="Times New Roman" panose="02020603050405020304" pitchFamily="18" charset="0"/>
                <a:cs typeface="Times New Roman" panose="02020603050405020304" pitchFamily="18" charset="0"/>
              </a:rPr>
              <a:t>								</a:t>
            </a:r>
          </a:p>
          <a:p>
            <a:pPr marL="457200" indent="-457200" algn="just">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hlinkClick r:id="rId3"/>
              </a:rPr>
              <a:t>https://www.healthline.com</a:t>
            </a:r>
            <a:endParaRPr lang="en-US" sz="1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hlinkClick r:id="rId4"/>
              </a:rPr>
              <a:t>https://www.techpout.com/hospital-management-software/#1_Soft_Clinic</a:t>
            </a:r>
            <a:r>
              <a:rPr lang="en-US" sz="1800" dirty="0">
                <a:solidFill>
                  <a:schemeClr val="tx1"/>
                </a:solidFill>
                <a:latin typeface="Times New Roman" panose="02020603050405020304" pitchFamily="18" charset="0"/>
                <a:cs typeface="Times New Roman" panose="02020603050405020304" pitchFamily="18" charset="0"/>
              </a:rPr>
              <a:t> </a:t>
            </a:r>
          </a:p>
        </p:txBody>
      </p:sp>
      <p:sp>
        <p:nvSpPr>
          <p:cNvPr id="4" name="TextBox 3"/>
          <p:cNvSpPr txBox="1"/>
          <p:nvPr/>
        </p:nvSpPr>
        <p:spPr>
          <a:xfrm>
            <a:off x="10647054" y="6400800"/>
            <a:ext cx="1066802" cy="369332"/>
          </a:xfrm>
          <a:prstGeom prst="rect">
            <a:avLst/>
          </a:prstGeom>
          <a:noFill/>
        </p:spPr>
        <p:txBody>
          <a:bodyPr wrap="square" rtlCol="0">
            <a:spAutoFit/>
          </a:bodyPr>
          <a:lstStyle/>
          <a:p>
            <a:r>
              <a:rPr lang="en-US" dirty="0" smtClean="0"/>
              <a:t>Page :16</a:t>
            </a:r>
            <a:endParaRPr lang="en-US" dirty="0"/>
          </a:p>
        </p:txBody>
      </p:sp>
    </p:spTree>
    <p:extLst>
      <p:ext uri="{BB962C8B-B14F-4D97-AF65-F5344CB8AC3E}">
        <p14:creationId xmlns:p14="http://schemas.microsoft.com/office/powerpoint/2010/main" val="1942238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608" y="1767253"/>
            <a:ext cx="6013938" cy="2308324"/>
          </a:xfrm>
          <a:prstGeom prst="rect">
            <a:avLst/>
          </a:prstGeom>
          <a:noFill/>
        </p:spPr>
        <p:txBody>
          <a:bodyPr wrap="square" rtlCol="0">
            <a:spAutoFit/>
          </a:bodyPr>
          <a:lstStyle/>
          <a:p>
            <a:r>
              <a:rPr lang="en-US" sz="7200" b="1" dirty="0" smtClean="0">
                <a:latin typeface="Times New Roman" panose="02020603050405020304" pitchFamily="18" charset="0"/>
                <a:cs typeface="Times New Roman" panose="02020603050405020304" pitchFamily="18" charset="0"/>
              </a:rPr>
              <a:t>THANK  YOU </a:t>
            </a:r>
          </a:p>
          <a:p>
            <a:r>
              <a:rPr lang="en-US" sz="7200" b="1" dirty="0" smtClean="0">
                <a:latin typeface="Times New Roman" panose="02020603050405020304" pitchFamily="18" charset="0"/>
                <a:cs typeface="Times New Roman" panose="02020603050405020304" pitchFamily="18" charset="0"/>
              </a:rPr>
              <a:t>  EVERYONE</a:t>
            </a:r>
          </a:p>
        </p:txBody>
      </p:sp>
      <p:sp>
        <p:nvSpPr>
          <p:cNvPr id="3" name="TextBox 2"/>
          <p:cNvSpPr txBox="1"/>
          <p:nvPr/>
        </p:nvSpPr>
        <p:spPr>
          <a:xfrm>
            <a:off x="10667374" y="6378158"/>
            <a:ext cx="1066802" cy="369332"/>
          </a:xfrm>
          <a:prstGeom prst="rect">
            <a:avLst/>
          </a:prstGeom>
          <a:noFill/>
        </p:spPr>
        <p:txBody>
          <a:bodyPr wrap="square" rtlCol="0">
            <a:spAutoFit/>
          </a:bodyPr>
          <a:lstStyle/>
          <a:p>
            <a:r>
              <a:rPr lang="en-US" dirty="0" smtClean="0"/>
              <a:t>Page :17</a:t>
            </a:r>
            <a:endParaRPr lang="en-US" dirty="0"/>
          </a:p>
        </p:txBody>
      </p:sp>
    </p:spTree>
    <p:extLst>
      <p:ext uri="{BB962C8B-B14F-4D97-AF65-F5344CB8AC3E}">
        <p14:creationId xmlns:p14="http://schemas.microsoft.com/office/powerpoint/2010/main" val="18501424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916261"/>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Text Placeholder 2"/>
          <p:cNvSpPr>
            <a:spLocks noGrp="1"/>
          </p:cNvSpPr>
          <p:nvPr>
            <p:ph type="body" idx="1"/>
          </p:nvPr>
        </p:nvSpPr>
        <p:spPr>
          <a:xfrm>
            <a:off x="913774" y="2250688"/>
            <a:ext cx="6177906" cy="3778749"/>
          </a:xfrm>
        </p:spPr>
        <p:txBody>
          <a:bodyPr>
            <a:normAutofit/>
          </a:bodyPr>
          <a:lstStyle/>
          <a:p>
            <a:pPr marL="342900" indent="-3429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Health management</a:t>
            </a:r>
          </a:p>
          <a:p>
            <a:pPr marL="342900" indent="-3429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Increased health deterioration</a:t>
            </a:r>
          </a:p>
          <a:p>
            <a:pPr marL="342900" indent="-342900"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Giving basic consultation on health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307" y="2250688"/>
            <a:ext cx="3170959" cy="2445361"/>
          </a:xfrm>
          <a:prstGeom prst="rect">
            <a:avLst/>
          </a:prstGeom>
        </p:spPr>
      </p:pic>
      <p:sp>
        <p:nvSpPr>
          <p:cNvPr id="5" name="TextBox 4"/>
          <p:cNvSpPr txBox="1"/>
          <p:nvPr/>
        </p:nvSpPr>
        <p:spPr>
          <a:xfrm>
            <a:off x="10667374" y="6378158"/>
            <a:ext cx="1066802" cy="369332"/>
          </a:xfrm>
          <a:prstGeom prst="rect">
            <a:avLst/>
          </a:prstGeom>
          <a:noFill/>
        </p:spPr>
        <p:txBody>
          <a:bodyPr wrap="square" rtlCol="0">
            <a:spAutoFit/>
          </a:bodyPr>
          <a:lstStyle/>
          <a:p>
            <a:r>
              <a:rPr lang="en-US" dirty="0" smtClean="0"/>
              <a:t>Page :02</a:t>
            </a:r>
            <a:endParaRPr lang="en-US" dirty="0"/>
          </a:p>
        </p:txBody>
      </p:sp>
    </p:spTree>
    <p:extLst>
      <p:ext uri="{BB962C8B-B14F-4D97-AF65-F5344CB8AC3E}">
        <p14:creationId xmlns:p14="http://schemas.microsoft.com/office/powerpoint/2010/main" val="10902580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137" y="0"/>
            <a:ext cx="10363825" cy="1126307"/>
          </a:xfrm>
        </p:spPr>
        <p:txBody>
          <a:bodyPr>
            <a:normAutofit/>
          </a:bodyPr>
          <a:lstStyle/>
          <a:p>
            <a:r>
              <a:rPr lang="en-US" sz="4000" b="1" dirty="0">
                <a:latin typeface="Georgia" panose="02040502050405020303" pitchFamily="18" charset="0"/>
              </a:rPr>
              <a:t>outline</a:t>
            </a:r>
          </a:p>
        </p:txBody>
      </p:sp>
      <p:sp>
        <p:nvSpPr>
          <p:cNvPr id="3" name="Content Placeholder 2"/>
          <p:cNvSpPr>
            <a:spLocks noGrp="1"/>
          </p:cNvSpPr>
          <p:nvPr>
            <p:ph sz="quarter" idx="13"/>
          </p:nvPr>
        </p:nvSpPr>
        <p:spPr>
          <a:xfrm>
            <a:off x="1811215" y="918347"/>
            <a:ext cx="9281747" cy="5459811"/>
          </a:xfrm>
        </p:spPr>
        <p:txBody>
          <a:bodyPr>
            <a:noAutofit/>
          </a:bodyPr>
          <a:lstStyle/>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Introduction</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Objectives</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Problem definition</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Related </a:t>
            </a:r>
            <a:r>
              <a:rPr lang="en-US" sz="1800" dirty="0" smtClean="0">
                <a:latin typeface="Times New Roman" panose="02020603050405020304" pitchFamily="18" charset="0"/>
                <a:cs typeface="Times New Roman" panose="02020603050405020304" pitchFamily="18" charset="0"/>
              </a:rPr>
              <a:t>applications</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STAKEHOLDERS</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ISSUES ENCOUNTERED</a:t>
            </a:r>
            <a:endParaRPr lang="en-US" sz="18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dirty="0" smtClean="0">
                <a:latin typeface="Times New Roman" panose="02020603050405020304" pitchFamily="18" charset="0"/>
                <a:cs typeface="Times New Roman" panose="02020603050405020304" pitchFamily="18" charset="0"/>
              </a:rPr>
              <a:t>Tools and technology</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Database </a:t>
            </a:r>
            <a:r>
              <a:rPr lang="en-US" sz="1800" dirty="0" smtClean="0">
                <a:latin typeface="Times New Roman" panose="02020603050405020304" pitchFamily="18" charset="0"/>
                <a:cs typeface="Times New Roman" panose="02020603050405020304" pitchFamily="18" charset="0"/>
              </a:rPr>
              <a:t>system</a:t>
            </a:r>
          </a:p>
          <a:p>
            <a:pPr marL="457200" indent="-457200" algn="just">
              <a:buFont typeface="+mj-lt"/>
              <a:buAutoNum type="arabicPeriod"/>
            </a:pPr>
            <a:r>
              <a:rPr lang="en-US" sz="1800" dirty="0" smtClean="0">
                <a:latin typeface="Times New Roman" panose="02020603050405020304" pitchFamily="18" charset="0"/>
                <a:cs typeface="Times New Roman" panose="02020603050405020304" pitchFamily="18" charset="0"/>
              </a:rPr>
              <a:t>System Architecture</a:t>
            </a:r>
          </a:p>
          <a:p>
            <a:pPr marL="457200" indent="-457200" algn="just">
              <a:buFont typeface="+mj-lt"/>
              <a:buAutoNum type="arabicPeriod"/>
            </a:pPr>
            <a:r>
              <a:rPr lang="en-US" sz="1800" dirty="0" smtClean="0">
                <a:latin typeface="Times New Roman" panose="02020603050405020304" pitchFamily="18" charset="0"/>
                <a:cs typeface="Times New Roman" panose="02020603050405020304" pitchFamily="18" charset="0"/>
              </a:rPr>
              <a:t>IMPLEMENTATION</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Conclusions</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References</a:t>
            </a:r>
          </a:p>
          <a:p>
            <a:pPr marL="457200" indent="-4572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18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18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667374" y="6378158"/>
            <a:ext cx="1066802" cy="369332"/>
          </a:xfrm>
          <a:prstGeom prst="rect">
            <a:avLst/>
          </a:prstGeom>
          <a:noFill/>
        </p:spPr>
        <p:txBody>
          <a:bodyPr wrap="square" rtlCol="0">
            <a:spAutoFit/>
          </a:bodyPr>
          <a:lstStyle/>
          <a:p>
            <a:r>
              <a:rPr lang="en-US" dirty="0" smtClean="0"/>
              <a:t>Page :03</a:t>
            </a:r>
            <a:endParaRPr lang="en-US" dirty="0"/>
          </a:p>
        </p:txBody>
      </p:sp>
    </p:spTree>
    <p:extLst>
      <p:ext uri="{BB962C8B-B14F-4D97-AF65-F5344CB8AC3E}">
        <p14:creationId xmlns:p14="http://schemas.microsoft.com/office/powerpoint/2010/main" val="3744935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65778"/>
            <a:ext cx="10351752" cy="654007"/>
          </a:xfrm>
        </p:spPr>
        <p:txBody>
          <a:bodyPr/>
          <a:lstStyle/>
          <a:p>
            <a:r>
              <a:rPr lang="en-US" b="1" dirty="0">
                <a:latin typeface="Georgia" panose="02040502050405020303" pitchFamily="18" charset="0"/>
              </a:rPr>
              <a:t>Problem Definition</a:t>
            </a:r>
          </a:p>
        </p:txBody>
      </p:sp>
      <p:sp>
        <p:nvSpPr>
          <p:cNvPr id="3" name="Text Placeholder 2"/>
          <p:cNvSpPr>
            <a:spLocks noGrp="1"/>
          </p:cNvSpPr>
          <p:nvPr>
            <p:ph type="body" idx="1"/>
          </p:nvPr>
        </p:nvSpPr>
        <p:spPr>
          <a:xfrm>
            <a:off x="913774" y="1319784"/>
            <a:ext cx="10351752" cy="5058373"/>
          </a:xfrm>
        </p:spPr>
        <p:txBody>
          <a:bodyPr>
            <a:normAutofit/>
          </a:bodyPr>
          <a:lstStyle/>
          <a:p>
            <a:pPr marL="342900" indent="-342900" algn="just">
              <a:buFont typeface="+mj-lt"/>
              <a:buAutoNum type="arabicPeriod"/>
            </a:pPr>
            <a:r>
              <a:rPr lang="en-US" sz="2400" b="0" i="0" dirty="0">
                <a:solidFill>
                  <a:schemeClr val="tx1"/>
                </a:solidFill>
                <a:effectLst/>
                <a:latin typeface="Times New Roman" panose="02020603050405020304" pitchFamily="18" charset="0"/>
                <a:cs typeface="Times New Roman" panose="02020603050405020304" pitchFamily="18" charset="0"/>
              </a:rPr>
              <a:t>Society is now accustomed to diseases like blood pressure and diabetes, leading to widespread ignorance.</a:t>
            </a:r>
          </a:p>
          <a:p>
            <a:pPr marL="342900" indent="-342900" algn="just">
              <a:buFont typeface="+mj-lt"/>
              <a:buAutoNum type="arabicPeriod"/>
            </a:pPr>
            <a:r>
              <a:rPr lang="en-US" sz="2400" b="0" i="0" dirty="0">
                <a:solidFill>
                  <a:schemeClr val="tx1"/>
                </a:solidFill>
                <a:effectLst/>
                <a:latin typeface="Times New Roman" panose="02020603050405020304" pitchFamily="18" charset="0"/>
                <a:cs typeface="Times New Roman" panose="02020603050405020304" pitchFamily="18" charset="0"/>
              </a:rPr>
              <a:t>Lack of knowledge, effort, and resources prevents people from seeking regular check-ups.</a:t>
            </a:r>
          </a:p>
          <a:p>
            <a:pPr marL="342900" indent="-342900" algn="just">
              <a:buFont typeface="+mj-lt"/>
              <a:buAutoNum type="arabicPeriod"/>
            </a:pPr>
            <a:r>
              <a:rPr lang="en-US" sz="2400" b="0" i="0" dirty="0">
                <a:solidFill>
                  <a:schemeClr val="tx1"/>
                </a:solidFill>
                <a:effectLst/>
                <a:latin typeface="Times New Roman" panose="02020603050405020304" pitchFamily="18" charset="0"/>
                <a:cs typeface="Times New Roman" panose="02020603050405020304" pitchFamily="18" charset="0"/>
              </a:rPr>
              <a:t>The project aims to assist patients and their guardians in times of need.</a:t>
            </a:r>
          </a:p>
          <a:p>
            <a:pPr marL="342900" indent="-342900" algn="just">
              <a:buFont typeface="+mj-lt"/>
              <a:buAutoNum type="arabicPeriod"/>
            </a:pPr>
            <a:r>
              <a:rPr lang="en-US" sz="2400" b="0" i="0" dirty="0">
                <a:solidFill>
                  <a:schemeClr val="tx1"/>
                </a:solidFill>
                <a:effectLst/>
                <a:latin typeface="Times New Roman" panose="02020603050405020304" pitchFamily="18" charset="0"/>
                <a:cs typeface="Times New Roman" panose="02020603050405020304" pitchFamily="18" charset="0"/>
              </a:rPr>
              <a:t>The project targets situations where there are no nearby doctors or medical facilities available.</a:t>
            </a:r>
          </a:p>
          <a:p>
            <a:pPr marL="342900" indent="-342900" algn="just">
              <a:buFont typeface="+mj-lt"/>
              <a:buAutoNum type="arabicPeriod"/>
            </a:pPr>
            <a:r>
              <a:rPr lang="en-US" sz="2400" b="0" i="0" dirty="0">
                <a:solidFill>
                  <a:schemeClr val="tx1"/>
                </a:solidFill>
                <a:effectLst/>
                <a:latin typeface="Times New Roman" panose="02020603050405020304" pitchFamily="18" charset="0"/>
                <a:cs typeface="Times New Roman" panose="02020603050405020304" pitchFamily="18" charset="0"/>
              </a:rPr>
              <a:t>It seeks to address these issues to some extent and offer potential solutions.</a:t>
            </a:r>
            <a:endParaRPr lang="en-US" sz="2400" b="0" i="0" cap="all" dirty="0">
              <a:solidFill>
                <a:schemeClr val="tx1"/>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10667374" y="6378158"/>
            <a:ext cx="1066802" cy="369332"/>
          </a:xfrm>
          <a:prstGeom prst="rect">
            <a:avLst/>
          </a:prstGeom>
          <a:noFill/>
        </p:spPr>
        <p:txBody>
          <a:bodyPr wrap="square" rtlCol="0">
            <a:spAutoFit/>
          </a:bodyPr>
          <a:lstStyle/>
          <a:p>
            <a:r>
              <a:rPr lang="en-US" dirty="0" smtClean="0"/>
              <a:t>Page :04</a:t>
            </a:r>
            <a:endParaRPr lang="en-US" dirty="0"/>
          </a:p>
        </p:txBody>
      </p:sp>
    </p:spTree>
    <p:extLst>
      <p:ext uri="{BB962C8B-B14F-4D97-AF65-F5344CB8AC3E}">
        <p14:creationId xmlns:p14="http://schemas.microsoft.com/office/powerpoint/2010/main" val="3205848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124" y="482335"/>
            <a:ext cx="10351752" cy="836114"/>
          </a:xfrm>
        </p:spPr>
        <p:txBody>
          <a:bodyPr/>
          <a:lstStyle/>
          <a:p>
            <a:r>
              <a:rPr lang="en-US" b="1" dirty="0">
                <a:latin typeface="Times New Roman" panose="02020603050405020304" pitchFamily="18" charset="0"/>
                <a:cs typeface="Times New Roman" panose="02020603050405020304" pitchFamily="18" charset="0"/>
              </a:rPr>
              <a:t>Objective</a:t>
            </a:r>
          </a:p>
        </p:txBody>
      </p:sp>
      <p:sp>
        <p:nvSpPr>
          <p:cNvPr id="3" name="Text Placeholder 2"/>
          <p:cNvSpPr>
            <a:spLocks noGrp="1"/>
          </p:cNvSpPr>
          <p:nvPr>
            <p:ph type="body" idx="1"/>
          </p:nvPr>
        </p:nvSpPr>
        <p:spPr>
          <a:xfrm>
            <a:off x="920124" y="2013401"/>
            <a:ext cx="10351752" cy="4364757"/>
          </a:xfrm>
        </p:spPr>
        <p:txBody>
          <a:bodyPr>
            <a:normAutofit/>
          </a:bodyPr>
          <a:lstStyle/>
          <a:p>
            <a:pPr marL="342900" indent="-342900" algn="jus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To help the patients in need of emergency medical advise</a:t>
            </a:r>
          </a:p>
          <a:p>
            <a:pPr marL="342900" indent="-342900" algn="just">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To reduce the possibility of normal illnesses like BP, diabetes, fever from getting extremely harmful for an individual</a:t>
            </a:r>
          </a:p>
          <a:p>
            <a:pPr marL="342900" indent="-342900" algn="just">
              <a:buFont typeface="+mj-lt"/>
              <a:buAutoNum type="arabicPeriod"/>
            </a:pPr>
            <a:r>
              <a:rPr lang="en-US" sz="2400" dirty="0" smtClean="0">
                <a:solidFill>
                  <a:schemeClr val="tx1"/>
                </a:solidFill>
                <a:latin typeface="Times New Roman" panose="02020603050405020304" pitchFamily="18" charset="0"/>
                <a:cs typeface="Times New Roman" panose="02020603050405020304" pitchFamily="18" charset="0"/>
              </a:rPr>
              <a:t>To </a:t>
            </a:r>
            <a:r>
              <a:rPr lang="en-US" sz="2400" dirty="0">
                <a:solidFill>
                  <a:schemeClr val="tx1"/>
                </a:solidFill>
                <a:latin typeface="Times New Roman" panose="02020603050405020304" pitchFamily="18" charset="0"/>
                <a:cs typeface="Times New Roman" panose="02020603050405020304" pitchFamily="18" charset="0"/>
              </a:rPr>
              <a:t>create a healthy and better life</a:t>
            </a:r>
          </a:p>
        </p:txBody>
      </p:sp>
      <p:sp>
        <p:nvSpPr>
          <p:cNvPr id="4" name="TextBox 3"/>
          <p:cNvSpPr txBox="1"/>
          <p:nvPr/>
        </p:nvSpPr>
        <p:spPr>
          <a:xfrm>
            <a:off x="10667374" y="6378158"/>
            <a:ext cx="1066802" cy="369332"/>
          </a:xfrm>
          <a:prstGeom prst="rect">
            <a:avLst/>
          </a:prstGeom>
          <a:noFill/>
        </p:spPr>
        <p:txBody>
          <a:bodyPr wrap="square" rtlCol="0">
            <a:spAutoFit/>
          </a:bodyPr>
          <a:lstStyle/>
          <a:p>
            <a:r>
              <a:rPr lang="en-US" dirty="0" smtClean="0"/>
              <a:t>Page :05</a:t>
            </a:r>
            <a:endParaRPr lang="en-US" dirty="0"/>
          </a:p>
        </p:txBody>
      </p:sp>
    </p:spTree>
    <p:extLst>
      <p:ext uri="{BB962C8B-B14F-4D97-AF65-F5344CB8AC3E}">
        <p14:creationId xmlns:p14="http://schemas.microsoft.com/office/powerpoint/2010/main" val="2634811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8"/>
            <a:ext cx="10364451" cy="801910"/>
          </a:xfrm>
        </p:spPr>
        <p:txBody>
          <a:bodyPr/>
          <a:lstStyle/>
          <a:p>
            <a:r>
              <a:rPr lang="en-US" b="1" dirty="0">
                <a:latin typeface="Times New Roman" panose="02020603050405020304" pitchFamily="18" charset="0"/>
                <a:cs typeface="Times New Roman" panose="02020603050405020304" pitchFamily="18" charset="0"/>
              </a:rPr>
              <a:t>Related application</a:t>
            </a:r>
          </a:p>
        </p:txBody>
      </p:sp>
      <p:sp>
        <p:nvSpPr>
          <p:cNvPr id="5" name="Content Placeholder 4"/>
          <p:cNvSpPr>
            <a:spLocks noGrp="1"/>
          </p:cNvSpPr>
          <p:nvPr>
            <p:ph sz="quarter" idx="13"/>
          </p:nvPr>
        </p:nvSpPr>
        <p:spPr>
          <a:xfrm>
            <a:off x="913774" y="1420428"/>
            <a:ext cx="10363826" cy="4370771"/>
          </a:xfrm>
        </p:spPr>
        <p:txBody>
          <a:bodyPr>
            <a:normAutofit fontScale="92500" lnSpcReduction="20000"/>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There are a few websites and apps such as:</a:t>
            </a:r>
          </a:p>
          <a:p>
            <a:pPr marL="342900" indent="-342900"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Nih.gov[1]</a:t>
            </a:r>
          </a:p>
          <a:p>
            <a:pPr marL="342900" indent="-342900" algn="just">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healthline.com[2]</a:t>
            </a:r>
          </a:p>
          <a:p>
            <a:pPr marL="342900" indent="-342900" algn="just"/>
            <a:r>
              <a:rPr lang="en-US" sz="2400" i="0" dirty="0">
                <a:solidFill>
                  <a:srgbClr val="212529"/>
                </a:solidFill>
                <a:effectLst/>
                <a:latin typeface="Times New Roman" panose="02020603050405020304" pitchFamily="18" charset="0"/>
                <a:cs typeface="Times New Roman" panose="02020603050405020304" pitchFamily="18" charset="0"/>
              </a:rPr>
              <a:t>Soft</a:t>
            </a:r>
            <a:r>
              <a:rPr lang="en-US" sz="2400" b="1" i="0" dirty="0">
                <a:solidFill>
                  <a:srgbClr val="212529"/>
                </a:solidFill>
                <a:effectLst/>
                <a:latin typeface="Times New Roman" panose="02020603050405020304" pitchFamily="18" charset="0"/>
                <a:cs typeface="Times New Roman" panose="02020603050405020304" pitchFamily="18" charset="0"/>
              </a:rPr>
              <a:t> </a:t>
            </a:r>
            <a:r>
              <a:rPr lang="en-US" sz="2400" i="0" dirty="0">
                <a:solidFill>
                  <a:srgbClr val="212529"/>
                </a:solidFill>
                <a:effectLst/>
                <a:latin typeface="Times New Roman" panose="02020603050405020304" pitchFamily="18" charset="0"/>
                <a:cs typeface="Times New Roman" panose="02020603050405020304" pitchFamily="18" charset="0"/>
              </a:rPr>
              <a:t>Clinic</a:t>
            </a:r>
            <a:r>
              <a:rPr lang="en-US" sz="2400" b="0" i="0" cap="all" dirty="0">
                <a:solidFill>
                  <a:schemeClr val="tx1"/>
                </a:solidFill>
                <a:effectLst/>
                <a:latin typeface="Times New Roman" panose="02020603050405020304" pitchFamily="18" charset="0"/>
                <a:cs typeface="Times New Roman" panose="02020603050405020304" pitchFamily="18" charset="0"/>
              </a:rPr>
              <a:t>[3]</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Although these websites are meant to be for medical purposes. They don’t give all the necessary facilities.</a:t>
            </a:r>
          </a:p>
          <a:p>
            <a:pPr marL="0" indent="0" algn="just">
              <a:buNone/>
            </a:pPr>
            <a:r>
              <a:rPr lang="en-US" sz="2400" b="0" i="0" cap="all" dirty="0">
                <a:solidFill>
                  <a:schemeClr val="tx1"/>
                </a:solidFill>
                <a:effectLst/>
                <a:latin typeface="Times New Roman" panose="02020603050405020304" pitchFamily="18" charset="0"/>
                <a:cs typeface="Times New Roman" panose="02020603050405020304" pitchFamily="18" charset="0"/>
              </a:rPr>
              <a:t>Their main problem is that they are only made and concentrated for certain regions of the world. Some are only for research purposes which is not very helpful for non-medical personals.</a:t>
            </a:r>
          </a:p>
          <a:p>
            <a:pPr algn="just"/>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667374" y="6378158"/>
            <a:ext cx="1066802" cy="369332"/>
          </a:xfrm>
          <a:prstGeom prst="rect">
            <a:avLst/>
          </a:prstGeom>
          <a:noFill/>
        </p:spPr>
        <p:txBody>
          <a:bodyPr wrap="square" rtlCol="0">
            <a:spAutoFit/>
          </a:bodyPr>
          <a:lstStyle/>
          <a:p>
            <a:r>
              <a:rPr lang="en-US" dirty="0" smtClean="0"/>
              <a:t>Page :06</a:t>
            </a:r>
            <a:endParaRPr lang="en-US" dirty="0"/>
          </a:p>
        </p:txBody>
      </p:sp>
    </p:spTree>
    <p:extLst>
      <p:ext uri="{BB962C8B-B14F-4D97-AF65-F5344CB8AC3E}">
        <p14:creationId xmlns:p14="http://schemas.microsoft.com/office/powerpoint/2010/main" val="47876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7374" y="6378158"/>
            <a:ext cx="1066802" cy="369332"/>
          </a:xfrm>
          <a:prstGeom prst="rect">
            <a:avLst/>
          </a:prstGeom>
          <a:noFill/>
        </p:spPr>
        <p:txBody>
          <a:bodyPr wrap="square" rtlCol="0">
            <a:spAutoFit/>
          </a:bodyPr>
          <a:lstStyle/>
          <a:p>
            <a:r>
              <a:rPr lang="en-US" dirty="0" smtClean="0"/>
              <a:t>Page :07</a:t>
            </a:r>
            <a:endParaRPr lang="en-US" dirty="0"/>
          </a:p>
        </p:txBody>
      </p:sp>
      <p:sp>
        <p:nvSpPr>
          <p:cNvPr id="5" name="TextBox 4"/>
          <p:cNvSpPr txBox="1"/>
          <p:nvPr/>
        </p:nvSpPr>
        <p:spPr>
          <a:xfrm>
            <a:off x="325120" y="1838960"/>
            <a:ext cx="10840720" cy="4431983"/>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USERS:</a:t>
            </a:r>
            <a:r>
              <a:rPr lang="en-US" sz="2400" dirty="0" smtClean="0">
                <a:latin typeface="Times New Roman" panose="02020603050405020304" pitchFamily="18" charset="0"/>
                <a:cs typeface="Times New Roman" panose="02020603050405020304" pitchFamily="18" charset="0"/>
              </a:rPr>
              <a:t> PATIENTS, THE ELDERLY, AND INDIVIDUALS WITH DISABILITIES RELY ON THE PLATFORM FOR HEALTH MANAGEMENT, ACCESSING MEDICAL ADVICE, AND HEALTH INFORMATION.</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DOCTORS AND HEALTHCARE PROFESSIONALS:</a:t>
            </a:r>
            <a:r>
              <a:rPr lang="en-US" sz="2400" dirty="0" smtClean="0">
                <a:latin typeface="Times New Roman" panose="02020603050405020304" pitchFamily="18" charset="0"/>
                <a:cs typeface="Times New Roman" panose="02020603050405020304" pitchFamily="18" charset="0"/>
              </a:rPr>
              <a:t> THEY USE THE DATABASE FOR PATIENT RECORDS, PRESCRIPTIONS, DIET PLANS, AND NURSING STEPS, AIMING TO PROVIDE EFFECTIVE HEALTHCARE SERVICES.</a:t>
            </a:r>
          </a:p>
          <a:p>
            <a:pPr marL="342900" indent="-342900" algn="jus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PHARMACEUTICAL COMPANIES:</a:t>
            </a:r>
            <a:r>
              <a:rPr lang="en-US" sz="2400" dirty="0" smtClean="0">
                <a:latin typeface="Times New Roman" panose="02020603050405020304" pitchFamily="18" charset="0"/>
                <a:cs typeface="Times New Roman" panose="02020603050405020304" pitchFamily="18" charset="0"/>
              </a:rPr>
              <a:t> RELY ON THE DATABASE FOR ACCURATE DISEASE STATISTICS AND MEDICATION INFORMATION, AIDING RESEARCH, DEVELOPMENT, AND PHARMACEUTICAL PRODUCT DISTRIBUTION.</a:t>
            </a:r>
          </a:p>
          <a:p>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647440" y="685305"/>
            <a:ext cx="5120640" cy="1046440"/>
          </a:xfrm>
          <a:prstGeom prst="rect">
            <a:avLst/>
          </a:prstGeom>
          <a:noFill/>
        </p:spPr>
        <p:txBody>
          <a:bodyPr wrap="square" rtlCol="0">
            <a:spAutoFit/>
          </a:bodyPr>
          <a:lstStyle/>
          <a:p>
            <a:r>
              <a:rPr lang="en-US" sz="4400" b="1" dirty="0" smtClean="0">
                <a:latin typeface="Times New Roman" panose="02020603050405020304" pitchFamily="18" charset="0"/>
                <a:cs typeface="Times New Roman" panose="02020603050405020304" pitchFamily="18" charset="0"/>
              </a:rPr>
              <a:t>STAKEHOLDERS</a:t>
            </a:r>
            <a:endParaRPr lang="en-US" sz="44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54402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9455" y="555393"/>
            <a:ext cx="6170442"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ISSUES ENCOUNTERED</a:t>
            </a:r>
            <a:endParaRPr lang="en-US"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667374" y="6378158"/>
            <a:ext cx="1066802" cy="369332"/>
          </a:xfrm>
          <a:prstGeom prst="rect">
            <a:avLst/>
          </a:prstGeom>
          <a:noFill/>
        </p:spPr>
        <p:txBody>
          <a:bodyPr wrap="square" rtlCol="0">
            <a:spAutoFit/>
          </a:bodyPr>
          <a:lstStyle/>
          <a:p>
            <a:r>
              <a:rPr lang="en-US" dirty="0" smtClean="0"/>
              <a:t>Page :08</a:t>
            </a:r>
            <a:endParaRPr lang="en-US" dirty="0"/>
          </a:p>
        </p:txBody>
      </p:sp>
      <p:sp>
        <p:nvSpPr>
          <p:cNvPr id="6" name="TextBox 5"/>
          <p:cNvSpPr txBox="1"/>
          <p:nvPr/>
        </p:nvSpPr>
        <p:spPr>
          <a:xfrm>
            <a:off x="484554" y="1263279"/>
            <a:ext cx="10779760" cy="369332"/>
          </a:xfrm>
          <a:prstGeom prst="rect">
            <a:avLst/>
          </a:prstGeom>
          <a:noFill/>
        </p:spPr>
        <p:txBody>
          <a:bodyPr wrap="square" rtlCol="0">
            <a:spAutoFit/>
          </a:bodyPr>
          <a:lstStyle/>
          <a:p>
            <a:pPr algn="just"/>
            <a:endParaRPr lang="en-US" dirty="0"/>
          </a:p>
        </p:txBody>
      </p:sp>
      <p:sp>
        <p:nvSpPr>
          <p:cNvPr id="10" name="Rectangle 9"/>
          <p:cNvSpPr/>
          <p:nvPr/>
        </p:nvSpPr>
        <p:spPr>
          <a:xfrm>
            <a:off x="1500554" y="1632611"/>
            <a:ext cx="9363184" cy="5262979"/>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WE, AS CSE STUDENTS WORKING ON A HEALTH MANAGEMENT DATABASE, FIRST LEARNED PROJECT FUNDAMENTALS. DURING IMPLEMENTATION, WE ENCOUNTERED ERRORS AND SOUGHT HELP FROM VARIOUS SOURCES. GATHERING DATA REQUIRED INTERACTIONS WITH PATIENTS, DOCTORS, AND NURSES, INVOLVING HOSPITAL AND CLINIC VISITS. WE LEARNED SQL, ER DIAGRAMS, AND LIBRARY MANAGEMENT THROUGH TUTORIALS. TO COMPLETE OUR SYSTEM, WE USED MYSQL, HTML, VS CODE, CSS, AND LEARNED THEM THROUGH ONLINE TUTORIALS.</a:t>
            </a: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545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6997" y="-14509"/>
            <a:ext cx="10364451" cy="596982"/>
          </a:xfrm>
        </p:spPr>
        <p:txBody>
          <a:bodyPr>
            <a:normAutofit/>
          </a:bodyPr>
          <a:lstStyle/>
          <a:p>
            <a:r>
              <a:rPr lang="en-US" b="1" dirty="0" smtClean="0"/>
              <a:t>System Architecture</a:t>
            </a:r>
            <a:endParaRPr lang="en-US" b="1" dirty="0"/>
          </a:p>
        </p:txBody>
      </p:sp>
      <p:sp>
        <p:nvSpPr>
          <p:cNvPr id="169" name="Rectangle 168"/>
          <p:cNvSpPr/>
          <p:nvPr/>
        </p:nvSpPr>
        <p:spPr>
          <a:xfrm>
            <a:off x="314702" y="3262412"/>
            <a:ext cx="582295" cy="2660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User</a:t>
            </a:r>
            <a:endParaRPr lang="en-US" sz="1100" kern="100">
              <a:effectLst/>
              <a:ea typeface="Calibri" panose="020F0502020204030204" pitchFamily="34" charset="0"/>
              <a:cs typeface="Times New Roman" panose="02020603050405020304" pitchFamily="18" charset="0"/>
            </a:endParaRPr>
          </a:p>
        </p:txBody>
      </p:sp>
      <p:sp>
        <p:nvSpPr>
          <p:cNvPr id="171" name="Oval 170"/>
          <p:cNvSpPr/>
          <p:nvPr/>
        </p:nvSpPr>
        <p:spPr>
          <a:xfrm>
            <a:off x="1243435" y="3031271"/>
            <a:ext cx="812800" cy="7283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User type</a:t>
            </a:r>
            <a:endParaRPr lang="en-US" sz="1100" kern="100">
              <a:effectLst/>
              <a:ea typeface="Calibri" panose="020F0502020204030204" pitchFamily="34" charset="0"/>
              <a:cs typeface="Times New Roman" panose="02020603050405020304" pitchFamily="18" charset="0"/>
            </a:endParaRPr>
          </a:p>
        </p:txBody>
      </p:sp>
      <p:sp>
        <p:nvSpPr>
          <p:cNvPr id="172" name="Rectangle 171"/>
          <p:cNvSpPr/>
          <p:nvPr/>
        </p:nvSpPr>
        <p:spPr>
          <a:xfrm>
            <a:off x="2516577" y="2589311"/>
            <a:ext cx="1085215" cy="4419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Patient / Naive user</a:t>
            </a:r>
            <a:endParaRPr lang="en-US" sz="1100" kern="100">
              <a:effectLst/>
              <a:ea typeface="Calibri" panose="020F0502020204030204" pitchFamily="34" charset="0"/>
              <a:cs typeface="Times New Roman" panose="02020603050405020304" pitchFamily="18" charset="0"/>
            </a:endParaRPr>
          </a:p>
        </p:txBody>
      </p:sp>
      <p:sp>
        <p:nvSpPr>
          <p:cNvPr id="173" name="Rectangle 172"/>
          <p:cNvSpPr/>
          <p:nvPr/>
        </p:nvSpPr>
        <p:spPr>
          <a:xfrm>
            <a:off x="2516577" y="3756328"/>
            <a:ext cx="1049655" cy="331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Admin</a:t>
            </a:r>
            <a:endParaRPr lang="en-US" sz="1100" kern="100">
              <a:effectLst/>
              <a:ea typeface="Calibri" panose="020F0502020204030204" pitchFamily="34" charset="0"/>
              <a:cs typeface="Times New Roman" panose="02020603050405020304" pitchFamily="18" charset="0"/>
            </a:endParaRPr>
          </a:p>
        </p:txBody>
      </p:sp>
      <p:sp>
        <p:nvSpPr>
          <p:cNvPr id="174" name="Oval 173"/>
          <p:cNvSpPr/>
          <p:nvPr/>
        </p:nvSpPr>
        <p:spPr>
          <a:xfrm>
            <a:off x="620768" y="4697267"/>
            <a:ext cx="848360" cy="4667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Create</a:t>
            </a:r>
            <a:endParaRPr lang="en-US" sz="1100" kern="100">
              <a:effectLst/>
              <a:ea typeface="Calibri" panose="020F0502020204030204" pitchFamily="34" charset="0"/>
              <a:cs typeface="Times New Roman" panose="02020603050405020304" pitchFamily="18" charset="0"/>
            </a:endParaRPr>
          </a:p>
        </p:txBody>
      </p:sp>
      <p:sp>
        <p:nvSpPr>
          <p:cNvPr id="175" name="Oval 174"/>
          <p:cNvSpPr/>
          <p:nvPr/>
        </p:nvSpPr>
        <p:spPr>
          <a:xfrm>
            <a:off x="1765091" y="4697267"/>
            <a:ext cx="758190" cy="4667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Read</a:t>
            </a:r>
            <a:endParaRPr lang="en-US" sz="1100" kern="100">
              <a:effectLst/>
              <a:ea typeface="Calibri" panose="020F0502020204030204" pitchFamily="34" charset="0"/>
              <a:cs typeface="Times New Roman" panose="02020603050405020304" pitchFamily="18" charset="0"/>
            </a:endParaRPr>
          </a:p>
        </p:txBody>
      </p:sp>
      <p:sp>
        <p:nvSpPr>
          <p:cNvPr id="176" name="Oval 175"/>
          <p:cNvSpPr/>
          <p:nvPr/>
        </p:nvSpPr>
        <p:spPr>
          <a:xfrm>
            <a:off x="2819245" y="4697267"/>
            <a:ext cx="899160" cy="471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Update</a:t>
            </a:r>
            <a:endParaRPr lang="en-US" sz="1100" kern="100">
              <a:effectLst/>
              <a:ea typeface="Calibri" panose="020F0502020204030204" pitchFamily="34" charset="0"/>
              <a:cs typeface="Times New Roman" panose="02020603050405020304" pitchFamily="18" charset="0"/>
            </a:endParaRPr>
          </a:p>
        </p:txBody>
      </p:sp>
      <p:sp>
        <p:nvSpPr>
          <p:cNvPr id="177" name="Oval 176"/>
          <p:cNvSpPr/>
          <p:nvPr/>
        </p:nvSpPr>
        <p:spPr>
          <a:xfrm>
            <a:off x="4014369" y="4697267"/>
            <a:ext cx="838835" cy="4667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Delete</a:t>
            </a:r>
            <a:endParaRPr lang="en-US" sz="1100" kern="100">
              <a:effectLst/>
              <a:ea typeface="Calibri" panose="020F0502020204030204" pitchFamily="34" charset="0"/>
              <a:cs typeface="Times New Roman" panose="02020603050405020304" pitchFamily="18" charset="0"/>
            </a:endParaRPr>
          </a:p>
        </p:txBody>
      </p:sp>
      <p:sp>
        <p:nvSpPr>
          <p:cNvPr id="179" name="Rectangle 178"/>
          <p:cNvSpPr/>
          <p:nvPr/>
        </p:nvSpPr>
        <p:spPr>
          <a:xfrm>
            <a:off x="2144186" y="5659683"/>
            <a:ext cx="1085215" cy="4419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Patient / Naive user</a:t>
            </a:r>
            <a:endParaRPr lang="en-US" sz="1100" kern="100">
              <a:effectLst/>
              <a:ea typeface="Calibri" panose="020F0502020204030204" pitchFamily="34" charset="0"/>
              <a:cs typeface="Times New Roman" panose="02020603050405020304" pitchFamily="18" charset="0"/>
            </a:endParaRPr>
          </a:p>
        </p:txBody>
      </p:sp>
      <p:sp>
        <p:nvSpPr>
          <p:cNvPr id="180" name="Oval 179"/>
          <p:cNvSpPr/>
          <p:nvPr/>
        </p:nvSpPr>
        <p:spPr>
          <a:xfrm>
            <a:off x="6079220" y="1268311"/>
            <a:ext cx="758190" cy="486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100" kern="100" dirty="0">
                <a:solidFill>
                  <a:srgbClr val="000000"/>
                </a:solidFill>
                <a:effectLst/>
                <a:ea typeface="Calibri" panose="020F0502020204030204" pitchFamily="34" charset="0"/>
                <a:cs typeface="Times New Roman" panose="02020603050405020304" pitchFamily="18" charset="0"/>
              </a:rPr>
              <a:t>Read</a:t>
            </a:r>
            <a:endParaRPr lang="en-US" sz="1100" kern="100" dirty="0">
              <a:effectLst/>
              <a:ea typeface="Calibri" panose="020F0502020204030204" pitchFamily="34" charset="0"/>
              <a:cs typeface="Times New Roman" panose="02020603050405020304" pitchFamily="18" charset="0"/>
            </a:endParaRPr>
          </a:p>
        </p:txBody>
      </p:sp>
      <p:sp>
        <p:nvSpPr>
          <p:cNvPr id="181" name="Oval 180"/>
          <p:cNvSpPr/>
          <p:nvPr/>
        </p:nvSpPr>
        <p:spPr>
          <a:xfrm>
            <a:off x="6009050" y="2522162"/>
            <a:ext cx="898525" cy="4667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Create</a:t>
            </a:r>
            <a:endParaRPr lang="en-US" sz="1100" kern="100">
              <a:effectLst/>
              <a:ea typeface="Calibri" panose="020F0502020204030204" pitchFamily="34" charset="0"/>
              <a:cs typeface="Times New Roman" panose="02020603050405020304" pitchFamily="18" charset="0"/>
            </a:endParaRPr>
          </a:p>
        </p:txBody>
      </p:sp>
      <p:sp>
        <p:nvSpPr>
          <p:cNvPr id="183" name="Oval 182"/>
          <p:cNvSpPr/>
          <p:nvPr/>
        </p:nvSpPr>
        <p:spPr>
          <a:xfrm>
            <a:off x="5920786" y="3756328"/>
            <a:ext cx="1075055" cy="4667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Update</a:t>
            </a:r>
            <a:endParaRPr lang="en-US" sz="1100" kern="100">
              <a:effectLst/>
              <a:ea typeface="Calibri" panose="020F0502020204030204" pitchFamily="34" charset="0"/>
              <a:cs typeface="Times New Roman" panose="02020603050405020304" pitchFamily="18" charset="0"/>
            </a:endParaRPr>
          </a:p>
        </p:txBody>
      </p:sp>
      <p:sp>
        <p:nvSpPr>
          <p:cNvPr id="184" name="Oval 183"/>
          <p:cNvSpPr/>
          <p:nvPr/>
        </p:nvSpPr>
        <p:spPr>
          <a:xfrm>
            <a:off x="6016669" y="4990494"/>
            <a:ext cx="883285" cy="4667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Delete</a:t>
            </a:r>
            <a:endParaRPr lang="en-US" sz="1100" kern="100">
              <a:effectLst/>
              <a:ea typeface="Calibri" panose="020F0502020204030204" pitchFamily="34" charset="0"/>
              <a:cs typeface="Times New Roman" panose="02020603050405020304" pitchFamily="18" charset="0"/>
            </a:endParaRPr>
          </a:p>
        </p:txBody>
      </p:sp>
      <p:sp>
        <p:nvSpPr>
          <p:cNvPr id="185" name="Rectangle 184"/>
          <p:cNvSpPr/>
          <p:nvPr/>
        </p:nvSpPr>
        <p:spPr>
          <a:xfrm>
            <a:off x="9925312" y="631635"/>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Disease</a:t>
            </a:r>
            <a:endParaRPr lang="en-US" sz="1100" kern="100">
              <a:effectLst/>
              <a:ea typeface="Calibri" panose="020F0502020204030204" pitchFamily="34" charset="0"/>
              <a:cs typeface="Times New Roman" panose="02020603050405020304" pitchFamily="18" charset="0"/>
            </a:endParaRPr>
          </a:p>
        </p:txBody>
      </p:sp>
      <p:sp>
        <p:nvSpPr>
          <p:cNvPr id="186" name="Rectangle 185"/>
          <p:cNvSpPr/>
          <p:nvPr/>
        </p:nvSpPr>
        <p:spPr>
          <a:xfrm>
            <a:off x="9925312" y="1307530"/>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Description</a:t>
            </a:r>
            <a:endParaRPr lang="en-US" sz="1100" kern="100">
              <a:effectLst/>
              <a:ea typeface="Calibri" panose="020F0502020204030204" pitchFamily="34" charset="0"/>
              <a:cs typeface="Times New Roman" panose="02020603050405020304" pitchFamily="18" charset="0"/>
            </a:endParaRPr>
          </a:p>
        </p:txBody>
      </p:sp>
      <p:sp>
        <p:nvSpPr>
          <p:cNvPr id="187" name="Rectangle 186"/>
          <p:cNvSpPr/>
          <p:nvPr/>
        </p:nvSpPr>
        <p:spPr>
          <a:xfrm>
            <a:off x="9925312" y="1983425"/>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Statistics</a:t>
            </a:r>
            <a:endParaRPr lang="en-US" sz="1100" kern="100">
              <a:effectLst/>
              <a:ea typeface="Calibri" panose="020F0502020204030204" pitchFamily="34" charset="0"/>
              <a:cs typeface="Times New Roman" panose="02020603050405020304" pitchFamily="18" charset="0"/>
            </a:endParaRPr>
          </a:p>
        </p:txBody>
      </p:sp>
      <p:sp>
        <p:nvSpPr>
          <p:cNvPr id="188" name="Rectangle 187"/>
          <p:cNvSpPr/>
          <p:nvPr/>
        </p:nvSpPr>
        <p:spPr>
          <a:xfrm>
            <a:off x="9930905" y="2659320"/>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Medicine</a:t>
            </a:r>
            <a:endParaRPr lang="en-US" sz="1100" kern="100">
              <a:effectLst/>
              <a:ea typeface="Calibri" panose="020F0502020204030204" pitchFamily="34" charset="0"/>
              <a:cs typeface="Times New Roman" panose="02020603050405020304" pitchFamily="18" charset="0"/>
            </a:endParaRPr>
          </a:p>
        </p:txBody>
      </p:sp>
      <p:sp>
        <p:nvSpPr>
          <p:cNvPr id="189" name="Rectangle 188"/>
          <p:cNvSpPr/>
          <p:nvPr/>
        </p:nvSpPr>
        <p:spPr>
          <a:xfrm>
            <a:off x="9925312" y="3338270"/>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Nurse</a:t>
            </a:r>
            <a:endParaRPr lang="en-US" sz="1100" kern="100">
              <a:effectLst/>
              <a:ea typeface="Calibri" panose="020F0502020204030204" pitchFamily="34" charset="0"/>
              <a:cs typeface="Times New Roman" panose="02020603050405020304" pitchFamily="18" charset="0"/>
            </a:endParaRPr>
          </a:p>
        </p:txBody>
      </p:sp>
      <p:sp>
        <p:nvSpPr>
          <p:cNvPr id="190" name="Rectangle 189"/>
          <p:cNvSpPr/>
          <p:nvPr/>
        </p:nvSpPr>
        <p:spPr>
          <a:xfrm>
            <a:off x="9925312" y="4011979"/>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Diet</a:t>
            </a:r>
            <a:endParaRPr lang="en-US" sz="1100" kern="100">
              <a:effectLst/>
              <a:ea typeface="Calibri" panose="020F0502020204030204" pitchFamily="34" charset="0"/>
              <a:cs typeface="Times New Roman" panose="02020603050405020304" pitchFamily="18" charset="0"/>
            </a:endParaRPr>
          </a:p>
        </p:txBody>
      </p:sp>
      <p:sp>
        <p:nvSpPr>
          <p:cNvPr id="191" name="Rectangle 190"/>
          <p:cNvSpPr/>
          <p:nvPr/>
        </p:nvSpPr>
        <p:spPr>
          <a:xfrm>
            <a:off x="9925312" y="4685688"/>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Daily-Workout</a:t>
            </a:r>
            <a:endParaRPr lang="en-US" sz="1100" kern="100">
              <a:effectLst/>
              <a:ea typeface="Calibri" panose="020F0502020204030204" pitchFamily="34" charset="0"/>
              <a:cs typeface="Times New Roman" panose="02020603050405020304" pitchFamily="18" charset="0"/>
            </a:endParaRPr>
          </a:p>
        </p:txBody>
      </p:sp>
      <p:sp>
        <p:nvSpPr>
          <p:cNvPr id="192" name="Rectangle 191"/>
          <p:cNvSpPr/>
          <p:nvPr/>
        </p:nvSpPr>
        <p:spPr>
          <a:xfrm>
            <a:off x="9925312" y="5363773"/>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Doctor</a:t>
            </a:r>
            <a:endParaRPr lang="en-US" sz="1100" kern="100">
              <a:effectLst/>
              <a:ea typeface="Calibri" panose="020F0502020204030204" pitchFamily="34" charset="0"/>
              <a:cs typeface="Times New Roman" panose="02020603050405020304" pitchFamily="18" charset="0"/>
            </a:endParaRPr>
          </a:p>
        </p:txBody>
      </p:sp>
      <p:sp>
        <p:nvSpPr>
          <p:cNvPr id="193" name="Rectangle 192"/>
          <p:cNvSpPr/>
          <p:nvPr/>
        </p:nvSpPr>
        <p:spPr>
          <a:xfrm>
            <a:off x="9925312" y="6041858"/>
            <a:ext cx="1200150" cy="5168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kern="100">
                <a:solidFill>
                  <a:srgbClr val="000000"/>
                </a:solidFill>
                <a:effectLst/>
                <a:ea typeface="Calibri" panose="020F0502020204030204" pitchFamily="34" charset="0"/>
                <a:cs typeface="Times New Roman" panose="02020603050405020304" pitchFamily="18" charset="0"/>
              </a:rPr>
              <a:t>Tools</a:t>
            </a:r>
            <a:endParaRPr lang="en-US" sz="1100" kern="100">
              <a:effectLst/>
              <a:ea typeface="Calibri" panose="020F0502020204030204" pitchFamily="34" charset="0"/>
              <a:cs typeface="Times New Roman" panose="02020603050405020304" pitchFamily="18" charset="0"/>
            </a:endParaRPr>
          </a:p>
        </p:txBody>
      </p:sp>
      <p:cxnSp>
        <p:nvCxnSpPr>
          <p:cNvPr id="195" name="Straight Arrow Connector 194"/>
          <p:cNvCxnSpPr>
            <a:stCxn id="180" idx="6"/>
            <a:endCxn id="185" idx="1"/>
          </p:cNvCxnSpPr>
          <p:nvPr/>
        </p:nvCxnSpPr>
        <p:spPr>
          <a:xfrm flipV="1">
            <a:off x="6837410" y="890080"/>
            <a:ext cx="3087902" cy="62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180" idx="6"/>
            <a:endCxn id="186" idx="1"/>
          </p:cNvCxnSpPr>
          <p:nvPr/>
        </p:nvCxnSpPr>
        <p:spPr>
          <a:xfrm>
            <a:off x="6837410" y="1511516"/>
            <a:ext cx="3087902" cy="54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80" idx="6"/>
            <a:endCxn id="187" idx="1"/>
          </p:cNvCxnSpPr>
          <p:nvPr/>
        </p:nvCxnSpPr>
        <p:spPr>
          <a:xfrm>
            <a:off x="6837410" y="1511516"/>
            <a:ext cx="3087902" cy="730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80" idx="6"/>
            <a:endCxn id="188" idx="1"/>
          </p:cNvCxnSpPr>
          <p:nvPr/>
        </p:nvCxnSpPr>
        <p:spPr>
          <a:xfrm>
            <a:off x="6837410" y="1511516"/>
            <a:ext cx="3093495" cy="140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180" idx="6"/>
            <a:endCxn id="189" idx="1"/>
          </p:cNvCxnSpPr>
          <p:nvPr/>
        </p:nvCxnSpPr>
        <p:spPr>
          <a:xfrm>
            <a:off x="6837410" y="1511516"/>
            <a:ext cx="3087902" cy="208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180" idx="6"/>
            <a:endCxn id="190" idx="1"/>
          </p:cNvCxnSpPr>
          <p:nvPr/>
        </p:nvCxnSpPr>
        <p:spPr>
          <a:xfrm>
            <a:off x="6837410" y="1511516"/>
            <a:ext cx="3087902" cy="2758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80" idx="6"/>
            <a:endCxn id="191" idx="1"/>
          </p:cNvCxnSpPr>
          <p:nvPr/>
        </p:nvCxnSpPr>
        <p:spPr>
          <a:xfrm>
            <a:off x="6837410" y="1511516"/>
            <a:ext cx="3087902" cy="343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180" idx="6"/>
            <a:endCxn id="192" idx="1"/>
          </p:cNvCxnSpPr>
          <p:nvPr/>
        </p:nvCxnSpPr>
        <p:spPr>
          <a:xfrm>
            <a:off x="6837410" y="1511516"/>
            <a:ext cx="3087902" cy="4110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180" idx="6"/>
            <a:endCxn id="193" idx="1"/>
          </p:cNvCxnSpPr>
          <p:nvPr/>
        </p:nvCxnSpPr>
        <p:spPr>
          <a:xfrm>
            <a:off x="6837410" y="1511516"/>
            <a:ext cx="3087902" cy="4788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181" idx="6"/>
            <a:endCxn id="185" idx="1"/>
          </p:cNvCxnSpPr>
          <p:nvPr/>
        </p:nvCxnSpPr>
        <p:spPr>
          <a:xfrm flipV="1">
            <a:off x="6907575" y="890080"/>
            <a:ext cx="3017737" cy="186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181" idx="6"/>
            <a:endCxn id="186" idx="1"/>
          </p:cNvCxnSpPr>
          <p:nvPr/>
        </p:nvCxnSpPr>
        <p:spPr>
          <a:xfrm flipV="1">
            <a:off x="6907575" y="1565975"/>
            <a:ext cx="3017737" cy="118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a:stCxn id="181" idx="6"/>
            <a:endCxn id="187" idx="1"/>
          </p:cNvCxnSpPr>
          <p:nvPr/>
        </p:nvCxnSpPr>
        <p:spPr>
          <a:xfrm flipV="1">
            <a:off x="6907575" y="2241870"/>
            <a:ext cx="3017737" cy="51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81" idx="6"/>
            <a:endCxn id="188" idx="1"/>
          </p:cNvCxnSpPr>
          <p:nvPr/>
        </p:nvCxnSpPr>
        <p:spPr>
          <a:xfrm>
            <a:off x="6907575" y="2755525"/>
            <a:ext cx="3023330" cy="162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181" idx="6"/>
            <a:endCxn id="189" idx="1"/>
          </p:cNvCxnSpPr>
          <p:nvPr/>
        </p:nvCxnSpPr>
        <p:spPr>
          <a:xfrm>
            <a:off x="6907575" y="2755525"/>
            <a:ext cx="3017737" cy="841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181" idx="6"/>
            <a:endCxn id="190" idx="1"/>
          </p:cNvCxnSpPr>
          <p:nvPr/>
        </p:nvCxnSpPr>
        <p:spPr>
          <a:xfrm>
            <a:off x="6907575" y="2755525"/>
            <a:ext cx="3017737" cy="1514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181" idx="6"/>
            <a:endCxn id="191" idx="1"/>
          </p:cNvCxnSpPr>
          <p:nvPr/>
        </p:nvCxnSpPr>
        <p:spPr>
          <a:xfrm>
            <a:off x="6907575" y="2755525"/>
            <a:ext cx="3017737" cy="2188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81" idx="6"/>
            <a:endCxn id="192" idx="1"/>
          </p:cNvCxnSpPr>
          <p:nvPr/>
        </p:nvCxnSpPr>
        <p:spPr>
          <a:xfrm>
            <a:off x="6907575" y="2755525"/>
            <a:ext cx="3017737" cy="286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81" idx="6"/>
            <a:endCxn id="193" idx="1"/>
          </p:cNvCxnSpPr>
          <p:nvPr/>
        </p:nvCxnSpPr>
        <p:spPr>
          <a:xfrm>
            <a:off x="6907575" y="2755525"/>
            <a:ext cx="3017737" cy="3544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83" idx="6"/>
            <a:endCxn id="185" idx="1"/>
          </p:cNvCxnSpPr>
          <p:nvPr/>
        </p:nvCxnSpPr>
        <p:spPr>
          <a:xfrm flipV="1">
            <a:off x="6995841" y="890080"/>
            <a:ext cx="2929471" cy="3099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a:stCxn id="183" idx="6"/>
            <a:endCxn id="186" idx="1"/>
          </p:cNvCxnSpPr>
          <p:nvPr/>
        </p:nvCxnSpPr>
        <p:spPr>
          <a:xfrm flipV="1">
            <a:off x="6995841" y="1565975"/>
            <a:ext cx="2929471" cy="2423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a:stCxn id="183" idx="6"/>
            <a:endCxn id="187" idx="1"/>
          </p:cNvCxnSpPr>
          <p:nvPr/>
        </p:nvCxnSpPr>
        <p:spPr>
          <a:xfrm flipV="1">
            <a:off x="6995841" y="2241870"/>
            <a:ext cx="2929471" cy="1747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183" idx="6"/>
            <a:endCxn id="188" idx="1"/>
          </p:cNvCxnSpPr>
          <p:nvPr/>
        </p:nvCxnSpPr>
        <p:spPr>
          <a:xfrm flipV="1">
            <a:off x="6995841" y="2917765"/>
            <a:ext cx="2935064" cy="1071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a:stCxn id="183" idx="6"/>
            <a:endCxn id="189" idx="1"/>
          </p:cNvCxnSpPr>
          <p:nvPr/>
        </p:nvCxnSpPr>
        <p:spPr>
          <a:xfrm flipV="1">
            <a:off x="6995841" y="3596715"/>
            <a:ext cx="2929471" cy="39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stCxn id="183" idx="6"/>
            <a:endCxn id="191" idx="1"/>
          </p:cNvCxnSpPr>
          <p:nvPr/>
        </p:nvCxnSpPr>
        <p:spPr>
          <a:xfrm>
            <a:off x="6995841" y="3989691"/>
            <a:ext cx="2929471" cy="95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183" idx="6"/>
            <a:endCxn id="192" idx="1"/>
          </p:cNvCxnSpPr>
          <p:nvPr/>
        </p:nvCxnSpPr>
        <p:spPr>
          <a:xfrm>
            <a:off x="6995841" y="3989691"/>
            <a:ext cx="2929471" cy="163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183" idx="6"/>
            <a:endCxn id="193" idx="1"/>
          </p:cNvCxnSpPr>
          <p:nvPr/>
        </p:nvCxnSpPr>
        <p:spPr>
          <a:xfrm>
            <a:off x="6995841" y="3989691"/>
            <a:ext cx="2929471" cy="2310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stCxn id="184" idx="6"/>
            <a:endCxn id="185" idx="1"/>
          </p:cNvCxnSpPr>
          <p:nvPr/>
        </p:nvCxnSpPr>
        <p:spPr>
          <a:xfrm flipV="1">
            <a:off x="6899954" y="890080"/>
            <a:ext cx="3025358" cy="433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184" idx="6"/>
            <a:endCxn id="186" idx="1"/>
          </p:cNvCxnSpPr>
          <p:nvPr/>
        </p:nvCxnSpPr>
        <p:spPr>
          <a:xfrm flipV="1">
            <a:off x="6899954" y="1565975"/>
            <a:ext cx="3025358" cy="365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a:stCxn id="184" idx="6"/>
            <a:endCxn id="187" idx="1"/>
          </p:cNvCxnSpPr>
          <p:nvPr/>
        </p:nvCxnSpPr>
        <p:spPr>
          <a:xfrm flipV="1">
            <a:off x="6899954" y="2241870"/>
            <a:ext cx="3025358" cy="2981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184" idx="6"/>
            <a:endCxn id="188" idx="1"/>
          </p:cNvCxnSpPr>
          <p:nvPr/>
        </p:nvCxnSpPr>
        <p:spPr>
          <a:xfrm flipV="1">
            <a:off x="6899954" y="2917765"/>
            <a:ext cx="3030951" cy="230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184" idx="6"/>
            <a:endCxn id="189" idx="1"/>
          </p:cNvCxnSpPr>
          <p:nvPr/>
        </p:nvCxnSpPr>
        <p:spPr>
          <a:xfrm flipV="1">
            <a:off x="6899954" y="3596715"/>
            <a:ext cx="3025358" cy="1627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184" idx="6"/>
            <a:endCxn id="190" idx="1"/>
          </p:cNvCxnSpPr>
          <p:nvPr/>
        </p:nvCxnSpPr>
        <p:spPr>
          <a:xfrm flipV="1">
            <a:off x="6899954" y="4270424"/>
            <a:ext cx="3025358" cy="95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184" idx="6"/>
            <a:endCxn id="191" idx="1"/>
          </p:cNvCxnSpPr>
          <p:nvPr/>
        </p:nvCxnSpPr>
        <p:spPr>
          <a:xfrm flipV="1">
            <a:off x="6899954" y="4944133"/>
            <a:ext cx="3025358" cy="279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184" idx="6"/>
            <a:endCxn id="192" idx="1"/>
          </p:cNvCxnSpPr>
          <p:nvPr/>
        </p:nvCxnSpPr>
        <p:spPr>
          <a:xfrm>
            <a:off x="6899954" y="5223857"/>
            <a:ext cx="3025358" cy="398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a:stCxn id="184" idx="6"/>
            <a:endCxn id="193" idx="1"/>
          </p:cNvCxnSpPr>
          <p:nvPr/>
        </p:nvCxnSpPr>
        <p:spPr>
          <a:xfrm>
            <a:off x="6899954" y="5223857"/>
            <a:ext cx="3025358" cy="1076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a:stCxn id="172" idx="3"/>
            <a:endCxn id="180" idx="2"/>
          </p:cNvCxnSpPr>
          <p:nvPr/>
        </p:nvCxnSpPr>
        <p:spPr>
          <a:xfrm flipV="1">
            <a:off x="3601792" y="1511516"/>
            <a:ext cx="2477428" cy="1298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a:stCxn id="173" idx="3"/>
            <a:endCxn id="180" idx="2"/>
          </p:cNvCxnSpPr>
          <p:nvPr/>
        </p:nvCxnSpPr>
        <p:spPr>
          <a:xfrm flipV="1">
            <a:off x="3566232" y="1511516"/>
            <a:ext cx="2512988" cy="2410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stCxn id="173" idx="3"/>
            <a:endCxn id="181" idx="2"/>
          </p:cNvCxnSpPr>
          <p:nvPr/>
        </p:nvCxnSpPr>
        <p:spPr>
          <a:xfrm flipV="1">
            <a:off x="3566232" y="2755525"/>
            <a:ext cx="2442818" cy="1166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a:stCxn id="173" idx="3"/>
            <a:endCxn id="183" idx="2"/>
          </p:cNvCxnSpPr>
          <p:nvPr/>
        </p:nvCxnSpPr>
        <p:spPr>
          <a:xfrm>
            <a:off x="3566232" y="3922063"/>
            <a:ext cx="2354554" cy="67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a:stCxn id="173" idx="3"/>
            <a:endCxn id="184" idx="2"/>
          </p:cNvCxnSpPr>
          <p:nvPr/>
        </p:nvCxnSpPr>
        <p:spPr>
          <a:xfrm>
            <a:off x="3566232" y="3922063"/>
            <a:ext cx="2450437" cy="130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173" idx="2"/>
            <a:endCxn id="174" idx="7"/>
          </p:cNvCxnSpPr>
          <p:nvPr/>
        </p:nvCxnSpPr>
        <p:spPr>
          <a:xfrm flipH="1">
            <a:off x="1344889" y="4087798"/>
            <a:ext cx="1696516" cy="677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stCxn id="173" idx="2"/>
            <a:endCxn id="175" idx="7"/>
          </p:cNvCxnSpPr>
          <p:nvPr/>
        </p:nvCxnSpPr>
        <p:spPr>
          <a:xfrm flipH="1">
            <a:off x="2412247" y="4087798"/>
            <a:ext cx="629158" cy="677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a:stCxn id="173" idx="2"/>
            <a:endCxn id="176" idx="0"/>
          </p:cNvCxnSpPr>
          <p:nvPr/>
        </p:nvCxnSpPr>
        <p:spPr>
          <a:xfrm>
            <a:off x="3041405" y="4087798"/>
            <a:ext cx="227420" cy="609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173" idx="2"/>
            <a:endCxn id="177" idx="1"/>
          </p:cNvCxnSpPr>
          <p:nvPr/>
        </p:nvCxnSpPr>
        <p:spPr>
          <a:xfrm>
            <a:off x="3041405" y="4087798"/>
            <a:ext cx="1095809" cy="677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a:stCxn id="174" idx="5"/>
            <a:endCxn id="179" idx="0"/>
          </p:cNvCxnSpPr>
          <p:nvPr/>
        </p:nvCxnSpPr>
        <p:spPr>
          <a:xfrm>
            <a:off x="1344889" y="5095642"/>
            <a:ext cx="1341905" cy="564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stCxn id="175" idx="4"/>
            <a:endCxn id="179" idx="0"/>
          </p:cNvCxnSpPr>
          <p:nvPr/>
        </p:nvCxnSpPr>
        <p:spPr>
          <a:xfrm>
            <a:off x="2144186" y="5163992"/>
            <a:ext cx="542608" cy="495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176" idx="4"/>
            <a:endCxn id="179" idx="0"/>
          </p:cNvCxnSpPr>
          <p:nvPr/>
        </p:nvCxnSpPr>
        <p:spPr>
          <a:xfrm flipH="1">
            <a:off x="2686794" y="5168437"/>
            <a:ext cx="582031" cy="49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a:stCxn id="177" idx="3"/>
            <a:endCxn id="179" idx="0"/>
          </p:cNvCxnSpPr>
          <p:nvPr/>
        </p:nvCxnSpPr>
        <p:spPr>
          <a:xfrm flipH="1">
            <a:off x="2686794" y="5095642"/>
            <a:ext cx="1450420" cy="564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169" idx="3"/>
            <a:endCxn id="171" idx="2"/>
          </p:cNvCxnSpPr>
          <p:nvPr/>
        </p:nvCxnSpPr>
        <p:spPr>
          <a:xfrm flipV="1">
            <a:off x="896997" y="3395444"/>
            <a:ext cx="3464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a:stCxn id="171" idx="6"/>
            <a:endCxn id="172" idx="1"/>
          </p:cNvCxnSpPr>
          <p:nvPr/>
        </p:nvCxnSpPr>
        <p:spPr>
          <a:xfrm flipV="1">
            <a:off x="2056235" y="2810291"/>
            <a:ext cx="460342" cy="585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a:stCxn id="171" idx="6"/>
            <a:endCxn id="173" idx="1"/>
          </p:cNvCxnSpPr>
          <p:nvPr/>
        </p:nvCxnSpPr>
        <p:spPr>
          <a:xfrm>
            <a:off x="2056235" y="3395444"/>
            <a:ext cx="460342" cy="526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1125198" y="6459291"/>
            <a:ext cx="1066802" cy="369332"/>
          </a:xfrm>
          <a:prstGeom prst="rect">
            <a:avLst/>
          </a:prstGeom>
          <a:noFill/>
        </p:spPr>
        <p:txBody>
          <a:bodyPr wrap="square" rtlCol="0">
            <a:spAutoFit/>
          </a:bodyPr>
          <a:lstStyle/>
          <a:p>
            <a:r>
              <a:rPr lang="en-US" dirty="0" smtClean="0"/>
              <a:t>Page :09</a:t>
            </a:r>
            <a:endParaRPr lang="en-US" dirty="0"/>
          </a:p>
        </p:txBody>
      </p:sp>
    </p:spTree>
    <p:extLst>
      <p:ext uri="{BB962C8B-B14F-4D97-AF65-F5344CB8AC3E}">
        <p14:creationId xmlns:p14="http://schemas.microsoft.com/office/powerpoint/2010/main" val="2903940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1165</TotalTime>
  <Words>798</Words>
  <Application>Microsoft Office PowerPoint</Application>
  <PresentationFormat>Widescreen</PresentationFormat>
  <Paragraphs>166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Narrow</vt:lpstr>
      <vt:lpstr>Calibri</vt:lpstr>
      <vt:lpstr>Georgia</vt:lpstr>
      <vt:lpstr>Times New Roman</vt:lpstr>
      <vt:lpstr>Tw Cen MT</vt:lpstr>
      <vt:lpstr>Droplet</vt:lpstr>
      <vt:lpstr>Bangladesh Army University of Science and Technology, Saidpur Cantonment, Nilphamari Department of computer science and engineering</vt:lpstr>
      <vt:lpstr>Introduction</vt:lpstr>
      <vt:lpstr>outline</vt:lpstr>
      <vt:lpstr>Problem Definition</vt:lpstr>
      <vt:lpstr>Objective</vt:lpstr>
      <vt:lpstr>Related application</vt:lpstr>
      <vt:lpstr>PowerPoint Presentation</vt:lpstr>
      <vt:lpstr>PowerPoint Presentation</vt:lpstr>
      <vt:lpstr>System Architecture</vt:lpstr>
      <vt:lpstr>Database system</vt:lpstr>
      <vt:lpstr>Tools and technology</vt:lpstr>
      <vt:lpstr>PowerPoint Presentation</vt:lpstr>
      <vt:lpstr>PowerPoint Presentation</vt:lpstr>
      <vt:lpstr>Conclusion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Mehedi Hasan</dc:creator>
  <cp:lastModifiedBy>Nubassim Nushra</cp:lastModifiedBy>
  <cp:revision>61</cp:revision>
  <dcterms:created xsi:type="dcterms:W3CDTF">2023-07-24T13:37:06Z</dcterms:created>
  <dcterms:modified xsi:type="dcterms:W3CDTF">2023-11-02T00:21:59Z</dcterms:modified>
</cp:coreProperties>
</file>