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57" r:id="rId8"/>
    <p:sldId id="258" r:id="rId9"/>
    <p:sldId id="259" r:id="rId10"/>
    <p:sldId id="260"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0" autoAdjust="0"/>
    <p:restoredTop sz="94660"/>
  </p:normalViewPr>
  <p:slideViewPr>
    <p:cSldViewPr snapToGrid="0">
      <p:cViewPr varScale="1">
        <p:scale>
          <a:sx n="115" d="100"/>
          <a:sy n="115" d="100"/>
        </p:scale>
        <p:origin x="208" y="1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D2F6D59-659B-40D8-9B5D-F5EA69350F2E}"/>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5B744A-4AD6-4603-8D91-95814ADD1C8A}"/>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75980F-FE1D-4FD7-BFA9-AC910F6E9AB4}"/>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50B840-B826-4A5A-A600-3F68F1C3CCC5}"/>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2803368-05EC-4347-91AB-E1848E86CDDA}"/>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98D7DF-D37F-4943-A3DC-C39014B86553}"/>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6" name="Footer Placeholder 5">
            <a:extLst>
              <a:ext uri="{FF2B5EF4-FFF2-40B4-BE49-F238E27FC236}">
                <a16:creationId xmlns:a16="http://schemas.microsoft.com/office/drawing/2014/main" xmlns=""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C07FFB-384F-4120-9F74-2493FFF5045B}"/>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8" name="Footer Placeholder 7">
            <a:extLst>
              <a:ext uri="{FF2B5EF4-FFF2-40B4-BE49-F238E27FC236}">
                <a16:creationId xmlns:a16="http://schemas.microsoft.com/office/drawing/2014/main" xmlns=""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37815A1-906B-4F66-A9B3-F1BF9C4A8CE8}"/>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4" name="Footer Placeholder 3">
            <a:extLst>
              <a:ext uri="{FF2B5EF4-FFF2-40B4-BE49-F238E27FC236}">
                <a16:creationId xmlns:a16="http://schemas.microsoft.com/office/drawing/2014/main" xmlns=""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44B6B29-4D1C-4667-807D-F14B8EBEC8C3}"/>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3" name="Footer Placeholder 2">
            <a:extLst>
              <a:ext uri="{FF2B5EF4-FFF2-40B4-BE49-F238E27FC236}">
                <a16:creationId xmlns:a16="http://schemas.microsoft.com/office/drawing/2014/main" xmlns=""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4AB8A04-D83C-43CF-B315-49E502ACEBA9}"/>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6" name="Footer Placeholder 5">
            <a:extLst>
              <a:ext uri="{FF2B5EF4-FFF2-40B4-BE49-F238E27FC236}">
                <a16:creationId xmlns:a16="http://schemas.microsoft.com/office/drawing/2014/main" xmlns=""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564AC2-B11C-46DC-89EE-E7D09C75D434}"/>
              </a:ext>
            </a:extLst>
          </p:cNvPr>
          <p:cNvSpPr>
            <a:spLocks noGrp="1"/>
          </p:cNvSpPr>
          <p:nvPr>
            <p:ph type="dt" sz="half" idx="10"/>
          </p:nvPr>
        </p:nvSpPr>
        <p:spPr/>
        <p:txBody>
          <a:bodyPr/>
          <a:lstStyle/>
          <a:p>
            <a:fld id="{451BDFE6-D27D-4DA7-953E-74377D1BCDB7}" type="datetimeFigureOut">
              <a:rPr lang="en-US" smtClean="0"/>
              <a:t>8/13/17</a:t>
            </a:fld>
            <a:endParaRPr lang="en-US"/>
          </a:p>
        </p:txBody>
      </p:sp>
      <p:sp>
        <p:nvSpPr>
          <p:cNvPr id="6" name="Footer Placeholder 5">
            <a:extLst>
              <a:ext uri="{FF2B5EF4-FFF2-40B4-BE49-F238E27FC236}">
                <a16:creationId xmlns:a16="http://schemas.microsoft.com/office/drawing/2014/main" xmlns=""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8/13/17</a:t>
            </a:fld>
            <a:endParaRPr lang="en-US"/>
          </a:p>
        </p:txBody>
      </p:sp>
      <p:sp>
        <p:nvSpPr>
          <p:cNvPr id="5" name="Footer Placeholder 4">
            <a:extLst>
              <a:ext uri="{FF2B5EF4-FFF2-40B4-BE49-F238E27FC236}">
                <a16:creationId xmlns:a16="http://schemas.microsoft.com/office/drawing/2014/main" xmlns=""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help/reference_prote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proteomes/" TargetMode="External"/><Relationship Id="rId3" Type="http://schemas.openxmlformats.org/officeDocument/2006/relationships/hyperlink" Target="ftp://ftp.uniprot.org/pub/databases/uniprot/current_release/knowledgebase/reference_proteo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F250A-248E-4363-BE86-040330730565}"/>
              </a:ext>
            </a:extLst>
          </p:cNvPr>
          <p:cNvSpPr>
            <a:spLocks noGrp="1"/>
          </p:cNvSpPr>
          <p:nvPr>
            <p:ph type="ctrTitle"/>
          </p:nvPr>
        </p:nvSpPr>
        <p:spPr>
          <a:xfrm>
            <a:off x="1524000" y="171629"/>
            <a:ext cx="9144000" cy="1608726"/>
          </a:xfrm>
        </p:spPr>
        <p:txBody>
          <a:bodyPr>
            <a:noAutofit/>
          </a:bodyPr>
          <a:lstStyle/>
          <a:p>
            <a:r>
              <a:rPr lang="en-US" sz="4400" b="1" dirty="0"/>
              <a:t>User’s Guide: </a:t>
            </a:r>
            <a:r>
              <a:rPr lang="en-US" sz="4000" b="1" dirty="0" err="1" smtClean="0"/>
              <a:t>UniProt_reference_proteome_manager.py</a:t>
            </a:r>
            <a:r>
              <a:rPr lang="en-US" sz="4000" dirty="0"/>
              <a:t/>
            </a:r>
            <a:br>
              <a:rPr lang="en-US" sz="4000" dirty="0"/>
            </a:br>
            <a:r>
              <a:rPr lang="en-US" sz="3600" dirty="0" smtClean="0"/>
              <a:t>August </a:t>
            </a:r>
            <a:r>
              <a:rPr lang="en-US" sz="3600" dirty="0"/>
              <a:t>2017</a:t>
            </a:r>
          </a:p>
        </p:txBody>
      </p:sp>
      <p:pic>
        <p:nvPicPr>
          <p:cNvPr id="5" name="Picture 4">
            <a:extLst>
              <a:ext uri="{FF2B5EF4-FFF2-40B4-BE49-F238E27FC236}">
                <a16:creationId xmlns:a16="http://schemas.microsoft.com/office/drawing/2014/main" xmlns="" id="{02A24FEA-A5B8-4AA7-9A1C-B4A60F59B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30" y="1780355"/>
            <a:ext cx="8500140" cy="4959256"/>
          </a:xfrm>
          <a:prstGeom prst="rect">
            <a:avLst/>
          </a:prstGeom>
        </p:spPr>
      </p:pic>
    </p:spTree>
    <p:extLst>
      <p:ext uri="{BB962C8B-B14F-4D97-AF65-F5344CB8AC3E}">
        <p14:creationId xmlns:p14="http://schemas.microsoft.com/office/powerpoint/2010/main" val="1473241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5EE21-29F4-4890-B89B-0EC185D9F24C}"/>
              </a:ext>
            </a:extLst>
          </p:cNvPr>
          <p:cNvSpPr>
            <a:spLocks noGrp="1"/>
          </p:cNvSpPr>
          <p:nvPr>
            <p:ph type="title"/>
          </p:nvPr>
        </p:nvSpPr>
        <p:spPr/>
        <p:txBody>
          <a:bodyPr/>
          <a:lstStyle/>
          <a:p>
            <a:pPr algn="ctr"/>
            <a:r>
              <a:rPr lang="en-US" b="1" dirty="0"/>
              <a:t>Display Tables Description</a:t>
            </a:r>
          </a:p>
        </p:txBody>
      </p:sp>
      <p:pic>
        <p:nvPicPr>
          <p:cNvPr id="7" name="Content Placeholder 6">
            <a:extLst>
              <a:ext uri="{FF2B5EF4-FFF2-40B4-BE49-F238E27FC236}">
                <a16:creationId xmlns:a16="http://schemas.microsoft.com/office/drawing/2014/main" xmlns=""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a16="http://schemas.microsoft.com/office/drawing/2014/main" xmlns=""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a:t>
            </a:r>
            <a:r>
              <a:rPr lang="en-US" dirty="0" smtClean="0"/>
              <a:t>”: </a:t>
            </a:r>
            <a:r>
              <a:rPr lang="en-US" dirty="0"/>
              <a:t>outputs the number of canonical sequences in the database</a:t>
            </a:r>
          </a:p>
          <a:p>
            <a:pPr marL="342900" indent="-342900">
              <a:buAutoNum type="arabicPeriod"/>
            </a:pPr>
            <a:r>
              <a:rPr lang="en-US" dirty="0" smtClean="0"/>
              <a:t>“Isoform #”: </a:t>
            </a:r>
            <a:r>
              <a:rPr lang="en-US" dirty="0"/>
              <a:t>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AFD2A-5F81-4445-9349-B8531B764232}"/>
              </a:ext>
            </a:extLst>
          </p:cNvPr>
          <p:cNvSpPr>
            <a:spLocks noGrp="1"/>
          </p:cNvSpPr>
          <p:nvPr>
            <p:ph type="title"/>
          </p:nvPr>
        </p:nvSpPr>
        <p:spPr/>
        <p:txBody>
          <a:bodyPr/>
          <a:lstStyle/>
          <a:p>
            <a:pPr algn="ctr"/>
            <a:r>
              <a:rPr lang="en-US" b="1" dirty="0"/>
              <a:t>Menu Buttons</a:t>
            </a:r>
          </a:p>
        </p:txBody>
      </p:sp>
      <p:sp>
        <p:nvSpPr>
          <p:cNvPr id="6" name="TextBox 5">
            <a:extLst>
              <a:ext uri="{FF2B5EF4-FFF2-40B4-BE49-F238E27FC236}">
                <a16:creationId xmlns:a16="http://schemas.microsoft.com/office/drawing/2014/main" xmlns=""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a:t>
            </a:r>
            <a:r>
              <a:rPr lang="en-US" dirty="0" smtClean="0"/>
              <a:t>Default Species”: </a:t>
            </a:r>
            <a:r>
              <a:rPr lang="en-US" dirty="0"/>
              <a:t>saves all databases in the right display table (Selected Proteomes) to a defaults file in the directory the user selects.</a:t>
            </a:r>
          </a:p>
          <a:p>
            <a:pPr marL="342900" indent="-342900">
              <a:buAutoNum type="arabicPeriod"/>
            </a:pPr>
            <a:r>
              <a:rPr lang="en-US" dirty="0" smtClean="0"/>
              <a:t>“Load Default Species”: </a:t>
            </a:r>
            <a:r>
              <a:rPr lang="en-US" dirty="0"/>
              <a:t>imports the databases stored in a defaults file to the right display table (Selected Proteomes)</a:t>
            </a:r>
          </a:p>
        </p:txBody>
      </p:sp>
      <p:pic>
        <p:nvPicPr>
          <p:cNvPr id="14" name="Content Placeholder 13">
            <a:extLst>
              <a:ext uri="{FF2B5EF4-FFF2-40B4-BE49-F238E27FC236}">
                <a16:creationId xmlns:a16="http://schemas.microsoft.com/office/drawing/2014/main" xmlns="" id="{EAC578A9-F697-47E2-BB8A-854131546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552" y="1690688"/>
            <a:ext cx="3177422" cy="4363029"/>
          </a:xfrm>
        </p:spPr>
      </p:pic>
    </p:spTree>
    <p:extLst>
      <p:ext uri="{BB962C8B-B14F-4D97-AF65-F5344CB8AC3E}">
        <p14:creationId xmlns:p14="http://schemas.microsoft.com/office/powerpoint/2010/main" val="26498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CB0A4-DC24-4AB7-8883-0C3300AE67A9}"/>
              </a:ext>
            </a:extLst>
          </p:cNvPr>
          <p:cNvSpPr>
            <a:spLocks noGrp="1"/>
          </p:cNvSpPr>
          <p:nvPr>
            <p:ph type="title"/>
          </p:nvPr>
        </p:nvSpPr>
        <p:spPr>
          <a:xfrm>
            <a:off x="815897" y="153252"/>
            <a:ext cx="10515600" cy="1141703"/>
          </a:xfrm>
        </p:spPr>
        <p:txBody>
          <a:bodyPr/>
          <a:lstStyle/>
          <a:p>
            <a:pPr algn="ctr"/>
            <a:r>
              <a:rPr lang="en-US" b="1" dirty="0"/>
              <a:t>Menu Buttons cont’d</a:t>
            </a:r>
          </a:p>
        </p:txBody>
      </p:sp>
      <p:sp>
        <p:nvSpPr>
          <p:cNvPr id="6" name="TextBox 5">
            <a:extLst>
              <a:ext uri="{FF2B5EF4-FFF2-40B4-BE49-F238E27FC236}">
                <a16:creationId xmlns:a16="http://schemas.microsoft.com/office/drawing/2014/main" xmlns="" id="{E06F40A9-D33F-409B-AC77-A395DDF26DAB}"/>
              </a:ext>
            </a:extLst>
          </p:cNvPr>
          <p:cNvSpPr txBox="1"/>
          <p:nvPr/>
        </p:nvSpPr>
        <p:spPr>
          <a:xfrm>
            <a:off x="375449" y="1323814"/>
            <a:ext cx="9416503" cy="5355312"/>
          </a:xfrm>
          <a:prstGeom prst="rect">
            <a:avLst/>
          </a:prstGeom>
          <a:noFill/>
        </p:spPr>
        <p:txBody>
          <a:bodyPr wrap="square" rtlCol="0">
            <a:spAutoFit/>
          </a:bodyPr>
          <a:lstStyle/>
          <a:p>
            <a:pPr marL="342900" indent="-342900">
              <a:buFont typeface="+mj-lt"/>
              <a:buAutoNum type="arabicPeriod" startAt="5"/>
            </a:pPr>
            <a:r>
              <a:rPr lang="en-US" dirty="0"/>
              <a:t>“</a:t>
            </a:r>
            <a:r>
              <a:rPr lang="en-US" dirty="0" smtClean="0"/>
              <a:t>Download”: </a:t>
            </a:r>
            <a:r>
              <a:rPr lang="en-US" dirty="0"/>
              <a:t>downloads all of the databases shown in the Selected Proteomes display table to </a:t>
            </a:r>
            <a:r>
              <a:rPr lang="en-US" dirty="0" smtClean="0"/>
              <a:t>a user </a:t>
            </a:r>
            <a:r>
              <a:rPr lang="en-US" dirty="0"/>
              <a:t>selected </a:t>
            </a:r>
            <a:r>
              <a:rPr lang="en-US" dirty="0" smtClean="0"/>
              <a:t>general container folder (</a:t>
            </a:r>
            <a:r>
              <a:rPr lang="en-US" dirty="0" err="1" smtClean="0"/>
              <a:t>eg</a:t>
            </a:r>
            <a:r>
              <a:rPr lang="en-US" dirty="0" smtClean="0"/>
              <a:t>. “</a:t>
            </a:r>
            <a:r>
              <a:rPr lang="en-US" dirty="0" err="1" smtClean="0"/>
              <a:t>uniprot_downloads</a:t>
            </a:r>
            <a:r>
              <a:rPr lang="en-US" dirty="0" smtClean="0"/>
              <a:t>”). </a:t>
            </a:r>
            <a:r>
              <a:rPr lang="en-US" dirty="0"/>
              <a:t>Currently, “reference_proteome_manager.py” is configured to download only *.fasta.gz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a:t>
            </a:r>
            <a:r>
              <a:rPr lang="en-US" dirty="0" smtClean="0"/>
              <a:t>subfolder (inside general container folder), </a:t>
            </a:r>
            <a:r>
              <a:rPr lang="en-US" dirty="0"/>
              <a:t>where “date” is the release date of the databases </a:t>
            </a:r>
            <a:r>
              <a:rPr lang="en-US" dirty="0" smtClean="0"/>
              <a:t/>
            </a:r>
            <a:br>
              <a:rPr lang="en-US" dirty="0" smtClean="0"/>
            </a:br>
            <a:r>
              <a:rPr lang="en-US" dirty="0" smtClean="0"/>
              <a:t>(</a:t>
            </a:r>
            <a:r>
              <a:rPr lang="en-US" dirty="0" err="1" smtClean="0"/>
              <a:t>ie</a:t>
            </a:r>
            <a:r>
              <a:rPr lang="en-US" dirty="0"/>
              <a:t>. </a:t>
            </a:r>
            <a:r>
              <a:rPr lang="en-US" dirty="0" smtClean="0"/>
              <a:t>2017.07). </a:t>
            </a:r>
            <a:endParaRPr lang="en-US" dirty="0"/>
          </a:p>
          <a:p>
            <a:pPr marL="1314450" lvl="2" indent="-400050">
              <a:buFont typeface="+mj-lt"/>
              <a:buAutoNum type="romanLcPeriod"/>
            </a:pPr>
            <a:r>
              <a:rPr lang="en-US" dirty="0"/>
              <a:t>Each </a:t>
            </a:r>
            <a:r>
              <a:rPr lang="en-US" dirty="0" smtClean="0"/>
              <a:t>reference proteome will </a:t>
            </a:r>
            <a:r>
              <a:rPr lang="en-US" dirty="0"/>
              <a:t>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a:t>
            </a:r>
            <a:r>
              <a:rPr lang="en-US" dirty="0" smtClean="0"/>
              <a:t>to *_</a:t>
            </a:r>
            <a:r>
              <a:rPr lang="en-US" dirty="0" err="1"/>
              <a:t>all.fasta</a:t>
            </a:r>
            <a:r>
              <a:rPr lang="en-US" dirty="0"/>
              <a:t> </a:t>
            </a:r>
            <a:r>
              <a:rPr lang="en-US" dirty="0" smtClean="0"/>
              <a:t>files </a:t>
            </a:r>
            <a:r>
              <a:rPr lang="en-US" dirty="0"/>
              <a:t>and *_</a:t>
            </a:r>
            <a:r>
              <a:rPr lang="en-US" dirty="0" err="1"/>
              <a:t>canonical.fasta</a:t>
            </a:r>
            <a:r>
              <a:rPr lang="en-US" dirty="0"/>
              <a:t> </a:t>
            </a:r>
            <a:r>
              <a:rPr lang="en-US" dirty="0" smtClean="0"/>
              <a:t>files that </a:t>
            </a:r>
            <a:r>
              <a:rPr lang="en-US" dirty="0"/>
              <a:t>are placed in the common </a:t>
            </a:r>
            <a:r>
              <a:rPr lang="en-US" dirty="0" smtClean="0"/>
              <a:t>“</a:t>
            </a:r>
            <a:r>
              <a:rPr lang="en-US" dirty="0" err="1" smtClean="0"/>
              <a:t>UniProt</a:t>
            </a:r>
            <a:r>
              <a:rPr lang="en-US" dirty="0" smtClean="0"/>
              <a:t>_(date)” </a:t>
            </a:r>
            <a:r>
              <a:rPr lang="en-US" dirty="0"/>
              <a:t>folder. </a:t>
            </a:r>
          </a:p>
          <a:p>
            <a:pPr marL="1314450" lvl="2" indent="-400050">
              <a:buFont typeface="+mj-lt"/>
              <a:buAutoNum type="romanLcPeriod"/>
            </a:pPr>
            <a:r>
              <a:rPr lang="en-US" dirty="0"/>
              <a:t>The naming convention for these files is </a:t>
            </a:r>
            <a:r>
              <a:rPr lang="en-US" dirty="0" smtClean="0"/>
              <a:t>“(version)_(proteome </a:t>
            </a:r>
            <a:r>
              <a:rPr lang="en-US" dirty="0"/>
              <a:t>ID)_(taxonomy ID)_(species name)_</a:t>
            </a:r>
            <a:r>
              <a:rPr lang="en-US" dirty="0" err="1"/>
              <a:t>all.fasta</a:t>
            </a:r>
            <a:r>
              <a:rPr lang="en-US" dirty="0"/>
              <a:t>” or </a:t>
            </a:r>
            <a:r>
              <a:rPr lang="en-US" dirty="0" smtClean="0"/>
              <a:t>“(version)_(proteome </a:t>
            </a:r>
            <a:r>
              <a:rPr lang="en-US" dirty="0"/>
              <a:t>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a:t>
            </a:r>
            <a:r>
              <a:rPr lang="en-US" dirty="0" smtClean="0"/>
              <a:t>. Canonical sequences only are recommended for most use cases.</a:t>
            </a:r>
            <a:endParaRPr lang="en-US" dirty="0"/>
          </a:p>
          <a:p>
            <a:pPr marL="400050" indent="-400050">
              <a:buFont typeface="+mj-lt"/>
              <a:buAutoNum type="arabicPeriod" startAt="5"/>
            </a:pPr>
            <a:r>
              <a:rPr lang="en-US" dirty="0"/>
              <a:t>“Quit”: will quit out of the program. If any changes have been made to the Selected Proteomes display table, the user will be prompted to save the current </a:t>
            </a:r>
            <a:r>
              <a:rPr lang="en-US" dirty="0" smtClean="0"/>
              <a:t>species list to </a:t>
            </a:r>
            <a:r>
              <a:rPr lang="en-US" dirty="0"/>
              <a:t>a new defaults file</a:t>
            </a:r>
            <a:r>
              <a:rPr lang="en-US" dirty="0" smtClean="0"/>
              <a:t>. Default species lists make it easier to regularly update common reference proteomes.</a:t>
            </a:r>
            <a:endParaRPr lang="en-US" dirty="0"/>
          </a:p>
        </p:txBody>
      </p:sp>
      <p:pic>
        <p:nvPicPr>
          <p:cNvPr id="8" name="Content Placeholder 7">
            <a:extLst>
              <a:ext uri="{FF2B5EF4-FFF2-40B4-BE49-F238E27FC236}">
                <a16:creationId xmlns:a16="http://schemas.microsoft.com/office/drawing/2014/main" xmlns="" id="{526C8212-693E-4E3E-AFA7-CAD8E1598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6479" y="1690688"/>
            <a:ext cx="2189002" cy="2861339"/>
          </a:xfrm>
        </p:spPr>
      </p:pic>
    </p:spTree>
    <p:extLst>
      <p:ext uri="{BB962C8B-B14F-4D97-AF65-F5344CB8AC3E}">
        <p14:creationId xmlns:p14="http://schemas.microsoft.com/office/powerpoint/2010/main" val="10519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2A580-0275-4480-8506-FEAE56FC2296}"/>
              </a:ext>
            </a:extLst>
          </p:cNvPr>
          <p:cNvSpPr>
            <a:spLocks noGrp="1"/>
          </p:cNvSpPr>
          <p:nvPr>
            <p:ph type="title"/>
          </p:nvPr>
        </p:nvSpPr>
        <p:spPr/>
        <p:txBody>
          <a:bodyPr/>
          <a:lstStyle/>
          <a:p>
            <a:pPr algn="ctr"/>
            <a:r>
              <a:rPr lang="en-US" b="1" dirty="0"/>
              <a:t>Status Bar Updates</a:t>
            </a:r>
          </a:p>
        </p:txBody>
      </p:sp>
      <p:pic>
        <p:nvPicPr>
          <p:cNvPr id="7" name="Content Placeholder 6">
            <a:extLst>
              <a:ext uri="{FF2B5EF4-FFF2-40B4-BE49-F238E27FC236}">
                <a16:creationId xmlns:a16="http://schemas.microsoft.com/office/drawing/2014/main" xmlns=""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a16="http://schemas.microsoft.com/office/drawing/2014/main" xmlns=""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is </a:t>
            </a:r>
            <a:r>
              <a:rPr lang="en-US" sz="4000" b="1" dirty="0" err="1" smtClean="0"/>
              <a:t>UniProt_reference_proteome_manager</a:t>
            </a:r>
            <a:r>
              <a:rPr lang="en-US" sz="4000" b="1" dirty="0" smtClean="0"/>
              <a:t>?</a:t>
            </a:r>
            <a:endParaRPr lang="en-US" sz="4000" b="1" dirty="0"/>
          </a:p>
        </p:txBody>
      </p:sp>
      <p:sp>
        <p:nvSpPr>
          <p:cNvPr id="3" name="Content Placeholder 2"/>
          <p:cNvSpPr>
            <a:spLocks noGrp="1"/>
          </p:cNvSpPr>
          <p:nvPr>
            <p:ph idx="1"/>
          </p:nvPr>
        </p:nvSpPr>
        <p:spPr/>
        <p:txBody>
          <a:bodyPr/>
          <a:lstStyle/>
          <a:p>
            <a:r>
              <a:rPr lang="en-US" dirty="0" smtClean="0"/>
              <a:t>A GUI Python application to download and manage </a:t>
            </a:r>
            <a:r>
              <a:rPr lang="en-US" dirty="0" err="1" smtClean="0"/>
              <a:t>UniProt</a:t>
            </a:r>
            <a:r>
              <a:rPr lang="en-US" dirty="0" smtClean="0"/>
              <a:t> reference proteomes</a:t>
            </a:r>
          </a:p>
          <a:p>
            <a:r>
              <a:rPr lang="en-US" dirty="0" smtClean="0"/>
              <a:t>Written by Delan Huang and Phil Wilmarth (</a:t>
            </a:r>
            <a:r>
              <a:rPr lang="en-US" dirty="0" err="1" smtClean="0"/>
              <a:t>wilmarth@ohsu.edu</a:t>
            </a:r>
            <a:r>
              <a:rPr lang="en-US" dirty="0" smtClean="0"/>
              <a:t>), OHSU</a:t>
            </a:r>
          </a:p>
          <a:p>
            <a:r>
              <a:rPr lang="en-US" dirty="0" smtClean="0"/>
              <a:t>Available at GitHub: </a:t>
            </a:r>
            <a:r>
              <a:rPr lang="en-US" dirty="0"/>
              <a:t>(https://</a:t>
            </a:r>
            <a:r>
              <a:rPr lang="en-US" dirty="0" err="1"/>
              <a:t>github.com</a:t>
            </a:r>
            <a:r>
              <a:rPr lang="en-US" dirty="0"/>
              <a:t>/Delan-Huang/</a:t>
            </a:r>
            <a:r>
              <a:rPr lang="en-US" dirty="0" err="1"/>
              <a:t>Reference_Proteome_Manager</a:t>
            </a:r>
            <a:r>
              <a:rPr lang="en-US" dirty="0"/>
              <a:t>)</a:t>
            </a:r>
            <a:endParaRPr lang="en-US" dirty="0" smtClean="0"/>
          </a:p>
          <a:p>
            <a:r>
              <a:rPr lang="en-US" dirty="0" smtClean="0"/>
              <a:t>System requirements: Python 3 (developed and tested with v3.6) and an internet connection</a:t>
            </a:r>
            <a:endParaRPr lang="en-US" dirty="0"/>
          </a:p>
        </p:txBody>
      </p:sp>
    </p:spTree>
    <p:extLst>
      <p:ext uri="{BB962C8B-B14F-4D97-AF65-F5344CB8AC3E}">
        <p14:creationId xmlns:p14="http://schemas.microsoft.com/office/powerpoint/2010/main" val="124315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a:t>
            </a:r>
            <a:r>
              <a:rPr lang="en-US" b="1" dirty="0" err="1" smtClean="0"/>
              <a:t>UniProt</a:t>
            </a:r>
            <a:r>
              <a:rPr lang="en-US" b="1" dirty="0" smtClean="0"/>
              <a:t> reference proteomes?</a:t>
            </a:r>
            <a:endParaRPr lang="en-US" b="1" dirty="0"/>
          </a:p>
        </p:txBody>
      </p:sp>
      <p:sp>
        <p:nvSpPr>
          <p:cNvPr id="3" name="Content Placeholder 2"/>
          <p:cNvSpPr>
            <a:spLocks noGrp="1"/>
          </p:cNvSpPr>
          <p:nvPr>
            <p:ph idx="1"/>
          </p:nvPr>
        </p:nvSpPr>
        <p:spPr/>
        <p:txBody>
          <a:bodyPr/>
          <a:lstStyle/>
          <a:p>
            <a:r>
              <a:rPr lang="en-US" dirty="0" smtClean="0"/>
              <a:t>High quality, complete proteomes that span the tree of life</a:t>
            </a:r>
          </a:p>
          <a:p>
            <a:r>
              <a:rPr lang="en-US" dirty="0" smtClean="0"/>
              <a:t>See: </a:t>
            </a:r>
            <a:r>
              <a:rPr lang="en-US" dirty="0">
                <a:hlinkClick r:id="rId2"/>
              </a:rPr>
              <a:t>http://www.uniprot.org/help/reference_proteome</a:t>
            </a:r>
            <a:endParaRPr lang="en-US" dirty="0" smtClean="0"/>
          </a:p>
          <a:p>
            <a:r>
              <a:rPr lang="en-US" dirty="0" smtClean="0"/>
              <a:t>Reference proteome statistics (July 2017):</a:t>
            </a:r>
          </a:p>
          <a:p>
            <a:endParaRPr lang="en-US" dirty="0"/>
          </a:p>
        </p:txBody>
      </p:sp>
      <p:graphicFrame>
        <p:nvGraphicFramePr>
          <p:cNvPr id="4" name="Table 3"/>
          <p:cNvGraphicFramePr>
            <a:graphicFrameLocks noGrp="1"/>
          </p:cNvGraphicFramePr>
          <p:nvPr>
            <p:extLst/>
          </p:nvPr>
        </p:nvGraphicFramePr>
        <p:xfrm>
          <a:off x="1581524" y="3550272"/>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err="1" smtClean="0"/>
                        <a:t>Phyogenetic</a:t>
                      </a:r>
                      <a:r>
                        <a:rPr lang="en-US" baseline="0" dirty="0" smtClean="0"/>
                        <a:t> Kingdom</a:t>
                      </a:r>
                      <a:endParaRPr lang="en-US" dirty="0"/>
                    </a:p>
                  </a:txBody>
                  <a:tcPr/>
                </a:tc>
                <a:tc>
                  <a:txBody>
                    <a:bodyPr/>
                    <a:lstStyle/>
                    <a:p>
                      <a:r>
                        <a:rPr lang="en-US" dirty="0" smtClean="0"/>
                        <a:t>Number of proteomes</a:t>
                      </a:r>
                      <a:endParaRPr lang="en-US" dirty="0"/>
                    </a:p>
                  </a:txBody>
                  <a:tcPr/>
                </a:tc>
              </a:tr>
              <a:tr h="370840">
                <a:tc>
                  <a:txBody>
                    <a:bodyPr/>
                    <a:lstStyle/>
                    <a:p>
                      <a:r>
                        <a:rPr lang="en-US" dirty="0" smtClean="0"/>
                        <a:t>Archaea</a:t>
                      </a:r>
                      <a:endParaRPr lang="en-US" dirty="0"/>
                    </a:p>
                  </a:txBody>
                  <a:tcPr/>
                </a:tc>
                <a:tc>
                  <a:txBody>
                    <a:bodyPr/>
                    <a:lstStyle/>
                    <a:p>
                      <a:r>
                        <a:rPr lang="en-US" dirty="0" smtClean="0"/>
                        <a:t>372</a:t>
                      </a:r>
                      <a:endParaRPr lang="en-US" dirty="0"/>
                    </a:p>
                  </a:txBody>
                  <a:tcPr/>
                </a:tc>
              </a:tr>
              <a:tr h="370840">
                <a:tc>
                  <a:txBody>
                    <a:bodyPr/>
                    <a:lstStyle/>
                    <a:p>
                      <a:r>
                        <a:rPr lang="en-US" dirty="0" smtClean="0"/>
                        <a:t>Bacteria</a:t>
                      </a:r>
                      <a:endParaRPr lang="en-US" dirty="0"/>
                    </a:p>
                  </a:txBody>
                  <a:tcPr/>
                </a:tc>
                <a:tc>
                  <a:txBody>
                    <a:bodyPr/>
                    <a:lstStyle/>
                    <a:p>
                      <a:r>
                        <a:rPr lang="en-US" dirty="0" smtClean="0"/>
                        <a:t>6521</a:t>
                      </a:r>
                      <a:endParaRPr lang="en-US" dirty="0"/>
                    </a:p>
                  </a:txBody>
                  <a:tcPr/>
                </a:tc>
              </a:tr>
              <a:tr h="370840">
                <a:tc>
                  <a:txBody>
                    <a:bodyPr/>
                    <a:lstStyle/>
                    <a:p>
                      <a:r>
                        <a:rPr lang="en-US" dirty="0" err="1" smtClean="0"/>
                        <a:t>Eukaryota</a:t>
                      </a:r>
                      <a:endParaRPr lang="en-US" dirty="0"/>
                    </a:p>
                  </a:txBody>
                  <a:tcPr/>
                </a:tc>
                <a:tc>
                  <a:txBody>
                    <a:bodyPr/>
                    <a:lstStyle/>
                    <a:p>
                      <a:r>
                        <a:rPr lang="en-US" dirty="0" smtClean="0"/>
                        <a:t>993</a:t>
                      </a:r>
                      <a:endParaRPr lang="en-US" dirty="0"/>
                    </a:p>
                  </a:txBody>
                  <a:tcPr/>
                </a:tc>
              </a:tr>
              <a:tr h="370840">
                <a:tc>
                  <a:txBody>
                    <a:bodyPr/>
                    <a:lstStyle/>
                    <a:p>
                      <a:r>
                        <a:rPr lang="en-US" dirty="0" smtClean="0"/>
                        <a:t>Viruses</a:t>
                      </a:r>
                      <a:endParaRPr lang="en-US" dirty="0"/>
                    </a:p>
                  </a:txBody>
                  <a:tcPr/>
                </a:tc>
                <a:tc>
                  <a:txBody>
                    <a:bodyPr/>
                    <a:lstStyle/>
                    <a:p>
                      <a:r>
                        <a:rPr lang="en-US" dirty="0" smtClean="0"/>
                        <a:t>506</a:t>
                      </a:r>
                      <a:endParaRPr lang="en-US" dirty="0"/>
                    </a:p>
                  </a:txBody>
                  <a:tcPr/>
                </a:tc>
              </a:tr>
            </a:tbl>
          </a:graphicData>
        </a:graphic>
      </p:graphicFrame>
    </p:spTree>
    <p:extLst>
      <p:ext uri="{BB962C8B-B14F-4D97-AF65-F5344CB8AC3E}">
        <p14:creationId xmlns:p14="http://schemas.microsoft.com/office/powerpoint/2010/main" val="8614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reference proteomes?</a:t>
            </a:r>
            <a:endParaRPr lang="en-US" dirty="0"/>
          </a:p>
        </p:txBody>
      </p:sp>
      <p:sp>
        <p:nvSpPr>
          <p:cNvPr id="3" name="Content Placeholder 2"/>
          <p:cNvSpPr>
            <a:spLocks noGrp="1"/>
          </p:cNvSpPr>
          <p:nvPr>
            <p:ph idx="1"/>
          </p:nvPr>
        </p:nvSpPr>
        <p:spPr/>
        <p:txBody>
          <a:bodyPr/>
          <a:lstStyle/>
          <a:p>
            <a:r>
              <a:rPr lang="en-US" dirty="0" smtClean="0"/>
              <a:t>Reference proteomes are available from </a:t>
            </a:r>
            <a:r>
              <a:rPr lang="en-US" dirty="0" err="1" smtClean="0"/>
              <a:t>UniProt</a:t>
            </a:r>
            <a:r>
              <a:rPr lang="en-US" dirty="0" smtClean="0"/>
              <a:t> main web pages and at </a:t>
            </a:r>
            <a:r>
              <a:rPr lang="en-US" dirty="0"/>
              <a:t>the Proteomes page: </a:t>
            </a:r>
            <a:r>
              <a:rPr lang="en-US" dirty="0">
                <a:hlinkClick r:id="rId2"/>
              </a:rPr>
              <a:t>http://www.uniprot.org/proteomes</a:t>
            </a:r>
            <a:r>
              <a:rPr lang="en-US" dirty="0" smtClean="0">
                <a:hlinkClick r:id="rId2"/>
              </a:rPr>
              <a:t>/</a:t>
            </a:r>
            <a:endParaRPr lang="en-US" dirty="0" smtClean="0"/>
          </a:p>
          <a:p>
            <a:r>
              <a:rPr lang="en-US" dirty="0" smtClean="0"/>
              <a:t>They </a:t>
            </a:r>
            <a:r>
              <a:rPr lang="en-US" dirty="0"/>
              <a:t>are available via FTP at: </a:t>
            </a:r>
            <a:r>
              <a:rPr lang="en-US" dirty="0">
                <a:hlinkClick r:id="rId3" action="ppaction://hlinkfile"/>
              </a:rPr>
              <a:t>ftp://ftp.uniprot.org/pub/databases/uniprot/current_release/knowledgebase/reference_proteomes</a:t>
            </a:r>
            <a:r>
              <a:rPr lang="en-US" dirty="0" smtClean="0">
                <a:hlinkClick r:id="rId3" action="ppaction://hlinkfile"/>
              </a:rPr>
              <a:t>/</a:t>
            </a:r>
            <a:endParaRPr lang="en-US" dirty="0" smtClean="0"/>
          </a:p>
          <a:p>
            <a:r>
              <a:rPr lang="en-US" dirty="0" smtClean="0"/>
              <a:t>Designation of canonical sequences and associated isoforms, and annotation of isoforms are superior for the FTP files</a:t>
            </a:r>
          </a:p>
          <a:p>
            <a:r>
              <a:rPr lang="en-US" dirty="0" smtClean="0"/>
              <a:t>Reference proteome naming and multiple files per species make the FTP site challenging to navigate</a:t>
            </a:r>
            <a:endParaRPr lang="en-US" dirty="0"/>
          </a:p>
        </p:txBody>
      </p:sp>
    </p:spTree>
    <p:extLst>
      <p:ext uri="{BB962C8B-B14F-4D97-AF65-F5344CB8AC3E}">
        <p14:creationId xmlns:p14="http://schemas.microsoft.com/office/powerpoint/2010/main" val="16116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UniProt_reference_proteome_manager</a:t>
            </a:r>
            <a:r>
              <a:rPr lang="en-US" b="1" dirty="0" smtClean="0"/>
              <a:t> </a:t>
            </a:r>
            <a:r>
              <a:rPr lang="en-US" b="1" dirty="0" smtClean="0"/>
              <a:t>helps</a:t>
            </a:r>
            <a:endParaRPr lang="en-US" b="1" dirty="0"/>
          </a:p>
        </p:txBody>
      </p:sp>
      <p:sp>
        <p:nvSpPr>
          <p:cNvPr id="3" name="Content Placeholder 2"/>
          <p:cNvSpPr>
            <a:spLocks noGrp="1"/>
          </p:cNvSpPr>
          <p:nvPr>
            <p:ph idx="1"/>
          </p:nvPr>
        </p:nvSpPr>
        <p:spPr/>
        <p:txBody>
          <a:bodyPr/>
          <a:lstStyle/>
          <a:p>
            <a:r>
              <a:rPr lang="en-US" dirty="0" smtClean="0"/>
              <a:t>The App presents reference proteomes in an informative graphical user interface (GUI)</a:t>
            </a:r>
          </a:p>
          <a:p>
            <a:r>
              <a:rPr lang="en-US" dirty="0" smtClean="0"/>
              <a:t>Reference proteomes are designated by species names and searching and filtering of the 8000+ proteomes is supported</a:t>
            </a:r>
          </a:p>
          <a:p>
            <a:r>
              <a:rPr lang="en-US" dirty="0" smtClean="0"/>
              <a:t>Sets of user-defined default organisms are support to facilitate frequent downloading of common proteomes</a:t>
            </a:r>
          </a:p>
          <a:p>
            <a:r>
              <a:rPr lang="en-US" dirty="0" smtClean="0"/>
              <a:t>Locating FTP files and downloading is automated</a:t>
            </a:r>
          </a:p>
          <a:p>
            <a:r>
              <a:rPr lang="en-US" dirty="0" smtClean="0"/>
              <a:t>Reference proteome naming and file organization are standardized </a:t>
            </a:r>
            <a:endParaRPr lang="en-US" dirty="0"/>
          </a:p>
        </p:txBody>
      </p:sp>
    </p:spTree>
    <p:extLst>
      <p:ext uri="{BB962C8B-B14F-4D97-AF65-F5344CB8AC3E}">
        <p14:creationId xmlns:p14="http://schemas.microsoft.com/office/powerpoint/2010/main" val="48980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Running</a:t>
            </a:r>
            <a:r>
              <a:rPr lang="en-US" sz="4000" b="1" dirty="0" smtClean="0"/>
              <a:t> </a:t>
            </a:r>
            <a:r>
              <a:rPr lang="en-US" sz="4000" b="1" dirty="0" err="1" smtClean="0"/>
              <a:t>UniProt_reference_proteome_manager</a:t>
            </a:r>
            <a:endParaRPr lang="en-US" sz="4000" b="1" dirty="0"/>
          </a:p>
        </p:txBody>
      </p:sp>
      <p:sp>
        <p:nvSpPr>
          <p:cNvPr id="3" name="Content Placeholder 2"/>
          <p:cNvSpPr>
            <a:spLocks noGrp="1"/>
          </p:cNvSpPr>
          <p:nvPr>
            <p:ph idx="1"/>
          </p:nvPr>
        </p:nvSpPr>
        <p:spPr/>
        <p:txBody>
          <a:bodyPr>
            <a:normAutofit fontScale="92500" lnSpcReduction="10000"/>
          </a:bodyPr>
          <a:lstStyle/>
          <a:p>
            <a:r>
              <a:rPr lang="en-US" dirty="0" smtClean="0"/>
              <a:t>A few files are needed: </a:t>
            </a:r>
            <a:r>
              <a:rPr lang="en-US" dirty="0" err="1" smtClean="0"/>
              <a:t>UniProt_reference_proteome_manager.py</a:t>
            </a:r>
            <a:r>
              <a:rPr lang="en-US" dirty="0" smtClean="0"/>
              <a:t>, </a:t>
            </a:r>
            <a:r>
              <a:rPr lang="en-US" dirty="0" err="1" smtClean="0"/>
              <a:t>fasta_lib.py</a:t>
            </a:r>
            <a:r>
              <a:rPr lang="en-US" dirty="0" smtClean="0"/>
              <a:t>, </a:t>
            </a:r>
            <a:r>
              <a:rPr lang="en-US" dirty="0" err="1" smtClean="0"/>
              <a:t>reverse_fasta.py</a:t>
            </a:r>
            <a:r>
              <a:rPr lang="en-US" dirty="0" smtClean="0"/>
              <a:t>, and a contaminants FASTA file (configured to use </a:t>
            </a:r>
            <a:r>
              <a:rPr lang="en-US" dirty="0" smtClean="0"/>
              <a:t>“</a:t>
            </a:r>
            <a:r>
              <a:rPr lang="en-US" dirty="0" err="1" smtClean="0"/>
              <a:t>Thermo</a:t>
            </a:r>
            <a:r>
              <a:rPr lang="en-US" dirty="0" err="1" smtClean="0"/>
              <a:t>_contams_fixed.fasta</a:t>
            </a:r>
            <a:r>
              <a:rPr lang="en-US" dirty="0" smtClean="0"/>
              <a:t>”)</a:t>
            </a:r>
          </a:p>
          <a:p>
            <a:r>
              <a:rPr lang="en-US" dirty="0" smtClean="0"/>
              <a:t>The files should be in the same folder and that folder can be located anywhere</a:t>
            </a:r>
          </a:p>
          <a:p>
            <a:r>
              <a:rPr lang="en-US" dirty="0" smtClean="0"/>
              <a:t>Python version 3 is required</a:t>
            </a:r>
            <a:r>
              <a:rPr lang="en-US" dirty="0"/>
              <a:t> (3.6 is current release) </a:t>
            </a:r>
            <a:endParaRPr lang="en-US" dirty="0" smtClean="0"/>
          </a:p>
          <a:p>
            <a:pPr lvl="1"/>
            <a:r>
              <a:rPr lang="en-US" dirty="0">
                <a:hlinkClick r:id="rId2"/>
              </a:rPr>
              <a:t>https://www.python.org/downloads</a:t>
            </a:r>
            <a:r>
              <a:rPr lang="en-US" dirty="0" smtClean="0">
                <a:hlinkClick r:id="rId2"/>
              </a:rPr>
              <a:t>/</a:t>
            </a:r>
            <a:endParaRPr lang="en-US" dirty="0" smtClean="0"/>
          </a:p>
          <a:p>
            <a:pPr lvl="1"/>
            <a:r>
              <a:rPr lang="en-US" dirty="0"/>
              <a:t>https://</a:t>
            </a:r>
            <a:r>
              <a:rPr lang="en-US" dirty="0" err="1"/>
              <a:t>www.continuum.io</a:t>
            </a:r>
            <a:r>
              <a:rPr lang="en-US" dirty="0"/>
              <a:t>/downloads</a:t>
            </a:r>
            <a:endParaRPr lang="en-US" dirty="0" smtClean="0"/>
          </a:p>
          <a:p>
            <a:r>
              <a:rPr lang="en-US" dirty="0" smtClean="0"/>
              <a:t>Application can be ran from command line or integrated programming environment editor windows</a:t>
            </a:r>
          </a:p>
          <a:p>
            <a:pPr lvl="1"/>
            <a:r>
              <a:rPr lang="en-US" dirty="0" smtClean="0"/>
              <a:t>There are many online resources for how to run python scripts</a:t>
            </a:r>
            <a:endParaRPr lang="en-US" dirty="0"/>
          </a:p>
        </p:txBody>
      </p:sp>
    </p:spTree>
    <p:extLst>
      <p:ext uri="{BB962C8B-B14F-4D97-AF65-F5344CB8AC3E}">
        <p14:creationId xmlns:p14="http://schemas.microsoft.com/office/powerpoint/2010/main" val="7844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0C90F-4481-4C0C-8303-AF5538EDB207}"/>
              </a:ext>
            </a:extLst>
          </p:cNvPr>
          <p:cNvSpPr>
            <a:spLocks noGrp="1"/>
          </p:cNvSpPr>
          <p:nvPr>
            <p:ph type="title"/>
          </p:nvPr>
        </p:nvSpPr>
        <p:spPr>
          <a:xfrm>
            <a:off x="825321" y="129467"/>
            <a:ext cx="10515600" cy="1169097"/>
          </a:xfrm>
        </p:spPr>
        <p:txBody>
          <a:bodyPr/>
          <a:lstStyle/>
          <a:p>
            <a:pPr algn="ctr"/>
            <a:r>
              <a:rPr lang="en-US" b="1" dirty="0"/>
              <a:t>Overview</a:t>
            </a:r>
          </a:p>
        </p:txBody>
      </p:sp>
      <p:sp>
        <p:nvSpPr>
          <p:cNvPr id="7" name="TextBox 6">
            <a:extLst>
              <a:ext uri="{FF2B5EF4-FFF2-40B4-BE49-F238E27FC236}">
                <a16:creationId xmlns:a16="http://schemas.microsoft.com/office/drawing/2014/main" xmlns="" id="{AFAA1ECF-262C-492F-B424-70461622F911}"/>
              </a:ext>
            </a:extLst>
          </p:cNvPr>
          <p:cNvSpPr txBox="1"/>
          <p:nvPr/>
        </p:nvSpPr>
        <p:spPr>
          <a:xfrm>
            <a:off x="85271" y="1027906"/>
            <a:ext cx="5425844" cy="5909310"/>
          </a:xfrm>
          <a:prstGeom prst="rect">
            <a:avLst/>
          </a:prstGeom>
          <a:noFill/>
        </p:spPr>
        <p:txBody>
          <a:bodyPr wrap="square" rtlCol="0">
            <a:spAutoFit/>
          </a:bodyPr>
          <a:lstStyle/>
          <a:p>
            <a:r>
              <a:rPr lang="en-US" b="1" dirty="0"/>
              <a:t>The general program flow is as follows:</a:t>
            </a:r>
          </a:p>
          <a:p>
            <a:pPr marL="342900" indent="-342900">
              <a:buAutoNum type="alphaUcPeriod"/>
            </a:pPr>
            <a:r>
              <a:rPr lang="en-US" dirty="0"/>
              <a:t>Select kingdom filters and type in any partial word/phrase and taxonomy number into respective search bars and press the “Show Filtered List” button to display all relevant databases into the left display table. You can also select whether or not you want decoy databases and/or common contaminants in your </a:t>
            </a:r>
            <a:r>
              <a:rPr lang="en-US" dirty="0" err="1"/>
              <a:t>fasta</a:t>
            </a:r>
            <a:r>
              <a:rPr lang="en-US" dirty="0"/>
              <a:t> files</a:t>
            </a:r>
          </a:p>
          <a:p>
            <a:pPr marL="342900" indent="-342900">
              <a:buAutoNum type="alphaUcPeriod"/>
            </a:pPr>
            <a:r>
              <a:rPr lang="en-US" dirty="0"/>
              <a:t>Here you can then select databases and using the “Add Proteome(s)” button add databases to the right display table. This table represents all databases that are to be downloaded.</a:t>
            </a:r>
          </a:p>
          <a:p>
            <a:pPr marL="342900" indent="-342900">
              <a:buAutoNum type="alphaUcPeriod"/>
            </a:pPr>
            <a:r>
              <a:rPr lang="en-US" dirty="0"/>
              <a:t>Notable buttons here include the “Save Defaults” and “Import Defaults” buttons. These buttons allow the user to save current selections in the right display table to a defaults file, or import databases from a previously saved defaults file.</a:t>
            </a:r>
          </a:p>
          <a:p>
            <a:pPr marL="342900" indent="-342900">
              <a:buAutoNum type="alphaUcPeriod"/>
            </a:pPr>
            <a:r>
              <a:rPr lang="en-US" dirty="0"/>
              <a:t>This display table shows all selected databases that the user wants to download.</a:t>
            </a:r>
          </a:p>
          <a:p>
            <a:pPr marL="342900" indent="-342900">
              <a:buAutoNum type="alphaUcPeriod"/>
            </a:pPr>
            <a:r>
              <a:rPr lang="en-US" dirty="0"/>
              <a:t>Press “Download Databases” to download all </a:t>
            </a:r>
            <a:r>
              <a:rPr lang="en-US" dirty="0" err="1"/>
              <a:t>fasta</a:t>
            </a:r>
            <a:r>
              <a:rPr lang="en-US" dirty="0"/>
              <a:t> files.</a:t>
            </a:r>
          </a:p>
        </p:txBody>
      </p:sp>
      <p:sp>
        <p:nvSpPr>
          <p:cNvPr id="8" name="TextBox 7">
            <a:extLst>
              <a:ext uri="{FF2B5EF4-FFF2-40B4-BE49-F238E27FC236}">
                <a16:creationId xmlns:a16="http://schemas.microsoft.com/office/drawing/2014/main" xmlns=""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a:t>
            </a:r>
            <a:r>
              <a:rPr lang="en-US" dirty="0" smtClean="0"/>
              <a:t> This </a:t>
            </a:r>
            <a:r>
              <a:rPr lang="en-US" dirty="0"/>
              <a:t>status bar will display any changes made to either display box including adding/dropping proteomes, </a:t>
            </a:r>
            <a:r>
              <a:rPr lang="en-US" dirty="0" err="1"/>
              <a:t>refiltering</a:t>
            </a:r>
            <a:r>
              <a:rPr lang="en-US" dirty="0"/>
              <a:t> the database list, and downloading files.</a:t>
            </a:r>
          </a:p>
        </p:txBody>
      </p:sp>
      <p:pic>
        <p:nvPicPr>
          <p:cNvPr id="9" name="Content Placeholder 8">
            <a:extLst>
              <a:ext uri="{FF2B5EF4-FFF2-40B4-BE49-F238E27FC236}">
                <a16:creationId xmlns:a16="http://schemas.microsoft.com/office/drawing/2014/main" xmlns="" id="{BA22EBB6-905F-4527-B64A-14B5FEA3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0345" y="1298564"/>
            <a:ext cx="6626384" cy="4121224"/>
          </a:xfrm>
        </p:spPr>
      </p:pic>
    </p:spTree>
    <p:extLst>
      <p:ext uri="{BB962C8B-B14F-4D97-AF65-F5344CB8AC3E}">
        <p14:creationId xmlns:p14="http://schemas.microsoft.com/office/powerpoint/2010/main" val="233789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2A41A-294E-456E-AF8A-EF505C3ED328}"/>
              </a:ext>
            </a:extLst>
          </p:cNvPr>
          <p:cNvSpPr>
            <a:spLocks noGrp="1"/>
          </p:cNvSpPr>
          <p:nvPr>
            <p:ph type="title"/>
          </p:nvPr>
        </p:nvSpPr>
        <p:spPr/>
        <p:txBody>
          <a:bodyPr/>
          <a:lstStyle/>
          <a:p>
            <a:pPr algn="ctr"/>
            <a:r>
              <a:rPr lang="en-US" b="1" dirty="0" smtClean="0"/>
              <a:t>Filter Descriptions</a:t>
            </a:r>
            <a:endParaRPr lang="en-US" b="1" dirty="0"/>
          </a:p>
        </p:txBody>
      </p:sp>
      <p:sp>
        <p:nvSpPr>
          <p:cNvPr id="6" name="TextBox 5">
            <a:extLst>
              <a:ext uri="{FF2B5EF4-FFF2-40B4-BE49-F238E27FC236}">
                <a16:creationId xmlns:a16="http://schemas.microsoft.com/office/drawing/2014/main" xmlns="" id="{96719524-CA70-45DC-A8CA-6B093B27E318}"/>
              </a:ext>
            </a:extLst>
          </p:cNvPr>
          <p:cNvSpPr txBox="1"/>
          <p:nvPr/>
        </p:nvSpPr>
        <p:spPr>
          <a:xfrm>
            <a:off x="175613" y="1497297"/>
            <a:ext cx="6576413" cy="5632311"/>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kingdom their species belongs to.</a:t>
            </a:r>
          </a:p>
          <a:p>
            <a:pPr marL="342900" indent="-342900">
              <a:buAutoNum type="arabicPeriod"/>
            </a:pPr>
            <a:r>
              <a:rPr lang="en-US" dirty="0"/>
              <a:t>The “Additional Database </a:t>
            </a:r>
            <a:r>
              <a:rPr lang="en-US" dirty="0" smtClean="0"/>
              <a:t>Processing” </a:t>
            </a:r>
            <a:r>
              <a:rPr lang="en-US" dirty="0"/>
              <a:t>checkboxes allow the user to decide whether or not downloaded </a:t>
            </a:r>
            <a:r>
              <a:rPr lang="en-US" dirty="0" err="1"/>
              <a:t>fasta</a:t>
            </a:r>
            <a:r>
              <a:rPr lang="en-US" dirty="0"/>
              <a:t> files should include </a:t>
            </a:r>
            <a:r>
              <a:rPr lang="en-US" dirty="0" smtClean="0"/>
              <a:t>reversed </a:t>
            </a:r>
            <a:r>
              <a:rPr lang="en-US" dirty="0"/>
              <a:t>sequences and/or common contaminants.</a:t>
            </a:r>
          </a:p>
          <a:p>
            <a:pPr marL="342900" indent="-342900">
              <a:buFontTx/>
              <a:buAutoNum type="arabicPeriod"/>
            </a:pPr>
            <a:r>
              <a:rPr lang="en-US" dirty="0"/>
              <a:t>The “Species Name” search bar allows the user to type in either a partial word/phrase or complete word/phrase that match the name of the desired species. 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It is </a:t>
            </a:r>
            <a:r>
              <a:rPr lang="en-US" dirty="0" smtClean="0"/>
              <a:t>valid </a:t>
            </a:r>
            <a:r>
              <a:rPr lang="en-US" dirty="0"/>
              <a:t>to have empty search bars including kingdoms. Also, if </a:t>
            </a:r>
            <a:r>
              <a:rPr lang="en-US" dirty="0" smtClean="0"/>
              <a:t>“Target/Decoy Databases” </a:t>
            </a:r>
            <a:r>
              <a:rPr lang="en-US" dirty="0"/>
              <a:t>is selected, </a:t>
            </a:r>
            <a:r>
              <a:rPr lang="en-US" dirty="0" smtClean="0"/>
              <a:t>“*_both” </a:t>
            </a:r>
            <a:r>
              <a:rPr lang="en-US" dirty="0"/>
              <a:t>will be appended to the </a:t>
            </a:r>
            <a:r>
              <a:rPr lang="en-US" dirty="0" err="1" smtClean="0"/>
              <a:t>fasta</a:t>
            </a:r>
            <a:r>
              <a:rPr lang="en-US" dirty="0" smtClean="0"/>
              <a:t> file name (with or without </a:t>
            </a:r>
            <a:r>
              <a:rPr lang="en-US" dirty="0" err="1" smtClean="0"/>
              <a:t>contams</a:t>
            </a:r>
            <a:r>
              <a:rPr lang="en-US" dirty="0" smtClean="0"/>
              <a:t>). </a:t>
            </a:r>
            <a:r>
              <a:rPr lang="en-US" dirty="0"/>
              <a:t>If </a:t>
            </a:r>
            <a:r>
              <a:rPr lang="en-US" dirty="0" smtClean="0"/>
              <a:t>only “Add Contaminants</a:t>
            </a:r>
            <a:r>
              <a:rPr lang="en-US" dirty="0"/>
              <a:t>” is selected, “*_for” will be appended</a:t>
            </a:r>
            <a:r>
              <a:rPr lang="en-US" dirty="0" smtClean="0"/>
              <a:t>.</a:t>
            </a:r>
            <a:endParaRPr lang="en-US" dirty="0"/>
          </a:p>
          <a:p>
            <a:pPr marL="342900" indent="-342900">
              <a:buAutoNum type="arabicPeriod"/>
            </a:pPr>
            <a:endParaRPr lang="en-US" dirty="0"/>
          </a:p>
        </p:txBody>
      </p:sp>
      <p:pic>
        <p:nvPicPr>
          <p:cNvPr id="8" name="Content Placeholder 7">
            <a:extLst>
              <a:ext uri="{FF2B5EF4-FFF2-40B4-BE49-F238E27FC236}">
                <a16:creationId xmlns:a16="http://schemas.microsoft.com/office/drawing/2014/main" xmlns="" id="{308B288B-3489-4FD6-8FC1-87CD3D754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026" y="1497297"/>
            <a:ext cx="5375688" cy="3801379"/>
          </a:xfrm>
        </p:spPr>
      </p:pic>
    </p:spTree>
    <p:extLst>
      <p:ext uri="{BB962C8B-B14F-4D97-AF65-F5344CB8AC3E}">
        <p14:creationId xmlns:p14="http://schemas.microsoft.com/office/powerpoint/2010/main" val="37133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C4AC0-B4FC-4F18-9E24-4341BBF191C1}"/>
              </a:ext>
            </a:extLst>
          </p:cNvPr>
          <p:cNvSpPr>
            <a:spLocks noGrp="1"/>
          </p:cNvSpPr>
          <p:nvPr>
            <p:ph type="title"/>
          </p:nvPr>
        </p:nvSpPr>
        <p:spPr>
          <a:xfrm>
            <a:off x="838200" y="365126"/>
            <a:ext cx="10515600" cy="1012914"/>
          </a:xfrm>
        </p:spPr>
        <p:txBody>
          <a:bodyPr/>
          <a:lstStyle/>
          <a:p>
            <a:pPr algn="ctr"/>
            <a:r>
              <a:rPr lang="en-US" b="1" dirty="0"/>
              <a:t>Filters Example</a:t>
            </a:r>
          </a:p>
        </p:txBody>
      </p:sp>
      <p:sp>
        <p:nvSpPr>
          <p:cNvPr id="6" name="TextBox 5">
            <a:extLst>
              <a:ext uri="{FF2B5EF4-FFF2-40B4-BE49-F238E27FC236}">
                <a16:creationId xmlns:a16="http://schemas.microsoft.com/office/drawing/2014/main" xmlns="" id="{F4D27808-9904-45BC-8BC8-C0D19D9AD3D4}"/>
              </a:ext>
            </a:extLst>
          </p:cNvPr>
          <p:cNvSpPr txBox="1"/>
          <p:nvPr/>
        </p:nvSpPr>
        <p:spPr>
          <a:xfrm>
            <a:off x="298119" y="1404368"/>
            <a:ext cx="11608642" cy="923330"/>
          </a:xfrm>
          <a:prstGeom prst="rect">
            <a:avLst/>
          </a:prstGeom>
          <a:noFill/>
        </p:spPr>
        <p:txBody>
          <a:bodyPr wrap="square" rtlCol="0">
            <a:spAutoFit/>
          </a:bodyPr>
          <a:lstStyle/>
          <a:p>
            <a:r>
              <a:rPr lang="en-US" dirty="0" smtClean="0"/>
              <a:t>Here, all </a:t>
            </a:r>
            <a:r>
              <a:rPr lang="en-US" dirty="0"/>
              <a:t>kingdoms </a:t>
            </a:r>
            <a:r>
              <a:rPr lang="en-US" dirty="0" smtClean="0"/>
              <a:t>are left selected </a:t>
            </a:r>
            <a:r>
              <a:rPr lang="en-US" dirty="0"/>
              <a:t>and searched </a:t>
            </a:r>
            <a:r>
              <a:rPr lang="en-US" dirty="0" smtClean="0"/>
              <a:t>for </a:t>
            </a:r>
            <a:r>
              <a:rPr lang="en-US" smtClean="0"/>
              <a:t>and species names containing </a:t>
            </a:r>
            <a:r>
              <a:rPr lang="en-US" dirty="0" smtClean="0"/>
              <a:t>“human</a:t>
            </a:r>
            <a:r>
              <a:rPr lang="en-US" dirty="0"/>
              <a:t>” </a:t>
            </a:r>
            <a:r>
              <a:rPr lang="en-US"/>
              <a:t>and </a:t>
            </a:r>
            <a:r>
              <a:rPr lang="en-US" smtClean="0"/>
              <a:t>with “96</a:t>
            </a:r>
            <a:r>
              <a:rPr lang="en-US" dirty="0"/>
              <a:t>” as a partial taxon number. T</a:t>
            </a:r>
            <a:r>
              <a:rPr lang="en-US" dirty="0" smtClean="0"/>
              <a:t>he </a:t>
            </a:r>
            <a:r>
              <a:rPr lang="en-US" dirty="0"/>
              <a:t>“Homo sapiens” database </a:t>
            </a:r>
            <a:r>
              <a:rPr lang="en-US" dirty="0" smtClean="0"/>
              <a:t>has been selected for downloading, </a:t>
            </a:r>
            <a:r>
              <a:rPr lang="en-US" dirty="0"/>
              <a:t>and the </a:t>
            </a:r>
            <a:r>
              <a:rPr lang="en-US" dirty="0" smtClean="0"/>
              <a:t>resulting FASTA file </a:t>
            </a:r>
            <a:r>
              <a:rPr lang="en-US" dirty="0"/>
              <a:t>will include common contaminants.</a:t>
            </a:r>
          </a:p>
        </p:txBody>
      </p:sp>
      <p:pic>
        <p:nvPicPr>
          <p:cNvPr id="8" name="Content Placeholder 7">
            <a:extLst>
              <a:ext uri="{FF2B5EF4-FFF2-40B4-BE49-F238E27FC236}">
                <a16:creationId xmlns:a16="http://schemas.microsoft.com/office/drawing/2014/main" xmlns="" id="{BB85C8BE-B143-409B-9E77-99AD3A900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811" y="2337019"/>
            <a:ext cx="6996377" cy="4351338"/>
          </a:xfrm>
        </p:spPr>
      </p:pic>
    </p:spTree>
    <p:extLst>
      <p:ext uri="{BB962C8B-B14F-4D97-AF65-F5344CB8AC3E}">
        <p14:creationId xmlns:p14="http://schemas.microsoft.com/office/powerpoint/2010/main" val="130527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1065</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Wingdings</vt:lpstr>
      <vt:lpstr>Arial</vt:lpstr>
      <vt:lpstr>Office Theme</vt:lpstr>
      <vt:lpstr>User’s Guide: UniProt_reference_proteome_manager.py August 2017</vt:lpstr>
      <vt:lpstr>What is UniProt_reference_proteome_manager?</vt:lpstr>
      <vt:lpstr>What are UniProt reference proteomes?</vt:lpstr>
      <vt:lpstr>How to get reference proteomes?</vt:lpstr>
      <vt:lpstr>UniProt_reference_proteome_manager helps</vt:lpstr>
      <vt:lpstr>Running UniProt_reference_proteome_manager</vt:lpstr>
      <vt:lpstr>Overview</vt:lpstr>
      <vt:lpstr>Filter Descriptions</vt:lpstr>
      <vt:lpstr>Filters Example</vt:lpstr>
      <vt:lpstr>Display Tables Description</vt:lpstr>
      <vt:lpstr>Menu Buttons</vt:lpstr>
      <vt:lpstr>Menu Buttons cont’d</vt:lpstr>
      <vt:lpstr>Status Bar Updates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Phillip Wilmarth</cp:lastModifiedBy>
  <cp:revision>28</cp:revision>
  <dcterms:created xsi:type="dcterms:W3CDTF">2017-07-26T16:40:00Z</dcterms:created>
  <dcterms:modified xsi:type="dcterms:W3CDTF">2017-08-13T18:13:37Z</dcterms:modified>
</cp:coreProperties>
</file>