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5" r:id="rId3"/>
    <p:sldId id="266" r:id="rId4"/>
    <p:sldId id="267" r:id="rId5"/>
    <p:sldId id="268" r:id="rId6"/>
    <p:sldId id="269" r:id="rId7"/>
    <p:sldId id="257" r:id="rId8"/>
    <p:sldId id="258" r:id="rId9"/>
    <p:sldId id="259" r:id="rId10"/>
    <p:sldId id="260" r:id="rId11"/>
    <p:sldId id="262"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81" autoAdjust="0"/>
    <p:restoredTop sz="94660"/>
  </p:normalViewPr>
  <p:slideViewPr>
    <p:cSldViewPr snapToGrid="0">
      <p:cViewPr varScale="1">
        <p:scale>
          <a:sx n="189" d="100"/>
          <a:sy n="189" d="100"/>
        </p:scale>
        <p:origin x="192" y="8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AAF48D-E607-3940-8C96-587E1C223F10}" type="datetimeFigureOut">
              <a:rPr lang="en-US" smtClean="0"/>
              <a:t>7/28/17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3D951F-2A1E-084C-86FB-FB3CDF174C7F}" type="slidenum">
              <a:rPr lang="en-US" smtClean="0"/>
              <a:t>‹#›</a:t>
            </a:fld>
            <a:endParaRPr lang="en-US"/>
          </a:p>
        </p:txBody>
      </p:sp>
    </p:spTree>
    <p:extLst>
      <p:ext uri="{BB962C8B-B14F-4D97-AF65-F5344CB8AC3E}">
        <p14:creationId xmlns:p14="http://schemas.microsoft.com/office/powerpoint/2010/main" val="1067315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EC9522-93E9-44EF-812C-19BBE36871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1019D7F-359A-46C8-AA57-22165142D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ED2F6D59-659B-40D8-9B5D-F5EA69350F2E}"/>
              </a:ext>
            </a:extLst>
          </p:cNvPr>
          <p:cNvSpPr>
            <a:spLocks noGrp="1"/>
          </p:cNvSpPr>
          <p:nvPr>
            <p:ph type="dt" sz="half" idx="10"/>
          </p:nvPr>
        </p:nvSpPr>
        <p:spPr/>
        <p:txBody>
          <a:bodyPr/>
          <a:lstStyle/>
          <a:p>
            <a:fld id="{451BDFE6-D27D-4DA7-953E-74377D1BCDB7}" type="datetimeFigureOut">
              <a:rPr lang="en-US" smtClean="0"/>
              <a:t>7/28/17</a:t>
            </a:fld>
            <a:endParaRPr lang="en-US"/>
          </a:p>
        </p:txBody>
      </p:sp>
      <p:sp>
        <p:nvSpPr>
          <p:cNvPr id="5" name="Footer Placeholder 4">
            <a:extLst>
              <a:ext uri="{FF2B5EF4-FFF2-40B4-BE49-F238E27FC236}">
                <a16:creationId xmlns:a16="http://schemas.microsoft.com/office/drawing/2014/main" xmlns="" id="{AAAB214F-8D5F-4F99-BDA0-03F3BE3612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18AB0CB-92D4-4AC1-8248-D82CA20B25B3}"/>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39956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695FEF-F41E-4535-8546-1EFDA5EDD6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0606A92-B9AD-4004-BFBE-B21891BE432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15B744A-4AD6-4603-8D91-95814ADD1C8A}"/>
              </a:ext>
            </a:extLst>
          </p:cNvPr>
          <p:cNvSpPr>
            <a:spLocks noGrp="1"/>
          </p:cNvSpPr>
          <p:nvPr>
            <p:ph type="dt" sz="half" idx="10"/>
          </p:nvPr>
        </p:nvSpPr>
        <p:spPr/>
        <p:txBody>
          <a:bodyPr/>
          <a:lstStyle/>
          <a:p>
            <a:fld id="{451BDFE6-D27D-4DA7-953E-74377D1BCDB7}" type="datetimeFigureOut">
              <a:rPr lang="en-US" smtClean="0"/>
              <a:t>7/28/17</a:t>
            </a:fld>
            <a:endParaRPr lang="en-US"/>
          </a:p>
        </p:txBody>
      </p:sp>
      <p:sp>
        <p:nvSpPr>
          <p:cNvPr id="5" name="Footer Placeholder 4">
            <a:extLst>
              <a:ext uri="{FF2B5EF4-FFF2-40B4-BE49-F238E27FC236}">
                <a16:creationId xmlns:a16="http://schemas.microsoft.com/office/drawing/2014/main" xmlns="" id="{A8369442-DDC6-47BB-A8A6-F3A8C8F9B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3DD66A6-AEE4-48D1-92D8-C28956EE6A69}"/>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1543933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AC2B49F-2767-487A-8057-45DDB33A3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322FEB0F-C822-4E90-B43B-739BA145CB5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875980F-FE1D-4FD7-BFA9-AC910F6E9AB4}"/>
              </a:ext>
            </a:extLst>
          </p:cNvPr>
          <p:cNvSpPr>
            <a:spLocks noGrp="1"/>
          </p:cNvSpPr>
          <p:nvPr>
            <p:ph type="dt" sz="half" idx="10"/>
          </p:nvPr>
        </p:nvSpPr>
        <p:spPr/>
        <p:txBody>
          <a:bodyPr/>
          <a:lstStyle/>
          <a:p>
            <a:fld id="{451BDFE6-D27D-4DA7-953E-74377D1BCDB7}" type="datetimeFigureOut">
              <a:rPr lang="en-US" smtClean="0"/>
              <a:t>7/28/17</a:t>
            </a:fld>
            <a:endParaRPr lang="en-US"/>
          </a:p>
        </p:txBody>
      </p:sp>
      <p:sp>
        <p:nvSpPr>
          <p:cNvPr id="5" name="Footer Placeholder 4">
            <a:extLst>
              <a:ext uri="{FF2B5EF4-FFF2-40B4-BE49-F238E27FC236}">
                <a16:creationId xmlns:a16="http://schemas.microsoft.com/office/drawing/2014/main" xmlns="" id="{861D4100-774F-40D2-A03D-5F8C7952FD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6219F0B-C0E7-4C63-BD7E-B5808CFAD062}"/>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3723785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10EEA-FBE7-42D5-8A9D-2D337EA09C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33641DF-E82A-45B8-9D52-B194C80747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F50B840-B826-4A5A-A600-3F68F1C3CCC5}"/>
              </a:ext>
            </a:extLst>
          </p:cNvPr>
          <p:cNvSpPr>
            <a:spLocks noGrp="1"/>
          </p:cNvSpPr>
          <p:nvPr>
            <p:ph type="dt" sz="half" idx="10"/>
          </p:nvPr>
        </p:nvSpPr>
        <p:spPr/>
        <p:txBody>
          <a:bodyPr/>
          <a:lstStyle/>
          <a:p>
            <a:fld id="{451BDFE6-D27D-4DA7-953E-74377D1BCDB7}" type="datetimeFigureOut">
              <a:rPr lang="en-US" smtClean="0"/>
              <a:t>7/28/17</a:t>
            </a:fld>
            <a:endParaRPr lang="en-US"/>
          </a:p>
        </p:txBody>
      </p:sp>
      <p:sp>
        <p:nvSpPr>
          <p:cNvPr id="5" name="Footer Placeholder 4">
            <a:extLst>
              <a:ext uri="{FF2B5EF4-FFF2-40B4-BE49-F238E27FC236}">
                <a16:creationId xmlns:a16="http://schemas.microsoft.com/office/drawing/2014/main" xmlns="" id="{C2A15F6D-F3C8-4075-BEA6-BB0D5E751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345D41C-A83F-4006-9364-239DFC09EF0F}"/>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126092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C41ECE-2DDF-4E64-9356-6A089082AC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99BB1483-3FE2-4F8E-B793-89FBDECD39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B2803368-05EC-4347-91AB-E1848E86CDDA}"/>
              </a:ext>
            </a:extLst>
          </p:cNvPr>
          <p:cNvSpPr>
            <a:spLocks noGrp="1"/>
          </p:cNvSpPr>
          <p:nvPr>
            <p:ph type="dt" sz="half" idx="10"/>
          </p:nvPr>
        </p:nvSpPr>
        <p:spPr/>
        <p:txBody>
          <a:bodyPr/>
          <a:lstStyle/>
          <a:p>
            <a:fld id="{451BDFE6-D27D-4DA7-953E-74377D1BCDB7}" type="datetimeFigureOut">
              <a:rPr lang="en-US" smtClean="0"/>
              <a:t>7/28/17</a:t>
            </a:fld>
            <a:endParaRPr lang="en-US"/>
          </a:p>
        </p:txBody>
      </p:sp>
      <p:sp>
        <p:nvSpPr>
          <p:cNvPr id="5" name="Footer Placeholder 4">
            <a:extLst>
              <a:ext uri="{FF2B5EF4-FFF2-40B4-BE49-F238E27FC236}">
                <a16:creationId xmlns:a16="http://schemas.microsoft.com/office/drawing/2014/main" xmlns="" id="{0A8D4987-E617-4881-8391-D9226A304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6B6BB51-0A87-45A5-862A-0F78722361A1}"/>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341835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40525D-EBDD-464C-AE08-797DE00DAA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C586405-A41B-4F12-B054-B9E618F25ED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AE69ED25-6001-4519-99AE-B19883DE36E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398D7DF-D37F-4943-A3DC-C39014B86553}"/>
              </a:ext>
            </a:extLst>
          </p:cNvPr>
          <p:cNvSpPr>
            <a:spLocks noGrp="1"/>
          </p:cNvSpPr>
          <p:nvPr>
            <p:ph type="dt" sz="half" idx="10"/>
          </p:nvPr>
        </p:nvSpPr>
        <p:spPr/>
        <p:txBody>
          <a:bodyPr/>
          <a:lstStyle/>
          <a:p>
            <a:fld id="{451BDFE6-D27D-4DA7-953E-74377D1BCDB7}" type="datetimeFigureOut">
              <a:rPr lang="en-US" smtClean="0"/>
              <a:t>7/28/17</a:t>
            </a:fld>
            <a:endParaRPr lang="en-US"/>
          </a:p>
        </p:txBody>
      </p:sp>
      <p:sp>
        <p:nvSpPr>
          <p:cNvPr id="6" name="Footer Placeholder 5">
            <a:extLst>
              <a:ext uri="{FF2B5EF4-FFF2-40B4-BE49-F238E27FC236}">
                <a16:creationId xmlns:a16="http://schemas.microsoft.com/office/drawing/2014/main" xmlns="" id="{F3CB2BC9-A6BA-45E0-B9C5-0B6FC47560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98CC828-E334-4D72-BE5E-3C6620A6F804}"/>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662487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2BC910-7622-4C43-B7D8-7F31E9512B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5551A84-BFDE-4863-899B-AC470B7E10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B7E0CD55-F1F5-4DD2-BE6D-857F1B3AD11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A3522D88-33B2-4601-B02A-3DEBD73215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176A6E08-7D30-46B1-8CC8-DAC6E058AB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2C07FFB-384F-4120-9F74-2493FFF5045B}"/>
              </a:ext>
            </a:extLst>
          </p:cNvPr>
          <p:cNvSpPr>
            <a:spLocks noGrp="1"/>
          </p:cNvSpPr>
          <p:nvPr>
            <p:ph type="dt" sz="half" idx="10"/>
          </p:nvPr>
        </p:nvSpPr>
        <p:spPr/>
        <p:txBody>
          <a:bodyPr/>
          <a:lstStyle/>
          <a:p>
            <a:fld id="{451BDFE6-D27D-4DA7-953E-74377D1BCDB7}" type="datetimeFigureOut">
              <a:rPr lang="en-US" smtClean="0"/>
              <a:t>7/28/17</a:t>
            </a:fld>
            <a:endParaRPr lang="en-US"/>
          </a:p>
        </p:txBody>
      </p:sp>
      <p:sp>
        <p:nvSpPr>
          <p:cNvPr id="8" name="Footer Placeholder 7">
            <a:extLst>
              <a:ext uri="{FF2B5EF4-FFF2-40B4-BE49-F238E27FC236}">
                <a16:creationId xmlns:a16="http://schemas.microsoft.com/office/drawing/2014/main" xmlns="" id="{FE333A57-FFEE-412E-96B1-6F1A87CFE6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D4B4C94-2DF4-481D-8EA4-BC3E7708E639}"/>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3454708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4ACC72-BE60-4AC8-AED9-D697627D5E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737815A1-906B-4F66-A9B3-F1BF9C4A8CE8}"/>
              </a:ext>
            </a:extLst>
          </p:cNvPr>
          <p:cNvSpPr>
            <a:spLocks noGrp="1"/>
          </p:cNvSpPr>
          <p:nvPr>
            <p:ph type="dt" sz="half" idx="10"/>
          </p:nvPr>
        </p:nvSpPr>
        <p:spPr/>
        <p:txBody>
          <a:bodyPr/>
          <a:lstStyle/>
          <a:p>
            <a:fld id="{451BDFE6-D27D-4DA7-953E-74377D1BCDB7}" type="datetimeFigureOut">
              <a:rPr lang="en-US" smtClean="0"/>
              <a:t>7/28/17</a:t>
            </a:fld>
            <a:endParaRPr lang="en-US"/>
          </a:p>
        </p:txBody>
      </p:sp>
      <p:sp>
        <p:nvSpPr>
          <p:cNvPr id="4" name="Footer Placeholder 3">
            <a:extLst>
              <a:ext uri="{FF2B5EF4-FFF2-40B4-BE49-F238E27FC236}">
                <a16:creationId xmlns:a16="http://schemas.microsoft.com/office/drawing/2014/main" xmlns="" id="{52CC1920-2E05-43BD-8393-B40C139EA6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16CB1B6-4B6D-4810-942D-ABDCFC302B2D}"/>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334325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44B6B29-4D1C-4667-807D-F14B8EBEC8C3}"/>
              </a:ext>
            </a:extLst>
          </p:cNvPr>
          <p:cNvSpPr>
            <a:spLocks noGrp="1"/>
          </p:cNvSpPr>
          <p:nvPr>
            <p:ph type="dt" sz="half" idx="10"/>
          </p:nvPr>
        </p:nvSpPr>
        <p:spPr/>
        <p:txBody>
          <a:bodyPr/>
          <a:lstStyle/>
          <a:p>
            <a:fld id="{451BDFE6-D27D-4DA7-953E-74377D1BCDB7}" type="datetimeFigureOut">
              <a:rPr lang="en-US" smtClean="0"/>
              <a:t>7/28/17</a:t>
            </a:fld>
            <a:endParaRPr lang="en-US"/>
          </a:p>
        </p:txBody>
      </p:sp>
      <p:sp>
        <p:nvSpPr>
          <p:cNvPr id="3" name="Footer Placeholder 2">
            <a:extLst>
              <a:ext uri="{FF2B5EF4-FFF2-40B4-BE49-F238E27FC236}">
                <a16:creationId xmlns:a16="http://schemas.microsoft.com/office/drawing/2014/main" xmlns="" id="{ED0C9340-C0E5-46AE-899A-00E9F8439C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E5732DE3-0F86-48EB-BEE6-6E0B730CB031}"/>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1175409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AFEC77-2914-4BB9-84D7-F563C9B344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DB50B70-24F1-4F69-B803-55BBA81893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16D722E7-B608-486B-B7B7-8DB161EB53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24AB8A04-D83C-43CF-B315-49E502ACEBA9}"/>
              </a:ext>
            </a:extLst>
          </p:cNvPr>
          <p:cNvSpPr>
            <a:spLocks noGrp="1"/>
          </p:cNvSpPr>
          <p:nvPr>
            <p:ph type="dt" sz="half" idx="10"/>
          </p:nvPr>
        </p:nvSpPr>
        <p:spPr/>
        <p:txBody>
          <a:bodyPr/>
          <a:lstStyle/>
          <a:p>
            <a:fld id="{451BDFE6-D27D-4DA7-953E-74377D1BCDB7}" type="datetimeFigureOut">
              <a:rPr lang="en-US" smtClean="0"/>
              <a:t>7/28/17</a:t>
            </a:fld>
            <a:endParaRPr lang="en-US"/>
          </a:p>
        </p:txBody>
      </p:sp>
      <p:sp>
        <p:nvSpPr>
          <p:cNvPr id="6" name="Footer Placeholder 5">
            <a:extLst>
              <a:ext uri="{FF2B5EF4-FFF2-40B4-BE49-F238E27FC236}">
                <a16:creationId xmlns:a16="http://schemas.microsoft.com/office/drawing/2014/main" xmlns="" id="{B88710BE-9B1A-4D96-9FED-8E57CD596F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0E2295E-4E22-4253-96B7-2033178792DE}"/>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32280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0D861A-BFE2-4DEB-9604-3B41150B3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E70776C9-E85E-4C0B-ABFC-7427CC4847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2A467B6E-00B6-4B68-8918-C2BEA2519D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42564AC2-B11C-46DC-89EE-E7D09C75D434}"/>
              </a:ext>
            </a:extLst>
          </p:cNvPr>
          <p:cNvSpPr>
            <a:spLocks noGrp="1"/>
          </p:cNvSpPr>
          <p:nvPr>
            <p:ph type="dt" sz="half" idx="10"/>
          </p:nvPr>
        </p:nvSpPr>
        <p:spPr/>
        <p:txBody>
          <a:bodyPr/>
          <a:lstStyle/>
          <a:p>
            <a:fld id="{451BDFE6-D27D-4DA7-953E-74377D1BCDB7}" type="datetimeFigureOut">
              <a:rPr lang="en-US" smtClean="0"/>
              <a:t>7/28/17</a:t>
            </a:fld>
            <a:endParaRPr lang="en-US"/>
          </a:p>
        </p:txBody>
      </p:sp>
      <p:sp>
        <p:nvSpPr>
          <p:cNvPr id="6" name="Footer Placeholder 5">
            <a:extLst>
              <a:ext uri="{FF2B5EF4-FFF2-40B4-BE49-F238E27FC236}">
                <a16:creationId xmlns:a16="http://schemas.microsoft.com/office/drawing/2014/main" xmlns="" id="{2E57BAEE-8782-453E-A6D8-A6EFF77C6E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168AD34-DA13-4702-993D-350158129410}"/>
              </a:ext>
            </a:extLst>
          </p:cNvPr>
          <p:cNvSpPr>
            <a:spLocks noGrp="1"/>
          </p:cNvSpPr>
          <p:nvPr>
            <p:ph type="sldNum" sz="quarter" idx="12"/>
          </p:nvPr>
        </p:nvSpPr>
        <p:spPr/>
        <p:txBody>
          <a:bodyPr/>
          <a:lstStyle/>
          <a:p>
            <a:fld id="{2C3A8C88-9EA7-47C3-BD46-9DD90D922A2D}" type="slidenum">
              <a:rPr lang="en-US" smtClean="0"/>
              <a:t>‹#›</a:t>
            </a:fld>
            <a:endParaRPr lang="en-US"/>
          </a:p>
        </p:txBody>
      </p:sp>
    </p:spTree>
    <p:extLst>
      <p:ext uri="{BB962C8B-B14F-4D97-AF65-F5344CB8AC3E}">
        <p14:creationId xmlns:p14="http://schemas.microsoft.com/office/powerpoint/2010/main" val="200722827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1F27013-F3FD-4B7F-B974-C054F1B2C6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B6AE2453-3670-4A3C-A6CF-03070062AE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08FF460-549D-41FF-BC9F-A8635A4CE3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1BDFE6-D27D-4DA7-953E-74377D1BCDB7}" type="datetimeFigureOut">
              <a:rPr lang="en-US" smtClean="0"/>
              <a:t>7/28/17</a:t>
            </a:fld>
            <a:endParaRPr lang="en-US"/>
          </a:p>
        </p:txBody>
      </p:sp>
      <p:sp>
        <p:nvSpPr>
          <p:cNvPr id="5" name="Footer Placeholder 4">
            <a:extLst>
              <a:ext uri="{FF2B5EF4-FFF2-40B4-BE49-F238E27FC236}">
                <a16:creationId xmlns:a16="http://schemas.microsoft.com/office/drawing/2014/main" xmlns="" id="{9D1AB9C2-031E-4792-B392-685FDF866D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FDDD539C-2CA6-4C6F-AE2A-4F70D0E6FD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A8C88-9EA7-47C3-BD46-9DD90D922A2D}" type="slidenum">
              <a:rPr lang="en-US" smtClean="0"/>
              <a:t>‹#›</a:t>
            </a:fld>
            <a:endParaRPr lang="en-US"/>
          </a:p>
        </p:txBody>
      </p:sp>
    </p:spTree>
    <p:extLst>
      <p:ext uri="{BB962C8B-B14F-4D97-AF65-F5344CB8AC3E}">
        <p14:creationId xmlns:p14="http://schemas.microsoft.com/office/powerpoint/2010/main" val="3850546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uniprot.org/help/reference_proteom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uniprot.org/proteomes/" TargetMode="External"/><Relationship Id="rId3" Type="http://schemas.openxmlformats.org/officeDocument/2006/relationships/hyperlink" Target="ftp://ftp.uniprot.org/pub/databases/uniprot/current_release/knowledgebase/reference_proteom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python.org/download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EF250A-248E-4363-BE86-040330730565}"/>
              </a:ext>
            </a:extLst>
          </p:cNvPr>
          <p:cNvSpPr>
            <a:spLocks noGrp="1"/>
          </p:cNvSpPr>
          <p:nvPr>
            <p:ph type="ctrTitle"/>
          </p:nvPr>
        </p:nvSpPr>
        <p:spPr>
          <a:xfrm>
            <a:off x="201705" y="171629"/>
            <a:ext cx="11672047" cy="1448742"/>
          </a:xfrm>
        </p:spPr>
        <p:txBody>
          <a:bodyPr>
            <a:normAutofit/>
          </a:bodyPr>
          <a:lstStyle/>
          <a:p>
            <a:r>
              <a:rPr lang="en-US" sz="5400" dirty="0" smtClean="0"/>
              <a:t>User’s Guide</a:t>
            </a:r>
            <a:r>
              <a:rPr lang="en-US" sz="5400" dirty="0" smtClean="0"/>
              <a:t>: </a:t>
            </a:r>
            <a:r>
              <a:rPr lang="en-US" sz="4400" dirty="0" err="1" smtClean="0"/>
              <a:t>reference_proteome_manager.py</a:t>
            </a:r>
            <a:r>
              <a:rPr lang="en-US" sz="4400" dirty="0" smtClean="0"/>
              <a:t/>
            </a:r>
            <a:br>
              <a:rPr lang="en-US" sz="4400" dirty="0" smtClean="0"/>
            </a:br>
            <a:r>
              <a:rPr lang="en-US" sz="3600" dirty="0" smtClean="0"/>
              <a:t>July 2017</a:t>
            </a:r>
            <a:endParaRPr lang="en-US" sz="3600" dirty="0"/>
          </a:p>
        </p:txBody>
      </p:sp>
      <p:pic>
        <p:nvPicPr>
          <p:cNvPr id="4" name="Picture 3">
            <a:extLst>
              <a:ext uri="{FF2B5EF4-FFF2-40B4-BE49-F238E27FC236}">
                <a16:creationId xmlns:a16="http://schemas.microsoft.com/office/drawing/2014/main" xmlns="" id="{81E42478-3E74-40BC-B0FB-DC17CCF0D9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844" y="1828800"/>
            <a:ext cx="9136156" cy="4965616"/>
          </a:xfrm>
          <a:prstGeom prst="rect">
            <a:avLst/>
          </a:prstGeom>
        </p:spPr>
      </p:pic>
    </p:spTree>
    <p:extLst>
      <p:ext uri="{BB962C8B-B14F-4D97-AF65-F5344CB8AC3E}">
        <p14:creationId xmlns:p14="http://schemas.microsoft.com/office/powerpoint/2010/main" val="1473241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75EE21-29F4-4890-B89B-0EC185D9F24C}"/>
              </a:ext>
            </a:extLst>
          </p:cNvPr>
          <p:cNvSpPr>
            <a:spLocks noGrp="1"/>
          </p:cNvSpPr>
          <p:nvPr>
            <p:ph type="title"/>
          </p:nvPr>
        </p:nvSpPr>
        <p:spPr/>
        <p:txBody>
          <a:bodyPr/>
          <a:lstStyle/>
          <a:p>
            <a:pPr algn="ctr"/>
            <a:r>
              <a:rPr lang="en-US" dirty="0"/>
              <a:t>Display Tables Description</a:t>
            </a:r>
          </a:p>
        </p:txBody>
      </p:sp>
      <p:pic>
        <p:nvPicPr>
          <p:cNvPr id="7" name="Content Placeholder 6">
            <a:extLst>
              <a:ext uri="{FF2B5EF4-FFF2-40B4-BE49-F238E27FC236}">
                <a16:creationId xmlns:a16="http://schemas.microsoft.com/office/drawing/2014/main" xmlns="" id="{5B1CDF20-C512-4DD1-AB5F-950585BA9E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52174" y="1690688"/>
            <a:ext cx="5488618" cy="2572790"/>
          </a:xfrm>
        </p:spPr>
      </p:pic>
      <p:sp>
        <p:nvSpPr>
          <p:cNvPr id="8" name="TextBox 7">
            <a:extLst>
              <a:ext uri="{FF2B5EF4-FFF2-40B4-BE49-F238E27FC236}">
                <a16:creationId xmlns:a16="http://schemas.microsoft.com/office/drawing/2014/main" xmlns="" id="{0894BCC1-2F75-4534-8399-31AD4B6044D4}"/>
              </a:ext>
            </a:extLst>
          </p:cNvPr>
          <p:cNvSpPr txBox="1"/>
          <p:nvPr/>
        </p:nvSpPr>
        <p:spPr>
          <a:xfrm>
            <a:off x="251208" y="1690688"/>
            <a:ext cx="6079852" cy="3693319"/>
          </a:xfrm>
          <a:prstGeom prst="rect">
            <a:avLst/>
          </a:prstGeom>
          <a:noFill/>
        </p:spPr>
        <p:txBody>
          <a:bodyPr wrap="square" rtlCol="0">
            <a:spAutoFit/>
          </a:bodyPr>
          <a:lstStyle/>
          <a:p>
            <a:pPr marL="342900" indent="-342900">
              <a:buAutoNum type="arabicPeriod"/>
            </a:pPr>
            <a:r>
              <a:rPr lang="en-US" dirty="0"/>
              <a:t>“Tax Id”: outputs the taxonomy number of the species.</a:t>
            </a:r>
          </a:p>
          <a:p>
            <a:pPr marL="342900" indent="-342900">
              <a:buAutoNum type="arabicPeriod"/>
            </a:pPr>
            <a:r>
              <a:rPr lang="en-US" dirty="0"/>
              <a:t>“Canonical Entries”: outputs the number of canonical sequences in the database</a:t>
            </a:r>
          </a:p>
          <a:p>
            <a:pPr marL="342900" indent="-342900">
              <a:buAutoNum type="arabicPeriod"/>
            </a:pPr>
            <a:r>
              <a:rPr lang="en-US" dirty="0"/>
              <a:t>“Additional Entries”: outputs the number of isoform sequences in the database</a:t>
            </a:r>
          </a:p>
          <a:p>
            <a:pPr marL="342900" indent="-342900">
              <a:buAutoNum type="arabicPeriod"/>
            </a:pPr>
            <a:r>
              <a:rPr lang="en-US" dirty="0"/>
              <a:t>“Kingdom”: outputs the kingdom the species belongs to</a:t>
            </a:r>
          </a:p>
          <a:p>
            <a:pPr marL="342900" indent="-342900">
              <a:buAutoNum type="arabicPeriod"/>
            </a:pPr>
            <a:r>
              <a:rPr lang="en-US" dirty="0"/>
              <a:t>“Species Name”: outputs the species name</a:t>
            </a:r>
          </a:p>
          <a:p>
            <a:pPr marL="342900" indent="-342900">
              <a:buAutoNum type="arabicPeriod"/>
            </a:pPr>
            <a:endParaRPr lang="en-US" dirty="0"/>
          </a:p>
          <a:p>
            <a:r>
              <a:rPr lang="en-US" dirty="0"/>
              <a:t>Note: All of these headers can be extended. Furthermore, clicking on the header will sort the database list either alphabetically or numerically depending on the header. Also, all of these descriptions are the same for both display tables (Reference Proteomes and Selected Proteomes)</a:t>
            </a:r>
          </a:p>
        </p:txBody>
      </p:sp>
    </p:spTree>
    <p:extLst>
      <p:ext uri="{BB962C8B-B14F-4D97-AF65-F5344CB8AC3E}">
        <p14:creationId xmlns:p14="http://schemas.microsoft.com/office/powerpoint/2010/main" val="3538655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4AFD2A-5F81-4445-9349-B8531B764232}"/>
              </a:ext>
            </a:extLst>
          </p:cNvPr>
          <p:cNvSpPr>
            <a:spLocks noGrp="1"/>
          </p:cNvSpPr>
          <p:nvPr>
            <p:ph type="title"/>
          </p:nvPr>
        </p:nvSpPr>
        <p:spPr/>
        <p:txBody>
          <a:bodyPr/>
          <a:lstStyle/>
          <a:p>
            <a:pPr algn="ctr"/>
            <a:r>
              <a:rPr lang="en-US" dirty="0" smtClean="0"/>
              <a:t>List Management Buttons</a:t>
            </a:r>
            <a:endParaRPr lang="en-US" dirty="0"/>
          </a:p>
        </p:txBody>
      </p:sp>
      <p:pic>
        <p:nvPicPr>
          <p:cNvPr id="5" name="Content Placeholder 4">
            <a:extLst>
              <a:ext uri="{FF2B5EF4-FFF2-40B4-BE49-F238E27FC236}">
                <a16:creationId xmlns:a16="http://schemas.microsoft.com/office/drawing/2014/main" xmlns="" id="{C81116F4-9BF4-4DF0-85F1-3005FCAEDD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32272" y="1690688"/>
            <a:ext cx="3489252" cy="2796533"/>
          </a:xfrm>
        </p:spPr>
      </p:pic>
      <p:sp>
        <p:nvSpPr>
          <p:cNvPr id="6" name="TextBox 5">
            <a:extLst>
              <a:ext uri="{FF2B5EF4-FFF2-40B4-BE49-F238E27FC236}">
                <a16:creationId xmlns:a16="http://schemas.microsoft.com/office/drawing/2014/main" xmlns="" id="{65960FA9-2810-402A-BDE5-DE03E290CA4E}"/>
              </a:ext>
            </a:extLst>
          </p:cNvPr>
          <p:cNvSpPr txBox="1"/>
          <p:nvPr/>
        </p:nvSpPr>
        <p:spPr>
          <a:xfrm>
            <a:off x="496560" y="1690688"/>
            <a:ext cx="7799651" cy="2308324"/>
          </a:xfrm>
          <a:prstGeom prst="rect">
            <a:avLst/>
          </a:prstGeom>
          <a:noFill/>
        </p:spPr>
        <p:txBody>
          <a:bodyPr wrap="square" rtlCol="0">
            <a:spAutoFit/>
          </a:bodyPr>
          <a:lstStyle/>
          <a:p>
            <a:pPr marL="342900" indent="-342900">
              <a:buAutoNum type="arabicPeriod"/>
            </a:pPr>
            <a:r>
              <a:rPr lang="en-US" dirty="0"/>
              <a:t>“Add Proteome(s)”: moves database(s) from the left display table to the right display table (Reference Proteomes </a:t>
            </a:r>
            <a:r>
              <a:rPr lang="en-US" dirty="0">
                <a:sym typeface="Wingdings" panose="05000000000000000000" pitchFamily="2" charset="2"/>
              </a:rPr>
              <a:t> Selected Proteomes</a:t>
            </a:r>
            <a:r>
              <a:rPr lang="en-US" dirty="0"/>
              <a:t>).</a:t>
            </a:r>
          </a:p>
          <a:p>
            <a:pPr marL="342900" indent="-342900">
              <a:buAutoNum type="arabicPeriod"/>
            </a:pPr>
            <a:r>
              <a:rPr lang="en-US" dirty="0"/>
              <a:t>“Drop Proteome(s): moves database(s) from the right display table to the left display table (Reference Proteomes </a:t>
            </a:r>
            <a:r>
              <a:rPr lang="en-US" dirty="0">
                <a:sym typeface="Wingdings" panose="05000000000000000000" pitchFamily="2" charset="2"/>
              </a:rPr>
              <a:t> Selected Proteomes</a:t>
            </a:r>
            <a:r>
              <a:rPr lang="en-US" dirty="0"/>
              <a:t>).</a:t>
            </a:r>
          </a:p>
          <a:p>
            <a:pPr marL="342900" indent="-342900">
              <a:buAutoNum type="arabicPeriod"/>
            </a:pPr>
            <a:r>
              <a:rPr lang="en-US" dirty="0"/>
              <a:t>“Save Defaults”: saves all databases in the right display table (Selected Proteomes) to a </a:t>
            </a:r>
            <a:r>
              <a:rPr lang="en-US" dirty="0" smtClean="0"/>
              <a:t>directory </a:t>
            </a:r>
            <a:r>
              <a:rPr lang="en-US" dirty="0"/>
              <a:t>the user </a:t>
            </a:r>
            <a:r>
              <a:rPr lang="en-US" dirty="0" smtClean="0"/>
              <a:t>selects.</a:t>
            </a:r>
            <a:endParaRPr lang="en-US" dirty="0"/>
          </a:p>
          <a:p>
            <a:pPr marL="342900" indent="-342900">
              <a:buAutoNum type="arabicPeriod"/>
            </a:pPr>
            <a:r>
              <a:rPr lang="en-US" dirty="0"/>
              <a:t>“Import Defaults”: imports the databases stored in a defaults file to the right display table (Selected Proteomes)</a:t>
            </a:r>
          </a:p>
        </p:txBody>
      </p:sp>
    </p:spTree>
    <p:extLst>
      <p:ext uri="{BB962C8B-B14F-4D97-AF65-F5344CB8AC3E}">
        <p14:creationId xmlns:p14="http://schemas.microsoft.com/office/powerpoint/2010/main" val="2649883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2CB0A4-DC24-4AB7-8883-0C3300AE67A9}"/>
              </a:ext>
            </a:extLst>
          </p:cNvPr>
          <p:cNvSpPr>
            <a:spLocks noGrp="1"/>
          </p:cNvSpPr>
          <p:nvPr>
            <p:ph type="title"/>
          </p:nvPr>
        </p:nvSpPr>
        <p:spPr/>
        <p:txBody>
          <a:bodyPr/>
          <a:lstStyle/>
          <a:p>
            <a:pPr algn="ctr"/>
            <a:r>
              <a:rPr lang="en-US" dirty="0" smtClean="0"/>
              <a:t>Operational Buttons</a:t>
            </a:r>
            <a:endParaRPr lang="en-US" dirty="0"/>
          </a:p>
        </p:txBody>
      </p:sp>
      <p:pic>
        <p:nvPicPr>
          <p:cNvPr id="5" name="Content Placeholder 4">
            <a:extLst>
              <a:ext uri="{FF2B5EF4-FFF2-40B4-BE49-F238E27FC236}">
                <a16:creationId xmlns:a16="http://schemas.microsoft.com/office/drawing/2014/main" xmlns="" id="{EB91A4C7-8A8C-47E8-BC6A-9F5B1F9475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77254" y="1690688"/>
            <a:ext cx="3837114" cy="1699988"/>
          </a:xfrm>
        </p:spPr>
      </p:pic>
      <p:sp>
        <p:nvSpPr>
          <p:cNvPr id="6" name="TextBox 5">
            <a:extLst>
              <a:ext uri="{FF2B5EF4-FFF2-40B4-BE49-F238E27FC236}">
                <a16:creationId xmlns:a16="http://schemas.microsoft.com/office/drawing/2014/main" xmlns="" id="{E06F40A9-D33F-409B-AC77-A395DDF26DAB}"/>
              </a:ext>
            </a:extLst>
          </p:cNvPr>
          <p:cNvSpPr txBox="1"/>
          <p:nvPr/>
        </p:nvSpPr>
        <p:spPr>
          <a:xfrm>
            <a:off x="375449" y="1690688"/>
            <a:ext cx="7801805" cy="5078313"/>
          </a:xfrm>
          <a:prstGeom prst="rect">
            <a:avLst/>
          </a:prstGeom>
          <a:noFill/>
        </p:spPr>
        <p:txBody>
          <a:bodyPr wrap="square" rtlCol="0">
            <a:spAutoFit/>
          </a:bodyPr>
          <a:lstStyle/>
          <a:p>
            <a:pPr marL="342900" indent="-342900">
              <a:buAutoNum type="arabicPeriod"/>
            </a:pPr>
            <a:r>
              <a:rPr lang="en-US" dirty="0"/>
              <a:t>“Download Databases”: downloads all of the databases shown in the Selected Proteomes display table to the user selected folder. Currently, </a:t>
            </a:r>
            <a:r>
              <a:rPr lang="en-US" dirty="0" smtClean="0"/>
              <a:t>the app is </a:t>
            </a:r>
            <a:r>
              <a:rPr lang="en-US" dirty="0"/>
              <a:t>configured to download </a:t>
            </a:r>
            <a:r>
              <a:rPr lang="en-US" dirty="0" smtClean="0"/>
              <a:t>only protein </a:t>
            </a:r>
            <a:r>
              <a:rPr lang="en-US" dirty="0"/>
              <a:t>*.fasta.gz and *_additional.fasta.gz files from the </a:t>
            </a:r>
            <a:r>
              <a:rPr lang="en-US" dirty="0" err="1"/>
              <a:t>UniProt</a:t>
            </a:r>
            <a:r>
              <a:rPr lang="en-US" dirty="0"/>
              <a:t> FTP download site. </a:t>
            </a:r>
          </a:p>
          <a:p>
            <a:pPr marL="800100" lvl="1" indent="-342900">
              <a:buFont typeface="+mj-lt"/>
              <a:buAutoNum type="alphaUcPeriod"/>
            </a:pPr>
            <a:r>
              <a:rPr lang="en-US" dirty="0"/>
              <a:t>The program will save all selected databases into a common “</a:t>
            </a:r>
            <a:r>
              <a:rPr lang="en-US" dirty="0" err="1"/>
              <a:t>UniProt</a:t>
            </a:r>
            <a:r>
              <a:rPr lang="en-US" dirty="0"/>
              <a:t>_(date)” folder, where “date” is the release date of the databases </a:t>
            </a:r>
            <a:r>
              <a:rPr lang="en-US" dirty="0" err="1"/>
              <a:t>ie</a:t>
            </a:r>
            <a:r>
              <a:rPr lang="en-US" dirty="0"/>
              <a:t>. 2017.07. </a:t>
            </a:r>
          </a:p>
          <a:p>
            <a:pPr marL="1314450" lvl="2" indent="-400050">
              <a:buFont typeface="+mj-lt"/>
              <a:buAutoNum type="romanLcPeriod"/>
            </a:pPr>
            <a:r>
              <a:rPr lang="en-US" dirty="0"/>
              <a:t>Each database will have its own folder named in the following convention “(date)_(proteome ID)_(Species Name)”.</a:t>
            </a:r>
          </a:p>
          <a:p>
            <a:pPr marL="800100" lvl="1" indent="-342900">
              <a:buFont typeface="+mj-lt"/>
              <a:buAutoNum type="alphaUcPeriod"/>
            </a:pPr>
            <a:r>
              <a:rPr lang="en-US" dirty="0"/>
              <a:t>The *.</a:t>
            </a:r>
            <a:r>
              <a:rPr lang="en-US" dirty="0" err="1"/>
              <a:t>gz</a:t>
            </a:r>
            <a:r>
              <a:rPr lang="en-US" dirty="0"/>
              <a:t> files are then unzipped and a *_</a:t>
            </a:r>
            <a:r>
              <a:rPr lang="en-US" dirty="0" err="1"/>
              <a:t>all.fasta</a:t>
            </a:r>
            <a:r>
              <a:rPr lang="en-US" dirty="0"/>
              <a:t> file and *_</a:t>
            </a:r>
            <a:r>
              <a:rPr lang="en-US" dirty="0" err="1"/>
              <a:t>canonical.fasta</a:t>
            </a:r>
            <a:r>
              <a:rPr lang="en-US" dirty="0"/>
              <a:t> file are placed in the common </a:t>
            </a:r>
            <a:r>
              <a:rPr lang="en-US" dirty="0" err="1"/>
              <a:t>UniProt</a:t>
            </a:r>
            <a:r>
              <a:rPr lang="en-US" dirty="0"/>
              <a:t> folder. </a:t>
            </a:r>
          </a:p>
          <a:p>
            <a:pPr marL="1314450" lvl="2" indent="-400050">
              <a:buFont typeface="+mj-lt"/>
              <a:buAutoNum type="romanLcPeriod"/>
            </a:pPr>
            <a:r>
              <a:rPr lang="en-US" dirty="0"/>
              <a:t>The naming convention for these files is “(proteome ID)_(taxonomy ID)_(species name)_</a:t>
            </a:r>
            <a:r>
              <a:rPr lang="en-US" dirty="0" err="1"/>
              <a:t>all.fasta</a:t>
            </a:r>
            <a:r>
              <a:rPr lang="en-US" dirty="0"/>
              <a:t>” or “(proteome ID)_(taxonomy ID)_(species name)_</a:t>
            </a:r>
            <a:r>
              <a:rPr lang="en-US" dirty="0" err="1"/>
              <a:t>canonical.fasta</a:t>
            </a:r>
            <a:r>
              <a:rPr lang="en-US" dirty="0"/>
              <a:t>”.</a:t>
            </a:r>
          </a:p>
          <a:p>
            <a:pPr marL="1314450" lvl="2" indent="-400050">
              <a:buFont typeface="+mj-lt"/>
              <a:buAutoNum type="romanLcPeriod"/>
            </a:pPr>
            <a:r>
              <a:rPr lang="en-US" dirty="0"/>
              <a:t>*_</a:t>
            </a:r>
            <a:r>
              <a:rPr lang="en-US" dirty="0" err="1"/>
              <a:t>all.fasta</a:t>
            </a:r>
            <a:r>
              <a:rPr lang="en-US" dirty="0"/>
              <a:t> file includes both canonical and isoform sequences.</a:t>
            </a:r>
          </a:p>
          <a:p>
            <a:pPr marL="400050" indent="-400050">
              <a:buFont typeface="+mj-lt"/>
              <a:buAutoNum type="arabicPeriod"/>
            </a:pPr>
            <a:r>
              <a:rPr lang="en-US" dirty="0"/>
              <a:t>“Quit”: will </a:t>
            </a:r>
            <a:r>
              <a:rPr lang="en-US" dirty="0" smtClean="0"/>
              <a:t>exit </a:t>
            </a:r>
            <a:r>
              <a:rPr lang="en-US" dirty="0"/>
              <a:t>the program. If any changes have been made to the Selected Proteomes display table, the user will be prompted to save the current </a:t>
            </a:r>
            <a:r>
              <a:rPr lang="en-US" dirty="0" smtClean="0"/>
              <a:t>proteome list </a:t>
            </a:r>
            <a:r>
              <a:rPr lang="en-US" dirty="0"/>
              <a:t>to a new defaults file.</a:t>
            </a:r>
          </a:p>
        </p:txBody>
      </p:sp>
    </p:spTree>
    <p:extLst>
      <p:ext uri="{BB962C8B-B14F-4D97-AF65-F5344CB8AC3E}">
        <p14:creationId xmlns:p14="http://schemas.microsoft.com/office/powerpoint/2010/main" val="1051906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12A580-0275-4480-8506-FEAE56FC2296}"/>
              </a:ext>
            </a:extLst>
          </p:cNvPr>
          <p:cNvSpPr>
            <a:spLocks noGrp="1"/>
          </p:cNvSpPr>
          <p:nvPr>
            <p:ph type="title"/>
          </p:nvPr>
        </p:nvSpPr>
        <p:spPr/>
        <p:txBody>
          <a:bodyPr/>
          <a:lstStyle/>
          <a:p>
            <a:pPr algn="ctr"/>
            <a:r>
              <a:rPr lang="en-US" dirty="0"/>
              <a:t>Status Bar Updates</a:t>
            </a:r>
          </a:p>
        </p:txBody>
      </p:sp>
      <p:pic>
        <p:nvPicPr>
          <p:cNvPr id="7" name="Content Placeholder 6">
            <a:extLst>
              <a:ext uri="{FF2B5EF4-FFF2-40B4-BE49-F238E27FC236}">
                <a16:creationId xmlns:a16="http://schemas.microsoft.com/office/drawing/2014/main" xmlns="" id="{229C5CEC-BDD6-4C88-AED9-4F31E08458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666" y="1423514"/>
            <a:ext cx="11847334" cy="3675326"/>
          </a:xfrm>
        </p:spPr>
      </p:pic>
      <p:sp>
        <p:nvSpPr>
          <p:cNvPr id="8" name="TextBox 7">
            <a:extLst>
              <a:ext uri="{FF2B5EF4-FFF2-40B4-BE49-F238E27FC236}">
                <a16:creationId xmlns:a16="http://schemas.microsoft.com/office/drawing/2014/main" xmlns="" id="{3F32F08F-6B0E-46F7-A5BC-143020E90F93}"/>
              </a:ext>
            </a:extLst>
          </p:cNvPr>
          <p:cNvSpPr txBox="1"/>
          <p:nvPr/>
        </p:nvSpPr>
        <p:spPr>
          <a:xfrm>
            <a:off x="521793" y="5964794"/>
            <a:ext cx="11275581" cy="369332"/>
          </a:xfrm>
          <a:prstGeom prst="rect">
            <a:avLst/>
          </a:prstGeom>
          <a:noFill/>
        </p:spPr>
        <p:txBody>
          <a:bodyPr wrap="square" rtlCol="0">
            <a:spAutoFit/>
          </a:bodyPr>
          <a:lstStyle/>
          <a:p>
            <a:r>
              <a:rPr lang="en-US" dirty="0"/>
              <a:t>These are some common messages that the status bar will provide as the user interacts with the program.</a:t>
            </a:r>
          </a:p>
        </p:txBody>
      </p:sp>
    </p:spTree>
    <p:extLst>
      <p:ext uri="{BB962C8B-B14F-4D97-AF65-F5344CB8AC3E}">
        <p14:creationId xmlns:p14="http://schemas.microsoft.com/office/powerpoint/2010/main" val="2818952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reference_proteome_manager</a:t>
            </a:r>
            <a:r>
              <a:rPr lang="en-US" dirty="0" smtClean="0"/>
              <a:t>?</a:t>
            </a:r>
            <a:endParaRPr lang="en-US" dirty="0"/>
          </a:p>
        </p:txBody>
      </p:sp>
      <p:sp>
        <p:nvSpPr>
          <p:cNvPr id="3" name="Content Placeholder 2"/>
          <p:cNvSpPr>
            <a:spLocks noGrp="1"/>
          </p:cNvSpPr>
          <p:nvPr>
            <p:ph idx="1"/>
          </p:nvPr>
        </p:nvSpPr>
        <p:spPr/>
        <p:txBody>
          <a:bodyPr/>
          <a:lstStyle/>
          <a:p>
            <a:r>
              <a:rPr lang="en-US" dirty="0" smtClean="0"/>
              <a:t>A GUI Python application to download and manage </a:t>
            </a:r>
            <a:r>
              <a:rPr lang="en-US" dirty="0" err="1" smtClean="0"/>
              <a:t>UniProt</a:t>
            </a:r>
            <a:r>
              <a:rPr lang="en-US" dirty="0" smtClean="0"/>
              <a:t> reference proteomes</a:t>
            </a:r>
          </a:p>
          <a:p>
            <a:r>
              <a:rPr lang="en-US" dirty="0" smtClean="0"/>
              <a:t>Written by Delan Huang and Phil Wilmarth, OHSU</a:t>
            </a:r>
          </a:p>
          <a:p>
            <a:r>
              <a:rPr lang="en-US" dirty="0" smtClean="0"/>
              <a:t>Available at GitHub: (link)</a:t>
            </a:r>
          </a:p>
          <a:p>
            <a:r>
              <a:rPr lang="en-US" dirty="0" smtClean="0"/>
              <a:t>System requirements: Python 3 (developed and tested with v3.6) and an internet connection</a:t>
            </a:r>
            <a:endParaRPr lang="en-US" dirty="0"/>
          </a:p>
        </p:txBody>
      </p:sp>
    </p:spTree>
    <p:extLst>
      <p:ext uri="{BB962C8B-B14F-4D97-AF65-F5344CB8AC3E}">
        <p14:creationId xmlns:p14="http://schemas.microsoft.com/office/powerpoint/2010/main" val="880209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a:t>
            </a:r>
            <a:r>
              <a:rPr lang="en-US" dirty="0" err="1" smtClean="0"/>
              <a:t>UniProt</a:t>
            </a:r>
            <a:r>
              <a:rPr lang="en-US" dirty="0" smtClean="0"/>
              <a:t> reference proteomes?</a:t>
            </a:r>
            <a:endParaRPr lang="en-US" dirty="0"/>
          </a:p>
        </p:txBody>
      </p:sp>
      <p:sp>
        <p:nvSpPr>
          <p:cNvPr id="3" name="Content Placeholder 2"/>
          <p:cNvSpPr>
            <a:spLocks noGrp="1"/>
          </p:cNvSpPr>
          <p:nvPr>
            <p:ph idx="1"/>
          </p:nvPr>
        </p:nvSpPr>
        <p:spPr/>
        <p:txBody>
          <a:bodyPr/>
          <a:lstStyle/>
          <a:p>
            <a:r>
              <a:rPr lang="en-US" dirty="0" smtClean="0"/>
              <a:t>High quality, complete proteomes that span the tree of life</a:t>
            </a:r>
          </a:p>
          <a:p>
            <a:r>
              <a:rPr lang="en-US" dirty="0" smtClean="0"/>
              <a:t>See: </a:t>
            </a:r>
            <a:r>
              <a:rPr lang="en-US" dirty="0">
                <a:hlinkClick r:id="rId2"/>
              </a:rPr>
              <a:t>http://www.uniprot.org/help/reference_proteome</a:t>
            </a:r>
            <a:endParaRPr lang="en-US" dirty="0" smtClean="0"/>
          </a:p>
          <a:p>
            <a:r>
              <a:rPr lang="en-US" dirty="0" smtClean="0"/>
              <a:t>Reference proteome statistics (July 2017):</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01448668"/>
              </p:ext>
            </p:extLst>
          </p:nvPr>
        </p:nvGraphicFramePr>
        <p:xfrm>
          <a:off x="1581524" y="3550272"/>
          <a:ext cx="8128000" cy="185420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err="1" smtClean="0"/>
                        <a:t>Phyogenetic</a:t>
                      </a:r>
                      <a:r>
                        <a:rPr lang="en-US" baseline="0" dirty="0" smtClean="0"/>
                        <a:t> Kingdom</a:t>
                      </a:r>
                      <a:endParaRPr lang="en-US" dirty="0"/>
                    </a:p>
                  </a:txBody>
                  <a:tcPr/>
                </a:tc>
                <a:tc>
                  <a:txBody>
                    <a:bodyPr/>
                    <a:lstStyle/>
                    <a:p>
                      <a:r>
                        <a:rPr lang="en-US" dirty="0" smtClean="0"/>
                        <a:t>Number of proteomes</a:t>
                      </a:r>
                      <a:endParaRPr lang="en-US" dirty="0"/>
                    </a:p>
                  </a:txBody>
                  <a:tcPr/>
                </a:tc>
              </a:tr>
              <a:tr h="370840">
                <a:tc>
                  <a:txBody>
                    <a:bodyPr/>
                    <a:lstStyle/>
                    <a:p>
                      <a:r>
                        <a:rPr lang="en-US" dirty="0" smtClean="0"/>
                        <a:t>Archaea</a:t>
                      </a:r>
                      <a:endParaRPr lang="en-US" dirty="0"/>
                    </a:p>
                  </a:txBody>
                  <a:tcPr/>
                </a:tc>
                <a:tc>
                  <a:txBody>
                    <a:bodyPr/>
                    <a:lstStyle/>
                    <a:p>
                      <a:r>
                        <a:rPr lang="en-US" dirty="0" smtClean="0"/>
                        <a:t>372</a:t>
                      </a:r>
                      <a:endParaRPr lang="en-US" dirty="0"/>
                    </a:p>
                  </a:txBody>
                  <a:tcPr/>
                </a:tc>
              </a:tr>
              <a:tr h="370840">
                <a:tc>
                  <a:txBody>
                    <a:bodyPr/>
                    <a:lstStyle/>
                    <a:p>
                      <a:r>
                        <a:rPr lang="en-US" dirty="0" smtClean="0"/>
                        <a:t>Bacteria</a:t>
                      </a:r>
                      <a:endParaRPr lang="en-US" dirty="0"/>
                    </a:p>
                  </a:txBody>
                  <a:tcPr/>
                </a:tc>
                <a:tc>
                  <a:txBody>
                    <a:bodyPr/>
                    <a:lstStyle/>
                    <a:p>
                      <a:r>
                        <a:rPr lang="en-US" dirty="0" smtClean="0"/>
                        <a:t>6521</a:t>
                      </a:r>
                      <a:endParaRPr lang="en-US" dirty="0"/>
                    </a:p>
                  </a:txBody>
                  <a:tcPr/>
                </a:tc>
              </a:tr>
              <a:tr h="370840">
                <a:tc>
                  <a:txBody>
                    <a:bodyPr/>
                    <a:lstStyle/>
                    <a:p>
                      <a:r>
                        <a:rPr lang="en-US" dirty="0" err="1" smtClean="0"/>
                        <a:t>Eukaryota</a:t>
                      </a:r>
                      <a:endParaRPr lang="en-US" dirty="0"/>
                    </a:p>
                  </a:txBody>
                  <a:tcPr/>
                </a:tc>
                <a:tc>
                  <a:txBody>
                    <a:bodyPr/>
                    <a:lstStyle/>
                    <a:p>
                      <a:r>
                        <a:rPr lang="en-US" dirty="0" smtClean="0"/>
                        <a:t>993</a:t>
                      </a:r>
                      <a:endParaRPr lang="en-US" dirty="0"/>
                    </a:p>
                  </a:txBody>
                  <a:tcPr/>
                </a:tc>
              </a:tr>
              <a:tr h="370840">
                <a:tc>
                  <a:txBody>
                    <a:bodyPr/>
                    <a:lstStyle/>
                    <a:p>
                      <a:r>
                        <a:rPr lang="en-US" dirty="0" smtClean="0"/>
                        <a:t>Viruses</a:t>
                      </a:r>
                      <a:endParaRPr lang="en-US" dirty="0"/>
                    </a:p>
                  </a:txBody>
                  <a:tcPr/>
                </a:tc>
                <a:tc>
                  <a:txBody>
                    <a:bodyPr/>
                    <a:lstStyle/>
                    <a:p>
                      <a:r>
                        <a:rPr lang="en-US" dirty="0" smtClean="0"/>
                        <a:t>506</a:t>
                      </a:r>
                      <a:endParaRPr lang="en-US" dirty="0"/>
                    </a:p>
                  </a:txBody>
                  <a:tcPr/>
                </a:tc>
              </a:tr>
            </a:tbl>
          </a:graphicData>
        </a:graphic>
      </p:graphicFrame>
    </p:spTree>
    <p:extLst>
      <p:ext uri="{BB962C8B-B14F-4D97-AF65-F5344CB8AC3E}">
        <p14:creationId xmlns:p14="http://schemas.microsoft.com/office/powerpoint/2010/main" val="1809504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reference proteomes?</a:t>
            </a:r>
            <a:endParaRPr lang="en-US" dirty="0"/>
          </a:p>
        </p:txBody>
      </p:sp>
      <p:sp>
        <p:nvSpPr>
          <p:cNvPr id="3" name="Content Placeholder 2"/>
          <p:cNvSpPr>
            <a:spLocks noGrp="1"/>
          </p:cNvSpPr>
          <p:nvPr>
            <p:ph idx="1"/>
          </p:nvPr>
        </p:nvSpPr>
        <p:spPr/>
        <p:txBody>
          <a:bodyPr/>
          <a:lstStyle/>
          <a:p>
            <a:r>
              <a:rPr lang="en-US" dirty="0" smtClean="0"/>
              <a:t>Reference proteomes are available from </a:t>
            </a:r>
            <a:r>
              <a:rPr lang="en-US" dirty="0" err="1" smtClean="0"/>
              <a:t>UniProt</a:t>
            </a:r>
            <a:r>
              <a:rPr lang="en-US" dirty="0" smtClean="0"/>
              <a:t> main web pages and at </a:t>
            </a:r>
            <a:r>
              <a:rPr lang="en-US" dirty="0"/>
              <a:t>the Proteomes page: </a:t>
            </a:r>
            <a:r>
              <a:rPr lang="en-US" dirty="0">
                <a:hlinkClick r:id="rId2"/>
              </a:rPr>
              <a:t>http://www.uniprot.org/proteomes</a:t>
            </a:r>
            <a:r>
              <a:rPr lang="en-US" dirty="0" smtClean="0">
                <a:hlinkClick r:id="rId2"/>
              </a:rPr>
              <a:t>/</a:t>
            </a:r>
            <a:endParaRPr lang="en-US" dirty="0" smtClean="0"/>
          </a:p>
          <a:p>
            <a:r>
              <a:rPr lang="en-US" dirty="0" smtClean="0"/>
              <a:t>They </a:t>
            </a:r>
            <a:r>
              <a:rPr lang="en-US" dirty="0"/>
              <a:t>are available via FTP at: </a:t>
            </a:r>
            <a:r>
              <a:rPr lang="en-US" dirty="0">
                <a:hlinkClick r:id="rId3" action="ppaction://hlinkfile"/>
              </a:rPr>
              <a:t>ftp://ftp.uniprot.org/pub/databases/uniprot/current_release/knowledgebase/reference_proteomes</a:t>
            </a:r>
            <a:r>
              <a:rPr lang="en-US" dirty="0" smtClean="0">
                <a:hlinkClick r:id="rId3" action="ppaction://hlinkfile"/>
              </a:rPr>
              <a:t>/</a:t>
            </a:r>
            <a:endParaRPr lang="en-US" dirty="0" smtClean="0"/>
          </a:p>
          <a:p>
            <a:r>
              <a:rPr lang="en-US" dirty="0" smtClean="0"/>
              <a:t>Designation of canonical sequences and associated isoforms, and annotation of isoforms are superior for the FTP files</a:t>
            </a:r>
          </a:p>
          <a:p>
            <a:r>
              <a:rPr lang="en-US" dirty="0" smtClean="0"/>
              <a:t>Reference proteome naming and multiple files per species make the FTP site challenging to navigate</a:t>
            </a:r>
            <a:endParaRPr lang="en-US" dirty="0"/>
          </a:p>
        </p:txBody>
      </p:sp>
    </p:spTree>
    <p:extLst>
      <p:ext uri="{BB962C8B-B14F-4D97-AF65-F5344CB8AC3E}">
        <p14:creationId xmlns:p14="http://schemas.microsoft.com/office/powerpoint/2010/main" val="1821399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reference_proteome_manager</a:t>
            </a:r>
            <a:r>
              <a:rPr lang="en-US" dirty="0" smtClean="0"/>
              <a:t> helps</a:t>
            </a:r>
            <a:endParaRPr lang="en-US" dirty="0"/>
          </a:p>
        </p:txBody>
      </p:sp>
      <p:sp>
        <p:nvSpPr>
          <p:cNvPr id="3" name="Content Placeholder 2"/>
          <p:cNvSpPr>
            <a:spLocks noGrp="1"/>
          </p:cNvSpPr>
          <p:nvPr>
            <p:ph idx="1"/>
          </p:nvPr>
        </p:nvSpPr>
        <p:spPr/>
        <p:txBody>
          <a:bodyPr/>
          <a:lstStyle/>
          <a:p>
            <a:r>
              <a:rPr lang="en-US" dirty="0" smtClean="0"/>
              <a:t>The App presents reference proteomes in an informative graphical user interface (GUI)</a:t>
            </a:r>
          </a:p>
          <a:p>
            <a:r>
              <a:rPr lang="en-US" dirty="0" smtClean="0"/>
              <a:t>Reference proteomes are designated by species names and searching and filtering of the 8000+ proteomes is supported</a:t>
            </a:r>
          </a:p>
          <a:p>
            <a:r>
              <a:rPr lang="en-US" dirty="0" smtClean="0"/>
              <a:t>Sets of user-defined default organisms are support to facilitate frequent downloading of common proteomes</a:t>
            </a:r>
          </a:p>
          <a:p>
            <a:r>
              <a:rPr lang="en-US" dirty="0" smtClean="0"/>
              <a:t>Locating FTP files and downloading is automated</a:t>
            </a:r>
          </a:p>
          <a:p>
            <a:r>
              <a:rPr lang="en-US" dirty="0" smtClean="0"/>
              <a:t>Reference proteome naming and file organization are standardized </a:t>
            </a:r>
            <a:endParaRPr lang="en-US" dirty="0"/>
          </a:p>
        </p:txBody>
      </p:sp>
    </p:spTree>
    <p:extLst>
      <p:ext uri="{BB962C8B-B14F-4D97-AF65-F5344CB8AC3E}">
        <p14:creationId xmlns:p14="http://schemas.microsoft.com/office/powerpoint/2010/main" val="2086245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run </a:t>
            </a:r>
            <a:r>
              <a:rPr lang="en-US" dirty="0" err="1" smtClean="0"/>
              <a:t>reference_proteome_manager</a:t>
            </a:r>
            <a:endParaRPr lang="en-US" dirty="0"/>
          </a:p>
        </p:txBody>
      </p:sp>
      <p:sp>
        <p:nvSpPr>
          <p:cNvPr id="3" name="Content Placeholder 2"/>
          <p:cNvSpPr>
            <a:spLocks noGrp="1"/>
          </p:cNvSpPr>
          <p:nvPr>
            <p:ph idx="1"/>
          </p:nvPr>
        </p:nvSpPr>
        <p:spPr/>
        <p:txBody>
          <a:bodyPr/>
          <a:lstStyle/>
          <a:p>
            <a:r>
              <a:rPr lang="en-US" dirty="0" smtClean="0"/>
              <a:t>Two files are needed: </a:t>
            </a:r>
            <a:r>
              <a:rPr lang="en-US" dirty="0" err="1" smtClean="0"/>
              <a:t>reference_proteome_manager.py</a:t>
            </a:r>
            <a:r>
              <a:rPr lang="en-US" dirty="0" smtClean="0"/>
              <a:t> and fasta_lib_Py3.py</a:t>
            </a:r>
          </a:p>
          <a:p>
            <a:r>
              <a:rPr lang="en-US" dirty="0" smtClean="0"/>
              <a:t>The two files should be in the same folder and that folder can be located anywhere</a:t>
            </a:r>
          </a:p>
          <a:p>
            <a:r>
              <a:rPr lang="en-US" dirty="0" smtClean="0"/>
              <a:t>Python version 3 is required</a:t>
            </a:r>
            <a:r>
              <a:rPr lang="en-US" dirty="0"/>
              <a:t> (3.6 is current release) </a:t>
            </a:r>
            <a:endParaRPr lang="en-US" dirty="0" smtClean="0"/>
          </a:p>
          <a:p>
            <a:pPr lvl="1"/>
            <a:r>
              <a:rPr lang="en-US" dirty="0">
                <a:hlinkClick r:id="rId2"/>
              </a:rPr>
              <a:t>https://www.python.org/downloads</a:t>
            </a:r>
            <a:r>
              <a:rPr lang="en-US" dirty="0" smtClean="0">
                <a:hlinkClick r:id="rId2"/>
              </a:rPr>
              <a:t>/</a:t>
            </a:r>
            <a:endParaRPr lang="en-US" dirty="0" smtClean="0"/>
          </a:p>
          <a:p>
            <a:pPr lvl="1"/>
            <a:r>
              <a:rPr lang="en-US" dirty="0"/>
              <a:t>https://</a:t>
            </a:r>
            <a:r>
              <a:rPr lang="en-US" dirty="0" err="1"/>
              <a:t>www.continuum.io</a:t>
            </a:r>
            <a:r>
              <a:rPr lang="en-US" dirty="0"/>
              <a:t>/downloads</a:t>
            </a:r>
            <a:endParaRPr lang="en-US" dirty="0" smtClean="0"/>
          </a:p>
          <a:p>
            <a:r>
              <a:rPr lang="en-US" dirty="0" smtClean="0"/>
              <a:t>Application can be ran from command line or integrated programming environment editor windows</a:t>
            </a:r>
          </a:p>
          <a:p>
            <a:pPr lvl="1"/>
            <a:r>
              <a:rPr lang="en-US" dirty="0" smtClean="0"/>
              <a:t>There are many online resources for how to run python scripts</a:t>
            </a:r>
            <a:endParaRPr lang="en-US" dirty="0"/>
          </a:p>
        </p:txBody>
      </p:sp>
    </p:spTree>
    <p:extLst>
      <p:ext uri="{BB962C8B-B14F-4D97-AF65-F5344CB8AC3E}">
        <p14:creationId xmlns:p14="http://schemas.microsoft.com/office/powerpoint/2010/main" val="2088282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B0C90F-4481-4C0C-8303-AF5538EDB207}"/>
              </a:ext>
            </a:extLst>
          </p:cNvPr>
          <p:cNvSpPr>
            <a:spLocks noGrp="1"/>
          </p:cNvSpPr>
          <p:nvPr>
            <p:ph type="title"/>
          </p:nvPr>
        </p:nvSpPr>
        <p:spPr/>
        <p:txBody>
          <a:bodyPr/>
          <a:lstStyle/>
          <a:p>
            <a:pPr algn="ctr"/>
            <a:r>
              <a:rPr lang="en-US" dirty="0"/>
              <a:t>Overview</a:t>
            </a:r>
          </a:p>
        </p:txBody>
      </p:sp>
      <p:pic>
        <p:nvPicPr>
          <p:cNvPr id="5" name="Content Placeholder 4">
            <a:extLst>
              <a:ext uri="{FF2B5EF4-FFF2-40B4-BE49-F238E27FC236}">
                <a16:creationId xmlns:a16="http://schemas.microsoft.com/office/drawing/2014/main" xmlns="" id="{D54CDC3C-FD8B-4830-B02A-94224F06CA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24066" y="1633716"/>
            <a:ext cx="6670381" cy="3622570"/>
          </a:xfrm>
        </p:spPr>
      </p:pic>
      <p:sp>
        <p:nvSpPr>
          <p:cNvPr id="7" name="TextBox 6">
            <a:extLst>
              <a:ext uri="{FF2B5EF4-FFF2-40B4-BE49-F238E27FC236}">
                <a16:creationId xmlns:a16="http://schemas.microsoft.com/office/drawing/2014/main" xmlns="" id="{AFAA1ECF-262C-492F-B424-70461622F911}"/>
              </a:ext>
            </a:extLst>
          </p:cNvPr>
          <p:cNvSpPr txBox="1"/>
          <p:nvPr/>
        </p:nvSpPr>
        <p:spPr>
          <a:xfrm>
            <a:off x="97553" y="1297072"/>
            <a:ext cx="5425844" cy="5355312"/>
          </a:xfrm>
          <a:prstGeom prst="rect">
            <a:avLst/>
          </a:prstGeom>
          <a:noFill/>
        </p:spPr>
        <p:txBody>
          <a:bodyPr wrap="square" rtlCol="0">
            <a:spAutoFit/>
          </a:bodyPr>
          <a:lstStyle/>
          <a:p>
            <a:r>
              <a:rPr lang="en-US" b="1" dirty="0"/>
              <a:t>The general program flow is as follows:</a:t>
            </a:r>
          </a:p>
          <a:p>
            <a:pPr marL="342900" indent="-342900">
              <a:buAutoNum type="alphaUcPeriod"/>
            </a:pPr>
            <a:r>
              <a:rPr lang="en-US" dirty="0"/>
              <a:t>Select kingdom filters and type in any partial </a:t>
            </a:r>
            <a:r>
              <a:rPr lang="en-US" dirty="0" smtClean="0"/>
              <a:t>species word/phrase or taxonomy </a:t>
            </a:r>
            <a:r>
              <a:rPr lang="en-US" dirty="0"/>
              <a:t>number into respective search </a:t>
            </a:r>
            <a:r>
              <a:rPr lang="en-US" dirty="0" smtClean="0"/>
              <a:t>fields and </a:t>
            </a:r>
            <a:r>
              <a:rPr lang="en-US" dirty="0"/>
              <a:t>press the “Show Filtered List” button to display all relevant databases </a:t>
            </a:r>
            <a:r>
              <a:rPr lang="en-US" dirty="0" smtClean="0"/>
              <a:t>in </a:t>
            </a:r>
            <a:r>
              <a:rPr lang="en-US" dirty="0"/>
              <a:t>the left </a:t>
            </a:r>
            <a:r>
              <a:rPr lang="en-US" dirty="0" smtClean="0"/>
              <a:t>“Reference Proteome” table. </a:t>
            </a:r>
            <a:endParaRPr lang="en-US" dirty="0"/>
          </a:p>
          <a:p>
            <a:pPr marL="342900" indent="-342900">
              <a:buAutoNum type="alphaUcPeriod"/>
            </a:pPr>
            <a:r>
              <a:rPr lang="en-US" dirty="0"/>
              <a:t>S</a:t>
            </a:r>
            <a:r>
              <a:rPr lang="en-US" dirty="0" smtClean="0"/>
              <a:t>elect one or more proteomes from the left table and use </a:t>
            </a:r>
            <a:r>
              <a:rPr lang="en-US" dirty="0"/>
              <a:t>the “Add Proteome(s)” button </a:t>
            </a:r>
            <a:r>
              <a:rPr lang="en-US" dirty="0" smtClean="0"/>
              <a:t>to add </a:t>
            </a:r>
            <a:r>
              <a:rPr lang="en-US" dirty="0"/>
              <a:t>databases to the </a:t>
            </a:r>
            <a:r>
              <a:rPr lang="en-US" dirty="0" smtClean="0"/>
              <a:t>“Selected Proteomes” table on the right. “Selected Proteomes” can be </a:t>
            </a:r>
            <a:r>
              <a:rPr lang="en-US" dirty="0"/>
              <a:t>downloaded.</a:t>
            </a:r>
          </a:p>
          <a:p>
            <a:pPr marL="342900" indent="-342900">
              <a:buAutoNum type="alphaUcPeriod"/>
            </a:pPr>
            <a:r>
              <a:rPr lang="en-US" dirty="0" smtClean="0"/>
              <a:t>Note the </a:t>
            </a:r>
            <a:r>
              <a:rPr lang="en-US" dirty="0"/>
              <a:t>“Save Defaults” and “Import Defaults” buttons. These buttons allow the user to save current selections in the right display table to a defaults file, or import </a:t>
            </a:r>
            <a:r>
              <a:rPr lang="en-US" dirty="0" smtClean="0"/>
              <a:t>databases of interest </a:t>
            </a:r>
            <a:r>
              <a:rPr lang="en-US" dirty="0"/>
              <a:t>from a previously saved defaults file.</a:t>
            </a:r>
          </a:p>
          <a:p>
            <a:pPr marL="342900" indent="-342900">
              <a:buAutoNum type="alphaUcPeriod"/>
            </a:pPr>
            <a:r>
              <a:rPr lang="en-US" dirty="0"/>
              <a:t>This </a:t>
            </a:r>
            <a:r>
              <a:rPr lang="en-US" dirty="0" smtClean="0"/>
              <a:t>“Selected Proteomes” table </a:t>
            </a:r>
            <a:r>
              <a:rPr lang="en-US" dirty="0"/>
              <a:t>shows all selected databases that the user wants to download.</a:t>
            </a:r>
          </a:p>
          <a:p>
            <a:pPr marL="342900" indent="-342900">
              <a:buAutoNum type="alphaUcPeriod"/>
            </a:pPr>
            <a:r>
              <a:rPr lang="en-US" dirty="0"/>
              <a:t>Press “Download Databases” to download all </a:t>
            </a:r>
            <a:r>
              <a:rPr lang="en-US" dirty="0" smtClean="0"/>
              <a:t>selected FASTA files</a:t>
            </a:r>
            <a:r>
              <a:rPr lang="en-US" dirty="0"/>
              <a:t>.</a:t>
            </a:r>
          </a:p>
        </p:txBody>
      </p:sp>
      <p:sp>
        <p:nvSpPr>
          <p:cNvPr id="8" name="TextBox 7">
            <a:extLst>
              <a:ext uri="{FF2B5EF4-FFF2-40B4-BE49-F238E27FC236}">
                <a16:creationId xmlns:a16="http://schemas.microsoft.com/office/drawing/2014/main" xmlns="" id="{17EA87E6-509E-43E1-AD10-F2E2F4E837A4}"/>
              </a:ext>
            </a:extLst>
          </p:cNvPr>
          <p:cNvSpPr txBox="1"/>
          <p:nvPr/>
        </p:nvSpPr>
        <p:spPr>
          <a:xfrm>
            <a:off x="5480344" y="5649902"/>
            <a:ext cx="6711656" cy="923330"/>
          </a:xfrm>
          <a:prstGeom prst="rect">
            <a:avLst/>
          </a:prstGeom>
          <a:noFill/>
        </p:spPr>
        <p:txBody>
          <a:bodyPr wrap="square" rtlCol="0">
            <a:spAutoFit/>
          </a:bodyPr>
          <a:lstStyle/>
          <a:p>
            <a:r>
              <a:rPr lang="en-US" dirty="0"/>
              <a:t>F. This status bar will display </a:t>
            </a:r>
            <a:r>
              <a:rPr lang="en-US" dirty="0" smtClean="0"/>
              <a:t>information about changes to </a:t>
            </a:r>
            <a:r>
              <a:rPr lang="en-US" dirty="0"/>
              <a:t>either display </a:t>
            </a:r>
            <a:r>
              <a:rPr lang="en-US" dirty="0" smtClean="0"/>
              <a:t>table including </a:t>
            </a:r>
            <a:r>
              <a:rPr lang="en-US" dirty="0"/>
              <a:t>adding/dropping proteomes, </a:t>
            </a:r>
            <a:r>
              <a:rPr lang="en-US" dirty="0" err="1"/>
              <a:t>refiltering</a:t>
            </a:r>
            <a:r>
              <a:rPr lang="en-US" dirty="0"/>
              <a:t> the database list, and downloading </a:t>
            </a:r>
            <a:r>
              <a:rPr lang="en-US" dirty="0" smtClean="0"/>
              <a:t>file progress.</a:t>
            </a:r>
            <a:endParaRPr lang="en-US" dirty="0"/>
          </a:p>
        </p:txBody>
      </p:sp>
    </p:spTree>
    <p:extLst>
      <p:ext uri="{BB962C8B-B14F-4D97-AF65-F5344CB8AC3E}">
        <p14:creationId xmlns:p14="http://schemas.microsoft.com/office/powerpoint/2010/main" val="2337891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32A41A-294E-456E-AF8A-EF505C3ED328}"/>
              </a:ext>
            </a:extLst>
          </p:cNvPr>
          <p:cNvSpPr>
            <a:spLocks noGrp="1"/>
          </p:cNvSpPr>
          <p:nvPr>
            <p:ph type="title"/>
          </p:nvPr>
        </p:nvSpPr>
        <p:spPr/>
        <p:txBody>
          <a:bodyPr/>
          <a:lstStyle/>
          <a:p>
            <a:pPr algn="ctr"/>
            <a:r>
              <a:rPr lang="en-US" dirty="0"/>
              <a:t>Filters Description</a:t>
            </a:r>
          </a:p>
        </p:txBody>
      </p:sp>
      <p:pic>
        <p:nvPicPr>
          <p:cNvPr id="5" name="Content Placeholder 4">
            <a:extLst>
              <a:ext uri="{FF2B5EF4-FFF2-40B4-BE49-F238E27FC236}">
                <a16:creationId xmlns:a16="http://schemas.microsoft.com/office/drawing/2014/main" xmlns="" id="{350B76EF-8A9F-497B-8100-EE399B3C00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87353" y="1685021"/>
            <a:ext cx="5229034" cy="2814701"/>
          </a:xfrm>
        </p:spPr>
      </p:pic>
      <p:sp>
        <p:nvSpPr>
          <p:cNvPr id="6" name="TextBox 5">
            <a:extLst>
              <a:ext uri="{FF2B5EF4-FFF2-40B4-BE49-F238E27FC236}">
                <a16:creationId xmlns:a16="http://schemas.microsoft.com/office/drawing/2014/main" xmlns="" id="{96719524-CA70-45DC-A8CA-6B093B27E318}"/>
              </a:ext>
            </a:extLst>
          </p:cNvPr>
          <p:cNvSpPr txBox="1"/>
          <p:nvPr/>
        </p:nvSpPr>
        <p:spPr>
          <a:xfrm>
            <a:off x="175613" y="1685021"/>
            <a:ext cx="6576413" cy="4247317"/>
          </a:xfrm>
          <a:prstGeom prst="rect">
            <a:avLst/>
          </a:prstGeom>
          <a:noFill/>
        </p:spPr>
        <p:txBody>
          <a:bodyPr wrap="square" rtlCol="0">
            <a:spAutoFit/>
          </a:bodyPr>
          <a:lstStyle/>
          <a:p>
            <a:pPr marL="342900" indent="-342900">
              <a:buAutoNum type="arabicPeriod"/>
            </a:pPr>
            <a:r>
              <a:rPr lang="en-US" dirty="0"/>
              <a:t>The “Kingdoms” checkboxes allow the user to narrow database list by the </a:t>
            </a:r>
            <a:r>
              <a:rPr lang="en-US" dirty="0" smtClean="0"/>
              <a:t>phylogenetic kingdom </a:t>
            </a:r>
            <a:r>
              <a:rPr lang="en-US" dirty="0"/>
              <a:t>their species belongs to.</a:t>
            </a:r>
          </a:p>
          <a:p>
            <a:pPr marL="342900" indent="-342900">
              <a:buAutoNum type="arabicPeriod"/>
            </a:pPr>
            <a:r>
              <a:rPr lang="en-US" dirty="0"/>
              <a:t>The “Species Name” search bar allows the user to type in either a partial word/phrase or complete word/phrase that match the name of the desired species.</a:t>
            </a:r>
          </a:p>
          <a:p>
            <a:pPr marL="342900" indent="-342900">
              <a:buAutoNum type="arabicPeriod"/>
            </a:pPr>
            <a:r>
              <a:rPr lang="en-US" dirty="0"/>
              <a:t>The “Taxonomy ID” search bar allows the user to type in either a full or partial taxon number that matches their desired species.</a:t>
            </a:r>
          </a:p>
          <a:p>
            <a:pPr marL="342900" indent="-342900">
              <a:buAutoNum type="arabicPeriod"/>
            </a:pPr>
            <a:r>
              <a:rPr lang="en-US" dirty="0"/>
              <a:t>The “Show Filtered List” button will output all species that match the desired filters.</a:t>
            </a:r>
          </a:p>
          <a:p>
            <a:pPr marL="342900" indent="-342900">
              <a:buAutoNum type="arabicPeriod"/>
            </a:pPr>
            <a:r>
              <a:rPr lang="en-US" dirty="0"/>
              <a:t>The “Reset Filters” button will clear all search bars and re-select all kingdoms.</a:t>
            </a:r>
          </a:p>
          <a:p>
            <a:pPr marL="342900" indent="-342900">
              <a:buAutoNum type="arabicPeriod"/>
            </a:pPr>
            <a:endParaRPr lang="en-US" dirty="0"/>
          </a:p>
          <a:p>
            <a:r>
              <a:rPr lang="en-US" dirty="0"/>
              <a:t>Note: </a:t>
            </a:r>
            <a:r>
              <a:rPr lang="en-US" dirty="0" smtClean="0"/>
              <a:t>No kingdoms checked is interpreted as all kingdoms. Blank species and taxonomy filters are ignored.</a:t>
            </a:r>
            <a:endParaRPr lang="en-US" dirty="0"/>
          </a:p>
          <a:p>
            <a:pPr marL="342900" indent="-342900">
              <a:buAutoNum type="arabicPeriod"/>
            </a:pPr>
            <a:endParaRPr lang="en-US" dirty="0"/>
          </a:p>
        </p:txBody>
      </p:sp>
    </p:spTree>
    <p:extLst>
      <p:ext uri="{BB962C8B-B14F-4D97-AF65-F5344CB8AC3E}">
        <p14:creationId xmlns:p14="http://schemas.microsoft.com/office/powerpoint/2010/main" val="3713328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0C4AC0-B4FC-4F18-9E24-4341BBF191C1}"/>
              </a:ext>
            </a:extLst>
          </p:cNvPr>
          <p:cNvSpPr>
            <a:spLocks noGrp="1"/>
          </p:cNvSpPr>
          <p:nvPr>
            <p:ph type="title"/>
          </p:nvPr>
        </p:nvSpPr>
        <p:spPr/>
        <p:txBody>
          <a:bodyPr/>
          <a:lstStyle/>
          <a:p>
            <a:pPr algn="ctr"/>
            <a:r>
              <a:rPr lang="en-US" dirty="0"/>
              <a:t>Filters Example</a:t>
            </a:r>
          </a:p>
        </p:txBody>
      </p:sp>
      <p:pic>
        <p:nvPicPr>
          <p:cNvPr id="5" name="Content Placeholder 4">
            <a:extLst>
              <a:ext uri="{FF2B5EF4-FFF2-40B4-BE49-F238E27FC236}">
                <a16:creationId xmlns:a16="http://schemas.microsoft.com/office/drawing/2014/main" xmlns="" id="{BFA60F3F-9A32-4867-9FD7-1E7E103995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5315" y="2337019"/>
            <a:ext cx="8114286" cy="4396841"/>
          </a:xfrm>
        </p:spPr>
      </p:pic>
      <p:sp>
        <p:nvSpPr>
          <p:cNvPr id="6" name="TextBox 5">
            <a:extLst>
              <a:ext uri="{FF2B5EF4-FFF2-40B4-BE49-F238E27FC236}">
                <a16:creationId xmlns:a16="http://schemas.microsoft.com/office/drawing/2014/main" xmlns="" id="{F4D27808-9904-45BC-8BC8-C0D19D9AD3D4}"/>
              </a:ext>
            </a:extLst>
          </p:cNvPr>
          <p:cNvSpPr txBox="1"/>
          <p:nvPr/>
        </p:nvSpPr>
        <p:spPr>
          <a:xfrm>
            <a:off x="291679" y="1690688"/>
            <a:ext cx="11608642" cy="646331"/>
          </a:xfrm>
          <a:prstGeom prst="rect">
            <a:avLst/>
          </a:prstGeom>
          <a:noFill/>
        </p:spPr>
        <p:txBody>
          <a:bodyPr wrap="square" rtlCol="0">
            <a:spAutoFit/>
          </a:bodyPr>
          <a:lstStyle/>
          <a:p>
            <a:r>
              <a:rPr lang="en-US" dirty="0"/>
              <a:t>Here I have left all kingdoms selected, but searched using the entries “bovine” and “9913” which outputted only one species, the Bos </a:t>
            </a:r>
            <a:r>
              <a:rPr lang="en-US" dirty="0" err="1"/>
              <a:t>taurus</a:t>
            </a:r>
            <a:r>
              <a:rPr lang="en-US" dirty="0"/>
              <a:t> database. </a:t>
            </a:r>
          </a:p>
        </p:txBody>
      </p:sp>
    </p:spTree>
    <p:extLst>
      <p:ext uri="{BB962C8B-B14F-4D97-AF65-F5344CB8AC3E}">
        <p14:creationId xmlns:p14="http://schemas.microsoft.com/office/powerpoint/2010/main" val="1305275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1077</Words>
  <Application>Microsoft Macintosh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Calibri Light</vt:lpstr>
      <vt:lpstr>Wingdings</vt:lpstr>
      <vt:lpstr>Arial</vt:lpstr>
      <vt:lpstr>Office Theme</vt:lpstr>
      <vt:lpstr>User’s Guide: reference_proteome_manager.py July 2017</vt:lpstr>
      <vt:lpstr>What is reference_proteome_manager?</vt:lpstr>
      <vt:lpstr>What are UniProt reference proteomes?</vt:lpstr>
      <vt:lpstr>How to get reference proteomes?</vt:lpstr>
      <vt:lpstr>reference_proteome_manager helps</vt:lpstr>
      <vt:lpstr>How to run reference_proteome_manager</vt:lpstr>
      <vt:lpstr>Overview</vt:lpstr>
      <vt:lpstr>Filters Description</vt:lpstr>
      <vt:lpstr>Filters Example</vt:lpstr>
      <vt:lpstr>Display Tables Description</vt:lpstr>
      <vt:lpstr>List Management Buttons</vt:lpstr>
      <vt:lpstr>Operational Buttons</vt:lpstr>
      <vt:lpstr>Status Bar Updates</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Guide “reference_proteome_manager.py”</dc:title>
  <dc:creator>Delan Sean Huang</dc:creator>
  <cp:lastModifiedBy>Phillip Wilmarth</cp:lastModifiedBy>
  <cp:revision>27</cp:revision>
  <dcterms:created xsi:type="dcterms:W3CDTF">2017-07-26T16:40:00Z</dcterms:created>
  <dcterms:modified xsi:type="dcterms:W3CDTF">2017-07-28T15:36:52Z</dcterms:modified>
</cp:coreProperties>
</file>