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66" d="100"/>
          <a:sy n="66" d="100"/>
        </p:scale>
        <p:origin x="-900" y="-28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8060F3-FACA-4D92-ACA2-EB4B63A2F8C3}"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B8A55-2CCC-40B0-8AA9-EA1EF301EFD6}"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465984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A88060F3-FACA-4D92-ACA2-EB4B63A2F8C3}" type="datetimeFigureOut">
              <a:rPr lang="en-US" smtClean="0"/>
              <a:pPr/>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DB8A55-2CCC-40B0-8AA9-EA1EF301EFD6}" type="slidenum">
              <a:rPr lang="en-US" smtClean="0"/>
              <a:pPr/>
              <a:t>‹#›</a:t>
            </a:fld>
            <a:endParaRPr lang="en-US"/>
          </a:p>
        </p:txBody>
      </p:sp>
    </p:spTree>
    <p:extLst>
      <p:ext uri="{BB962C8B-B14F-4D97-AF65-F5344CB8AC3E}">
        <p14:creationId xmlns:p14="http://schemas.microsoft.com/office/powerpoint/2010/main" xmlns="" val="1345813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8060F3-FACA-4D92-ACA2-EB4B63A2F8C3}"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B8A55-2CCC-40B0-8AA9-EA1EF301EFD6}" type="slidenum">
              <a:rPr lang="en-US" smtClean="0"/>
              <a:pPr/>
              <a:t>‹#›</a:t>
            </a:fld>
            <a:endParaRPr lang="en-US"/>
          </a:p>
        </p:txBody>
      </p:sp>
    </p:spTree>
    <p:extLst>
      <p:ext uri="{BB962C8B-B14F-4D97-AF65-F5344CB8AC3E}">
        <p14:creationId xmlns:p14="http://schemas.microsoft.com/office/powerpoint/2010/main" xmlns="" val="3777393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8060F3-FACA-4D92-ACA2-EB4B63A2F8C3}"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B8A55-2CCC-40B0-8AA9-EA1EF301EFD6}"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3910026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8060F3-FACA-4D92-ACA2-EB4B63A2F8C3}"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B8A55-2CCC-40B0-8AA9-EA1EF301EFD6}" type="slidenum">
              <a:rPr lang="en-US" smtClean="0"/>
              <a:pPr/>
              <a:t>‹#›</a:t>
            </a:fld>
            <a:endParaRPr lang="en-US"/>
          </a:p>
        </p:txBody>
      </p:sp>
    </p:spTree>
    <p:extLst>
      <p:ext uri="{BB962C8B-B14F-4D97-AF65-F5344CB8AC3E}">
        <p14:creationId xmlns:p14="http://schemas.microsoft.com/office/powerpoint/2010/main" xmlns="" val="613714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8060F3-FACA-4D92-ACA2-EB4B63A2F8C3}"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B8A55-2CCC-40B0-8AA9-EA1EF301EFD6}"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3042884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8060F3-FACA-4D92-ACA2-EB4B63A2F8C3}"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B8A55-2CCC-40B0-8AA9-EA1EF301EFD6}" type="slidenum">
              <a:rPr lang="en-US" smtClean="0"/>
              <a:pPr/>
              <a:t>‹#›</a:t>
            </a:fld>
            <a:endParaRPr lang="en-US"/>
          </a:p>
        </p:txBody>
      </p:sp>
    </p:spTree>
    <p:extLst>
      <p:ext uri="{BB962C8B-B14F-4D97-AF65-F5344CB8AC3E}">
        <p14:creationId xmlns:p14="http://schemas.microsoft.com/office/powerpoint/2010/main" xmlns="" val="1857447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060F3-FACA-4D92-ACA2-EB4B63A2F8C3}"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B8A55-2CCC-40B0-8AA9-EA1EF301EFD6}" type="slidenum">
              <a:rPr lang="en-US" smtClean="0"/>
              <a:pPr/>
              <a:t>‹#›</a:t>
            </a:fld>
            <a:endParaRPr lang="en-US"/>
          </a:p>
        </p:txBody>
      </p:sp>
    </p:spTree>
    <p:extLst>
      <p:ext uri="{BB962C8B-B14F-4D97-AF65-F5344CB8AC3E}">
        <p14:creationId xmlns:p14="http://schemas.microsoft.com/office/powerpoint/2010/main" xmlns="" val="2995553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060F3-FACA-4D92-ACA2-EB4B63A2F8C3}"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B8A55-2CCC-40B0-8AA9-EA1EF301EFD6}" type="slidenum">
              <a:rPr lang="en-US" smtClean="0"/>
              <a:pPr/>
              <a:t>‹#›</a:t>
            </a:fld>
            <a:endParaRPr lang="en-US"/>
          </a:p>
        </p:txBody>
      </p:sp>
    </p:spTree>
    <p:extLst>
      <p:ext uri="{BB962C8B-B14F-4D97-AF65-F5344CB8AC3E}">
        <p14:creationId xmlns:p14="http://schemas.microsoft.com/office/powerpoint/2010/main" xmlns="" val="128858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060F3-FACA-4D92-ACA2-EB4B63A2F8C3}"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B8A55-2CCC-40B0-8AA9-EA1EF301EFD6}" type="slidenum">
              <a:rPr lang="en-US" smtClean="0"/>
              <a:pPr/>
              <a:t>‹#›</a:t>
            </a:fld>
            <a:endParaRPr lang="en-US"/>
          </a:p>
        </p:txBody>
      </p:sp>
    </p:spTree>
    <p:extLst>
      <p:ext uri="{BB962C8B-B14F-4D97-AF65-F5344CB8AC3E}">
        <p14:creationId xmlns:p14="http://schemas.microsoft.com/office/powerpoint/2010/main" xmlns="" val="127603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8060F3-FACA-4D92-ACA2-EB4B63A2F8C3}"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B8A55-2CCC-40B0-8AA9-EA1EF301EFD6}" type="slidenum">
              <a:rPr lang="en-US" smtClean="0"/>
              <a:pPr/>
              <a:t>‹#›</a:t>
            </a:fld>
            <a:endParaRPr lang="en-US"/>
          </a:p>
        </p:txBody>
      </p:sp>
    </p:spTree>
    <p:extLst>
      <p:ext uri="{BB962C8B-B14F-4D97-AF65-F5344CB8AC3E}">
        <p14:creationId xmlns:p14="http://schemas.microsoft.com/office/powerpoint/2010/main" xmlns="" val="3327840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8060F3-FACA-4D92-ACA2-EB4B63A2F8C3}"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B8A55-2CCC-40B0-8AA9-EA1EF301EFD6}" type="slidenum">
              <a:rPr lang="en-US" smtClean="0"/>
              <a:pPr/>
              <a:t>‹#›</a:t>
            </a:fld>
            <a:endParaRPr lang="en-US"/>
          </a:p>
        </p:txBody>
      </p:sp>
    </p:spTree>
    <p:extLst>
      <p:ext uri="{BB962C8B-B14F-4D97-AF65-F5344CB8AC3E}">
        <p14:creationId xmlns:p14="http://schemas.microsoft.com/office/powerpoint/2010/main" xmlns="" val="49283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8060F3-FACA-4D92-ACA2-EB4B63A2F8C3}" type="datetimeFigureOut">
              <a:rPr lang="en-US" smtClean="0"/>
              <a:pPr/>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DB8A55-2CCC-40B0-8AA9-EA1EF301EFD6}" type="slidenum">
              <a:rPr lang="en-US" smtClean="0"/>
              <a:pPr/>
              <a:t>‹#›</a:t>
            </a:fld>
            <a:endParaRPr lang="en-US"/>
          </a:p>
        </p:txBody>
      </p:sp>
    </p:spTree>
    <p:extLst>
      <p:ext uri="{BB962C8B-B14F-4D97-AF65-F5344CB8AC3E}">
        <p14:creationId xmlns:p14="http://schemas.microsoft.com/office/powerpoint/2010/main" xmlns="" val="119639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8060F3-FACA-4D92-ACA2-EB4B63A2F8C3}" type="datetimeFigureOut">
              <a:rPr lang="en-US" smtClean="0"/>
              <a:pPr/>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DB8A55-2CCC-40B0-8AA9-EA1EF301EFD6}" type="slidenum">
              <a:rPr lang="en-US" smtClean="0"/>
              <a:pPr/>
              <a:t>‹#›</a:t>
            </a:fld>
            <a:endParaRPr lang="en-US"/>
          </a:p>
        </p:txBody>
      </p:sp>
    </p:spTree>
    <p:extLst>
      <p:ext uri="{BB962C8B-B14F-4D97-AF65-F5344CB8AC3E}">
        <p14:creationId xmlns:p14="http://schemas.microsoft.com/office/powerpoint/2010/main" xmlns="" val="270596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060F3-FACA-4D92-ACA2-EB4B63A2F8C3}" type="datetimeFigureOut">
              <a:rPr lang="en-US" smtClean="0"/>
              <a:pPr/>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DB8A55-2CCC-40B0-8AA9-EA1EF301EFD6}" type="slidenum">
              <a:rPr lang="en-US" smtClean="0"/>
              <a:pPr/>
              <a:t>‹#›</a:t>
            </a:fld>
            <a:endParaRPr lang="en-US"/>
          </a:p>
        </p:txBody>
      </p:sp>
    </p:spTree>
    <p:extLst>
      <p:ext uri="{BB962C8B-B14F-4D97-AF65-F5344CB8AC3E}">
        <p14:creationId xmlns:p14="http://schemas.microsoft.com/office/powerpoint/2010/main" xmlns="" val="2693819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8060F3-FACA-4D92-ACA2-EB4B63A2F8C3}"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B8A55-2CCC-40B0-8AA9-EA1EF301EFD6}" type="slidenum">
              <a:rPr lang="en-US" smtClean="0"/>
              <a:pPr/>
              <a:t>‹#›</a:t>
            </a:fld>
            <a:endParaRPr lang="en-US"/>
          </a:p>
        </p:txBody>
      </p:sp>
    </p:spTree>
    <p:extLst>
      <p:ext uri="{BB962C8B-B14F-4D97-AF65-F5344CB8AC3E}">
        <p14:creationId xmlns:p14="http://schemas.microsoft.com/office/powerpoint/2010/main" xmlns="" val="359385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8060F3-FACA-4D92-ACA2-EB4B63A2F8C3}"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B8A55-2CCC-40B0-8AA9-EA1EF301EFD6}" type="slidenum">
              <a:rPr lang="en-US" smtClean="0"/>
              <a:pPr/>
              <a:t>‹#›</a:t>
            </a:fld>
            <a:endParaRPr lang="en-US"/>
          </a:p>
        </p:txBody>
      </p:sp>
    </p:spTree>
    <p:extLst>
      <p:ext uri="{BB962C8B-B14F-4D97-AF65-F5344CB8AC3E}">
        <p14:creationId xmlns:p14="http://schemas.microsoft.com/office/powerpoint/2010/main" xmlns="" val="123923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88060F3-FACA-4D92-ACA2-EB4B63A2F8C3}" type="datetimeFigureOut">
              <a:rPr lang="en-US" smtClean="0"/>
              <a:pPr/>
              <a:t>12/4/2019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9DB8A55-2CCC-40B0-8AA9-EA1EF301EFD6}" type="slidenum">
              <a:rPr lang="en-US" smtClean="0"/>
              <a:pPr/>
              <a:t>‹#›</a:t>
            </a:fld>
            <a:endParaRPr lang="en-US"/>
          </a:p>
        </p:txBody>
      </p:sp>
    </p:spTree>
    <p:extLst>
      <p:ext uri="{BB962C8B-B14F-4D97-AF65-F5344CB8AC3E}">
        <p14:creationId xmlns:p14="http://schemas.microsoft.com/office/powerpoint/2010/main" xmlns="" val="21353806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circuitbasics.com/wp-content/uploads/2015/12/DHT11-Pinout-for-three-pin-and-four-pin-types-2.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383" y="1335315"/>
            <a:ext cx="8534400" cy="2510972"/>
          </a:xfrm>
        </p:spPr>
        <p:txBody>
          <a:bodyPr/>
          <a:lstStyle/>
          <a:p>
            <a:r>
              <a:rPr lang="en-US" dirty="0"/>
              <a:t>Temperature</a:t>
            </a:r>
            <a:r>
              <a:rPr lang="en-US" dirty="0" smtClean="0"/>
              <a:t>, humidity </a:t>
            </a:r>
            <a:r>
              <a:rPr lang="en-US" dirty="0"/>
              <a:t>and light detector</a:t>
            </a:r>
          </a:p>
        </p:txBody>
      </p:sp>
    </p:spTree>
    <p:extLst>
      <p:ext uri="{BB962C8B-B14F-4D97-AF65-F5344CB8AC3E}">
        <p14:creationId xmlns:p14="http://schemas.microsoft.com/office/powerpoint/2010/main" xmlns="" val="1971883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203200"/>
            <a:ext cx="10058400" cy="1364343"/>
          </a:xfrm>
        </p:spPr>
        <p:txBody>
          <a:bodyPr>
            <a:normAutofit fontScale="90000"/>
          </a:bodyPr>
          <a:lstStyle/>
          <a:p>
            <a:r>
              <a:rPr lang="en-US" b="1" dirty="0" smtClean="0"/>
              <a:t>HOW TO SET UP THE DHT11 ON AN </a:t>
            </a:r>
            <a:r>
              <a:rPr lang="en-US" b="1" dirty="0" smtClean="0"/>
              <a:t>ARDUINO</a:t>
            </a:r>
            <a:br>
              <a:rPr lang="en-US" b="1" dirty="0" smtClean="0"/>
            </a:br>
            <a:r>
              <a:rPr lang="en-US" b="1" dirty="0" smtClean="0"/>
              <a:t/>
            </a:r>
            <a:br>
              <a:rPr lang="en-US" b="1" dirty="0" smtClean="0"/>
            </a:br>
            <a:endParaRPr lang="en-US" dirty="0"/>
          </a:p>
        </p:txBody>
      </p:sp>
      <p:sp>
        <p:nvSpPr>
          <p:cNvPr id="5" name="Text Placeholder 4"/>
          <p:cNvSpPr>
            <a:spLocks noGrp="1"/>
          </p:cNvSpPr>
          <p:nvPr>
            <p:ph type="body" idx="1"/>
          </p:nvPr>
        </p:nvSpPr>
        <p:spPr>
          <a:xfrm>
            <a:off x="684212" y="5050970"/>
            <a:ext cx="8535988" cy="943429"/>
          </a:xfrm>
        </p:spPr>
        <p:txBody>
          <a:bodyPr>
            <a:normAutofit lnSpcReduction="10000"/>
          </a:bodyPr>
          <a:lstStyle/>
          <a:p>
            <a:r>
              <a:rPr lang="en-US" dirty="0" smtClean="0">
                <a:solidFill>
                  <a:schemeClr val="tx1"/>
                </a:solidFill>
              </a:rPr>
              <a:t>Wiring the DHT11 to the </a:t>
            </a:r>
            <a:r>
              <a:rPr lang="en-US" dirty="0" err="1" smtClean="0">
                <a:solidFill>
                  <a:schemeClr val="tx1"/>
                </a:solidFill>
              </a:rPr>
              <a:t>Arduino</a:t>
            </a:r>
            <a:r>
              <a:rPr lang="en-US" dirty="0" smtClean="0">
                <a:solidFill>
                  <a:schemeClr val="tx1"/>
                </a:solidFill>
              </a:rPr>
              <a:t> is really easy, but the connections are different </a:t>
            </a:r>
            <a:r>
              <a:rPr lang="en-US" dirty="0" smtClean="0">
                <a:solidFill>
                  <a:schemeClr val="tx1"/>
                </a:solidFill>
              </a:rPr>
              <a:t> because its </a:t>
            </a:r>
            <a:r>
              <a:rPr lang="en-US" dirty="0" smtClean="0">
                <a:solidFill>
                  <a:schemeClr val="tx1"/>
                </a:solidFill>
              </a:rPr>
              <a:t> </a:t>
            </a:r>
            <a:r>
              <a:rPr lang="en-US" dirty="0" smtClean="0">
                <a:solidFill>
                  <a:schemeClr val="tx1"/>
                </a:solidFill>
              </a:rPr>
              <a:t>depending </a:t>
            </a:r>
            <a:r>
              <a:rPr lang="en-US" dirty="0" smtClean="0">
                <a:solidFill>
                  <a:schemeClr val="tx1"/>
                </a:solidFill>
              </a:rPr>
              <a:t>on which type you </a:t>
            </a:r>
            <a:r>
              <a:rPr lang="en-US" dirty="0" err="1" smtClean="0">
                <a:solidFill>
                  <a:schemeClr val="tx1"/>
                </a:solidFill>
              </a:rPr>
              <a:t>have.So</a:t>
            </a:r>
            <a:r>
              <a:rPr lang="en-US" dirty="0" smtClean="0">
                <a:solidFill>
                  <a:schemeClr val="tx1"/>
                </a:solidFill>
              </a:rPr>
              <a:t> in our device we use that </a:t>
            </a:r>
            <a:r>
              <a:rPr lang="en-US" dirty="0" smtClean="0">
                <a:solidFill>
                  <a:schemeClr val="tx1"/>
                </a:solidFill>
              </a:rPr>
              <a:t>has three pins </a:t>
            </a:r>
            <a:r>
              <a:rPr lang="en-US" dirty="0" smtClean="0">
                <a:solidFill>
                  <a:schemeClr val="tx1"/>
                </a:solidFill>
              </a:rPr>
              <a:t> DHT11 Sensor.</a:t>
            </a:r>
            <a:endParaRPr lang="en-US" dirty="0">
              <a:solidFill>
                <a:schemeClr val="tx1"/>
              </a:solidFill>
            </a:endParaRPr>
          </a:p>
        </p:txBody>
      </p:sp>
      <p:pic>
        <p:nvPicPr>
          <p:cNvPr id="4" name="Content Placeholder 3" descr="dht.PNG"/>
          <p:cNvPicPr>
            <a:picLocks noGrp="1" noChangeAspect="1"/>
          </p:cNvPicPr>
          <p:nvPr>
            <p:ph idx="4294967295"/>
          </p:nvPr>
        </p:nvPicPr>
        <p:blipFill>
          <a:blip r:embed="rId2"/>
          <a:stretch>
            <a:fillRect/>
          </a:stretch>
        </p:blipFill>
        <p:spPr>
          <a:xfrm>
            <a:off x="689428" y="1008743"/>
            <a:ext cx="10210800" cy="36703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974873" cy="678543"/>
          </a:xfrm>
        </p:spPr>
        <p:txBody>
          <a:bodyPr>
            <a:normAutofit fontScale="90000"/>
          </a:bodyPr>
          <a:lstStyle/>
          <a:p>
            <a:r>
              <a:rPr lang="en-US" b="1" dirty="0" smtClean="0"/>
              <a:t>Light sensor</a:t>
            </a:r>
            <a:r>
              <a:rPr lang="en-US" b="1" dirty="0" smtClean="0"/>
              <a:t/>
            </a:r>
            <a:br>
              <a:rPr lang="en-US" b="1" dirty="0" smtClean="0"/>
            </a:br>
            <a:endParaRPr lang="en-US" dirty="0"/>
          </a:p>
        </p:txBody>
      </p:sp>
      <p:sp>
        <p:nvSpPr>
          <p:cNvPr id="3" name="Content Placeholder 2"/>
          <p:cNvSpPr>
            <a:spLocks noGrp="1"/>
          </p:cNvSpPr>
          <p:nvPr>
            <p:ph type="body" idx="1"/>
          </p:nvPr>
        </p:nvSpPr>
        <p:spPr/>
        <p:txBody>
          <a:bodyPr>
            <a:normAutofit/>
          </a:bodyPr>
          <a:lstStyle/>
          <a:p>
            <a:r>
              <a:rPr lang="en-US" dirty="0" smtClean="0"/>
              <a:t> </a:t>
            </a:r>
          </a:p>
          <a:p>
            <a:pPr>
              <a:buNone/>
            </a:pPr>
            <a:endParaRPr lang="en-US" dirty="0"/>
          </a:p>
        </p:txBody>
      </p:sp>
      <p:pic>
        <p:nvPicPr>
          <p:cNvPr id="4" name="Picture 3" descr="light.PNG"/>
          <p:cNvPicPr>
            <a:picLocks noChangeAspect="1"/>
          </p:cNvPicPr>
          <p:nvPr/>
        </p:nvPicPr>
        <p:blipFill>
          <a:blip r:embed="rId2"/>
          <a:stretch>
            <a:fillRect/>
          </a:stretch>
        </p:blipFill>
        <p:spPr>
          <a:xfrm>
            <a:off x="7445829" y="659658"/>
            <a:ext cx="4279900" cy="2622383"/>
          </a:xfrm>
          <a:prstGeom prst="rect">
            <a:avLst/>
          </a:prstGeom>
        </p:spPr>
      </p:pic>
      <p:sp>
        <p:nvSpPr>
          <p:cNvPr id="10" name="Rectangle 9"/>
          <p:cNvSpPr/>
          <p:nvPr/>
        </p:nvSpPr>
        <p:spPr>
          <a:xfrm>
            <a:off x="584200" y="1511300"/>
            <a:ext cx="6096000" cy="4801314"/>
          </a:xfrm>
          <a:prstGeom prst="rect">
            <a:avLst/>
          </a:prstGeom>
        </p:spPr>
        <p:txBody>
          <a:bodyPr wrap="square">
            <a:spAutoFit/>
          </a:bodyPr>
          <a:lstStyle/>
          <a:p>
            <a:r>
              <a:rPr lang="en-US" dirty="0" smtClean="0"/>
              <a:t>We also used </a:t>
            </a:r>
            <a:r>
              <a:rPr lang="en-US" b="1" dirty="0" smtClean="0"/>
              <a:t>Light Sensor </a:t>
            </a:r>
            <a:r>
              <a:rPr lang="en-US" dirty="0" smtClean="0"/>
              <a:t>in our device. Light Sensors are photoelectric devices that convert light energy (photons) whether visible or infra-red light into an electrical (electrons) </a:t>
            </a:r>
            <a:r>
              <a:rPr lang="en-US" dirty="0" smtClean="0"/>
              <a:t>signal.</a:t>
            </a:r>
          </a:p>
          <a:p>
            <a:endParaRPr lang="en-US" dirty="0" smtClean="0"/>
          </a:p>
          <a:p>
            <a:r>
              <a:rPr lang="en-US" dirty="0" smtClean="0"/>
              <a:t>In our device the </a:t>
            </a:r>
            <a:r>
              <a:rPr lang="en-US" b="1" dirty="0" smtClean="0"/>
              <a:t>Light Sensor</a:t>
            </a:r>
            <a:r>
              <a:rPr lang="en-US" dirty="0" smtClean="0"/>
              <a:t> generates an output signal indicating the intensity of light by measuring the radiant energy that exists in a very narrow range of frequencies basically called “light”, and which ranges in frequency from “Infra-red” to “Visible” up to “Ultraviolet” light spectrum</a:t>
            </a:r>
            <a:r>
              <a:rPr lang="en-US" dirty="0" smtClean="0"/>
              <a:t>.</a:t>
            </a:r>
          </a:p>
          <a:p>
            <a:endParaRPr lang="en-US" dirty="0" smtClean="0"/>
          </a:p>
          <a:p>
            <a:r>
              <a:rPr lang="en-US" dirty="0" smtClean="0"/>
              <a:t>And we know that the </a:t>
            </a:r>
            <a:r>
              <a:rPr lang="en-US" dirty="0" smtClean="0"/>
              <a:t>commonly used </a:t>
            </a:r>
            <a:r>
              <a:rPr lang="en-US" i="1" dirty="0" smtClean="0"/>
              <a:t>Photoconductive Cell</a:t>
            </a:r>
            <a:r>
              <a:rPr lang="en-US" dirty="0" smtClean="0"/>
              <a:t> is called the </a:t>
            </a:r>
            <a:r>
              <a:rPr lang="en-US" b="1" dirty="0" smtClean="0"/>
              <a:t>Light Dependent Resistor</a:t>
            </a:r>
            <a:r>
              <a:rPr lang="en-US" dirty="0" smtClean="0"/>
              <a:t> or </a:t>
            </a:r>
            <a:r>
              <a:rPr lang="en-US" b="1" dirty="0" smtClean="0"/>
              <a:t>LDR</a:t>
            </a:r>
            <a:r>
              <a:rPr lang="en-US" dirty="0" smtClean="0"/>
              <a:t>.</a:t>
            </a:r>
            <a:endParaRPr lang="en-US" dirty="0" smtClean="0"/>
          </a:p>
          <a:p>
            <a:endParaRPr lang="en-US" dirty="0" smtClean="0"/>
          </a:p>
          <a:p>
            <a:endParaRPr lang="en-US" dirty="0" smtClean="0"/>
          </a:p>
        </p:txBody>
      </p:sp>
      <p:pic>
        <p:nvPicPr>
          <p:cNvPr id="11" name="Picture 10" descr="llll.PNG"/>
          <p:cNvPicPr>
            <a:picLocks noChangeAspect="1"/>
          </p:cNvPicPr>
          <p:nvPr/>
        </p:nvPicPr>
        <p:blipFill>
          <a:blip r:embed="rId3"/>
          <a:stretch>
            <a:fillRect/>
          </a:stretch>
        </p:blipFill>
        <p:spPr>
          <a:xfrm>
            <a:off x="8457204" y="3636567"/>
            <a:ext cx="1688282" cy="24006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780143"/>
          </a:xfrm>
        </p:spPr>
        <p:txBody>
          <a:bodyPr/>
          <a:lstStyle/>
          <a:p>
            <a:r>
              <a:rPr lang="en-US" dirty="0" smtClean="0"/>
              <a:t>conclusion</a:t>
            </a:r>
            <a:endParaRPr lang="en-US" dirty="0"/>
          </a:p>
        </p:txBody>
      </p:sp>
      <p:sp>
        <p:nvSpPr>
          <p:cNvPr id="3" name="Text Placeholder 2"/>
          <p:cNvSpPr>
            <a:spLocks noGrp="1"/>
          </p:cNvSpPr>
          <p:nvPr>
            <p:ph type="body" idx="1"/>
          </p:nvPr>
        </p:nvSpPr>
        <p:spPr>
          <a:xfrm>
            <a:off x="684211" y="1654629"/>
            <a:ext cx="10636931" cy="4702628"/>
          </a:xfrm>
        </p:spPr>
        <p:txBody>
          <a:bodyPr>
            <a:normAutofit/>
          </a:bodyPr>
          <a:lstStyle/>
          <a:p>
            <a:pPr>
              <a:buFont typeface="Wingdings" pitchFamily="2" charset="2"/>
              <a:buChar char="Ø"/>
            </a:pPr>
            <a:r>
              <a:rPr lang="en-US" dirty="0" smtClean="0">
                <a:solidFill>
                  <a:schemeClr val="tx1"/>
                </a:solidFill>
              </a:rPr>
              <a:t>Our project is about Temperature, Humidity and Light sensor.</a:t>
            </a:r>
            <a:r>
              <a:rPr lang="en-US" dirty="0" smtClean="0">
                <a:solidFill>
                  <a:schemeClr val="tx1"/>
                </a:solidFill>
              </a:rPr>
              <a:t> The objective of </a:t>
            </a:r>
            <a:r>
              <a:rPr lang="en-US" dirty="0" smtClean="0">
                <a:solidFill>
                  <a:schemeClr val="tx1"/>
                </a:solidFill>
              </a:rPr>
              <a:t>our project </a:t>
            </a:r>
            <a:r>
              <a:rPr lang="en-US" dirty="0" smtClean="0">
                <a:solidFill>
                  <a:schemeClr val="tx1"/>
                </a:solidFill>
              </a:rPr>
              <a:t>is to achieve a functional system in terms of hardware and software, to measure temperature and humidity</a:t>
            </a:r>
            <a:r>
              <a:rPr lang="en-US" dirty="0" smtClean="0">
                <a:solidFill>
                  <a:schemeClr val="tx1"/>
                </a:solidFill>
              </a:rPr>
              <a:t>  and </a:t>
            </a:r>
            <a:r>
              <a:rPr lang="en-US" dirty="0" err="1" smtClean="0">
                <a:solidFill>
                  <a:schemeClr val="tx1"/>
                </a:solidFill>
              </a:rPr>
              <a:t>light.We</a:t>
            </a:r>
            <a:r>
              <a:rPr lang="en-US" dirty="0" smtClean="0">
                <a:solidFill>
                  <a:schemeClr val="tx1"/>
                </a:solidFill>
              </a:rPr>
              <a:t> have already completed  hardware  part of our project.</a:t>
            </a:r>
          </a:p>
          <a:p>
            <a:pPr>
              <a:buFont typeface="Wingdings" pitchFamily="2" charset="2"/>
              <a:buChar char="Ø"/>
            </a:pPr>
            <a:r>
              <a:rPr lang="en-US" dirty="0" smtClean="0">
                <a:solidFill>
                  <a:schemeClr val="tx1"/>
                </a:solidFill>
              </a:rPr>
              <a:t>And we also open an account on </a:t>
            </a:r>
            <a:r>
              <a:rPr lang="en-US" b="1" dirty="0" err="1" smtClean="0">
                <a:solidFill>
                  <a:schemeClr val="tx1"/>
                </a:solidFill>
              </a:rPr>
              <a:t>ThingSpeak</a:t>
            </a:r>
            <a:r>
              <a:rPr lang="en-US" b="1" dirty="0" smtClean="0">
                <a:solidFill>
                  <a:schemeClr val="tx1"/>
                </a:solidFill>
              </a:rPr>
              <a:t>.</a:t>
            </a:r>
          </a:p>
          <a:p>
            <a:pPr>
              <a:buFont typeface="Wingdings" pitchFamily="2" charset="2"/>
              <a:buChar char="Ø"/>
            </a:pPr>
            <a:r>
              <a:rPr lang="en-US" b="1" dirty="0" smtClean="0">
                <a:solidFill>
                  <a:schemeClr val="tx1"/>
                </a:solidFill>
              </a:rPr>
              <a:t> </a:t>
            </a:r>
            <a:r>
              <a:rPr lang="en-US" b="1" dirty="0" err="1" smtClean="0">
                <a:solidFill>
                  <a:schemeClr val="tx1"/>
                </a:solidFill>
              </a:rPr>
              <a:t>ThingSpeak</a:t>
            </a:r>
            <a:r>
              <a:rPr lang="en-US" dirty="0" smtClean="0">
                <a:solidFill>
                  <a:schemeClr val="tx1"/>
                </a:solidFill>
              </a:rPr>
              <a:t> is an Internet of Things (</a:t>
            </a:r>
            <a:r>
              <a:rPr lang="en-US" dirty="0" err="1" smtClean="0">
                <a:solidFill>
                  <a:schemeClr val="tx1"/>
                </a:solidFill>
              </a:rPr>
              <a:t>IoT</a:t>
            </a:r>
            <a:r>
              <a:rPr lang="en-US" dirty="0" smtClean="0">
                <a:solidFill>
                  <a:schemeClr val="tx1"/>
                </a:solidFill>
              </a:rPr>
              <a:t>) platform that </a:t>
            </a:r>
            <a:r>
              <a:rPr lang="en-US" dirty="0" smtClean="0">
                <a:solidFill>
                  <a:schemeClr val="tx1"/>
                </a:solidFill>
              </a:rPr>
              <a:t>collect </a:t>
            </a:r>
            <a:r>
              <a:rPr lang="en-US" dirty="0" smtClean="0">
                <a:solidFill>
                  <a:schemeClr val="tx1"/>
                </a:solidFill>
              </a:rPr>
              <a:t>and store sensor data in the cloud and develop </a:t>
            </a:r>
            <a:r>
              <a:rPr lang="en-US" dirty="0" err="1" smtClean="0">
                <a:solidFill>
                  <a:schemeClr val="tx1"/>
                </a:solidFill>
              </a:rPr>
              <a:t>IoT</a:t>
            </a:r>
            <a:r>
              <a:rPr lang="en-US" dirty="0" smtClean="0">
                <a:solidFill>
                  <a:schemeClr val="tx1"/>
                </a:solidFill>
              </a:rPr>
              <a:t> applications. The </a:t>
            </a:r>
            <a:r>
              <a:rPr lang="en-US" dirty="0" err="1" smtClean="0">
                <a:solidFill>
                  <a:schemeClr val="tx1"/>
                </a:solidFill>
              </a:rPr>
              <a:t>ThingSpeak</a:t>
            </a:r>
            <a:r>
              <a:rPr lang="en-US" dirty="0" smtClean="0">
                <a:solidFill>
                  <a:schemeClr val="tx1"/>
                </a:solidFill>
              </a:rPr>
              <a:t> </a:t>
            </a:r>
            <a:r>
              <a:rPr lang="en-US" dirty="0" smtClean="0">
                <a:solidFill>
                  <a:schemeClr val="tx1"/>
                </a:solidFill>
              </a:rPr>
              <a:t> </a:t>
            </a:r>
            <a:r>
              <a:rPr lang="en-US" dirty="0" err="1" smtClean="0">
                <a:solidFill>
                  <a:schemeClr val="tx1"/>
                </a:solidFill>
              </a:rPr>
              <a:t>IoT</a:t>
            </a:r>
            <a:r>
              <a:rPr lang="en-US" dirty="0" smtClean="0">
                <a:solidFill>
                  <a:schemeClr val="tx1"/>
                </a:solidFill>
              </a:rPr>
              <a:t> </a:t>
            </a:r>
            <a:r>
              <a:rPr lang="en-US" dirty="0" smtClean="0">
                <a:solidFill>
                  <a:schemeClr val="tx1"/>
                </a:solidFill>
              </a:rPr>
              <a:t>platform provides </a:t>
            </a:r>
            <a:r>
              <a:rPr lang="en-US" dirty="0" smtClean="0">
                <a:solidFill>
                  <a:schemeClr val="tx1"/>
                </a:solidFill>
              </a:rPr>
              <a:t>website that </a:t>
            </a:r>
            <a:r>
              <a:rPr lang="en-US" dirty="0" smtClean="0">
                <a:solidFill>
                  <a:schemeClr val="tx1"/>
                </a:solidFill>
              </a:rPr>
              <a:t>let </a:t>
            </a:r>
            <a:r>
              <a:rPr lang="en-US" dirty="0" smtClean="0">
                <a:solidFill>
                  <a:schemeClr val="tx1"/>
                </a:solidFill>
              </a:rPr>
              <a:t>us </a:t>
            </a:r>
            <a:r>
              <a:rPr lang="en-US" dirty="0" smtClean="0">
                <a:solidFill>
                  <a:schemeClr val="tx1"/>
                </a:solidFill>
              </a:rPr>
              <a:t>analyze and visualize </a:t>
            </a:r>
            <a:r>
              <a:rPr lang="en-US" dirty="0" smtClean="0">
                <a:solidFill>
                  <a:schemeClr val="tx1"/>
                </a:solidFill>
              </a:rPr>
              <a:t>our </a:t>
            </a:r>
            <a:r>
              <a:rPr lang="en-US" dirty="0" smtClean="0">
                <a:solidFill>
                  <a:schemeClr val="tx1"/>
                </a:solidFill>
              </a:rPr>
              <a:t>data in </a:t>
            </a:r>
            <a:r>
              <a:rPr lang="en-US" dirty="0" smtClean="0">
                <a:solidFill>
                  <a:schemeClr val="tx1"/>
                </a:solidFill>
              </a:rPr>
              <a:t>MATLAB </a:t>
            </a:r>
            <a:r>
              <a:rPr lang="en-US" dirty="0" smtClean="0">
                <a:solidFill>
                  <a:schemeClr val="tx1"/>
                </a:solidFill>
              </a:rPr>
              <a:t>and then act on the </a:t>
            </a:r>
            <a:r>
              <a:rPr lang="en-US" dirty="0" smtClean="0">
                <a:solidFill>
                  <a:schemeClr val="tx1"/>
                </a:solidFill>
              </a:rPr>
              <a:t>data.</a:t>
            </a:r>
          </a:p>
          <a:p>
            <a:pPr>
              <a:buFont typeface="Wingdings" pitchFamily="2" charset="2"/>
              <a:buChar char="Ø"/>
            </a:pPr>
            <a:r>
              <a:rPr lang="en-US" dirty="0" smtClean="0">
                <a:solidFill>
                  <a:schemeClr val="tx1"/>
                </a:solidFill>
              </a:rPr>
              <a:t>Since our </a:t>
            </a:r>
            <a:r>
              <a:rPr lang="en-US" dirty="0" smtClean="0">
                <a:solidFill>
                  <a:schemeClr val="tx1"/>
                </a:solidFill>
              </a:rPr>
              <a:t>hardware connections are done, </a:t>
            </a:r>
            <a:r>
              <a:rPr lang="en-US" dirty="0" smtClean="0">
                <a:solidFill>
                  <a:schemeClr val="tx1"/>
                </a:solidFill>
              </a:rPr>
              <a:t>so our next approach is to </a:t>
            </a:r>
            <a:r>
              <a:rPr lang="en-US" dirty="0" smtClean="0">
                <a:solidFill>
                  <a:schemeClr val="tx1"/>
                </a:solidFill>
              </a:rPr>
              <a:t>add DHT22 library to </a:t>
            </a:r>
            <a:r>
              <a:rPr lang="en-US" dirty="0" err="1" smtClean="0">
                <a:solidFill>
                  <a:schemeClr val="tx1"/>
                </a:solidFill>
              </a:rPr>
              <a:t>ourArduino</a:t>
            </a:r>
            <a:r>
              <a:rPr lang="en-US" dirty="0" smtClean="0">
                <a:solidFill>
                  <a:schemeClr val="tx1"/>
                </a:solidFill>
              </a:rPr>
              <a:t> </a:t>
            </a:r>
            <a:r>
              <a:rPr lang="en-US" dirty="0" smtClean="0">
                <a:solidFill>
                  <a:schemeClr val="tx1"/>
                </a:solidFill>
              </a:rPr>
              <a:t>library file as described earlier.</a:t>
            </a:r>
            <a:endParaRPr lang="en-US"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1772" y="2539999"/>
            <a:ext cx="8766628" cy="1015663"/>
          </a:xfrm>
          <a:prstGeom prst="rect">
            <a:avLst/>
          </a:prstGeom>
        </p:spPr>
        <p:txBody>
          <a:bodyPr wrap="square">
            <a:spAutoFit/>
          </a:bodyPr>
          <a:lstStyle/>
          <a:p>
            <a:pPr algn="ctr"/>
            <a:r>
              <a:rPr lang="en-US" sz="6000" b="1" dirty="0" smtClean="0"/>
              <a:t>Thank you</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968829"/>
          </a:xfrm>
        </p:spPr>
        <p:txBody>
          <a:bodyPr/>
          <a:lstStyle/>
          <a:p>
            <a:r>
              <a:rPr lang="en-US" dirty="0" smtClean="0"/>
              <a:t>introduction</a:t>
            </a:r>
            <a:endParaRPr lang="en-US" dirty="0"/>
          </a:p>
        </p:txBody>
      </p:sp>
      <p:sp>
        <p:nvSpPr>
          <p:cNvPr id="3" name="Content Placeholder 2"/>
          <p:cNvSpPr>
            <a:spLocks noGrp="1"/>
          </p:cNvSpPr>
          <p:nvPr>
            <p:ph type="body" idx="1"/>
          </p:nvPr>
        </p:nvSpPr>
        <p:spPr>
          <a:xfrm>
            <a:off x="740228" y="1683657"/>
            <a:ext cx="9840686" cy="4310743"/>
          </a:xfrm>
        </p:spPr>
        <p:txBody>
          <a:bodyPr>
            <a:normAutofit/>
          </a:bodyPr>
          <a:lstStyle/>
          <a:p>
            <a:r>
              <a:rPr lang="en-US" dirty="0">
                <a:solidFill>
                  <a:schemeClr val="tx1"/>
                </a:solidFill>
              </a:rPr>
              <a:t>Humidity and Temperature and light are very common parameters for measuring at many places like farm, green house, medical, industries home and offices.  In this </a:t>
            </a:r>
            <a:r>
              <a:rPr lang="en-US" dirty="0" err="1">
                <a:solidFill>
                  <a:schemeClr val="tx1"/>
                </a:solidFill>
              </a:rPr>
              <a:t>IoT</a:t>
            </a:r>
            <a:r>
              <a:rPr lang="en-US" dirty="0">
                <a:solidFill>
                  <a:schemeClr val="tx1"/>
                </a:solidFill>
              </a:rPr>
              <a:t> project we are going to </a:t>
            </a:r>
            <a:r>
              <a:rPr lang="en-US" b="1" dirty="0">
                <a:solidFill>
                  <a:schemeClr val="tx1"/>
                </a:solidFill>
              </a:rPr>
              <a:t>Monitor Humidity  Temperature and Light over the internet using </a:t>
            </a:r>
            <a:r>
              <a:rPr lang="en-US" b="1" dirty="0" err="1">
                <a:solidFill>
                  <a:schemeClr val="tx1"/>
                </a:solidFill>
              </a:rPr>
              <a:t>ThingSpeak</a:t>
            </a:r>
            <a:r>
              <a:rPr lang="en-US" b="1" dirty="0">
                <a:solidFill>
                  <a:schemeClr val="tx1"/>
                </a:solidFill>
              </a:rPr>
              <a:t> </a:t>
            </a:r>
            <a:r>
              <a:rPr lang="en-US" dirty="0">
                <a:solidFill>
                  <a:schemeClr val="tx1"/>
                </a:solidFill>
              </a:rPr>
              <a:t>where we will show the current Humidity , Temperature, and Light data over the Internet using the </a:t>
            </a:r>
            <a:r>
              <a:rPr lang="en-US" u="sng" dirty="0" err="1" smtClean="0">
                <a:solidFill>
                  <a:schemeClr val="tx1"/>
                </a:solidFill>
              </a:rPr>
              <a:t>ThingSpeak</a:t>
            </a:r>
            <a:r>
              <a:rPr lang="en-US" u="sng" dirty="0" smtClean="0">
                <a:solidFill>
                  <a:schemeClr val="tx1"/>
                </a:solidFill>
              </a:rPr>
              <a:t> </a:t>
            </a:r>
            <a:r>
              <a:rPr lang="en-US" dirty="0" smtClean="0">
                <a:solidFill>
                  <a:schemeClr val="tx1"/>
                </a:solidFill>
              </a:rPr>
              <a:t>server</a:t>
            </a:r>
            <a:r>
              <a:rPr lang="en-US" dirty="0">
                <a:solidFill>
                  <a:schemeClr val="tx1"/>
                </a:solidFill>
              </a:rPr>
              <a:t>. It is accomplished by the data communications between </a:t>
            </a:r>
            <a:r>
              <a:rPr lang="en-US" b="1" dirty="0">
                <a:solidFill>
                  <a:schemeClr val="tx1"/>
                </a:solidFill>
              </a:rPr>
              <a:t>Arduino, DHT11 Sensor Module, ESP8266 WIFI module, a Light sensor</a:t>
            </a:r>
            <a:r>
              <a:rPr lang="en-US" dirty="0">
                <a:solidFill>
                  <a:schemeClr val="tx1"/>
                </a:solidFill>
              </a:rPr>
              <a:t> and LCD. Celsius scale thermometer and percentage scale humidity and light meter displays the ambient temperature and humidity through a LCD display and also sends it to </a:t>
            </a:r>
            <a:r>
              <a:rPr lang="en-US" b="1" dirty="0" err="1">
                <a:solidFill>
                  <a:schemeClr val="tx1"/>
                </a:solidFill>
              </a:rPr>
              <a:t>ThingSpeak</a:t>
            </a:r>
            <a:r>
              <a:rPr lang="en-US" b="1" dirty="0">
                <a:solidFill>
                  <a:schemeClr val="tx1"/>
                </a:solidFill>
              </a:rPr>
              <a:t> server for live monitoring</a:t>
            </a:r>
            <a:r>
              <a:rPr lang="en-US" dirty="0">
                <a:solidFill>
                  <a:schemeClr val="tx1"/>
                </a:solidFill>
              </a:rPr>
              <a:t> from anywhere in the world.</a:t>
            </a:r>
          </a:p>
        </p:txBody>
      </p:sp>
    </p:spTree>
    <p:extLst>
      <p:ext uri="{BB962C8B-B14F-4D97-AF65-F5344CB8AC3E}">
        <p14:creationId xmlns:p14="http://schemas.microsoft.com/office/powerpoint/2010/main" xmlns="" val="55333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070429"/>
          </a:xfrm>
        </p:spPr>
        <p:txBody>
          <a:bodyPr/>
          <a:lstStyle/>
          <a:p>
            <a:r>
              <a:rPr lang="en-US" dirty="0" smtClean="0"/>
              <a:t>Diagram of process</a:t>
            </a:r>
            <a:endParaRPr lang="en-US" dirty="0"/>
          </a:p>
        </p:txBody>
      </p:sp>
      <p:pic>
        <p:nvPicPr>
          <p:cNvPr id="4" name="Content Placeholder 3"/>
          <p:cNvPicPr>
            <a:picLocks noGrp="1" noChangeAspect="1"/>
          </p:cNvPicPr>
          <p:nvPr>
            <p:ph idx="4294967295"/>
          </p:nvPr>
        </p:nvPicPr>
        <p:blipFill>
          <a:blip r:embed="rId2"/>
          <a:stretch>
            <a:fillRect/>
          </a:stretch>
        </p:blipFill>
        <p:spPr>
          <a:xfrm>
            <a:off x="812799" y="2042660"/>
            <a:ext cx="6445250" cy="3281362"/>
          </a:xfrm>
          <a:prstGeom prst="rect">
            <a:avLst/>
          </a:prstGeom>
        </p:spPr>
      </p:pic>
    </p:spTree>
    <p:extLst>
      <p:ext uri="{BB962C8B-B14F-4D97-AF65-F5344CB8AC3E}">
        <p14:creationId xmlns:p14="http://schemas.microsoft.com/office/powerpoint/2010/main" xmlns="" val="416113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302657"/>
          </a:xfrm>
        </p:spPr>
        <p:txBody>
          <a:bodyPr/>
          <a:lstStyle/>
          <a:p>
            <a:r>
              <a:rPr lang="en-US" dirty="0" smtClean="0"/>
              <a:t>What we completed</a:t>
            </a:r>
            <a:endParaRPr lang="en-US" dirty="0"/>
          </a:p>
        </p:txBody>
      </p:sp>
      <p:sp>
        <p:nvSpPr>
          <p:cNvPr id="3" name="Content Placeholder 2"/>
          <p:cNvSpPr>
            <a:spLocks noGrp="1"/>
          </p:cNvSpPr>
          <p:nvPr>
            <p:ph type="body" idx="1"/>
          </p:nvPr>
        </p:nvSpPr>
        <p:spPr>
          <a:xfrm>
            <a:off x="684212" y="2002971"/>
            <a:ext cx="9577388" cy="3991429"/>
          </a:xfrm>
        </p:spPr>
        <p:txBody>
          <a:bodyPr>
            <a:normAutofit/>
          </a:bodyPr>
          <a:lstStyle/>
          <a:p>
            <a:pPr>
              <a:buFont typeface="Wingdings" pitchFamily="2" charset="2"/>
              <a:buChar char="Ø"/>
            </a:pPr>
            <a:r>
              <a:rPr lang="en-US" dirty="0">
                <a:solidFill>
                  <a:schemeClr val="tx1"/>
                </a:solidFill>
              </a:rPr>
              <a:t>1. We completed the hardware part of our project.</a:t>
            </a:r>
          </a:p>
          <a:p>
            <a:pPr>
              <a:buFont typeface="Wingdings" pitchFamily="2" charset="2"/>
              <a:buChar char="Ø"/>
            </a:pPr>
            <a:r>
              <a:rPr lang="en-US" dirty="0">
                <a:solidFill>
                  <a:schemeClr val="tx1"/>
                </a:solidFill>
              </a:rPr>
              <a:t>2. That hardware is able to sense data from environment and sends them to the cloud through </a:t>
            </a:r>
            <a:r>
              <a:rPr lang="en-US" dirty="0" err="1">
                <a:solidFill>
                  <a:schemeClr val="tx1"/>
                </a:solidFill>
              </a:rPr>
              <a:t>wifi</a:t>
            </a:r>
            <a:r>
              <a:rPr lang="en-US" dirty="0">
                <a:solidFill>
                  <a:schemeClr val="tx1"/>
                </a:solidFill>
              </a:rPr>
              <a:t> </a:t>
            </a:r>
            <a:r>
              <a:rPr lang="en-US" dirty="0" smtClean="0">
                <a:solidFill>
                  <a:schemeClr val="tx1"/>
                </a:solidFill>
              </a:rPr>
              <a:t> </a:t>
            </a:r>
            <a:r>
              <a:rPr lang="en-US" dirty="0">
                <a:solidFill>
                  <a:schemeClr val="tx1"/>
                </a:solidFill>
              </a:rPr>
              <a:t>module.  </a:t>
            </a:r>
          </a:p>
          <a:p>
            <a:pPr>
              <a:buFont typeface="Wingdings" pitchFamily="2" charset="2"/>
              <a:buChar char="Ø"/>
            </a:pPr>
            <a:r>
              <a:rPr lang="en-US" dirty="0">
                <a:solidFill>
                  <a:schemeClr val="tx1"/>
                </a:solidFill>
              </a:rPr>
              <a:t>3. There are two sensors DHT 11 and a light sensor connected to the micro-controller Arduino Uno.</a:t>
            </a:r>
          </a:p>
          <a:p>
            <a:pPr>
              <a:buFont typeface="Wingdings" pitchFamily="2" charset="2"/>
              <a:buChar char="Ø"/>
            </a:pPr>
            <a:r>
              <a:rPr lang="en-US" dirty="0">
                <a:solidFill>
                  <a:schemeClr val="tx1"/>
                </a:solidFill>
              </a:rPr>
              <a:t>4.  Arduino Uno is connected to </a:t>
            </a:r>
            <a:r>
              <a:rPr lang="en-US" dirty="0" err="1">
                <a:solidFill>
                  <a:schemeClr val="tx1"/>
                </a:solidFill>
              </a:rPr>
              <a:t>Wifi</a:t>
            </a:r>
            <a:r>
              <a:rPr lang="en-US" dirty="0">
                <a:solidFill>
                  <a:schemeClr val="tx1"/>
                </a:solidFill>
              </a:rPr>
              <a:t> module to send those data to the cloud.</a:t>
            </a:r>
          </a:p>
          <a:p>
            <a:pPr>
              <a:buFont typeface="Wingdings" pitchFamily="2" charset="2"/>
              <a:buChar char="Ø"/>
            </a:pPr>
            <a:r>
              <a:rPr lang="en-US" dirty="0">
                <a:solidFill>
                  <a:schemeClr val="tx1"/>
                </a:solidFill>
              </a:rPr>
              <a:t>5. LCD monitor is also connected to the device to see the information instantly.</a:t>
            </a:r>
          </a:p>
        </p:txBody>
      </p:sp>
    </p:spTree>
    <p:extLst>
      <p:ext uri="{BB962C8B-B14F-4D97-AF65-F5344CB8AC3E}">
        <p14:creationId xmlns:p14="http://schemas.microsoft.com/office/powerpoint/2010/main" xmlns="" val="3126723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418771"/>
          </a:xfrm>
        </p:spPr>
        <p:txBody>
          <a:bodyPr/>
          <a:lstStyle/>
          <a:p>
            <a:r>
              <a:rPr lang="en-US" dirty="0" smtClean="0"/>
              <a:t>Troubles we faced</a:t>
            </a:r>
            <a:endParaRPr lang="en-US" dirty="0"/>
          </a:p>
        </p:txBody>
      </p:sp>
      <p:sp>
        <p:nvSpPr>
          <p:cNvPr id="3" name="Content Placeholder 2"/>
          <p:cNvSpPr>
            <a:spLocks noGrp="1"/>
          </p:cNvSpPr>
          <p:nvPr>
            <p:ph type="body" idx="1"/>
          </p:nvPr>
        </p:nvSpPr>
        <p:spPr>
          <a:xfrm>
            <a:off x="742269" y="2046515"/>
            <a:ext cx="8535988" cy="4034971"/>
          </a:xfrm>
        </p:spPr>
        <p:txBody>
          <a:bodyPr>
            <a:normAutofit/>
          </a:bodyPr>
          <a:lstStyle/>
          <a:p>
            <a:pPr marL="457200" lvl="0" indent="-457200">
              <a:buFont typeface="Wingdings" pitchFamily="2" charset="2"/>
              <a:buChar char="Ø"/>
            </a:pPr>
            <a:r>
              <a:rPr lang="en-US" dirty="0">
                <a:solidFill>
                  <a:schemeClr val="tx1"/>
                </a:solidFill>
              </a:rPr>
              <a:t>First we built the hardware with a power adapter for supplying power.</a:t>
            </a:r>
          </a:p>
          <a:p>
            <a:pPr marL="457200" lvl="0" indent="-457200">
              <a:buFont typeface="Wingdings" pitchFamily="2" charset="2"/>
              <a:buChar char="Ø"/>
            </a:pPr>
            <a:r>
              <a:rPr lang="en-US" dirty="0">
                <a:solidFill>
                  <a:schemeClr val="tx1"/>
                </a:solidFill>
              </a:rPr>
              <a:t>After that the voltage controller started heating.</a:t>
            </a:r>
          </a:p>
          <a:p>
            <a:pPr marL="457200" lvl="0" indent="-457200">
              <a:buFont typeface="Wingdings" pitchFamily="2" charset="2"/>
              <a:buChar char="Ø"/>
            </a:pPr>
            <a:r>
              <a:rPr lang="en-US" dirty="0">
                <a:solidFill>
                  <a:schemeClr val="tx1"/>
                </a:solidFill>
              </a:rPr>
              <a:t>There were also some wiring  problems.</a:t>
            </a:r>
          </a:p>
          <a:p>
            <a:pPr marL="457200" lvl="0" indent="-457200">
              <a:buFont typeface="Wingdings" pitchFamily="2" charset="2"/>
              <a:buChar char="Ø"/>
            </a:pPr>
            <a:r>
              <a:rPr lang="en-US" dirty="0">
                <a:solidFill>
                  <a:schemeClr val="tx1"/>
                </a:solidFill>
              </a:rPr>
              <a:t>There is a problem in our </a:t>
            </a:r>
            <a:r>
              <a:rPr lang="en-US" dirty="0" err="1">
                <a:solidFill>
                  <a:schemeClr val="tx1"/>
                </a:solidFill>
              </a:rPr>
              <a:t>wifi</a:t>
            </a:r>
            <a:r>
              <a:rPr lang="en-US" dirty="0">
                <a:solidFill>
                  <a:schemeClr val="tx1"/>
                </a:solidFill>
              </a:rPr>
              <a:t> module connection.</a:t>
            </a:r>
          </a:p>
          <a:p>
            <a:pPr marL="457200" lvl="0" indent="-457200">
              <a:buFont typeface="Wingdings" pitchFamily="2" charset="2"/>
              <a:buChar char="Ø"/>
            </a:pPr>
            <a:r>
              <a:rPr lang="en-US" dirty="0">
                <a:solidFill>
                  <a:schemeClr val="tx1"/>
                </a:solidFill>
              </a:rPr>
              <a:t>Then we built another circuit with 9v battery.</a:t>
            </a:r>
          </a:p>
          <a:p>
            <a:pPr marL="457200" lvl="0" indent="-457200">
              <a:buFont typeface="Wingdings" pitchFamily="2" charset="2"/>
              <a:buChar char="Ø"/>
            </a:pPr>
            <a:r>
              <a:rPr lang="en-US" dirty="0">
                <a:solidFill>
                  <a:schemeClr val="tx1"/>
                </a:solidFill>
              </a:rPr>
              <a:t>And fixed those problems</a:t>
            </a:r>
          </a:p>
        </p:txBody>
      </p:sp>
    </p:spTree>
    <p:extLst>
      <p:ext uri="{BB962C8B-B14F-4D97-AF65-F5344CB8AC3E}">
        <p14:creationId xmlns:p14="http://schemas.microsoft.com/office/powerpoint/2010/main" xmlns="" val="223175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794657"/>
          </a:xfrm>
        </p:spPr>
        <p:txBody>
          <a:bodyPr/>
          <a:lstStyle/>
          <a:p>
            <a:r>
              <a:rPr lang="en-US" dirty="0" smtClean="0"/>
              <a:t>Picture of device</a:t>
            </a:r>
            <a:endParaRPr lang="en-US" dirty="0"/>
          </a:p>
        </p:txBody>
      </p:sp>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xmlns="" val="0"/>
              </a:ext>
            </a:extLst>
          </a:blip>
          <a:stretch>
            <a:fillRect/>
          </a:stretch>
        </p:blipFill>
        <p:spPr>
          <a:xfrm>
            <a:off x="1480457" y="2087109"/>
            <a:ext cx="7837714" cy="4233863"/>
          </a:xfrm>
        </p:spPr>
      </p:pic>
    </p:spTree>
    <p:extLst>
      <p:ext uri="{BB962C8B-B14F-4D97-AF65-F5344CB8AC3E}">
        <p14:creationId xmlns:p14="http://schemas.microsoft.com/office/powerpoint/2010/main" xmlns="" val="201675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03800"/>
            <a:ext cx="8534400" cy="990599"/>
          </a:xfrm>
        </p:spPr>
        <p:txBody>
          <a:bodyPr>
            <a:normAutofit fontScale="90000"/>
          </a:bodyPr>
          <a:lstStyle/>
          <a:p>
            <a:r>
              <a:rPr lang="en-US" b="1" dirty="0" smtClean="0"/>
              <a:t>Circuit </a:t>
            </a:r>
            <a:r>
              <a:rPr lang="en-US" b="1" dirty="0" smtClean="0"/>
              <a:t>Diagram of our device</a:t>
            </a:r>
            <a:r>
              <a:rPr lang="en-US" b="1" dirty="0" smtClean="0"/>
              <a:t/>
            </a:r>
            <a:br>
              <a:rPr lang="en-US" b="1" dirty="0" smtClean="0"/>
            </a:br>
            <a:endParaRPr lang="en-US" dirty="0"/>
          </a:p>
        </p:txBody>
      </p:sp>
      <p:sp>
        <p:nvSpPr>
          <p:cNvPr id="5" name="Rectangle 4"/>
          <p:cNvSpPr/>
          <p:nvPr/>
        </p:nvSpPr>
        <p:spPr>
          <a:xfrm>
            <a:off x="3048000" y="3105835"/>
            <a:ext cx="6096000" cy="369332"/>
          </a:xfrm>
          <a:prstGeom prst="rect">
            <a:avLst/>
          </a:prstGeom>
        </p:spPr>
        <p:txBody>
          <a:bodyPr>
            <a:spAutoFit/>
          </a:bodyPr>
          <a:lstStyle/>
          <a:p>
            <a:r>
              <a:rPr lang="en-US" dirty="0" smtClean="0"/>
              <a:t>.</a:t>
            </a:r>
            <a:endParaRPr lang="en-US" dirty="0"/>
          </a:p>
        </p:txBody>
      </p:sp>
      <p:pic>
        <p:nvPicPr>
          <p:cNvPr id="7" name="Content Placeholder 3" descr="circuit.png"/>
          <p:cNvPicPr>
            <a:picLocks noGrp="1" noChangeAspect="1"/>
          </p:cNvPicPr>
          <p:nvPr>
            <p:ph idx="1"/>
          </p:nvPr>
        </p:nvPicPr>
        <p:blipFill>
          <a:blip r:embed="rId2"/>
          <a:stretch>
            <a:fillRect/>
          </a:stretch>
        </p:blipFill>
        <p:spPr>
          <a:xfrm>
            <a:off x="1206500" y="609600"/>
            <a:ext cx="9182100" cy="40513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927100"/>
          </a:xfrm>
        </p:spPr>
        <p:txBody>
          <a:bodyPr>
            <a:normAutofit fontScale="90000"/>
          </a:bodyPr>
          <a:lstStyle/>
          <a:p>
            <a:r>
              <a:rPr lang="en-US" dirty="0" smtClean="0"/>
              <a:t/>
            </a:r>
            <a:br>
              <a:rPr lang="en-US" dirty="0" smtClean="0"/>
            </a:br>
            <a:r>
              <a:rPr lang="en-US" b="1" dirty="0" smtClean="0"/>
              <a:t>HOW THE DHT11 MEASURES HUMIDITY AND TEMPERATURE</a:t>
            </a:r>
            <a:endParaRPr lang="en-US" dirty="0"/>
          </a:p>
        </p:txBody>
      </p:sp>
      <p:sp>
        <p:nvSpPr>
          <p:cNvPr id="3" name="Content Placeholder 2"/>
          <p:cNvSpPr>
            <a:spLocks noGrp="1"/>
          </p:cNvSpPr>
          <p:nvPr>
            <p:ph type="body" idx="1"/>
          </p:nvPr>
        </p:nvSpPr>
        <p:spPr>
          <a:xfrm>
            <a:off x="742269" y="1836057"/>
            <a:ext cx="10821988" cy="4216400"/>
          </a:xfrm>
        </p:spPr>
        <p:txBody>
          <a:bodyPr>
            <a:normAutofit/>
          </a:bodyPr>
          <a:lstStyle/>
          <a:p>
            <a:pPr fontAlgn="base"/>
            <a:r>
              <a:rPr lang="en-US" dirty="0" smtClean="0">
                <a:solidFill>
                  <a:schemeClr val="tx1"/>
                </a:solidFill>
              </a:rPr>
              <a:t>The DHT11 detects water vapor by measuring the electrical resistance between two electrodes. The humidity sensing component is a moisture holding substrate with electrodes applied to the surface. When water vapor is absorbed by the substrate, ions are released by the substrate which increases the conductivity between the electrodes. The change in resistance between the two electrodes is proportional to the relative humidity. Higher relative humidity decreases the resistance between the electrodes, while lower relative humidity increases the resistance between the electrodes.</a:t>
            </a:r>
          </a:p>
          <a:p>
            <a:pPr fontAlgn="base"/>
            <a:r>
              <a:rPr lang="en-US" dirty="0" smtClean="0">
                <a:solidFill>
                  <a:schemeClr val="tx1"/>
                </a:solidFill>
              </a:rPr>
              <a:t>The DHT11 measures temperature with a surface mounted </a:t>
            </a:r>
            <a:r>
              <a:rPr lang="en-US" b="1" dirty="0" smtClean="0">
                <a:solidFill>
                  <a:schemeClr val="tx1"/>
                </a:solidFill>
              </a:rPr>
              <a:t>NTC</a:t>
            </a:r>
            <a:r>
              <a:rPr lang="en-US" dirty="0" smtClean="0">
                <a:solidFill>
                  <a:schemeClr val="tx1"/>
                </a:solidFill>
              </a:rPr>
              <a:t> </a:t>
            </a:r>
            <a:r>
              <a:rPr lang="en-US" b="1" dirty="0" smtClean="0">
                <a:solidFill>
                  <a:schemeClr val="tx1"/>
                </a:solidFill>
              </a:rPr>
              <a:t>temperature </a:t>
            </a:r>
            <a:r>
              <a:rPr lang="en-US" b="1" dirty="0" smtClean="0">
                <a:solidFill>
                  <a:schemeClr val="tx1"/>
                </a:solidFill>
              </a:rPr>
              <a:t>sensor</a:t>
            </a:r>
            <a:r>
              <a:rPr lang="en-US" dirty="0" smtClean="0">
                <a:solidFill>
                  <a:schemeClr val="tx1"/>
                </a:solidFill>
              </a:rPr>
              <a:t>(</a:t>
            </a:r>
            <a:r>
              <a:rPr lang="en-US" dirty="0" err="1" smtClean="0">
                <a:solidFill>
                  <a:schemeClr val="tx1"/>
                </a:solidFill>
              </a:rPr>
              <a:t>thermistor</a:t>
            </a:r>
            <a:r>
              <a:rPr lang="en-US" dirty="0" smtClean="0">
                <a:solidFill>
                  <a:schemeClr val="tx1"/>
                </a:solidFill>
              </a:rPr>
              <a:t>) built into the unit</a:t>
            </a:r>
          </a:p>
          <a:p>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870858"/>
            <a:ext cx="10114417" cy="5123542"/>
          </a:xfrm>
        </p:spPr>
        <p:txBody>
          <a:bodyPr/>
          <a:lstStyle/>
          <a:p>
            <a:endParaRPr lang="en-US" dirty="0"/>
          </a:p>
        </p:txBody>
      </p:sp>
      <p:sp>
        <p:nvSpPr>
          <p:cNvPr id="3" name="Content Placeholder 2"/>
          <p:cNvSpPr>
            <a:spLocks noGrp="1"/>
          </p:cNvSpPr>
          <p:nvPr>
            <p:ph idx="1"/>
          </p:nvPr>
        </p:nvSpPr>
        <p:spPr>
          <a:xfrm>
            <a:off x="568097" y="758372"/>
            <a:ext cx="9911217" cy="3615267"/>
          </a:xfrm>
        </p:spPr>
        <p:txBody>
          <a:bodyPr/>
          <a:lstStyle/>
          <a:p>
            <a:pPr fontAlgn="base"/>
            <a:r>
              <a:rPr lang="en-US" dirty="0" smtClean="0">
                <a:solidFill>
                  <a:schemeClr val="tx1"/>
                </a:solidFill>
              </a:rPr>
              <a:t>There are two different versions of the </a:t>
            </a:r>
            <a:r>
              <a:rPr lang="en-US" dirty="0" smtClean="0">
                <a:solidFill>
                  <a:schemeClr val="tx1"/>
                </a:solidFill>
              </a:rPr>
              <a:t>DHT11.</a:t>
            </a:r>
            <a:r>
              <a:rPr lang="en-US" b="1" dirty="0" smtClean="0">
                <a:solidFill>
                  <a:schemeClr val="tx1"/>
                </a:solidFill>
              </a:rPr>
              <a:t>One </a:t>
            </a:r>
            <a:r>
              <a:rPr lang="en-US" b="1" dirty="0" smtClean="0">
                <a:solidFill>
                  <a:schemeClr val="tx1"/>
                </a:solidFill>
              </a:rPr>
              <a:t>type has four pins, and the other type has three pins and is mounted to a small PCB</a:t>
            </a:r>
            <a:r>
              <a:rPr lang="en-US" dirty="0" smtClean="0">
                <a:solidFill>
                  <a:schemeClr val="tx1"/>
                </a:solidFill>
              </a:rPr>
              <a:t>. The PCB mounted version is nice because it includes a surface mounted 10K Ohm pull up resistor for the signal </a:t>
            </a:r>
            <a:r>
              <a:rPr lang="en-US" dirty="0" smtClean="0">
                <a:solidFill>
                  <a:schemeClr val="tx1"/>
                </a:solidFill>
              </a:rPr>
              <a:t>line and we use this PCB mounted version in our project. </a:t>
            </a:r>
            <a:r>
              <a:rPr lang="en-US" dirty="0" smtClean="0">
                <a:solidFill>
                  <a:schemeClr val="tx1"/>
                </a:solidFill>
              </a:rPr>
              <a:t>Here are the pin outs for both versions:</a:t>
            </a:r>
          </a:p>
          <a:p>
            <a:r>
              <a:rPr lang="en-US" dirty="0" smtClean="0">
                <a:hlinkClick r:id="rId2"/>
              </a:rPr>
              <a:t/>
            </a:r>
            <a:br>
              <a:rPr lang="en-US" dirty="0" smtClean="0">
                <a:hlinkClick r:id="rId2"/>
              </a:rPr>
            </a:br>
            <a:endParaRPr lang="en-US" dirty="0"/>
          </a:p>
        </p:txBody>
      </p:sp>
      <p:pic>
        <p:nvPicPr>
          <p:cNvPr id="4" name="Picture 3" descr="dht11.png"/>
          <p:cNvPicPr>
            <a:picLocks noChangeAspect="1"/>
          </p:cNvPicPr>
          <p:nvPr/>
        </p:nvPicPr>
        <p:blipFill>
          <a:blip r:embed="rId3"/>
          <a:stretch>
            <a:fillRect/>
          </a:stretch>
        </p:blipFill>
        <p:spPr>
          <a:xfrm>
            <a:off x="762000" y="3108129"/>
            <a:ext cx="8216900" cy="2800741"/>
          </a:xfrm>
          <a:prstGeom prst="rect">
            <a:avLst/>
          </a:prstGeom>
        </p:spPr>
      </p:pic>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388</TotalTime>
  <Words>349</Words>
  <Application>Microsoft Office PowerPoint</Application>
  <PresentationFormat>Custom</PresentationFormat>
  <Paragraphs>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Temperature, humidity and light detector</vt:lpstr>
      <vt:lpstr>introduction</vt:lpstr>
      <vt:lpstr>Diagram of process</vt:lpstr>
      <vt:lpstr>What we completed</vt:lpstr>
      <vt:lpstr>Troubles we faced</vt:lpstr>
      <vt:lpstr>Picture of device</vt:lpstr>
      <vt:lpstr>Circuit Diagram of our device </vt:lpstr>
      <vt:lpstr> HOW THE DHT11 MEASURES HUMIDITY AND TEMPERATURE</vt:lpstr>
      <vt:lpstr>Slide 9</vt:lpstr>
      <vt:lpstr>HOW TO SET UP THE DHT11 ON AN ARDUINO  </vt:lpstr>
      <vt:lpstr>Light sensor </vt:lpstr>
      <vt:lpstr>conclusion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Temperature,humidity and light detector</dc:title>
  <dc:creator>USER</dc:creator>
  <cp:lastModifiedBy>ARKPC</cp:lastModifiedBy>
  <cp:revision>38</cp:revision>
  <dcterms:created xsi:type="dcterms:W3CDTF">2019-12-03T14:12:21Z</dcterms:created>
  <dcterms:modified xsi:type="dcterms:W3CDTF">2019-12-04T19:17:36Z</dcterms:modified>
</cp:coreProperties>
</file>