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6" r:id="rId3"/>
    <p:sldId id="259" r:id="rId4"/>
    <p:sldId id="261" r:id="rId5"/>
    <p:sldId id="258" r:id="rId6"/>
    <p:sldId id="260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/>
              <a:t>Kliknutím upravte štýl predlohy podnadpisu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C932D-B662-461F-9C32-3C8602587F88}" type="datetimeFigureOut">
              <a:rPr lang="sk-SK" smtClean="0"/>
              <a:t>27. 11. 2022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938EB-A1C1-41D0-8F0D-FD7A7DCCA5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46055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C932D-B662-461F-9C32-3C8602587F88}" type="datetimeFigureOut">
              <a:rPr lang="sk-SK" smtClean="0"/>
              <a:t>27. 11. 2022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938EB-A1C1-41D0-8F0D-FD7A7DCCA5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677172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C932D-B662-461F-9C32-3C8602587F88}" type="datetimeFigureOut">
              <a:rPr lang="sk-SK" smtClean="0"/>
              <a:t>27. 11. 2022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938EB-A1C1-41D0-8F0D-FD7A7DCCA5D9}" type="slidenum">
              <a:rPr lang="sk-SK" smtClean="0"/>
              <a:t>‹#›</a:t>
            </a:fld>
            <a:endParaRPr lang="sk-SK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219511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C932D-B662-461F-9C32-3C8602587F88}" type="datetimeFigureOut">
              <a:rPr lang="sk-SK" smtClean="0"/>
              <a:t>27. 11. 2022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938EB-A1C1-41D0-8F0D-FD7A7DCCA5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493669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 ponu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C932D-B662-461F-9C32-3C8602587F88}" type="datetimeFigureOut">
              <a:rPr lang="sk-SK" smtClean="0"/>
              <a:t>27. 11. 2022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938EB-A1C1-41D0-8F0D-FD7A7DCCA5D9}" type="slidenum">
              <a:rPr lang="sk-SK" smtClean="0"/>
              <a:t>‹#›</a:t>
            </a:fld>
            <a:endParaRPr lang="sk-SK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334155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alebo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C932D-B662-461F-9C32-3C8602587F88}" type="datetimeFigureOut">
              <a:rPr lang="sk-SK" smtClean="0"/>
              <a:t>27. 11. 2022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938EB-A1C1-41D0-8F0D-FD7A7DCCA5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499103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C932D-B662-461F-9C32-3C8602587F88}" type="datetimeFigureOut">
              <a:rPr lang="sk-SK" smtClean="0"/>
              <a:t>27. 11. 2022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938EB-A1C1-41D0-8F0D-FD7A7DCCA5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788817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C932D-B662-461F-9C32-3C8602587F88}" type="datetimeFigureOut">
              <a:rPr lang="sk-SK" smtClean="0"/>
              <a:t>27. 11. 2022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938EB-A1C1-41D0-8F0D-FD7A7DCCA5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52191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C932D-B662-461F-9C32-3C8602587F88}" type="datetimeFigureOut">
              <a:rPr lang="sk-SK" smtClean="0"/>
              <a:t>27. 11. 2022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938EB-A1C1-41D0-8F0D-FD7A7DCCA5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81800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C932D-B662-461F-9C32-3C8602587F88}" type="datetimeFigureOut">
              <a:rPr lang="sk-SK" smtClean="0"/>
              <a:t>27. 11. 2022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938EB-A1C1-41D0-8F0D-FD7A7DCCA5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40657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C932D-B662-461F-9C32-3C8602587F88}" type="datetimeFigureOut">
              <a:rPr lang="sk-SK" smtClean="0"/>
              <a:t>27. 11. 2022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938EB-A1C1-41D0-8F0D-FD7A7DCCA5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02285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C932D-B662-461F-9C32-3C8602587F88}" type="datetimeFigureOut">
              <a:rPr lang="sk-SK" smtClean="0"/>
              <a:t>27. 11. 2022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938EB-A1C1-41D0-8F0D-FD7A7DCCA5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24297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C932D-B662-461F-9C32-3C8602587F88}" type="datetimeFigureOut">
              <a:rPr lang="sk-SK" smtClean="0"/>
              <a:t>27. 11. 2022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938EB-A1C1-41D0-8F0D-FD7A7DCCA5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43197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C932D-B662-461F-9C32-3C8602587F88}" type="datetimeFigureOut">
              <a:rPr lang="sk-SK" smtClean="0"/>
              <a:t>27. 11. 2022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938EB-A1C1-41D0-8F0D-FD7A7DCCA5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52900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C932D-B662-461F-9C32-3C8602587F88}" type="datetimeFigureOut">
              <a:rPr lang="sk-SK" smtClean="0"/>
              <a:t>27. 11. 2022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938EB-A1C1-41D0-8F0D-FD7A7DCCA5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69819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C932D-B662-461F-9C32-3C8602587F88}" type="datetimeFigureOut">
              <a:rPr lang="sk-SK" smtClean="0"/>
              <a:t>27. 11. 2022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938EB-A1C1-41D0-8F0D-FD7A7DCCA5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656303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C932D-B662-461F-9C32-3C8602587F88}" type="datetimeFigureOut">
              <a:rPr lang="sk-SK" smtClean="0"/>
              <a:t>27. 11. 2022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72938EB-A1C1-41D0-8F0D-FD7A7DCCA5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56428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27577DEC-D9A5-404D-9789-702F4319B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CEEA9366-CEA8-4F23-B065-4337F0D83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04A03D6-39B4-4278-9BE1-A07E02449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BE459AF-3736-4886-82E0-9B5DA427B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23">
              <a:extLst>
                <a:ext uri="{FF2B5EF4-FFF2-40B4-BE49-F238E27FC236}">
                  <a16:creationId xmlns:a16="http://schemas.microsoft.com/office/drawing/2014/main" id="{4B6B88EF-180C-4E39-8A3F-A52E87110C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Rectangle 25">
              <a:extLst>
                <a:ext uri="{FF2B5EF4-FFF2-40B4-BE49-F238E27FC236}">
                  <a16:creationId xmlns:a16="http://schemas.microsoft.com/office/drawing/2014/main" id="{52DFAACF-64D0-4621-8FF4-E2F03C3E8D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Isosceles Triangle 37">
              <a:extLst>
                <a:ext uri="{FF2B5EF4-FFF2-40B4-BE49-F238E27FC236}">
                  <a16:creationId xmlns:a16="http://schemas.microsoft.com/office/drawing/2014/main" id="{36611FF0-65B3-49DB-97C6-1B72AAD0FB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Rectangle 27">
              <a:extLst>
                <a:ext uri="{FF2B5EF4-FFF2-40B4-BE49-F238E27FC236}">
                  <a16:creationId xmlns:a16="http://schemas.microsoft.com/office/drawing/2014/main" id="{0F7407FE-86B1-4890-9D80-9406FBF29E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Rectangle 29">
              <a:extLst>
                <a:ext uri="{FF2B5EF4-FFF2-40B4-BE49-F238E27FC236}">
                  <a16:creationId xmlns:a16="http://schemas.microsoft.com/office/drawing/2014/main" id="{EBD42D5B-8F87-45B3-98B3-C66944F92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Isosceles Triangle 40">
              <a:extLst>
                <a:ext uri="{FF2B5EF4-FFF2-40B4-BE49-F238E27FC236}">
                  <a16:creationId xmlns:a16="http://schemas.microsoft.com/office/drawing/2014/main" id="{F5E04699-59E1-4468-9E7C-83070EEB4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2" name="Isosceles Triangle 41">
              <a:extLst>
                <a:ext uri="{FF2B5EF4-FFF2-40B4-BE49-F238E27FC236}">
                  <a16:creationId xmlns:a16="http://schemas.microsoft.com/office/drawing/2014/main" id="{F2AE8F13-9A52-4D7F-9637-321EA7CF32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odnadpis 2">
            <a:extLst>
              <a:ext uri="{FF2B5EF4-FFF2-40B4-BE49-F238E27FC236}">
                <a16:creationId xmlns:a16="http://schemas.microsoft.com/office/drawing/2014/main" id="{DB940E11-9F4C-2E86-F994-2A7B854317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3171" y="3063877"/>
            <a:ext cx="7766936" cy="3219227"/>
          </a:xfrm>
        </p:spPr>
        <p:txBody>
          <a:bodyPr>
            <a:normAutofit/>
          </a:bodyPr>
          <a:lstStyle/>
          <a:p>
            <a:pPr algn="ctr"/>
            <a:r>
              <a:rPr lang="sk-SK" sz="1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Metódy inžinierskej práce 2022/2023</a:t>
            </a:r>
          </a:p>
          <a:p>
            <a:pPr algn="ctr"/>
            <a:r>
              <a:rPr lang="sk-SK" sz="16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Marek Čederle</a:t>
            </a:r>
          </a:p>
          <a:p>
            <a:pPr algn="ctr"/>
            <a:endParaRPr lang="sk-SK" sz="16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pPr algn="ctr"/>
            <a:endParaRPr lang="sk-SK" sz="16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pPr algn="ctr"/>
            <a:endParaRPr lang="sk-SK" sz="16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pPr algn="ctr"/>
            <a:r>
              <a:rPr lang="sk-SK" sz="1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Fakulta informatiky a informačných technológií</a:t>
            </a:r>
          </a:p>
          <a:p>
            <a:pPr algn="ctr"/>
            <a:r>
              <a:rPr lang="sk-SK" sz="1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Slovenská technická univerzita v Bratislave</a:t>
            </a:r>
          </a:p>
          <a:p>
            <a:pPr algn="ctr"/>
            <a:r>
              <a:rPr lang="sk-SK" sz="1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27. November 2022</a:t>
            </a: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49A0F34-73FF-2F60-323C-783EF61B6E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6118" y="1332613"/>
            <a:ext cx="8278382" cy="1646302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sk-SK" sz="4000" dirty="0"/>
              <a:t>Vplyv umelej inteligencie na šach</a:t>
            </a:r>
          </a:p>
        </p:txBody>
      </p:sp>
    </p:spTree>
    <p:extLst>
      <p:ext uri="{BB962C8B-B14F-4D97-AF65-F5344CB8AC3E}">
        <p14:creationId xmlns:p14="http://schemas.microsoft.com/office/powerpoint/2010/main" val="29191833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86C16C40-7C29-4ACC-B851-7E08E459B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CDD733AE-DD5E-4C77-8BCD-72BF12A06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1DE90A4-932E-4370-BA07-30F43254C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6A19CA4A-B208-452A-8BE4-BC6940D33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ectangle 23">
              <a:extLst>
                <a:ext uri="{FF2B5EF4-FFF2-40B4-BE49-F238E27FC236}">
                  <a16:creationId xmlns:a16="http://schemas.microsoft.com/office/drawing/2014/main" id="{B74F8D3E-E618-4DE3-A0CC-B4904BB5D5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Rectangle 25">
              <a:extLst>
                <a:ext uri="{FF2B5EF4-FFF2-40B4-BE49-F238E27FC236}">
                  <a16:creationId xmlns:a16="http://schemas.microsoft.com/office/drawing/2014/main" id="{299DA406-C54B-4E31-867D-FAF8DCE704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Isosceles Triangle 43">
              <a:extLst>
                <a:ext uri="{FF2B5EF4-FFF2-40B4-BE49-F238E27FC236}">
                  <a16:creationId xmlns:a16="http://schemas.microsoft.com/office/drawing/2014/main" id="{A1E16883-5140-47C4-A9AD-AD6598AC3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5" name="Rectangle 27">
              <a:extLst>
                <a:ext uri="{FF2B5EF4-FFF2-40B4-BE49-F238E27FC236}">
                  <a16:creationId xmlns:a16="http://schemas.microsoft.com/office/drawing/2014/main" id="{4CD848DC-8A2A-4093-9BDD-7AF4B6A27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6" name="Rectangle 28">
              <a:extLst>
                <a:ext uri="{FF2B5EF4-FFF2-40B4-BE49-F238E27FC236}">
                  <a16:creationId xmlns:a16="http://schemas.microsoft.com/office/drawing/2014/main" id="{34635A4D-E9CE-4B78-912A-479EA451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7" name="Rectangle 29">
              <a:extLst>
                <a:ext uri="{FF2B5EF4-FFF2-40B4-BE49-F238E27FC236}">
                  <a16:creationId xmlns:a16="http://schemas.microsoft.com/office/drawing/2014/main" id="{D663A5EE-5581-44F3-8F98-688755F63E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8" name="Isosceles Triangle 47">
              <a:extLst>
                <a:ext uri="{FF2B5EF4-FFF2-40B4-BE49-F238E27FC236}">
                  <a16:creationId xmlns:a16="http://schemas.microsoft.com/office/drawing/2014/main" id="{B1E84E6A-F5AE-4F4D-98F2-82FE4FCC26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Isosceles Triangle 48">
              <a:extLst>
                <a:ext uri="{FF2B5EF4-FFF2-40B4-BE49-F238E27FC236}">
                  <a16:creationId xmlns:a16="http://schemas.microsoft.com/office/drawing/2014/main" id="{DDE7DDC9-17D4-4686-833D-48F8733B4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Nadpis 1">
            <a:extLst>
              <a:ext uri="{FF2B5EF4-FFF2-40B4-BE49-F238E27FC236}">
                <a16:creationId xmlns:a16="http://schemas.microsoft.com/office/drawing/2014/main" id="{1D6E50CF-F4E3-687D-D67C-5BB59857F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sk-SK" dirty="0"/>
              <a:t>Zhodnotenie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3E99CFFA-C78F-C19E-EC72-D2D8619ADE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/>
          <a:lstStyle/>
          <a:p>
            <a:r>
              <a:rPr lang="sk-SK" dirty="0"/>
              <a:t>Šach je ideálnym spôsobom, ako otestovať umelú inteligenciu. Je to boj medzi ľudskou intuíciou a obrovským výpočtovým výkonom</a:t>
            </a:r>
          </a:p>
          <a:p>
            <a:r>
              <a:rPr lang="sk-SK" dirty="0"/>
              <a:t>V budúcnosti bude veľmi dôležité ako sa zachovať pri podozreniach z podvádzania v šachu</a:t>
            </a:r>
          </a:p>
          <a:p>
            <a:r>
              <a:rPr lang="sk-SK" dirty="0"/>
              <a:t>Budeme ďalej sledovať pokrok umelej inteligencie a či dokáže prekonať dnešné bariéry</a:t>
            </a:r>
          </a:p>
        </p:txBody>
      </p:sp>
    </p:spTree>
    <p:extLst>
      <p:ext uri="{BB962C8B-B14F-4D97-AF65-F5344CB8AC3E}">
        <p14:creationId xmlns:p14="http://schemas.microsoft.com/office/powerpoint/2010/main" val="14956335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4A12B03-2E82-0BA8-970F-C2EAD1E90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Prehľad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2763E42-3588-1FA0-930A-11E8E077A9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Motivácia</a:t>
            </a:r>
          </a:p>
          <a:p>
            <a:r>
              <a:rPr lang="sk-SK" dirty="0"/>
              <a:t>Diagram práce na článku</a:t>
            </a:r>
          </a:p>
          <a:p>
            <a:r>
              <a:rPr lang="sk-SK" dirty="0"/>
              <a:t>Elo rating v šachu</a:t>
            </a:r>
          </a:p>
          <a:p>
            <a:r>
              <a:rPr lang="sk-SK" dirty="0"/>
              <a:t>Ako funguje umelá inteligencia v šachu </a:t>
            </a:r>
          </a:p>
          <a:p>
            <a:r>
              <a:rPr lang="pl-PL" dirty="0"/>
              <a:t>Pokrok umelej inteligencie vo svete šachu</a:t>
            </a:r>
          </a:p>
          <a:p>
            <a:r>
              <a:rPr lang="sk-SK" dirty="0"/>
              <a:t>Odhaľovanie podvodov na šachových turnajoch pomocou umelej inteligencie</a:t>
            </a:r>
          </a:p>
          <a:p>
            <a:r>
              <a:rPr lang="sk-SK" dirty="0"/>
              <a:t>Problémy s detekciou podvodov</a:t>
            </a:r>
          </a:p>
          <a:p>
            <a:r>
              <a:rPr lang="sk-SK" dirty="0"/>
              <a:t>Zhodnotenie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388421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1A341BC-ABA5-CAF3-C910-1E835D23F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Motivácia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04C92B6-EEC3-E5AE-B664-A6ED98928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Možnosť hrať šach oproti komukoľvek na svete</a:t>
            </a:r>
          </a:p>
          <a:p>
            <a:r>
              <a:rPr lang="sk-SK" dirty="0"/>
              <a:t>Analýza hier za pár sekúnd</a:t>
            </a:r>
          </a:p>
          <a:p>
            <a:r>
              <a:rPr lang="sk-SK" dirty="0"/>
              <a:t>Šach je ohromne komplexná a zaujímavá hra</a:t>
            </a:r>
          </a:p>
          <a:p>
            <a:r>
              <a:rPr lang="sk-SK" dirty="0"/>
              <a:t>Spojenie šachu a umelej inteligencie predstavuje nové výzvy pre umelú inteligenciu a počítače</a:t>
            </a:r>
          </a:p>
          <a:p>
            <a:r>
              <a:rPr lang="sk-SK" dirty="0"/>
              <a:t>Šach rozvíja kritické myslenie človeka</a:t>
            </a:r>
          </a:p>
          <a:p>
            <a:r>
              <a:rPr lang="sk-SK" dirty="0"/>
              <a:t>Ako odhaliť podvádzanie v šachu</a:t>
            </a:r>
          </a:p>
          <a:p>
            <a:r>
              <a:rPr lang="sk-SK" dirty="0"/>
              <a:t>Umelá inteligencia </a:t>
            </a:r>
            <a:r>
              <a:rPr lang="sk-SK" dirty="0" err="1"/>
              <a:t>vs</a:t>
            </a:r>
            <a:r>
              <a:rPr lang="sk-SK" dirty="0"/>
              <a:t>. človek</a:t>
            </a:r>
          </a:p>
        </p:txBody>
      </p:sp>
    </p:spTree>
    <p:extLst>
      <p:ext uri="{BB962C8B-B14F-4D97-AF65-F5344CB8AC3E}">
        <p14:creationId xmlns:p14="http://schemas.microsoft.com/office/powerpoint/2010/main" val="2191369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ázok 6">
            <a:extLst>
              <a:ext uri="{FF2B5EF4-FFF2-40B4-BE49-F238E27FC236}">
                <a16:creationId xmlns:a16="http://schemas.microsoft.com/office/drawing/2014/main" id="{D0E3F369-1BD5-381C-28D0-61394BD151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5968" y="0"/>
            <a:ext cx="4779818" cy="6858000"/>
          </a:xfrm>
          <a:prstGeom prst="rect">
            <a:avLst/>
          </a:prstGeom>
        </p:spPr>
      </p:pic>
      <p:sp>
        <p:nvSpPr>
          <p:cNvPr id="14" name="Nadpis 1">
            <a:extLst>
              <a:ext uri="{FF2B5EF4-FFF2-40B4-BE49-F238E27FC236}">
                <a16:creationId xmlns:a16="http://schemas.microsoft.com/office/drawing/2014/main" id="{4EED4CD6-6262-588B-08AF-5EA595385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176" y="452674"/>
            <a:ext cx="8596668" cy="1320800"/>
          </a:xfrm>
        </p:spPr>
        <p:txBody>
          <a:bodyPr/>
          <a:lstStyle/>
          <a:p>
            <a:r>
              <a:rPr lang="sk-SK" dirty="0"/>
              <a:t>Diagram práce</a:t>
            </a:r>
            <a:br>
              <a:rPr lang="sk-SK" dirty="0"/>
            </a:br>
            <a:r>
              <a:rPr lang="sk-SK" dirty="0"/>
              <a:t>na článku</a:t>
            </a:r>
          </a:p>
        </p:txBody>
      </p:sp>
    </p:spTree>
    <p:extLst>
      <p:ext uri="{BB962C8B-B14F-4D97-AF65-F5344CB8AC3E}">
        <p14:creationId xmlns:p14="http://schemas.microsoft.com/office/powerpoint/2010/main" val="3918525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5ED91F9-BBC3-5695-F534-897F2DD2E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585" y="337996"/>
            <a:ext cx="8596668" cy="1320800"/>
          </a:xfrm>
        </p:spPr>
        <p:txBody>
          <a:bodyPr/>
          <a:lstStyle/>
          <a:p>
            <a:r>
              <a:rPr lang="sk-SK" dirty="0"/>
              <a:t>Počet šachistov s oficiálnymi titulmi</a:t>
            </a:r>
          </a:p>
        </p:txBody>
      </p:sp>
      <p:graphicFrame>
        <p:nvGraphicFramePr>
          <p:cNvPr id="4" name="Zástupný objekt pre obsah 3">
            <a:extLst>
              <a:ext uri="{FF2B5EF4-FFF2-40B4-BE49-F238E27FC236}">
                <a16:creationId xmlns:a16="http://schemas.microsoft.com/office/drawing/2014/main" id="{3B21670C-A106-E7F6-E089-D1DEB6E801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7902414"/>
              </p:ext>
            </p:extLst>
          </p:nvPr>
        </p:nvGraphicFramePr>
        <p:xfrm>
          <a:off x="2257509" y="3784552"/>
          <a:ext cx="4713660" cy="197596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68915">
                  <a:extLst>
                    <a:ext uri="{9D8B030D-6E8A-4147-A177-3AD203B41FA5}">
                      <a16:colId xmlns:a16="http://schemas.microsoft.com/office/drawing/2014/main" val="2572584724"/>
                    </a:ext>
                  </a:extLst>
                </a:gridCol>
                <a:gridCol w="773524">
                  <a:extLst>
                    <a:ext uri="{9D8B030D-6E8A-4147-A177-3AD203B41FA5}">
                      <a16:colId xmlns:a16="http://schemas.microsoft.com/office/drawing/2014/main" val="394333155"/>
                    </a:ext>
                  </a:extLst>
                </a:gridCol>
                <a:gridCol w="773524">
                  <a:extLst>
                    <a:ext uri="{9D8B030D-6E8A-4147-A177-3AD203B41FA5}">
                      <a16:colId xmlns:a16="http://schemas.microsoft.com/office/drawing/2014/main" val="2681063466"/>
                    </a:ext>
                  </a:extLst>
                </a:gridCol>
                <a:gridCol w="797697">
                  <a:extLst>
                    <a:ext uri="{9D8B030D-6E8A-4147-A177-3AD203B41FA5}">
                      <a16:colId xmlns:a16="http://schemas.microsoft.com/office/drawing/2014/main" val="2113473806"/>
                    </a:ext>
                  </a:extLst>
                </a:gridCol>
              </a:tblGrid>
              <a:tr h="254170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sk-SK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Šachové tituly ("mužské"), November 2021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935571"/>
                  </a:ext>
                </a:extLst>
              </a:tr>
              <a:tr h="300631"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Titul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Muži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Ženy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Spolu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2258810"/>
                  </a:ext>
                </a:extLst>
              </a:tr>
              <a:tr h="286966"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Veľmajster (GM)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1739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124956"/>
                  </a:ext>
                </a:extLst>
              </a:tr>
              <a:tr h="273301"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Medzinárodný majster (IM)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3782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3908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6007141"/>
                  </a:ext>
                </a:extLst>
              </a:tr>
              <a:tr h="273301"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Majster FIDE (FM)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8362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7776796"/>
                  </a:ext>
                </a:extLst>
              </a:tr>
              <a:tr h="286966"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Kandidátsky majster (CM)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1964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1986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5376842"/>
                  </a:ext>
                </a:extLst>
              </a:tr>
              <a:tr h="300631"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Spolu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15767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15995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4749147"/>
                  </a:ext>
                </a:extLst>
              </a:tr>
            </a:tbl>
          </a:graphicData>
        </a:graphic>
      </p:graphicFrame>
      <p:sp>
        <p:nvSpPr>
          <p:cNvPr id="5" name="Zástupný objekt pre obsah 2">
            <a:extLst>
              <a:ext uri="{FF2B5EF4-FFF2-40B4-BE49-F238E27FC236}">
                <a16:creationId xmlns:a16="http://schemas.microsoft.com/office/drawing/2014/main" id="{9EC43479-FED7-FB59-9550-D4FFF25DC045}"/>
              </a:ext>
            </a:extLst>
          </p:cNvPr>
          <p:cNvSpPr txBox="1">
            <a:spLocks/>
          </p:cNvSpPr>
          <p:nvPr/>
        </p:nvSpPr>
        <p:spPr>
          <a:xfrm>
            <a:off x="550585" y="1303700"/>
            <a:ext cx="8596668" cy="232674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dirty="0"/>
              <a:t>Tituly FIDE udeľuje medzinárodný riadiaci orgán šachu FIDE (Fédération Internationale des Échecs) za vynikajúci výkon. </a:t>
            </a:r>
          </a:p>
          <a:p>
            <a:r>
              <a:rPr lang="sk-SK" dirty="0"/>
              <a:t>Najvyšším takýmto titulom je veľmajster (GM).</a:t>
            </a:r>
          </a:p>
          <a:p>
            <a:r>
              <a:rPr lang="sk-SK" dirty="0"/>
              <a:t>Tituly vo všeobecnosti vyžadujú kombináciu hodnotenia (Elo) a noriem (výkonnostné kritériá v súťažiach oproti iným hráčov s titulom).</a:t>
            </a:r>
          </a:p>
          <a:p>
            <a:r>
              <a:rPr lang="sk-SK" dirty="0"/>
              <a:t>Po udelení sú tituly držané doživotne, s výnimkou prípadov podvodu alebo podvádzania.</a:t>
            </a:r>
          </a:p>
        </p:txBody>
      </p:sp>
      <p:sp>
        <p:nvSpPr>
          <p:cNvPr id="6" name="BlokTextu 5">
            <a:extLst>
              <a:ext uri="{FF2B5EF4-FFF2-40B4-BE49-F238E27FC236}">
                <a16:creationId xmlns:a16="http://schemas.microsoft.com/office/drawing/2014/main" id="{CAAED8D6-EDD7-76A8-C72C-511422260AE2}"/>
              </a:ext>
            </a:extLst>
          </p:cNvPr>
          <p:cNvSpPr txBox="1"/>
          <p:nvPr/>
        </p:nvSpPr>
        <p:spPr>
          <a:xfrm>
            <a:off x="2317401" y="6596390"/>
            <a:ext cx="33634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1100" i="1" dirty="0">
                <a:solidFill>
                  <a:schemeClr val="bg2">
                    <a:lumMod val="50000"/>
                  </a:schemeClr>
                </a:solidFill>
              </a:rPr>
              <a:t>Zdroj: https://en.wikipedia.org/wiki/FIDE_titles</a:t>
            </a:r>
          </a:p>
        </p:txBody>
      </p:sp>
    </p:spTree>
    <p:extLst>
      <p:ext uri="{BB962C8B-B14F-4D97-AF65-F5344CB8AC3E}">
        <p14:creationId xmlns:p14="http://schemas.microsoft.com/office/powerpoint/2010/main" val="1638055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7739D80-12C8-EC11-956E-E3D6E94BA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Ako funguje umelá inteligencia v šachu 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C17308AE-9F4C-7918-0D03-F90E44D1BF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400632"/>
          </a:xfrm>
        </p:spPr>
        <p:txBody>
          <a:bodyPr/>
          <a:lstStyle/>
          <a:p>
            <a:r>
              <a:rPr lang="sk-SK" dirty="0"/>
              <a:t>Umelá inteligencia využíva v superpočítačoch techniky, ktoré im pomáhajú vypočítať ideálny ďalší ťah</a:t>
            </a:r>
          </a:p>
          <a:p>
            <a:r>
              <a:rPr lang="sk-SK" dirty="0"/>
              <a:t>Pomocou problému hľadania stromu (</a:t>
            </a:r>
            <a:r>
              <a:rPr lang="sk-SK" dirty="0" err="1"/>
              <a:t>ang</a:t>
            </a:r>
            <a:r>
              <a:rPr lang="sk-SK" dirty="0"/>
              <a:t>. </a:t>
            </a:r>
            <a:r>
              <a:rPr lang="sk-SK" dirty="0" err="1"/>
              <a:t>Tree</a:t>
            </a:r>
            <a:r>
              <a:rPr lang="sk-SK" dirty="0"/>
              <a:t> </a:t>
            </a:r>
            <a:r>
              <a:rPr lang="sk-SK" dirty="0" err="1"/>
              <a:t>Search</a:t>
            </a:r>
            <a:r>
              <a:rPr lang="sk-SK" dirty="0"/>
              <a:t> </a:t>
            </a:r>
            <a:r>
              <a:rPr lang="sk-SK" dirty="0" err="1"/>
              <a:t>Problem</a:t>
            </a:r>
            <a:r>
              <a:rPr lang="sk-SK" dirty="0"/>
              <a:t>), umelá inteligencia vyhodnocuje aktuálne pozície šachových figúrok na šachovnici</a:t>
            </a:r>
          </a:p>
          <a:p>
            <a:r>
              <a:rPr lang="sk-SK" dirty="0"/>
              <a:t> Algoritmus následne udáva ďalší súbor inštrukcií na vykonanie</a:t>
            </a:r>
          </a:p>
          <a:p>
            <a:r>
              <a:rPr lang="sk-SK" dirty="0"/>
              <a:t>Jeden z algoritmov taktiež zisťuje všetky možné legálne ťahy</a:t>
            </a:r>
          </a:p>
          <a:p>
            <a:r>
              <a:rPr lang="sk-SK" dirty="0"/>
              <a:t>Pomocou hodnotiacej funkcie zistí najlepší ťah a vykoná ho</a:t>
            </a:r>
          </a:p>
        </p:txBody>
      </p:sp>
    </p:spTree>
    <p:extLst>
      <p:ext uri="{BB962C8B-B14F-4D97-AF65-F5344CB8AC3E}">
        <p14:creationId xmlns:p14="http://schemas.microsoft.com/office/powerpoint/2010/main" val="37819233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332B0FE-287D-690A-BD09-856303A61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Pokrok umelej inteligencie vo svete šachu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BE4F1CD4-EBBB-814D-4A5C-C6C27361DD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V roku 1997 umelá inteligencia prvý krát porazila človeka v šachu</a:t>
            </a:r>
          </a:p>
          <a:p>
            <a:r>
              <a:rPr lang="sk-SK" dirty="0"/>
              <a:t>Bol to zápas medzi vtedajším majstrom sveta Garrym Kasparovom a počítačom Deep Blue od spoločnosti IBM</a:t>
            </a:r>
          </a:p>
          <a:p>
            <a:r>
              <a:rPr lang="sk-SK" dirty="0"/>
              <a:t>Počítač využíval hrubú silu (brute force) tým že za ním nebola priveľká logika, snažil sa iba vypočítať všetky možné ťahy a prehľadával milióny pozícií</a:t>
            </a:r>
          </a:p>
          <a:p>
            <a:r>
              <a:rPr lang="sk-SK" dirty="0"/>
              <a:t>Od vtedy sa výkon superpočítačov posunul tak, že žiadny človek nemá šancu poraziť jeden z najlepších šachových enginov AlphaZero</a:t>
            </a:r>
          </a:p>
          <a:p>
            <a:r>
              <a:rPr lang="sk-SK" dirty="0"/>
              <a:t>V dnešnej dobe sami hráči študujú partie tohto enginu aby mohli vymyslieť nové stratégie</a:t>
            </a:r>
          </a:p>
        </p:txBody>
      </p:sp>
    </p:spTree>
    <p:extLst>
      <p:ext uri="{BB962C8B-B14F-4D97-AF65-F5344CB8AC3E}">
        <p14:creationId xmlns:p14="http://schemas.microsoft.com/office/powerpoint/2010/main" val="1261883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236C099-6F84-CB29-8807-8B880DD39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Odhaľovanie podvodov na šachových turnajoch pomocou umelej inteligencie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1F76535-A5E9-F9CF-AED0-A67CF8FD05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Predpokladalo sa, že ľudia budú využívať umelú inteligenciu na to, aby sa naučili lepšie hrať šach, bohužiaľ je táto možnosť zneužívaná na podvádzanie</a:t>
            </a:r>
          </a:p>
          <a:p>
            <a:r>
              <a:rPr lang="sk-SK" dirty="0"/>
              <a:t>Umelá inteligencia sa používa na zistenie, či niektorí súťažiaci hrajú lepšie, ako by mali, vzhľadom na ich históriu hier</a:t>
            </a:r>
          </a:p>
          <a:p>
            <a:r>
              <a:rPr lang="sk-SK" dirty="0"/>
              <a:t>Napríklad stránka Chess.com používa svoju obrovskú databázu a porovnáva pravdepodobnosť hráča urobiť najlepší možný ťah podľa daného enginu</a:t>
            </a:r>
          </a:p>
        </p:txBody>
      </p:sp>
    </p:spTree>
    <p:extLst>
      <p:ext uri="{BB962C8B-B14F-4D97-AF65-F5344CB8AC3E}">
        <p14:creationId xmlns:p14="http://schemas.microsoft.com/office/powerpoint/2010/main" val="28578174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C0CEF3E-3A36-3B9B-5FFD-965A72F92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Problémy s detekciou podvodov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BAE04D73-A4E2-D294-F1DF-09031F7625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Obrovské problémy v kariére šachistu môže spôsobiť že hráč, ktorý nepodvádza, bude klasifikovaný ako podvodník </a:t>
            </a:r>
          </a:p>
          <a:p>
            <a:r>
              <a:rPr lang="sk-SK" dirty="0"/>
              <a:t>Z tohto dôvodu musia byť rozhodcovia nesmierne opatrný a konzultovať výsledok počítača ktorý označil hráča za podvodníka aj s ľudskými odborníkmi</a:t>
            </a:r>
          </a:p>
          <a:p>
            <a:r>
              <a:rPr lang="sk-SK" dirty="0"/>
              <a:t>Na najvyššej úrovni je toto nesmierne dôležité aby neprišlo ku diskreditácii prípadne falošným obvineniam</a:t>
            </a:r>
          </a:p>
          <a:p>
            <a:r>
              <a:rPr lang="sk-SK" dirty="0"/>
              <a:t>Jeden z dôvodov je že pri takýchto hráčoch nevieme či náhodou nedostal geniálnu myšlienku alebo sa mu jednoducho pošťastilo</a:t>
            </a:r>
          </a:p>
        </p:txBody>
      </p:sp>
    </p:spTree>
    <p:extLst>
      <p:ext uri="{BB962C8B-B14F-4D97-AF65-F5344CB8AC3E}">
        <p14:creationId xmlns:p14="http://schemas.microsoft.com/office/powerpoint/2010/main" val="2344950227"/>
      </p:ext>
    </p:extLst>
  </p:cSld>
  <p:clrMapOvr>
    <a:masterClrMapping/>
  </p:clrMapOvr>
</p:sld>
</file>

<file path=ppt/theme/theme1.xml><?xml version="1.0" encoding="utf-8"?>
<a:theme xmlns:a="http://schemas.openxmlformats.org/drawingml/2006/main" name="Fazeta">
  <a:themeElements>
    <a:clrScheme name="Faz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z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z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1441</TotalTime>
  <Words>600</Words>
  <Application>Microsoft Office PowerPoint</Application>
  <PresentationFormat>Širokouhlá</PresentationFormat>
  <Paragraphs>83</Paragraphs>
  <Slides>10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10</vt:i4>
      </vt:variant>
    </vt:vector>
  </HeadingPairs>
  <TitlesOfParts>
    <vt:vector size="15" baseType="lpstr">
      <vt:lpstr>Arial</vt:lpstr>
      <vt:lpstr>Calibri</vt:lpstr>
      <vt:lpstr>Trebuchet MS</vt:lpstr>
      <vt:lpstr>Wingdings 3</vt:lpstr>
      <vt:lpstr>Fazeta</vt:lpstr>
      <vt:lpstr>Vplyv umelej inteligencie na šach</vt:lpstr>
      <vt:lpstr>Prehľad</vt:lpstr>
      <vt:lpstr>Motivácia</vt:lpstr>
      <vt:lpstr>Diagram práce na článku</vt:lpstr>
      <vt:lpstr>Počet šachistov s oficiálnymi titulmi</vt:lpstr>
      <vt:lpstr>Ako funguje umelá inteligencia v šachu </vt:lpstr>
      <vt:lpstr>Pokrok umelej inteligencie vo svete šachu</vt:lpstr>
      <vt:lpstr>Odhaľovanie podvodov na šachových turnajoch pomocou umelej inteligencie</vt:lpstr>
      <vt:lpstr>Problémy s detekciou podvodov</vt:lpstr>
      <vt:lpstr>Zhodnotenie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Marek Čederle</dc:creator>
  <cp:lastModifiedBy>Marek Čederle</cp:lastModifiedBy>
  <cp:revision>42</cp:revision>
  <dcterms:created xsi:type="dcterms:W3CDTF">2022-11-26T18:16:38Z</dcterms:created>
  <dcterms:modified xsi:type="dcterms:W3CDTF">2022-11-27T22:37:32Z</dcterms:modified>
</cp:coreProperties>
</file>