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0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71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9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936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41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991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88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1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180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2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29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31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29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981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30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odnadpis 2">
            <a:extLst>
              <a:ext uri="{FF2B5EF4-FFF2-40B4-BE49-F238E27FC236}">
                <a16:creationId xmlns:a16="http://schemas.microsoft.com/office/drawing/2014/main" id="{DB940E11-9F4C-2E86-F994-2A7B8543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171" y="3063877"/>
            <a:ext cx="7766936" cy="3219227"/>
          </a:xfrm>
        </p:spPr>
        <p:txBody>
          <a:bodyPr>
            <a:normAutofit/>
          </a:bodyPr>
          <a:lstStyle/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Metódy inžinierskej práce 2022/2023</a:t>
            </a:r>
          </a:p>
          <a:p>
            <a:pPr algn="ctr"/>
            <a:r>
              <a:rPr lang="sk-SK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Marek Čederle</a:t>
            </a: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Fakulta informatiky a informačných technológií</a:t>
            </a: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Slovenská technická univerzita v Bratislave</a:t>
            </a: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27. November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9A0F34-73FF-2F60-323C-783EF61B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118" y="1332613"/>
            <a:ext cx="8278382" cy="16463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k-SK" sz="4000" dirty="0"/>
              <a:t>Vplyv umelej inteligencie na šach</a:t>
            </a:r>
          </a:p>
        </p:txBody>
      </p:sp>
    </p:spTree>
    <p:extLst>
      <p:ext uri="{BB962C8B-B14F-4D97-AF65-F5344CB8AC3E}">
        <p14:creationId xmlns:p14="http://schemas.microsoft.com/office/powerpoint/2010/main" val="29191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D6E50CF-F4E3-687D-D67C-5BB5985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Zhodnotenie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99CFFA-C78F-C19E-EC72-D2D8619A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sk-SK" dirty="0"/>
              <a:t>Šach je ideálnym spôsobom, ako otestovať umelú inteligenciu. Je to boj medzi ľudskou intuíciou a obrovským výpočtovým výkonom</a:t>
            </a:r>
          </a:p>
          <a:p>
            <a:r>
              <a:rPr lang="sk-SK" dirty="0"/>
              <a:t>V budúcnosti bude veľmi dôležité ako sa zachovať pri podozreniach z podvádzania v šachu</a:t>
            </a:r>
          </a:p>
          <a:p>
            <a:r>
              <a:rPr lang="sk-SK" dirty="0"/>
              <a:t>Budeme ďalej sledovať pokrok umelej inteligencie a či dokáže prekonať dnešné bariéry</a:t>
            </a:r>
          </a:p>
        </p:txBody>
      </p:sp>
    </p:spTree>
    <p:extLst>
      <p:ext uri="{BB962C8B-B14F-4D97-AF65-F5344CB8AC3E}">
        <p14:creationId xmlns:p14="http://schemas.microsoft.com/office/powerpoint/2010/main" val="149563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12B03-2E82-0BA8-970F-C2EAD1E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763E42-3588-1FA0-930A-11E8E077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  <a:p>
            <a:r>
              <a:rPr lang="sk-SK" dirty="0"/>
              <a:t>Diagram práce na článku</a:t>
            </a:r>
          </a:p>
          <a:p>
            <a:r>
              <a:rPr lang="sk-SK" dirty="0"/>
              <a:t>Elo rating v šachu</a:t>
            </a:r>
          </a:p>
          <a:p>
            <a:r>
              <a:rPr lang="sk-SK" dirty="0"/>
              <a:t>Ako funguje umelá inteligencia v šachu </a:t>
            </a:r>
          </a:p>
          <a:p>
            <a:r>
              <a:rPr lang="pl-PL" dirty="0"/>
              <a:t>Pokrok umelej inteligencie vo svete šachu</a:t>
            </a:r>
          </a:p>
          <a:p>
            <a:r>
              <a:rPr lang="sk-SK" dirty="0"/>
              <a:t>Odhaľovanie podvodov na šachových turnajoch pomocou umelej inteligencie</a:t>
            </a:r>
          </a:p>
          <a:p>
            <a:r>
              <a:rPr lang="sk-SK" dirty="0"/>
              <a:t>Problémy s detekciou podvodov</a:t>
            </a:r>
          </a:p>
          <a:p>
            <a:r>
              <a:rPr lang="sk-SK" dirty="0"/>
              <a:t>Zhodnotenie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84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341BC-ABA5-CAF3-C910-1E835D23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4C92B6-EEC3-E5AE-B664-A6ED9892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Možnosť hrať šach oproti komukoľvek na svete</a:t>
            </a:r>
          </a:p>
          <a:p>
            <a:r>
              <a:rPr lang="sk-SK" dirty="0"/>
              <a:t>Analýza hier za pár sekúnd</a:t>
            </a:r>
          </a:p>
          <a:p>
            <a:r>
              <a:rPr lang="sk-SK" dirty="0"/>
              <a:t>Šach je ohromne komplexná a zaujímavá hra</a:t>
            </a:r>
          </a:p>
          <a:p>
            <a:r>
              <a:rPr lang="sk-SK" dirty="0"/>
              <a:t>Spojenie šachu a umelej inteligencie predstavuje nové výzvy pre umelú inteligenciu a počítače</a:t>
            </a:r>
          </a:p>
          <a:p>
            <a:r>
              <a:rPr lang="sk-SK" dirty="0"/>
              <a:t>Šach rozvíja kritické myslenie človeka</a:t>
            </a:r>
          </a:p>
          <a:p>
            <a:r>
              <a:rPr lang="sk-SK" dirty="0"/>
              <a:t>Ako odhaliť podvádzanie v šachu</a:t>
            </a:r>
          </a:p>
          <a:p>
            <a:r>
              <a:rPr lang="sk-SK" dirty="0"/>
              <a:t>Umelá inteligencia </a:t>
            </a:r>
            <a:r>
              <a:rPr lang="sk-SK" dirty="0" err="1"/>
              <a:t>vs</a:t>
            </a:r>
            <a:r>
              <a:rPr lang="sk-SK" dirty="0"/>
              <a:t>. človek</a:t>
            </a:r>
          </a:p>
        </p:txBody>
      </p:sp>
    </p:spTree>
    <p:extLst>
      <p:ext uri="{BB962C8B-B14F-4D97-AF65-F5344CB8AC3E}">
        <p14:creationId xmlns:p14="http://schemas.microsoft.com/office/powerpoint/2010/main" val="21913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D0E3F369-1BD5-381C-28D0-61394BD15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68" y="0"/>
            <a:ext cx="4779818" cy="6858000"/>
          </a:xfrm>
          <a:prstGeom prst="rect">
            <a:avLst/>
          </a:prstGeom>
        </p:spPr>
      </p:pic>
      <p:sp>
        <p:nvSpPr>
          <p:cNvPr id="14" name="Nadpis 1">
            <a:extLst>
              <a:ext uri="{FF2B5EF4-FFF2-40B4-BE49-F238E27FC236}">
                <a16:creationId xmlns:a16="http://schemas.microsoft.com/office/drawing/2014/main" id="{4EED4CD6-6262-588B-08AF-5EA5953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6" y="452674"/>
            <a:ext cx="8596668" cy="1320800"/>
          </a:xfrm>
        </p:spPr>
        <p:txBody>
          <a:bodyPr/>
          <a:lstStyle/>
          <a:p>
            <a:r>
              <a:rPr lang="sk-SK" dirty="0"/>
              <a:t>Diagram práce</a:t>
            </a:r>
            <a:br>
              <a:rPr lang="sk-SK" dirty="0"/>
            </a:br>
            <a:r>
              <a:rPr lang="sk-SK" dirty="0"/>
              <a:t>na článku</a:t>
            </a:r>
          </a:p>
        </p:txBody>
      </p:sp>
    </p:spTree>
    <p:extLst>
      <p:ext uri="{BB962C8B-B14F-4D97-AF65-F5344CB8AC3E}">
        <p14:creationId xmlns:p14="http://schemas.microsoft.com/office/powerpoint/2010/main" val="391852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D91F9-BBC3-5695-F534-897F2DD2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85" y="337996"/>
            <a:ext cx="8596668" cy="1320800"/>
          </a:xfrm>
        </p:spPr>
        <p:txBody>
          <a:bodyPr/>
          <a:lstStyle/>
          <a:p>
            <a:r>
              <a:rPr lang="sk-SK" dirty="0"/>
              <a:t>Počet šachistov s oficiálnymi titulmi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3B21670C-A106-E7F6-E089-D1DEB6E80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02414"/>
              </p:ext>
            </p:extLst>
          </p:nvPr>
        </p:nvGraphicFramePr>
        <p:xfrm>
          <a:off x="2257509" y="3784552"/>
          <a:ext cx="4713660" cy="1975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915">
                  <a:extLst>
                    <a:ext uri="{9D8B030D-6E8A-4147-A177-3AD203B41FA5}">
                      <a16:colId xmlns:a16="http://schemas.microsoft.com/office/drawing/2014/main" val="2572584724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394333155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2681063466"/>
                    </a:ext>
                  </a:extLst>
                </a:gridCol>
                <a:gridCol w="797697">
                  <a:extLst>
                    <a:ext uri="{9D8B030D-6E8A-4147-A177-3AD203B41FA5}">
                      <a16:colId xmlns:a16="http://schemas.microsoft.com/office/drawing/2014/main" val="2113473806"/>
                    </a:ext>
                  </a:extLst>
                </a:gridCol>
              </a:tblGrid>
              <a:tr h="25417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Šachové tituly ("mužské"), November 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5571"/>
                  </a:ext>
                </a:extLst>
              </a:tr>
              <a:tr h="30063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Muži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Ženy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58810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Veľmajster (GM)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4956"/>
                  </a:ext>
                </a:extLst>
              </a:tr>
              <a:tr h="27330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Medzinárodný majster (IM)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07141"/>
                  </a:ext>
                </a:extLst>
              </a:tr>
              <a:tr h="27330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Majster FIDE (FM)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776796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Kandidátsky majster (CM)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76842"/>
                  </a:ext>
                </a:extLst>
              </a:tr>
              <a:tr h="30063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749147"/>
                  </a:ext>
                </a:extLst>
              </a:tr>
            </a:tbl>
          </a:graphicData>
        </a:graphic>
      </p:graphicFrame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9EC43479-FED7-FB59-9550-D4FFF25DC045}"/>
              </a:ext>
            </a:extLst>
          </p:cNvPr>
          <p:cNvSpPr txBox="1">
            <a:spLocks/>
          </p:cNvSpPr>
          <p:nvPr/>
        </p:nvSpPr>
        <p:spPr>
          <a:xfrm>
            <a:off x="550585" y="1303700"/>
            <a:ext cx="8596668" cy="2326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Tituly FIDE udeľuje medzinárodný riadiaci orgán šachu FIDE (Fédération Internationale des Échecs) za vynikajúci výkon. </a:t>
            </a:r>
          </a:p>
          <a:p>
            <a:r>
              <a:rPr lang="sk-SK" dirty="0"/>
              <a:t>Najvyšším takýmto titulom je veľmajster (GM).</a:t>
            </a:r>
          </a:p>
          <a:p>
            <a:r>
              <a:rPr lang="sk-SK" dirty="0"/>
              <a:t>Tituly vo všeobecnosti vyžadujú kombináciu hodnotenia (Elo) a noriem (výkonnostné kritériá v súťažiach oproti iným hráčov s titulom).</a:t>
            </a:r>
          </a:p>
          <a:p>
            <a:r>
              <a:rPr lang="sk-SK" dirty="0"/>
              <a:t>Po udelení sú tituly držané doživotne, s výnimkou prípadov podvodu alebo podvádzania.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AAED8D6-EDD7-76A8-C72C-511422260AE2}"/>
              </a:ext>
            </a:extLst>
          </p:cNvPr>
          <p:cNvSpPr txBox="1"/>
          <p:nvPr/>
        </p:nvSpPr>
        <p:spPr>
          <a:xfrm>
            <a:off x="2317401" y="6596390"/>
            <a:ext cx="3363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i="1" dirty="0">
                <a:solidFill>
                  <a:schemeClr val="bg2">
                    <a:lumMod val="50000"/>
                  </a:schemeClr>
                </a:solidFill>
              </a:rPr>
              <a:t>Zdroj: https://en.wikipedia.org/wiki/FIDE_titles</a:t>
            </a:r>
          </a:p>
        </p:txBody>
      </p:sp>
    </p:spTree>
    <p:extLst>
      <p:ext uri="{BB962C8B-B14F-4D97-AF65-F5344CB8AC3E}">
        <p14:creationId xmlns:p14="http://schemas.microsoft.com/office/powerpoint/2010/main" val="163805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739D80-12C8-EC11-956E-E3D6E94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funguje umelá inteligencia v šachu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7308AE-9F4C-7918-0D03-F90E44D1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0632"/>
          </a:xfrm>
        </p:spPr>
        <p:txBody>
          <a:bodyPr/>
          <a:lstStyle/>
          <a:p>
            <a:r>
              <a:rPr lang="sk-SK" dirty="0"/>
              <a:t>Umelá inteligencia využíva v superpočítačoch techniky, ktoré im pomáhajú vypočítať ideálny ďalší ťah</a:t>
            </a:r>
          </a:p>
          <a:p>
            <a:r>
              <a:rPr lang="sk-SK" dirty="0"/>
              <a:t>Pomocou problému hľadania stromu (</a:t>
            </a:r>
            <a:r>
              <a:rPr lang="sk-SK" dirty="0" err="1"/>
              <a:t>ang</a:t>
            </a:r>
            <a:r>
              <a:rPr lang="sk-SK" dirty="0"/>
              <a:t>. </a:t>
            </a:r>
            <a:r>
              <a:rPr lang="sk-SK" dirty="0" err="1"/>
              <a:t>Tree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</a:t>
            </a:r>
            <a:r>
              <a:rPr lang="sk-SK" dirty="0" err="1"/>
              <a:t>Problem</a:t>
            </a:r>
            <a:r>
              <a:rPr lang="sk-SK" dirty="0"/>
              <a:t>), umelá inteligencia vyhodnocuje aktuálne pozície šachových figúrok na šachovnici</a:t>
            </a:r>
          </a:p>
          <a:p>
            <a:r>
              <a:rPr lang="sk-SK" dirty="0"/>
              <a:t> Algoritmus následne udáva ďalší súbor inštrukcií na vykonanie</a:t>
            </a:r>
          </a:p>
          <a:p>
            <a:r>
              <a:rPr lang="sk-SK" dirty="0"/>
              <a:t>Jeden z algoritmov taktiež zisťuje všetky možné legálne ťahy</a:t>
            </a:r>
          </a:p>
          <a:p>
            <a:r>
              <a:rPr lang="sk-SK" dirty="0"/>
              <a:t>Pomocou hodnotiacej funkcie zistí najlepší ťah a vykoná ho</a:t>
            </a:r>
          </a:p>
        </p:txBody>
      </p:sp>
    </p:spTree>
    <p:extLst>
      <p:ext uri="{BB962C8B-B14F-4D97-AF65-F5344CB8AC3E}">
        <p14:creationId xmlns:p14="http://schemas.microsoft.com/office/powerpoint/2010/main" val="37819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2B0FE-287D-690A-BD09-856303A6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Pokrok umelej inteligencie vo svete šachu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4F1CD4-EBBB-814D-4A5C-C6C27361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roku 1997 umelá inteligencia prvý krát porazila človeka v šachu</a:t>
            </a:r>
          </a:p>
          <a:p>
            <a:r>
              <a:rPr lang="sk-SK" dirty="0"/>
              <a:t>Bol to zápas medzi vtedajším majstrom sveta </a:t>
            </a:r>
            <a:r>
              <a:rPr lang="sk-SK" dirty="0" err="1"/>
              <a:t>Garrym</a:t>
            </a:r>
            <a:r>
              <a:rPr lang="sk-SK" dirty="0"/>
              <a:t> </a:t>
            </a:r>
            <a:r>
              <a:rPr lang="sk-SK" dirty="0" err="1"/>
              <a:t>Kasparovom</a:t>
            </a:r>
            <a:r>
              <a:rPr lang="sk-SK" dirty="0"/>
              <a:t> a počítačom </a:t>
            </a:r>
            <a:r>
              <a:rPr lang="sk-SK" dirty="0" err="1"/>
              <a:t>Deep</a:t>
            </a:r>
            <a:r>
              <a:rPr lang="sk-SK" dirty="0"/>
              <a:t> </a:t>
            </a:r>
            <a:r>
              <a:rPr lang="sk-SK" dirty="0" err="1"/>
              <a:t>Blue</a:t>
            </a:r>
            <a:r>
              <a:rPr lang="sk-SK" dirty="0"/>
              <a:t> od spoločnosti IBM</a:t>
            </a:r>
          </a:p>
          <a:p>
            <a:r>
              <a:rPr lang="sk-SK" dirty="0"/>
              <a:t>Počítač využíval hrubú silu (</a:t>
            </a:r>
            <a:r>
              <a:rPr lang="sk-SK" dirty="0" err="1"/>
              <a:t>brute</a:t>
            </a:r>
            <a:r>
              <a:rPr lang="sk-SK" dirty="0"/>
              <a:t> </a:t>
            </a:r>
            <a:r>
              <a:rPr lang="sk-SK" dirty="0" err="1"/>
              <a:t>force</a:t>
            </a:r>
            <a:r>
              <a:rPr lang="sk-SK" dirty="0"/>
              <a:t>) tým že za ním nebola priveľká logika, snažil sa iba vypočítať všetky možné ťahy a prehľadával milióny pozícií</a:t>
            </a:r>
          </a:p>
          <a:p>
            <a:r>
              <a:rPr lang="sk-SK" dirty="0"/>
              <a:t>Od vtedy sa výkon superpočítačov posunul tak, že žiadny človek nemá šancu poraziť jeden z najlepších šachových </a:t>
            </a:r>
            <a:r>
              <a:rPr lang="sk-SK" dirty="0" err="1"/>
              <a:t>enginov</a:t>
            </a:r>
            <a:r>
              <a:rPr lang="sk-SK" dirty="0"/>
              <a:t> </a:t>
            </a:r>
            <a:r>
              <a:rPr lang="sk-SK" dirty="0" err="1"/>
              <a:t>AlphaZero</a:t>
            </a:r>
            <a:endParaRPr lang="sk-SK" dirty="0"/>
          </a:p>
          <a:p>
            <a:r>
              <a:rPr lang="sk-SK" dirty="0"/>
              <a:t>V dnešnej dobe sami hráči študujú partie tohto </a:t>
            </a:r>
            <a:r>
              <a:rPr lang="sk-SK" dirty="0" err="1"/>
              <a:t>enginu</a:t>
            </a:r>
            <a:r>
              <a:rPr lang="sk-SK" dirty="0"/>
              <a:t> aby mohli vymyslieť nové stratégie</a:t>
            </a:r>
          </a:p>
        </p:txBody>
      </p:sp>
    </p:spTree>
    <p:extLst>
      <p:ext uri="{BB962C8B-B14F-4D97-AF65-F5344CB8AC3E}">
        <p14:creationId xmlns:p14="http://schemas.microsoft.com/office/powerpoint/2010/main" val="12618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6C099-6F84-CB29-8807-8B880DD3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Odhaľovanie podvodov na šachových turnajoch pomocou umelej inteligencie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F76535-A5E9-F9CF-AED0-A67CF8FD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Predpokladalo sa, že ľudia budú využívať umelú inteligenciu na to, aby sa naučili lepšie hrať šach, bohužiaľ je táto možnosť zneužívaná na podvádzanie</a:t>
            </a:r>
          </a:p>
          <a:p>
            <a:r>
              <a:rPr lang="sk-SK" dirty="0"/>
              <a:t>Umelá inteligencia sa používa na zistenie, či niektorí súťažiaci hrajú lepšie, ako by mali, vzhľadom na ich históriu hier</a:t>
            </a:r>
          </a:p>
          <a:p>
            <a:r>
              <a:rPr lang="sk-SK" dirty="0"/>
              <a:t>Napríklad stránka Chess.com používa svoju obrovskú databázu a porovnáva pravdepodobnosť hráča urobiť najlepší možný ťah podľa daného </a:t>
            </a:r>
            <a:r>
              <a:rPr lang="sk-SK" dirty="0" err="1"/>
              <a:t>enginu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781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CEF3E-3A36-3B9B-5FFD-965A72F9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 s detekciou podvodov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E04D73-A4E2-D294-F1DF-09031F76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Obrovské problémy v kariére šachistu môže spôsobiť že hráč, ktorý nepodvádza, bude klasifikovaný ako podvodník </a:t>
            </a:r>
          </a:p>
          <a:p>
            <a:r>
              <a:rPr lang="sk-SK" dirty="0"/>
              <a:t>Z tohto dôvodu musia byť rozhodcovia nesmierne opatrný a konzultovať výsledok počítača ktorý označil hráča za podvodníka aj s ľudskými odborníkmi</a:t>
            </a:r>
          </a:p>
          <a:p>
            <a:r>
              <a:rPr lang="sk-SK" dirty="0"/>
              <a:t>Na najvyššej úrovni je toto nesmierne dôležité aby neprišlo ku diskreditácii prípadne falošným obvineniam</a:t>
            </a:r>
          </a:p>
          <a:p>
            <a:r>
              <a:rPr lang="sk-SK" dirty="0"/>
              <a:t>Jeden z dôvodov je že pri takýchto hráčoch nevieme či náhodou nedostal geniálnu myšlienku alebo sa mu jednoducho pošťastilo</a:t>
            </a:r>
          </a:p>
        </p:txBody>
      </p:sp>
    </p:spTree>
    <p:extLst>
      <p:ext uri="{BB962C8B-B14F-4D97-AF65-F5344CB8AC3E}">
        <p14:creationId xmlns:p14="http://schemas.microsoft.com/office/powerpoint/2010/main" val="234495022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1441</TotalTime>
  <Words>600</Words>
  <Application>Microsoft Office PowerPoint</Application>
  <PresentationFormat>Širokouhlá</PresentationFormat>
  <Paragraphs>83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Fazeta</vt:lpstr>
      <vt:lpstr>Vplyv umelej inteligencie na šach</vt:lpstr>
      <vt:lpstr>Prehľad</vt:lpstr>
      <vt:lpstr>Motivácia</vt:lpstr>
      <vt:lpstr>Diagram práce na článku</vt:lpstr>
      <vt:lpstr>Počet šachistov s oficiálnymi titulmi</vt:lpstr>
      <vt:lpstr>Ako funguje umelá inteligencia v šachu </vt:lpstr>
      <vt:lpstr>Pokrok umelej inteligencie vo svete šachu</vt:lpstr>
      <vt:lpstr>Odhaľovanie podvodov na šachových turnajoch pomocou umelej inteligencie</vt:lpstr>
      <vt:lpstr>Problémy s detekciou podvodov</vt:lpstr>
      <vt:lpstr>Zhodnotenie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41</cp:revision>
  <dcterms:created xsi:type="dcterms:W3CDTF">2022-11-26T18:16:38Z</dcterms:created>
  <dcterms:modified xsi:type="dcterms:W3CDTF">2022-11-27T22:32:17Z</dcterms:modified>
</cp:coreProperties>
</file>