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81"/>
  </p:notesMasterIdLst>
  <p:handoutMasterIdLst>
    <p:handoutMasterId r:id="rId82"/>
  </p:handoutMasterIdLst>
  <p:sldIdLst>
    <p:sldId id="256" r:id="rId2"/>
    <p:sldId id="257" r:id="rId3"/>
    <p:sldId id="258" r:id="rId4"/>
    <p:sldId id="283" r:id="rId5"/>
    <p:sldId id="296" r:id="rId6"/>
    <p:sldId id="297" r:id="rId7"/>
    <p:sldId id="293" r:id="rId8"/>
    <p:sldId id="294" r:id="rId9"/>
    <p:sldId id="295" r:id="rId10"/>
    <p:sldId id="348" r:id="rId11"/>
    <p:sldId id="333" r:id="rId12"/>
    <p:sldId id="336" r:id="rId13"/>
    <p:sldId id="335" r:id="rId14"/>
    <p:sldId id="337" r:id="rId15"/>
    <p:sldId id="338" r:id="rId16"/>
    <p:sldId id="340" r:id="rId17"/>
    <p:sldId id="341" r:id="rId18"/>
    <p:sldId id="342" r:id="rId19"/>
    <p:sldId id="343" r:id="rId20"/>
    <p:sldId id="345" r:id="rId21"/>
    <p:sldId id="346" r:id="rId22"/>
    <p:sldId id="347" r:id="rId23"/>
    <p:sldId id="349" r:id="rId24"/>
    <p:sldId id="350" r:id="rId25"/>
    <p:sldId id="356" r:id="rId26"/>
    <p:sldId id="357" r:id="rId27"/>
    <p:sldId id="358" r:id="rId28"/>
    <p:sldId id="351" r:id="rId29"/>
    <p:sldId id="359" r:id="rId30"/>
    <p:sldId id="352" r:id="rId31"/>
    <p:sldId id="353" r:id="rId32"/>
    <p:sldId id="354" r:id="rId33"/>
    <p:sldId id="355" r:id="rId34"/>
    <p:sldId id="396" r:id="rId35"/>
    <p:sldId id="397" r:id="rId36"/>
    <p:sldId id="398" r:id="rId37"/>
    <p:sldId id="399" r:id="rId38"/>
    <p:sldId id="368" r:id="rId39"/>
    <p:sldId id="369" r:id="rId40"/>
    <p:sldId id="370" r:id="rId41"/>
    <p:sldId id="371" r:id="rId42"/>
    <p:sldId id="373" r:id="rId43"/>
    <p:sldId id="372" r:id="rId44"/>
    <p:sldId id="374" r:id="rId45"/>
    <p:sldId id="375" r:id="rId46"/>
    <p:sldId id="376" r:id="rId47"/>
    <p:sldId id="401" r:id="rId48"/>
    <p:sldId id="402" r:id="rId49"/>
    <p:sldId id="403" r:id="rId50"/>
    <p:sldId id="404" r:id="rId51"/>
    <p:sldId id="377" r:id="rId52"/>
    <p:sldId id="378" r:id="rId53"/>
    <p:sldId id="379" r:id="rId54"/>
    <p:sldId id="380" r:id="rId55"/>
    <p:sldId id="381" r:id="rId56"/>
    <p:sldId id="382" r:id="rId57"/>
    <p:sldId id="400" r:id="rId58"/>
    <p:sldId id="383" r:id="rId59"/>
    <p:sldId id="384" r:id="rId60"/>
    <p:sldId id="385" r:id="rId61"/>
    <p:sldId id="386" r:id="rId62"/>
    <p:sldId id="387" r:id="rId63"/>
    <p:sldId id="388" r:id="rId64"/>
    <p:sldId id="389" r:id="rId65"/>
    <p:sldId id="390" r:id="rId66"/>
    <p:sldId id="391" r:id="rId67"/>
    <p:sldId id="392" r:id="rId68"/>
    <p:sldId id="393" r:id="rId69"/>
    <p:sldId id="394" r:id="rId70"/>
    <p:sldId id="395" r:id="rId71"/>
    <p:sldId id="344" r:id="rId72"/>
    <p:sldId id="305" r:id="rId73"/>
    <p:sldId id="405" r:id="rId74"/>
    <p:sldId id="331" r:id="rId75"/>
    <p:sldId id="332" r:id="rId76"/>
    <p:sldId id="330" r:id="rId77"/>
    <p:sldId id="365" r:id="rId78"/>
    <p:sldId id="366" r:id="rId79"/>
    <p:sldId id="367" r:id="rId8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76514" autoAdjust="0"/>
  </p:normalViewPr>
  <p:slideViewPr>
    <p:cSldViewPr snapToGrid="0">
      <p:cViewPr varScale="1">
        <p:scale>
          <a:sx n="49" d="100"/>
          <a:sy n="49" d="100"/>
        </p:scale>
        <p:origin x="-1416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e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e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DDAA8-2571-4EEF-8A14-844D596EE726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FB613-7FED-4192-8E5B-1481EA2AEB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3E4866-FD6D-44DB-B92B-F53E6C30D33D}" type="slidenum">
              <a:rPr lang="en-US"/>
              <a:pPr/>
              <a:t>4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44900-117B-46EE-857F-C32AE17AAC0D}" type="slidenum">
              <a:rPr lang="en-US"/>
              <a:pPr/>
              <a:t>15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21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05373-7D56-448C-86C3-6E143310D5C9}" type="slidenum">
              <a:rPr lang="en-US"/>
              <a:pPr/>
              <a:t>22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0458F1-30DD-42D8-B6D3-4961FD8DFC2B}" type="slidenum">
              <a:rPr lang="en-US"/>
              <a:pPr/>
              <a:t>23</a:t>
            </a:fld>
            <a:endParaRPr lang="en-US"/>
          </a:p>
        </p:txBody>
      </p:sp>
      <p:sp>
        <p:nvSpPr>
          <p:cNvPr id="57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E5B3B-651D-4E6D-AB56-39FB2F76B148}" type="slidenum">
              <a:rPr lang="en-US"/>
              <a:pPr/>
              <a:t>24</a:t>
            </a:fld>
            <a:endParaRPr lang="en-US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E5B3B-651D-4E6D-AB56-39FB2F76B148}" type="slidenum">
              <a:rPr lang="en-US"/>
              <a:pPr/>
              <a:t>25</a:t>
            </a:fld>
            <a:endParaRPr lang="en-US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E5B3B-651D-4E6D-AB56-39FB2F76B148}" type="slidenum">
              <a:rPr lang="en-US"/>
              <a:pPr/>
              <a:t>26</a:t>
            </a:fld>
            <a:endParaRPr lang="en-US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E5B3B-651D-4E6D-AB56-39FB2F76B148}" type="slidenum">
              <a:rPr lang="en-US"/>
              <a:pPr/>
              <a:t>27</a:t>
            </a:fld>
            <a:endParaRPr lang="en-US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E5D949-CA45-410E-83D8-F8E0FA314A74}" type="slidenum">
              <a:rPr lang="en-US"/>
              <a:pPr/>
              <a:t>28</a:t>
            </a:fld>
            <a:endParaRPr lang="en-US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D31A0-C5C9-4C2A-A042-02ED2F832B8E}" type="slidenum">
              <a:rPr lang="en-US"/>
              <a:pPr/>
              <a:t>7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E5D949-CA45-410E-83D8-F8E0FA314A74}" type="slidenum">
              <a:rPr lang="en-US"/>
              <a:pPr/>
              <a:t>29</a:t>
            </a:fld>
            <a:endParaRPr lang="en-US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730B64-0E55-47A6-B8C9-D41F725417EF}" type="slidenum">
              <a:rPr lang="en-US"/>
              <a:pPr/>
              <a:t>30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906655-CB88-4F62-AC9F-8DC79BD49289}" type="slidenum">
              <a:rPr lang="en-US"/>
              <a:pPr/>
              <a:t>31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05FA5-032B-4744-B69A-F6C1995F2F98}" type="slidenum">
              <a:rPr lang="en-US"/>
              <a:pPr/>
              <a:t>32</a:t>
            </a:fld>
            <a:endParaRPr 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18B2D-351C-4033-BA38-C7D17D7F47ED}" type="slidenum">
              <a:rPr lang="en-US"/>
              <a:pPr/>
              <a:t>33</a:t>
            </a:fld>
            <a:endParaRPr 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18B2D-351C-4033-BA38-C7D17D7F47ED}" type="slidenum">
              <a:rPr lang="en-US"/>
              <a:pPr/>
              <a:t>34</a:t>
            </a:fld>
            <a:endParaRPr 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18B2D-351C-4033-BA38-C7D17D7F47ED}" type="slidenum">
              <a:rPr lang="en-US"/>
              <a:pPr/>
              <a:t>35</a:t>
            </a:fld>
            <a:endParaRPr 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1A89D-57C6-4EED-B1E8-83D50C9795DC}" type="slidenum">
              <a:rPr lang="en-US"/>
              <a:pPr/>
              <a:t>36</a:t>
            </a:fld>
            <a:endParaRPr lang="en-US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E91ED-EA67-41AB-A871-DF29F352856B}" type="slidenum">
              <a:rPr lang="en-US"/>
              <a:pPr/>
              <a:t>37</a:t>
            </a:fld>
            <a:endParaRPr lang="en-US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D31FA4-4DF3-4E60-8782-A958EAB24D88}" type="slidenum">
              <a:rPr lang="en-US"/>
              <a:pPr/>
              <a:t>38</a:t>
            </a:fld>
            <a:endParaRPr lang="en-US"/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34BF3-93DF-4387-A637-209F462987CB}" type="slidenum">
              <a:rPr lang="en-US"/>
              <a:pPr/>
              <a:t>8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D31FA4-4DF3-4E60-8782-A958EAB24D88}" type="slidenum">
              <a:rPr lang="en-US"/>
              <a:pPr/>
              <a:t>39</a:t>
            </a:fld>
            <a:endParaRPr lang="en-US"/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E268-FE8D-41CC-A35A-AD6B22B0019E}" type="slidenum">
              <a:rPr lang="en-US"/>
              <a:pPr/>
              <a:t>40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B8478-0B99-42A3-B776-273758F7B81A}" type="slidenum">
              <a:rPr lang="en-US"/>
              <a:pPr/>
              <a:t>41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022F8A-6610-4EBA-8544-89F94C9EDC5C}" type="slidenum">
              <a:rPr lang="en-US"/>
              <a:pPr/>
              <a:t>42</a:t>
            </a:fld>
            <a:endParaRPr lang="en-US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379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059ADC-0170-4F05-AC06-5901DBADE306}" type="slidenum">
              <a:rPr lang="en-US"/>
              <a:pPr/>
              <a:t>43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022F8A-6610-4EBA-8544-89F94C9EDC5C}" type="slidenum">
              <a:rPr lang="en-US"/>
              <a:pPr/>
              <a:t>44</a:t>
            </a:fld>
            <a:endParaRPr lang="en-US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2EA28-30EE-46F2-920A-71A31005FF7D}" type="slidenum">
              <a:rPr lang="en-US"/>
              <a:pPr/>
              <a:t>45</a:t>
            </a:fld>
            <a:endParaRPr lang="en-US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D9A3F-FC2C-4CB3-A622-DC8A2743A33F}" type="slidenum">
              <a:rPr lang="en-US"/>
              <a:pPr/>
              <a:t>46</a:t>
            </a:fld>
            <a:endParaRPr lang="en-US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A0127E-89B4-47E7-82FA-D24C56ECF817}" type="slidenum">
              <a:rPr lang="en-US"/>
              <a:pPr/>
              <a:t>47</a:t>
            </a:fld>
            <a:endParaRPr lang="en-US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377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A0127E-89B4-47E7-82FA-D24C56ECF817}" type="slidenum">
              <a:rPr lang="en-US"/>
              <a:pPr/>
              <a:t>48</a:t>
            </a:fld>
            <a:endParaRPr lang="en-US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59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D6B34A-55E6-4C74-9431-3DEDDDFB7B67}" type="slidenum">
              <a:rPr lang="en-US"/>
              <a:pPr/>
              <a:t>9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A0127E-89B4-47E7-82FA-D24C56ECF817}" type="slidenum">
              <a:rPr lang="en-US"/>
              <a:pPr/>
              <a:t>49</a:t>
            </a:fld>
            <a:endParaRPr lang="en-US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873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A0127E-89B4-47E7-82FA-D24C56ECF817}" type="slidenum">
              <a:rPr lang="en-US"/>
              <a:pPr/>
              <a:t>50</a:t>
            </a:fld>
            <a:endParaRPr lang="en-US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251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A0127E-89B4-47E7-82FA-D24C56ECF817}" type="slidenum">
              <a:rPr lang="en-US"/>
              <a:pPr/>
              <a:t>51</a:t>
            </a:fld>
            <a:endParaRPr lang="en-US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A0127E-89B4-47E7-82FA-D24C56ECF817}" type="slidenum">
              <a:rPr lang="en-US"/>
              <a:pPr/>
              <a:t>52</a:t>
            </a:fld>
            <a:endParaRPr lang="en-US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14D7F-DB6A-475C-A911-7634A75E99B5}" type="slidenum">
              <a:rPr lang="en-US"/>
              <a:pPr/>
              <a:t>53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14D7F-DB6A-475C-A911-7634A75E99B5}" type="slidenum">
              <a:rPr lang="en-US"/>
              <a:pPr/>
              <a:t>54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A0127E-89B4-47E7-82FA-D24C56ECF817}" type="slidenum">
              <a:rPr lang="en-US"/>
              <a:pPr/>
              <a:t>55</a:t>
            </a:fld>
            <a:endParaRPr lang="en-US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8BE5E-0A88-47F3-9F6E-7C199D4BDDC0}" type="slidenum">
              <a:rPr lang="en-US"/>
              <a:pPr/>
              <a:t>56</a:t>
            </a:fld>
            <a:endParaRPr lang="en-US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8BE5E-0A88-47F3-9F6E-7C199D4BDDC0}" type="slidenum">
              <a:rPr lang="en-US"/>
              <a:pPr/>
              <a:t>57</a:t>
            </a:fld>
            <a:endParaRPr lang="en-US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048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45597F-DC6C-404D-AD13-775A22861368}" type="slidenum">
              <a:rPr lang="en-US"/>
              <a:pPr/>
              <a:t>58</a:t>
            </a:fld>
            <a:endParaRPr lang="en-US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10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A9002-F0EC-494F-8E09-3853C9F8107E}" type="slidenum">
              <a:rPr lang="en-US"/>
              <a:pPr/>
              <a:t>59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C0D786-83EF-4FC2-9F94-8740939E27FF}" type="slidenum">
              <a:rPr lang="en-US"/>
              <a:pPr/>
              <a:t>60</a:t>
            </a:fld>
            <a:endParaRPr lang="en-US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D151F0-4052-42DA-8244-5C393382C2D4}" type="slidenum">
              <a:rPr lang="en-US"/>
              <a:pPr/>
              <a:t>61</a:t>
            </a:fld>
            <a:endParaRPr lang="en-US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BECA8-5EFC-4ABE-9E37-39AB24DB2D91}" type="slidenum">
              <a:rPr lang="en-US"/>
              <a:pPr/>
              <a:t>62</a:t>
            </a:fld>
            <a:endParaRPr lang="en-US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BECA8-5EFC-4ABE-9E37-39AB24DB2D91}" type="slidenum">
              <a:rPr lang="en-US"/>
              <a:pPr/>
              <a:t>63</a:t>
            </a:fld>
            <a:endParaRPr lang="en-US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5DA38-BC21-45C6-A0BC-D1D29A5467E7}" type="slidenum">
              <a:rPr lang="en-US"/>
              <a:pPr/>
              <a:t>64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B82389-2FD2-4805-9121-8996BCFB3490}" type="slidenum">
              <a:rPr lang="en-US"/>
              <a:pPr/>
              <a:t>65</a:t>
            </a:fld>
            <a:endParaRPr lang="en-US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B764A7-4D6B-4A60-A9BF-E716CFF89B74}" type="slidenum">
              <a:rPr lang="en-US"/>
              <a:pPr/>
              <a:t>66</a:t>
            </a:fld>
            <a:endParaRPr 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022F8A-6610-4EBA-8544-89F94C9EDC5C}" type="slidenum">
              <a:rPr lang="en-US"/>
              <a:pPr/>
              <a:t>67</a:t>
            </a:fld>
            <a:endParaRPr lang="en-US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22BE53-2C2F-41C3-9592-9ABDAFDE4BBB}" type="slidenum">
              <a:rPr lang="en-US"/>
              <a:pPr/>
              <a:t>68</a:t>
            </a:fld>
            <a:endParaRPr lang="en-US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11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049ABC-4318-4054-BF74-EB1823E8B815}" type="slidenum">
              <a:rPr lang="en-US"/>
              <a:pPr/>
              <a:t>69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184473-EF23-4C40-9953-071FBAA51F20}" type="slidenum">
              <a:rPr lang="en-US"/>
              <a:pPr/>
              <a:t>70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14D7F-DB6A-475C-A911-7634A75E99B5}" type="slidenum">
              <a:rPr lang="en-US"/>
              <a:pPr/>
              <a:t>71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14D7F-DB6A-475C-A911-7634A75E99B5}" type="slidenum">
              <a:rPr lang="en-US"/>
              <a:pPr/>
              <a:t>72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14D7F-DB6A-475C-A911-7634A75E99B5}" type="slidenum">
              <a:rPr lang="en-US"/>
              <a:pPr/>
              <a:t>73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14D7F-DB6A-475C-A911-7634A75E99B5}" type="slidenum">
              <a:rPr lang="en-US"/>
              <a:pPr/>
              <a:t>74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14D7F-DB6A-475C-A911-7634A75E99B5}" type="slidenum">
              <a:rPr lang="en-US"/>
              <a:pPr/>
              <a:t>75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14D7F-DB6A-475C-A911-7634A75E99B5}" type="slidenum">
              <a:rPr lang="en-US"/>
              <a:pPr/>
              <a:t>76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14D7F-DB6A-475C-A911-7634A75E99B5}" type="slidenum">
              <a:rPr lang="en-US"/>
              <a:pPr/>
              <a:t>77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14D7F-DB6A-475C-A911-7634A75E99B5}" type="slidenum">
              <a:rPr lang="en-US"/>
              <a:pPr/>
              <a:t>78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05373-7D56-448C-86C3-6E143310D5C9}" type="slidenum">
              <a:rPr lang="en-US"/>
              <a:pPr/>
              <a:t>12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14D7F-DB6A-475C-A911-7634A75E99B5}" type="slidenum">
              <a:rPr lang="en-US"/>
              <a:pPr/>
              <a:t>79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69D7AB-0D4E-43F4-9A36-C44BE3A7CFDC}" type="slidenum">
              <a:rPr lang="en-US"/>
              <a:pPr/>
              <a:t>13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80A77A-1EB2-40D8-9BC9-1D0460797D6E}" type="slidenum">
              <a:rPr lang="en-US"/>
              <a:pPr/>
              <a:t>14</a:t>
            </a:fld>
            <a:endParaRPr lang="en-US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C7ABDB8-B3F5-47A4-9711-3777097313E1}" type="datetime1">
              <a:rPr lang="en-US" smtClean="0"/>
              <a:pPr/>
              <a:t>1/7/2024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DB20-CB48-4E1E-B9D9-60D119054EBB}" type="datetime1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9063-3249-449C-AA5F-8FF72848E7CE}" type="datetime1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0C7453-5EB7-426C-953A-B1BEE0DC2850}" type="datetime1">
              <a:rPr lang="en-US" smtClean="0"/>
              <a:pPr/>
              <a:t>1/7/2024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65C4C3B-E9F6-4B3F-BFA4-47000192CD50}" type="datetime1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64E5-3D11-41A1-A8FF-4233BBCB609C}" type="datetime1">
              <a:rPr lang="en-US" smtClean="0"/>
              <a:pPr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B279-38B0-44CD-87B6-270BEE6682AE}" type="datetime1">
              <a:rPr lang="en-US" smtClean="0"/>
              <a:pPr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B1E256-9A78-47EF-BC62-13EC55DEEF32}" type="datetime1">
              <a:rPr lang="en-US" smtClean="0"/>
              <a:pPr/>
              <a:t>1/7/2024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7023-EB44-4A49-8D1E-CA226DFA12E4}" type="datetime1">
              <a:rPr lang="en-US" smtClean="0"/>
              <a:pPr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FF60033-61F6-4F32-B158-8B7BF2CCC4F4}" type="datetime1">
              <a:rPr lang="en-US" smtClean="0"/>
              <a:pPr/>
              <a:t>1/7/2024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326B57-48FE-4F89-9485-22981ED8D38D}" type="datetime1">
              <a:rPr lang="en-US" smtClean="0"/>
              <a:pPr/>
              <a:t>1/7/2024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0A57B3C-C493-4246-9095-3DD941B09960}" type="datetime1">
              <a:rPr lang="en-US" smtClean="0"/>
              <a:pPr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1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2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6.w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5.wmf"/><Relationship Id="rId5" Type="http://schemas.openxmlformats.org/officeDocument/2006/relationships/image" Target="../media/image32.e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4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34.bin"/><Relationship Id="rId3" Type="http://schemas.openxmlformats.org/officeDocument/2006/relationships/notesSlide" Target="../notesSlides/notesSlide32.xml"/><Relationship Id="rId21" Type="http://schemas.openxmlformats.org/officeDocument/2006/relationships/image" Target="../media/image45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40.wmf"/><Relationship Id="rId5" Type="http://schemas.openxmlformats.org/officeDocument/2006/relationships/image" Target="../media/image37.e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44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32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6.emf"/><Relationship Id="rId4" Type="http://schemas.openxmlformats.org/officeDocument/2006/relationships/oleObject" Target="../embeddings/oleObject3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8.emf"/><Relationship Id="rId4" Type="http://schemas.openxmlformats.org/officeDocument/2006/relationships/oleObject" Target="../embeddings/oleObject3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9.emf"/><Relationship Id="rId4" Type="http://schemas.openxmlformats.org/officeDocument/2006/relationships/oleObject" Target="../embeddings/oleObject38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0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56.emf"/><Relationship Id="rId4" Type="http://schemas.openxmlformats.org/officeDocument/2006/relationships/oleObject" Target="../embeddings/oleObject42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9.emf"/><Relationship Id="rId4" Type="http://schemas.openxmlformats.org/officeDocument/2006/relationships/oleObject" Target="../embeddings/oleObject44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9.emf"/><Relationship Id="rId4" Type="http://schemas.openxmlformats.org/officeDocument/2006/relationships/oleObject" Target="../embeddings/oleObject45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60.emf"/><Relationship Id="rId4" Type="http://schemas.openxmlformats.org/officeDocument/2006/relationships/oleObject" Target="../embeddings/oleObject46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46.emf"/><Relationship Id="rId4" Type="http://schemas.openxmlformats.org/officeDocument/2006/relationships/oleObject" Target="../embeddings/oleObject47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61.emf"/><Relationship Id="rId4" Type="http://schemas.openxmlformats.org/officeDocument/2006/relationships/oleObject" Target="../embeddings/oleObject48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48.emf"/><Relationship Id="rId4" Type="http://schemas.openxmlformats.org/officeDocument/2006/relationships/oleObject" Target="../embeddings/oleObject49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67000"/>
            <a:ext cx="6553200" cy="1894362"/>
          </a:xfrm>
        </p:spPr>
        <p:txBody>
          <a:bodyPr/>
          <a:lstStyle/>
          <a:p>
            <a:r>
              <a:rPr lang="en-US" dirty="0"/>
              <a:t>CSE 205: Digital Logic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648200"/>
            <a:ext cx="6172200" cy="1371600"/>
          </a:xfrm>
        </p:spPr>
        <p:txBody>
          <a:bodyPr>
            <a:normAutofit/>
          </a:bodyPr>
          <a:lstStyle/>
          <a:p>
            <a:r>
              <a:rPr lang="en-US" sz="2400" dirty="0"/>
              <a:t>Dr. </a:t>
            </a:r>
            <a:r>
              <a:rPr lang="en-US" sz="2400" dirty="0" err="1"/>
              <a:t>Tanzima</a:t>
            </a:r>
            <a:r>
              <a:rPr lang="en-US" sz="2400" dirty="0"/>
              <a:t> </a:t>
            </a:r>
            <a:r>
              <a:rPr lang="en-US" sz="2400" dirty="0" err="1"/>
              <a:t>Hashem</a:t>
            </a:r>
            <a:endParaRPr lang="en-US" sz="2400" dirty="0"/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CSE, BUET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Adder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most basic arithmetic operation is the addition of two binary digits. </a:t>
            </a:r>
          </a:p>
          <a:p>
            <a:endParaRPr lang="en-US" dirty="0"/>
          </a:p>
          <a:p>
            <a:r>
              <a:rPr lang="en-US" dirty="0"/>
              <a:t>A combinational circuit that performs the addition of two bits is </a:t>
            </a:r>
            <a:r>
              <a:rPr lang="en-US" b="1" dirty="0"/>
              <a:t>half adder</a:t>
            </a:r>
          </a:p>
          <a:p>
            <a:endParaRPr lang="en-US" b="1" dirty="0"/>
          </a:p>
          <a:p>
            <a:r>
              <a:rPr lang="en-US" dirty="0"/>
              <a:t>A adder performs the addition of 2 significant bits and a previous carry is called a </a:t>
            </a:r>
            <a:r>
              <a:rPr lang="en-US" b="1" dirty="0"/>
              <a:t>full adder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Adder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010275" y="1897063"/>
            <a:ext cx="1774825" cy="720725"/>
            <a:chOff x="3560" y="799"/>
            <a:chExt cx="1118" cy="454"/>
          </a:xfrm>
        </p:grpSpPr>
        <p:sp>
          <p:nvSpPr>
            <p:cNvPr id="491525" name="AutoShape 5"/>
            <p:cNvSpPr>
              <a:spLocks noChangeArrowheads="1"/>
            </p:cNvSpPr>
            <p:nvPr/>
          </p:nvSpPr>
          <p:spPr bwMode="auto">
            <a:xfrm>
              <a:off x="3901" y="799"/>
              <a:ext cx="453" cy="454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91526" name="Line 6"/>
            <p:cNvSpPr>
              <a:spLocks noChangeShapeType="1"/>
            </p:cNvSpPr>
            <p:nvPr/>
          </p:nvSpPr>
          <p:spPr bwMode="auto">
            <a:xfrm>
              <a:off x="3730" y="1139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1528" name="Line 8"/>
            <p:cNvSpPr>
              <a:spLocks noChangeShapeType="1"/>
            </p:cNvSpPr>
            <p:nvPr/>
          </p:nvSpPr>
          <p:spPr bwMode="auto">
            <a:xfrm>
              <a:off x="3730" y="913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1530" name="Line 10"/>
            <p:cNvSpPr>
              <a:spLocks noChangeShapeType="1"/>
            </p:cNvSpPr>
            <p:nvPr/>
          </p:nvSpPr>
          <p:spPr bwMode="auto">
            <a:xfrm>
              <a:off x="4354" y="913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1531" name="Text Box 11"/>
            <p:cNvSpPr txBox="1">
              <a:spLocks noChangeArrowheads="1"/>
            </p:cNvSpPr>
            <p:nvPr/>
          </p:nvSpPr>
          <p:spPr bwMode="auto">
            <a:xfrm>
              <a:off x="3983" y="913"/>
              <a:ext cx="288" cy="20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HA</a:t>
              </a:r>
            </a:p>
          </p:txBody>
        </p:sp>
        <p:sp>
          <p:nvSpPr>
            <p:cNvPr id="491533" name="Line 13"/>
            <p:cNvSpPr>
              <a:spLocks noChangeShapeType="1"/>
            </p:cNvSpPr>
            <p:nvPr/>
          </p:nvSpPr>
          <p:spPr bwMode="auto">
            <a:xfrm>
              <a:off x="4354" y="1139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1535" name="Text Box 15"/>
            <p:cNvSpPr txBox="1">
              <a:spLocks noChangeArrowheads="1"/>
            </p:cNvSpPr>
            <p:nvPr/>
          </p:nvSpPr>
          <p:spPr bwMode="auto">
            <a:xfrm>
              <a:off x="3560" y="799"/>
              <a:ext cx="113" cy="3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2500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  <a:p>
              <a:pPr>
                <a:spcBef>
                  <a:spcPct val="2500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491536" name="Text Box 16"/>
            <p:cNvSpPr txBox="1">
              <a:spLocks noChangeArrowheads="1"/>
            </p:cNvSpPr>
            <p:nvPr/>
          </p:nvSpPr>
          <p:spPr bwMode="auto">
            <a:xfrm>
              <a:off x="4565" y="823"/>
              <a:ext cx="113" cy="3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2500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S</a:t>
              </a:r>
            </a:p>
            <a:p>
              <a:pPr>
                <a:spcBef>
                  <a:spcPct val="2500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</p:grpSp>
      <p:graphicFrame>
        <p:nvGraphicFramePr>
          <p:cNvPr id="491612" name="Group 92"/>
          <p:cNvGraphicFramePr>
            <a:graphicFrameLocks noGrp="1"/>
          </p:cNvGraphicFramePr>
          <p:nvPr/>
        </p:nvGraphicFramePr>
        <p:xfrm>
          <a:off x="971550" y="3249613"/>
          <a:ext cx="2159000" cy="21590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  y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   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91613" name="Text Box 93"/>
          <p:cNvSpPr txBox="1">
            <a:spLocks noChangeArrowheads="1"/>
          </p:cNvSpPr>
          <p:nvPr/>
        </p:nvSpPr>
        <p:spPr bwMode="auto">
          <a:xfrm>
            <a:off x="6370638" y="2978150"/>
            <a:ext cx="900112" cy="13144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algn="r"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+    y</a:t>
            </a:r>
          </a:p>
          <a:p>
            <a:pPr algn="r"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───</a:t>
            </a:r>
          </a:p>
          <a:p>
            <a:pPr algn="r">
              <a:spcBef>
                <a:spcPct val="0"/>
              </a:spcBef>
            </a:pPr>
            <a:r>
              <a:rPr lang="en-US" sz="24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graphicFrame>
        <p:nvGraphicFramePr>
          <p:cNvPr id="491615" name="Object 95"/>
          <p:cNvGraphicFramePr>
            <a:graphicFrameLocks noChangeAspect="1"/>
          </p:cNvGraphicFramePr>
          <p:nvPr/>
        </p:nvGraphicFramePr>
        <p:xfrm>
          <a:off x="4911725" y="4957763"/>
          <a:ext cx="203200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4" imgW="943905" imgH="619841" progId="">
                  <p:embed/>
                </p:oleObj>
              </mc:Choice>
              <mc:Fallback>
                <p:oleObj name="Visio" r:id="rId4" imgW="943905" imgH="61984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725" y="4957763"/>
                        <a:ext cx="2032000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4119563" y="4778375"/>
            <a:ext cx="3638550" cy="1800225"/>
            <a:chOff x="2823" y="2614"/>
            <a:chExt cx="2292" cy="1134"/>
          </a:xfrm>
        </p:grpSpPr>
        <p:sp>
          <p:nvSpPr>
            <p:cNvPr id="491614" name="AutoShape 94"/>
            <p:cNvSpPr>
              <a:spLocks noChangeArrowheads="1"/>
            </p:cNvSpPr>
            <p:nvPr/>
          </p:nvSpPr>
          <p:spPr bwMode="auto">
            <a:xfrm>
              <a:off x="3334" y="2614"/>
              <a:ext cx="1247" cy="1134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91616" name="Line 96"/>
            <p:cNvSpPr>
              <a:spLocks noChangeShapeType="1"/>
            </p:cNvSpPr>
            <p:nvPr/>
          </p:nvSpPr>
          <p:spPr bwMode="auto">
            <a:xfrm>
              <a:off x="2993" y="2840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1617" name="Line 97"/>
            <p:cNvSpPr>
              <a:spLocks noChangeShapeType="1"/>
            </p:cNvSpPr>
            <p:nvPr/>
          </p:nvSpPr>
          <p:spPr bwMode="auto">
            <a:xfrm>
              <a:off x="2993" y="3521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1618" name="Line 98"/>
            <p:cNvSpPr>
              <a:spLocks noChangeShapeType="1"/>
            </p:cNvSpPr>
            <p:nvPr/>
          </p:nvSpPr>
          <p:spPr bwMode="auto">
            <a:xfrm>
              <a:off x="4581" y="2918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1619" name="Line 99"/>
            <p:cNvSpPr>
              <a:spLocks noChangeShapeType="1"/>
            </p:cNvSpPr>
            <p:nvPr/>
          </p:nvSpPr>
          <p:spPr bwMode="auto">
            <a:xfrm>
              <a:off x="4581" y="3440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1620" name="Text Box 100"/>
            <p:cNvSpPr txBox="1">
              <a:spLocks noChangeArrowheads="1"/>
            </p:cNvSpPr>
            <p:nvPr/>
          </p:nvSpPr>
          <p:spPr bwMode="auto">
            <a:xfrm>
              <a:off x="2823" y="2727"/>
              <a:ext cx="170" cy="82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  <a:p>
              <a:pPr>
                <a:spcBef>
                  <a:spcPct val="0"/>
                </a:spcBef>
              </a:pP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491621" name="Text Box 101"/>
            <p:cNvSpPr txBox="1">
              <a:spLocks noChangeArrowheads="1"/>
            </p:cNvSpPr>
            <p:nvPr/>
          </p:nvSpPr>
          <p:spPr bwMode="auto">
            <a:xfrm>
              <a:off x="4945" y="2784"/>
              <a:ext cx="170" cy="76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1500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S</a:t>
              </a:r>
            </a:p>
            <a:p>
              <a:pPr>
                <a:lnSpc>
                  <a:spcPct val="100000"/>
                </a:lnSpc>
                <a:spcBef>
                  <a:spcPct val="15000"/>
                </a:spcBef>
              </a:pP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1500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</p:grp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Half Adder</a:t>
            </a:r>
          </a:p>
          <a:p>
            <a:pPr lvl="1"/>
            <a:r>
              <a:rPr lang="en-US" dirty="0"/>
              <a:t>Adds </a:t>
            </a:r>
            <a:r>
              <a:rPr lang="en-US" dirty="0">
                <a:solidFill>
                  <a:srgbClr val="996633"/>
                </a:solidFill>
              </a:rPr>
              <a:t>1-bit</a:t>
            </a:r>
            <a:r>
              <a:rPr lang="en-US" dirty="0"/>
              <a:t> plus </a:t>
            </a:r>
            <a:r>
              <a:rPr lang="en-US" dirty="0">
                <a:solidFill>
                  <a:srgbClr val="996633"/>
                </a:solidFill>
              </a:rPr>
              <a:t>1-bit</a:t>
            </a:r>
          </a:p>
          <a:p>
            <a:pPr lvl="1"/>
            <a:r>
              <a:rPr lang="en-US" dirty="0"/>
              <a:t>Produces </a:t>
            </a:r>
            <a:r>
              <a:rPr lang="en-US" dirty="0">
                <a:solidFill>
                  <a:schemeClr val="accent1"/>
                </a:solidFill>
              </a:rPr>
              <a:t>Sum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Carry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Adder</a:t>
            </a:r>
          </a:p>
        </p:txBody>
      </p:sp>
      <p:graphicFrame>
        <p:nvGraphicFramePr>
          <p:cNvPr id="492746" name="Group 202"/>
          <p:cNvGraphicFramePr>
            <a:graphicFrameLocks noGrp="1"/>
          </p:cNvGraphicFramePr>
          <p:nvPr/>
        </p:nvGraphicFramePr>
        <p:xfrm>
          <a:off x="971550" y="2971800"/>
          <a:ext cx="2159000" cy="3336927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  y  z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   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92581" name="Text Box 37"/>
          <p:cNvSpPr txBox="1">
            <a:spLocks noChangeArrowheads="1"/>
          </p:cNvSpPr>
          <p:nvPr/>
        </p:nvSpPr>
        <p:spPr bwMode="auto">
          <a:xfrm>
            <a:off x="6732588" y="2168525"/>
            <a:ext cx="900112" cy="164306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algn="r"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+    y</a:t>
            </a:r>
          </a:p>
          <a:p>
            <a:pPr algn="r"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+    z</a:t>
            </a:r>
          </a:p>
          <a:p>
            <a:pPr algn="r"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───</a:t>
            </a:r>
          </a:p>
          <a:p>
            <a:pPr algn="r">
              <a:spcBef>
                <a:spcPct val="0"/>
              </a:spcBef>
            </a:pPr>
            <a:r>
              <a:rPr lang="en-US" sz="24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388100" y="1268413"/>
            <a:ext cx="1758950" cy="720725"/>
            <a:chOff x="4024" y="799"/>
            <a:chExt cx="1108" cy="454"/>
          </a:xfrm>
        </p:grpSpPr>
        <p:sp>
          <p:nvSpPr>
            <p:cNvPr id="492549" name="AutoShape 5"/>
            <p:cNvSpPr>
              <a:spLocks noChangeArrowheads="1"/>
            </p:cNvSpPr>
            <p:nvPr/>
          </p:nvSpPr>
          <p:spPr bwMode="auto">
            <a:xfrm>
              <a:off x="4355" y="799"/>
              <a:ext cx="453" cy="454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92550" name="Line 6"/>
            <p:cNvSpPr>
              <a:spLocks noChangeShapeType="1"/>
            </p:cNvSpPr>
            <p:nvPr/>
          </p:nvSpPr>
          <p:spPr bwMode="auto">
            <a:xfrm>
              <a:off x="4184" y="1139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2551" name="Line 7"/>
            <p:cNvSpPr>
              <a:spLocks noChangeShapeType="1"/>
            </p:cNvSpPr>
            <p:nvPr/>
          </p:nvSpPr>
          <p:spPr bwMode="auto">
            <a:xfrm>
              <a:off x="4184" y="913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2552" name="Line 8"/>
            <p:cNvSpPr>
              <a:spLocks noChangeShapeType="1"/>
            </p:cNvSpPr>
            <p:nvPr/>
          </p:nvSpPr>
          <p:spPr bwMode="auto">
            <a:xfrm>
              <a:off x="4808" y="913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2553" name="Text Box 9"/>
            <p:cNvSpPr txBox="1">
              <a:spLocks noChangeArrowheads="1"/>
            </p:cNvSpPr>
            <p:nvPr/>
          </p:nvSpPr>
          <p:spPr bwMode="auto">
            <a:xfrm>
              <a:off x="4454" y="913"/>
              <a:ext cx="256" cy="20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FA</a:t>
              </a:r>
            </a:p>
          </p:txBody>
        </p:sp>
        <p:sp>
          <p:nvSpPr>
            <p:cNvPr id="492554" name="Line 10"/>
            <p:cNvSpPr>
              <a:spLocks noChangeShapeType="1"/>
            </p:cNvSpPr>
            <p:nvPr/>
          </p:nvSpPr>
          <p:spPr bwMode="auto">
            <a:xfrm>
              <a:off x="4808" y="1139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2555" name="Text Box 11"/>
            <p:cNvSpPr txBox="1">
              <a:spLocks noChangeArrowheads="1"/>
            </p:cNvSpPr>
            <p:nvPr/>
          </p:nvSpPr>
          <p:spPr bwMode="auto">
            <a:xfrm>
              <a:off x="4024" y="835"/>
              <a:ext cx="113" cy="37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65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  <a:p>
              <a:pPr>
                <a:lnSpc>
                  <a:spcPct val="65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  <a:p>
              <a:pPr>
                <a:lnSpc>
                  <a:spcPct val="65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492556" name="Text Box 12"/>
            <p:cNvSpPr txBox="1">
              <a:spLocks noChangeArrowheads="1"/>
            </p:cNvSpPr>
            <p:nvPr/>
          </p:nvSpPr>
          <p:spPr bwMode="auto">
            <a:xfrm>
              <a:off x="5019" y="823"/>
              <a:ext cx="113" cy="3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2500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S</a:t>
              </a:r>
            </a:p>
            <a:p>
              <a:pPr>
                <a:spcBef>
                  <a:spcPct val="2500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92592" name="Line 48"/>
            <p:cNvSpPr>
              <a:spLocks noChangeShapeType="1"/>
            </p:cNvSpPr>
            <p:nvPr/>
          </p:nvSpPr>
          <p:spPr bwMode="auto">
            <a:xfrm>
              <a:off x="4183" y="1026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492648" name="Group 104"/>
          <p:cNvGraphicFramePr>
            <a:graphicFrameLocks noGrp="1"/>
          </p:cNvGraphicFramePr>
          <p:nvPr/>
        </p:nvGraphicFramePr>
        <p:xfrm>
          <a:off x="3671888" y="2889250"/>
          <a:ext cx="2700337" cy="1439864"/>
        </p:xfrm>
        <a:graphic>
          <a:graphicData uri="http://schemas.openxmlformats.org/drawingml/2006/table">
            <a:tbl>
              <a:tblPr/>
              <a:tblGrid>
                <a:gridCol w="163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5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524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24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163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6688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51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492695" name="Group 151"/>
          <p:cNvGraphicFramePr>
            <a:graphicFrameLocks noGrp="1"/>
          </p:cNvGraphicFramePr>
          <p:nvPr/>
        </p:nvGraphicFramePr>
        <p:xfrm>
          <a:off x="3671888" y="4689475"/>
          <a:ext cx="2700337" cy="1439864"/>
        </p:xfrm>
        <a:graphic>
          <a:graphicData uri="http://schemas.openxmlformats.org/drawingml/2006/table">
            <a:tbl>
              <a:tblPr/>
              <a:tblGrid>
                <a:gridCol w="163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5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524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24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163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6688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51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92742" name="Oval 198"/>
          <p:cNvSpPr>
            <a:spLocks noChangeArrowheads="1"/>
          </p:cNvSpPr>
          <p:nvPr/>
        </p:nvSpPr>
        <p:spPr bwMode="auto">
          <a:xfrm>
            <a:off x="4648200" y="5448300"/>
            <a:ext cx="1079500" cy="29527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92743" name="Oval 199"/>
          <p:cNvSpPr>
            <a:spLocks noChangeArrowheads="1"/>
          </p:cNvSpPr>
          <p:nvPr/>
        </p:nvSpPr>
        <p:spPr bwMode="auto">
          <a:xfrm>
            <a:off x="5233988" y="5449888"/>
            <a:ext cx="1079500" cy="295275"/>
          </a:xfrm>
          <a:prstGeom prst="ellipse">
            <a:avLst/>
          </a:prstGeom>
          <a:noFill/>
          <a:ln w="28575" algn="ctr">
            <a:solidFill>
              <a:srgbClr val="33CC33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92744" name="Oval 200"/>
          <p:cNvSpPr>
            <a:spLocks noChangeArrowheads="1"/>
          </p:cNvSpPr>
          <p:nvPr/>
        </p:nvSpPr>
        <p:spPr bwMode="auto">
          <a:xfrm>
            <a:off x="5299075" y="5049838"/>
            <a:ext cx="373063" cy="696912"/>
          </a:xfrm>
          <a:prstGeom prst="ellipse">
            <a:avLst/>
          </a:prstGeom>
          <a:noFill/>
          <a:ln w="28575" algn="ctr">
            <a:solidFill>
              <a:srgbClr val="9966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92745" name="Text Box 201"/>
          <p:cNvSpPr txBox="1">
            <a:spLocks noChangeArrowheads="1"/>
          </p:cNvSpPr>
          <p:nvPr/>
        </p:nvSpPr>
        <p:spPr bwMode="auto">
          <a:xfrm>
            <a:off x="3851275" y="4329113"/>
            <a:ext cx="3960813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xy'z'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x'yz'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x'y'z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xyz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16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16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492747" name="Text Box 203"/>
          <p:cNvSpPr txBox="1">
            <a:spLocks noChangeArrowheads="1"/>
          </p:cNvSpPr>
          <p:nvPr/>
        </p:nvSpPr>
        <p:spPr bwMode="auto">
          <a:xfrm>
            <a:off x="3851275" y="6129338"/>
            <a:ext cx="18002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xy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xz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yz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Full Adder</a:t>
            </a:r>
          </a:p>
          <a:p>
            <a:pPr lvl="1"/>
            <a:r>
              <a:rPr lang="en-US" dirty="0"/>
              <a:t>Adds </a:t>
            </a:r>
            <a:r>
              <a:rPr lang="en-US" dirty="0">
                <a:solidFill>
                  <a:srgbClr val="996633"/>
                </a:solidFill>
              </a:rPr>
              <a:t>1-bit</a:t>
            </a:r>
            <a:r>
              <a:rPr lang="en-US" dirty="0"/>
              <a:t> plus </a:t>
            </a:r>
            <a:r>
              <a:rPr lang="en-US" dirty="0">
                <a:solidFill>
                  <a:srgbClr val="996633"/>
                </a:solidFill>
              </a:rPr>
              <a:t>1-bit </a:t>
            </a:r>
            <a:r>
              <a:rPr lang="en-US" dirty="0"/>
              <a:t>plus </a:t>
            </a:r>
            <a:r>
              <a:rPr lang="en-US" dirty="0">
                <a:solidFill>
                  <a:srgbClr val="996633"/>
                </a:solidFill>
              </a:rPr>
              <a:t>1-bit</a:t>
            </a:r>
          </a:p>
          <a:p>
            <a:pPr lvl="1"/>
            <a:r>
              <a:rPr lang="en-US" dirty="0"/>
              <a:t>Produces </a:t>
            </a:r>
            <a:r>
              <a:rPr lang="en-US" dirty="0">
                <a:solidFill>
                  <a:schemeClr val="accent1"/>
                </a:solidFill>
              </a:rPr>
              <a:t>Sum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Carry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Full Adder</a:t>
            </a:r>
          </a:p>
          <a:p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Adder</a:t>
            </a:r>
          </a:p>
        </p:txBody>
      </p:sp>
      <p:sp>
        <p:nvSpPr>
          <p:cNvPr id="493573" name="AutoShape 5"/>
          <p:cNvSpPr>
            <a:spLocks noChangeArrowheads="1"/>
          </p:cNvSpPr>
          <p:nvPr/>
        </p:nvSpPr>
        <p:spPr bwMode="auto">
          <a:xfrm>
            <a:off x="1163638" y="2200275"/>
            <a:ext cx="2508250" cy="43211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93574" name="Line 6"/>
          <p:cNvSpPr>
            <a:spLocks noChangeShapeType="1"/>
          </p:cNvSpPr>
          <p:nvPr/>
        </p:nvSpPr>
        <p:spPr bwMode="auto">
          <a:xfrm>
            <a:off x="792163" y="3279775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75" name="Line 7"/>
          <p:cNvSpPr>
            <a:spLocks noChangeShapeType="1"/>
          </p:cNvSpPr>
          <p:nvPr/>
        </p:nvSpPr>
        <p:spPr bwMode="auto">
          <a:xfrm>
            <a:off x="792163" y="4360863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76" name="Line 8"/>
          <p:cNvSpPr>
            <a:spLocks noChangeShapeType="1"/>
          </p:cNvSpPr>
          <p:nvPr/>
        </p:nvSpPr>
        <p:spPr bwMode="auto">
          <a:xfrm flipV="1">
            <a:off x="3671888" y="3476625"/>
            <a:ext cx="3603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77" name="Line 9"/>
          <p:cNvSpPr>
            <a:spLocks noChangeShapeType="1"/>
          </p:cNvSpPr>
          <p:nvPr/>
        </p:nvSpPr>
        <p:spPr bwMode="auto">
          <a:xfrm>
            <a:off x="3671888" y="5621338"/>
            <a:ext cx="3603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78" name="Text Box 10"/>
          <p:cNvSpPr txBox="1">
            <a:spLocks noChangeArrowheads="1"/>
          </p:cNvSpPr>
          <p:nvPr/>
        </p:nvSpPr>
        <p:spPr bwMode="auto">
          <a:xfrm>
            <a:off x="522288" y="3036888"/>
            <a:ext cx="269875" cy="2555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493579" name="Text Box 11"/>
          <p:cNvSpPr txBox="1">
            <a:spLocks noChangeArrowheads="1"/>
          </p:cNvSpPr>
          <p:nvPr/>
        </p:nvSpPr>
        <p:spPr bwMode="auto">
          <a:xfrm>
            <a:off x="4032250" y="3305175"/>
            <a:ext cx="269875" cy="2433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graphicFrame>
        <p:nvGraphicFramePr>
          <p:cNvPr id="493581" name="Object 13"/>
          <p:cNvGraphicFramePr>
            <a:graphicFrameLocks noChangeAspect="1"/>
          </p:cNvGraphicFramePr>
          <p:nvPr/>
        </p:nvGraphicFramePr>
        <p:xfrm>
          <a:off x="1184275" y="4657725"/>
          <a:ext cx="2814638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4" imgW="1637386" imgH="1121176" progId="">
                  <p:embed/>
                </p:oleObj>
              </mc:Choice>
              <mc:Fallback>
                <p:oleObj name="Visio" r:id="rId4" imgW="1637386" imgH="112117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4657725"/>
                        <a:ext cx="2814638" cy="199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2" name="Object 14"/>
          <p:cNvGraphicFramePr>
            <a:graphicFrameLocks noChangeAspect="1"/>
          </p:cNvGraphicFramePr>
          <p:nvPr/>
        </p:nvGraphicFramePr>
        <p:xfrm>
          <a:off x="1331913" y="2200275"/>
          <a:ext cx="2354262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6" imgW="1389644" imgH="1514003" progId="">
                  <p:embed/>
                </p:oleObj>
              </mc:Choice>
              <mc:Fallback>
                <p:oleObj name="Visio" r:id="rId6" imgW="1389644" imgH="1514003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00275"/>
                        <a:ext cx="2354262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83" name="Line 15"/>
          <p:cNvSpPr>
            <a:spLocks noChangeShapeType="1"/>
          </p:cNvSpPr>
          <p:nvPr/>
        </p:nvSpPr>
        <p:spPr bwMode="auto">
          <a:xfrm>
            <a:off x="792163" y="5440363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84" name="AutoShape 16"/>
          <p:cNvSpPr>
            <a:spLocks noChangeArrowheads="1"/>
          </p:cNvSpPr>
          <p:nvPr/>
        </p:nvSpPr>
        <p:spPr bwMode="auto">
          <a:xfrm>
            <a:off x="5535613" y="2921000"/>
            <a:ext cx="2520950" cy="28797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graphicFrame>
        <p:nvGraphicFramePr>
          <p:cNvPr id="493585" name="Object 17"/>
          <p:cNvGraphicFramePr>
            <a:graphicFrameLocks noChangeAspect="1"/>
          </p:cNvGraphicFramePr>
          <p:nvPr/>
        </p:nvGraphicFramePr>
        <p:xfrm>
          <a:off x="5780088" y="2998788"/>
          <a:ext cx="23018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8" imgW="1216518" imgH="434035" progId="">
                  <p:embed/>
                </p:oleObj>
              </mc:Choice>
              <mc:Fallback>
                <p:oleObj name="Visio" r:id="rId8" imgW="1216518" imgH="434035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2998788"/>
                        <a:ext cx="23018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91" name="Line 23"/>
          <p:cNvSpPr>
            <a:spLocks noChangeShapeType="1"/>
          </p:cNvSpPr>
          <p:nvPr/>
        </p:nvSpPr>
        <p:spPr bwMode="auto">
          <a:xfrm>
            <a:off x="5176838" y="3821113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92" name="Line 24"/>
          <p:cNvSpPr>
            <a:spLocks noChangeShapeType="1"/>
          </p:cNvSpPr>
          <p:nvPr/>
        </p:nvSpPr>
        <p:spPr bwMode="auto">
          <a:xfrm>
            <a:off x="5176838" y="4451350"/>
            <a:ext cx="3587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93" name="Text Box 25"/>
          <p:cNvSpPr txBox="1">
            <a:spLocks noChangeArrowheads="1"/>
          </p:cNvSpPr>
          <p:nvPr/>
        </p:nvSpPr>
        <p:spPr bwMode="auto">
          <a:xfrm>
            <a:off x="4816475" y="3654425"/>
            <a:ext cx="269875" cy="14605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493594" name="Line 26"/>
          <p:cNvSpPr>
            <a:spLocks noChangeShapeType="1"/>
          </p:cNvSpPr>
          <p:nvPr/>
        </p:nvSpPr>
        <p:spPr bwMode="auto">
          <a:xfrm>
            <a:off x="5176838" y="5081588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95" name="Line 27"/>
          <p:cNvSpPr>
            <a:spLocks noChangeShapeType="1"/>
          </p:cNvSpPr>
          <p:nvPr/>
        </p:nvSpPr>
        <p:spPr bwMode="auto">
          <a:xfrm>
            <a:off x="8056563" y="3565525"/>
            <a:ext cx="3603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graphicFrame>
        <p:nvGraphicFramePr>
          <p:cNvPr id="493596" name="Object 28"/>
          <p:cNvGraphicFramePr>
            <a:graphicFrameLocks noChangeAspect="1"/>
          </p:cNvGraphicFramePr>
          <p:nvPr/>
        </p:nvGraphicFramePr>
        <p:xfrm>
          <a:off x="5580063" y="3798888"/>
          <a:ext cx="2816225" cy="19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10" imgW="1637386" imgH="1121176" progId="">
                  <p:embed/>
                </p:oleObj>
              </mc:Choice>
              <mc:Fallback>
                <p:oleObj name="Visio" r:id="rId10" imgW="1637386" imgH="1121176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798888"/>
                        <a:ext cx="2816225" cy="199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97" name="Line 29"/>
          <p:cNvSpPr>
            <a:spLocks noChangeShapeType="1"/>
          </p:cNvSpPr>
          <p:nvPr/>
        </p:nvSpPr>
        <p:spPr bwMode="auto">
          <a:xfrm>
            <a:off x="8056563" y="4759325"/>
            <a:ext cx="3603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98" name="Text Box 30"/>
          <p:cNvSpPr txBox="1">
            <a:spLocks noChangeArrowheads="1"/>
          </p:cNvSpPr>
          <p:nvPr/>
        </p:nvSpPr>
        <p:spPr bwMode="auto">
          <a:xfrm>
            <a:off x="8442325" y="3433763"/>
            <a:ext cx="269875" cy="14605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493599" name="Text Box 31"/>
          <p:cNvSpPr txBox="1">
            <a:spLocks noChangeArrowheads="1"/>
          </p:cNvSpPr>
          <p:nvPr/>
        </p:nvSpPr>
        <p:spPr bwMode="auto">
          <a:xfrm>
            <a:off x="4211638" y="1839913"/>
            <a:ext cx="3960812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0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xy'z'</a:t>
            </a:r>
            <a:r>
              <a:rPr lang="en-US" sz="2000" b="1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x'yz'</a:t>
            </a:r>
            <a:r>
              <a:rPr lang="en-US" sz="2000" b="1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x'y'z</a:t>
            </a:r>
            <a:r>
              <a:rPr lang="en-US" sz="2000" b="1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xyz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493600" name="Text Box 32"/>
          <p:cNvSpPr txBox="1">
            <a:spLocks noChangeArrowheads="1"/>
          </p:cNvSpPr>
          <p:nvPr/>
        </p:nvSpPr>
        <p:spPr bwMode="auto">
          <a:xfrm>
            <a:off x="4211638" y="2200275"/>
            <a:ext cx="18002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xy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xz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yz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943100" y="3695700"/>
            <a:ext cx="5334000" cy="2628900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Adder</a:t>
            </a:r>
          </a:p>
        </p:txBody>
      </p:sp>
      <p:graphicFrame>
        <p:nvGraphicFramePr>
          <p:cNvPr id="494598" name="Object 6"/>
          <p:cNvGraphicFramePr>
            <a:graphicFrameLocks noChangeAspect="1"/>
          </p:cNvGraphicFramePr>
          <p:nvPr/>
        </p:nvGraphicFramePr>
        <p:xfrm>
          <a:off x="1738313" y="3932238"/>
          <a:ext cx="5822950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4" imgW="2705649" imgH="1116056" progId="">
                  <p:embed/>
                </p:oleObj>
              </mc:Choice>
              <mc:Fallback>
                <p:oleObj name="Visio" r:id="rId4" imgW="2705649" imgH="111605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3932238"/>
                        <a:ext cx="5822950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599" name="Line 7"/>
          <p:cNvSpPr>
            <a:spLocks noChangeShapeType="1"/>
          </p:cNvSpPr>
          <p:nvPr/>
        </p:nvSpPr>
        <p:spPr bwMode="auto">
          <a:xfrm>
            <a:off x="1511300" y="4221163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00" name="Line 8"/>
          <p:cNvSpPr>
            <a:spLocks noChangeShapeType="1"/>
          </p:cNvSpPr>
          <p:nvPr/>
        </p:nvSpPr>
        <p:spPr bwMode="auto">
          <a:xfrm>
            <a:off x="1511300" y="5273675"/>
            <a:ext cx="3587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01" name="Text Box 9"/>
          <p:cNvSpPr txBox="1">
            <a:spLocks noChangeArrowheads="1"/>
          </p:cNvSpPr>
          <p:nvPr/>
        </p:nvSpPr>
        <p:spPr bwMode="auto">
          <a:xfrm>
            <a:off x="1150938" y="4029075"/>
            <a:ext cx="269875" cy="22188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algn="ctr">
              <a:lnSpc>
                <a:spcPct val="7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7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7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75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 algn="ctr">
              <a:lnSpc>
                <a:spcPct val="7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7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75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494602" name="Line 10"/>
          <p:cNvSpPr>
            <a:spLocks noChangeShapeType="1"/>
          </p:cNvSpPr>
          <p:nvPr/>
        </p:nvSpPr>
        <p:spPr bwMode="auto">
          <a:xfrm>
            <a:off x="1501775" y="6173788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03" name="Line 11"/>
          <p:cNvSpPr>
            <a:spLocks noChangeShapeType="1"/>
          </p:cNvSpPr>
          <p:nvPr/>
        </p:nvSpPr>
        <p:spPr bwMode="auto">
          <a:xfrm>
            <a:off x="7632700" y="4475163"/>
            <a:ext cx="3603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04" name="Line 12"/>
          <p:cNvSpPr>
            <a:spLocks noChangeShapeType="1"/>
          </p:cNvSpPr>
          <p:nvPr/>
        </p:nvSpPr>
        <p:spPr bwMode="auto">
          <a:xfrm>
            <a:off x="7632700" y="5399088"/>
            <a:ext cx="3603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05" name="Text Box 13"/>
          <p:cNvSpPr txBox="1">
            <a:spLocks noChangeArrowheads="1"/>
          </p:cNvSpPr>
          <p:nvPr/>
        </p:nvSpPr>
        <p:spPr bwMode="auto">
          <a:xfrm>
            <a:off x="8081963" y="4406900"/>
            <a:ext cx="269875" cy="121244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65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algn="ctr">
              <a:lnSpc>
                <a:spcPct val="6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6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6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65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494608" name="AutoShape 16"/>
          <p:cNvSpPr>
            <a:spLocks noChangeArrowheads="1"/>
          </p:cNvSpPr>
          <p:nvPr/>
        </p:nvSpPr>
        <p:spPr bwMode="auto">
          <a:xfrm>
            <a:off x="2771775" y="1952625"/>
            <a:ext cx="1081088" cy="977900"/>
          </a:xfrm>
          <a:prstGeom prst="roundRect">
            <a:avLst>
              <a:gd name="adj" fmla="val 16667"/>
            </a:avLst>
          </a:prstGeom>
          <a:solidFill>
            <a:srgbClr val="FFFF00">
              <a:alpha val="50000"/>
            </a:srgb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HA</a:t>
            </a:r>
          </a:p>
        </p:txBody>
      </p:sp>
      <p:sp>
        <p:nvSpPr>
          <p:cNvPr id="494609" name="Line 17"/>
          <p:cNvSpPr>
            <a:spLocks noChangeShapeType="1"/>
          </p:cNvSpPr>
          <p:nvPr/>
        </p:nvSpPr>
        <p:spPr bwMode="auto">
          <a:xfrm>
            <a:off x="2411413" y="2312988"/>
            <a:ext cx="3714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10" name="Line 18"/>
          <p:cNvSpPr>
            <a:spLocks noChangeShapeType="1"/>
          </p:cNvSpPr>
          <p:nvPr/>
        </p:nvSpPr>
        <p:spPr bwMode="auto">
          <a:xfrm>
            <a:off x="2411413" y="2673350"/>
            <a:ext cx="3587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11" name="Text Box 19"/>
          <p:cNvSpPr txBox="1">
            <a:spLocks noChangeArrowheads="1"/>
          </p:cNvSpPr>
          <p:nvPr/>
        </p:nvSpPr>
        <p:spPr bwMode="auto">
          <a:xfrm>
            <a:off x="2051050" y="2152650"/>
            <a:ext cx="269875" cy="11818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 algn="ctr">
              <a:lnSpc>
                <a:spcPct val="8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494612" name="Line 20"/>
          <p:cNvSpPr>
            <a:spLocks noChangeShapeType="1"/>
          </p:cNvSpPr>
          <p:nvPr/>
        </p:nvSpPr>
        <p:spPr bwMode="auto">
          <a:xfrm>
            <a:off x="2411413" y="3213100"/>
            <a:ext cx="3714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14" name="Line 22"/>
          <p:cNvSpPr>
            <a:spLocks noChangeShapeType="1"/>
          </p:cNvSpPr>
          <p:nvPr/>
        </p:nvSpPr>
        <p:spPr bwMode="auto">
          <a:xfrm>
            <a:off x="3840163" y="2312988"/>
            <a:ext cx="91122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15" name="Line 23"/>
          <p:cNvSpPr>
            <a:spLocks noChangeShapeType="1"/>
          </p:cNvSpPr>
          <p:nvPr/>
        </p:nvSpPr>
        <p:spPr bwMode="auto">
          <a:xfrm>
            <a:off x="5832475" y="2312988"/>
            <a:ext cx="1439863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16" name="Line 24"/>
          <p:cNvSpPr>
            <a:spLocks noChangeShapeType="1"/>
          </p:cNvSpPr>
          <p:nvPr/>
        </p:nvSpPr>
        <p:spPr bwMode="auto">
          <a:xfrm>
            <a:off x="6911975" y="3121025"/>
            <a:ext cx="3714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graphicFrame>
        <p:nvGraphicFramePr>
          <p:cNvPr id="494617" name="Object 25"/>
          <p:cNvGraphicFramePr>
            <a:graphicFrameLocks noChangeAspect="1"/>
          </p:cNvGraphicFramePr>
          <p:nvPr/>
        </p:nvGraphicFramePr>
        <p:xfrm>
          <a:off x="6159500" y="2890838"/>
          <a:ext cx="836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Visio" r:id="rId6" imgW="475732" imgH="259933" progId="">
                  <p:embed/>
                </p:oleObj>
              </mc:Choice>
              <mc:Fallback>
                <p:oleObj name="Visio" r:id="rId6" imgW="475732" imgH="259933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2890838"/>
                        <a:ext cx="8366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18" name="Line 26"/>
          <p:cNvSpPr>
            <a:spLocks noChangeShapeType="1"/>
          </p:cNvSpPr>
          <p:nvPr/>
        </p:nvSpPr>
        <p:spPr bwMode="auto">
          <a:xfrm>
            <a:off x="3840163" y="2673350"/>
            <a:ext cx="371475" cy="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19" name="AutoShape 27"/>
          <p:cNvSpPr>
            <a:spLocks noChangeArrowheads="1"/>
          </p:cNvSpPr>
          <p:nvPr/>
        </p:nvSpPr>
        <p:spPr bwMode="auto">
          <a:xfrm>
            <a:off x="4751388" y="1952625"/>
            <a:ext cx="1081087" cy="977900"/>
          </a:xfrm>
          <a:prstGeom prst="roundRect">
            <a:avLst>
              <a:gd name="adj" fmla="val 16667"/>
            </a:avLst>
          </a:prstGeom>
          <a:solidFill>
            <a:srgbClr val="FFFF00">
              <a:alpha val="50000"/>
            </a:srgb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HA</a:t>
            </a:r>
          </a:p>
        </p:txBody>
      </p:sp>
      <p:sp>
        <p:nvSpPr>
          <p:cNvPr id="494620" name="Line 28"/>
          <p:cNvSpPr>
            <a:spLocks noChangeShapeType="1"/>
          </p:cNvSpPr>
          <p:nvPr/>
        </p:nvSpPr>
        <p:spPr bwMode="auto">
          <a:xfrm>
            <a:off x="2771775" y="3213100"/>
            <a:ext cx="12604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21" name="Line 29"/>
          <p:cNvSpPr>
            <a:spLocks noChangeShapeType="1"/>
          </p:cNvSpPr>
          <p:nvPr/>
        </p:nvSpPr>
        <p:spPr bwMode="auto">
          <a:xfrm flipH="1">
            <a:off x="4032250" y="2673350"/>
            <a:ext cx="360363" cy="5397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22" name="Line 30"/>
          <p:cNvSpPr>
            <a:spLocks noChangeShapeType="1"/>
          </p:cNvSpPr>
          <p:nvPr/>
        </p:nvSpPr>
        <p:spPr bwMode="auto">
          <a:xfrm>
            <a:off x="4386263" y="2673350"/>
            <a:ext cx="3714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23" name="Line 31"/>
          <p:cNvSpPr>
            <a:spLocks noChangeShapeType="1"/>
          </p:cNvSpPr>
          <p:nvPr/>
        </p:nvSpPr>
        <p:spPr bwMode="auto">
          <a:xfrm>
            <a:off x="5832475" y="2673350"/>
            <a:ext cx="371475" cy="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24" name="Line 32"/>
          <p:cNvSpPr>
            <a:spLocks noChangeShapeType="1"/>
          </p:cNvSpPr>
          <p:nvPr/>
        </p:nvSpPr>
        <p:spPr bwMode="auto">
          <a:xfrm>
            <a:off x="6192838" y="2673350"/>
            <a:ext cx="0" cy="34925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25" name="Line 33"/>
          <p:cNvSpPr>
            <a:spLocks noChangeShapeType="1"/>
          </p:cNvSpPr>
          <p:nvPr/>
        </p:nvSpPr>
        <p:spPr bwMode="auto">
          <a:xfrm>
            <a:off x="4211638" y="2673350"/>
            <a:ext cx="360362" cy="53975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26" name="Line 34"/>
          <p:cNvSpPr>
            <a:spLocks noChangeShapeType="1"/>
          </p:cNvSpPr>
          <p:nvPr/>
        </p:nvSpPr>
        <p:spPr bwMode="auto">
          <a:xfrm>
            <a:off x="4572000" y="3213100"/>
            <a:ext cx="1620838" cy="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27" name="Text Box 35"/>
          <p:cNvSpPr txBox="1">
            <a:spLocks noChangeArrowheads="1"/>
          </p:cNvSpPr>
          <p:nvPr/>
        </p:nvSpPr>
        <p:spPr bwMode="auto">
          <a:xfrm>
            <a:off x="7310438" y="2252663"/>
            <a:ext cx="269875" cy="10080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55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algn="ctr">
              <a:lnSpc>
                <a:spcPct val="5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5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5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55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6" name="Content Placeholder 3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Full Adder</a:t>
            </a:r>
          </a:p>
          <a:p>
            <a:endParaRPr lang="en-US" dirty="0"/>
          </a:p>
        </p:txBody>
      </p:sp>
      <p:sp>
        <p:nvSpPr>
          <p:cNvPr id="38" name="AutoShape 16"/>
          <p:cNvSpPr>
            <a:spLocks noChangeArrowheads="1"/>
          </p:cNvSpPr>
          <p:nvPr/>
        </p:nvSpPr>
        <p:spPr bwMode="auto">
          <a:xfrm>
            <a:off x="2095500" y="3924300"/>
            <a:ext cx="1771650" cy="1600200"/>
          </a:xfrm>
          <a:prstGeom prst="roundRect">
            <a:avLst>
              <a:gd name="adj" fmla="val 16667"/>
            </a:avLst>
          </a:prstGeom>
          <a:solidFill>
            <a:srgbClr val="FFFF00">
              <a:alpha val="50000"/>
            </a:srgb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AutoShape 16"/>
          <p:cNvSpPr>
            <a:spLocks noChangeArrowheads="1"/>
          </p:cNvSpPr>
          <p:nvPr/>
        </p:nvSpPr>
        <p:spPr bwMode="auto">
          <a:xfrm>
            <a:off x="4495800" y="4000500"/>
            <a:ext cx="1771650" cy="1600200"/>
          </a:xfrm>
          <a:prstGeom prst="roundRect">
            <a:avLst>
              <a:gd name="adj" fmla="val 16667"/>
            </a:avLst>
          </a:prstGeom>
          <a:solidFill>
            <a:srgbClr val="FFFF00">
              <a:alpha val="50000"/>
            </a:srgb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 Box 201">
            <a:extLst>
              <a:ext uri="{FF2B5EF4-FFF2-40B4-BE49-F238E27FC236}">
                <a16:creationId xmlns:a16="http://schemas.microsoft.com/office/drawing/2014/main" xmlns="" id="{19A097AD-452E-8198-C1DB-89479EDE7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8823" y="3229186"/>
            <a:ext cx="3960813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0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3" name="Text Box 201">
            <a:extLst>
              <a:ext uri="{FF2B5EF4-FFF2-40B4-BE49-F238E27FC236}">
                <a16:creationId xmlns:a16="http://schemas.microsoft.com/office/drawing/2014/main" xmlns="" id="{E0112A30-09C6-F682-CE0B-C5A095E24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562" y="3235807"/>
            <a:ext cx="3960813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0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xy</a:t>
            </a: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7">
            <a:extLst>
              <a:ext uri="{FF2B5EF4-FFF2-40B4-BE49-F238E27FC236}">
                <a16:creationId xmlns:a16="http://schemas.microsoft.com/office/drawing/2014/main" xmlns="" id="{7D7748A2-7D58-49E2-2BA5-E8349E55B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5408" y="4219094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xmlns="" id="{91DDAF24-38C0-E44F-C8BF-7DCE78C05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5408" y="5271606"/>
            <a:ext cx="3587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xmlns="" id="{9F1CE83F-E410-F0C9-C404-BFA22FECA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046" y="4027006"/>
            <a:ext cx="269875" cy="22188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algn="ctr">
              <a:lnSpc>
                <a:spcPct val="7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7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7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75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 algn="ctr">
              <a:lnSpc>
                <a:spcPct val="7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7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75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xmlns="" id="{8729C2AE-40A8-0234-F757-511F37F4A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5883" y="6171719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xmlns="" id="{AE5E7B40-E235-F1E5-2250-CED2A5B725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6808" y="4473094"/>
            <a:ext cx="3603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xmlns="" id="{2F7CEC90-940C-74A0-F008-4BBCAF0068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6808" y="5397019"/>
            <a:ext cx="3603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xmlns="" id="{0C937D87-9C39-5DC7-12B6-5AEED926A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6071" y="4404831"/>
            <a:ext cx="269875" cy="121244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65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algn="ctr">
              <a:lnSpc>
                <a:spcPct val="6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6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6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65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1" name="AutoShape 16">
            <a:extLst>
              <a:ext uri="{FF2B5EF4-FFF2-40B4-BE49-F238E27FC236}">
                <a16:creationId xmlns:a16="http://schemas.microsoft.com/office/drawing/2014/main" xmlns="" id="{D144558D-F7D7-15FA-7FB2-543B31DEB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608" y="3922231"/>
            <a:ext cx="1771650" cy="1600200"/>
          </a:xfrm>
          <a:prstGeom prst="roundRect">
            <a:avLst>
              <a:gd name="adj" fmla="val 16667"/>
            </a:avLst>
          </a:prstGeom>
          <a:solidFill>
            <a:srgbClr val="FFFF00">
              <a:alpha val="50000"/>
            </a:srgb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AutoShape 16">
            <a:extLst>
              <a:ext uri="{FF2B5EF4-FFF2-40B4-BE49-F238E27FC236}">
                <a16:creationId xmlns:a16="http://schemas.microsoft.com/office/drawing/2014/main" xmlns="" id="{F33C01DA-A848-936C-0E18-FFCB96A8A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908" y="3998431"/>
            <a:ext cx="1771650" cy="1600200"/>
          </a:xfrm>
          <a:prstGeom prst="roundRect">
            <a:avLst>
              <a:gd name="adj" fmla="val 16667"/>
            </a:avLst>
          </a:prstGeom>
          <a:solidFill>
            <a:srgbClr val="FFFF00">
              <a:alpha val="50000"/>
            </a:srgb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201">
            <a:extLst>
              <a:ext uri="{FF2B5EF4-FFF2-40B4-BE49-F238E27FC236}">
                <a16:creationId xmlns:a16="http://schemas.microsoft.com/office/drawing/2014/main" xmlns="" id="{F71365ED-0FE6-3AB3-488C-19620DCE7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670" y="3233738"/>
            <a:ext cx="3960813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0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xy</a:t>
            </a: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Adder</a:t>
            </a: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6038850" y="1516063"/>
            <a:ext cx="2312988" cy="153888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lvl="1" algn="ctr">
              <a:spcBef>
                <a:spcPct val="0"/>
              </a:spcBef>
            </a:pPr>
            <a:r>
              <a:rPr lang="en-US" sz="2000" b="1" i="1" dirty="0"/>
              <a:t>     c</a:t>
            </a:r>
            <a:r>
              <a:rPr lang="en-US" sz="2000" b="1" i="1" baseline="-25000" dirty="0"/>
              <a:t>3</a:t>
            </a:r>
            <a:r>
              <a:rPr lang="en-US" sz="2000" b="1" i="1" dirty="0"/>
              <a:t>  c</a:t>
            </a:r>
            <a:r>
              <a:rPr lang="en-US" sz="2000" b="1" i="1" baseline="-25000" dirty="0"/>
              <a:t>2 </a:t>
            </a:r>
            <a:r>
              <a:rPr lang="en-US" sz="2000" b="1" i="1" dirty="0"/>
              <a:t> c</a:t>
            </a:r>
            <a:r>
              <a:rPr lang="en-US" sz="2000" b="1" i="1" baseline="-25000" dirty="0"/>
              <a:t>1 </a:t>
            </a:r>
            <a:r>
              <a:rPr lang="en-US" sz="2000" b="1" i="1" dirty="0"/>
              <a:t>    </a:t>
            </a:r>
            <a:r>
              <a:rPr lang="en-US" sz="2000" b="1" i="1" dirty="0">
                <a:solidFill>
                  <a:schemeClr val="bg1"/>
                </a:solidFill>
              </a:rPr>
              <a:t>.</a:t>
            </a:r>
            <a:endParaRPr lang="en-US" sz="2000" b="1" i="1" baseline="-25000" dirty="0">
              <a:solidFill>
                <a:schemeClr val="bg1"/>
              </a:solidFill>
            </a:endParaRPr>
          </a:p>
          <a:p>
            <a:pPr lvl="1" algn="ctr">
              <a:spcBef>
                <a:spcPct val="0"/>
              </a:spcBef>
            </a:pPr>
            <a:r>
              <a:rPr lang="en-US" sz="2000" b="1" i="1" dirty="0"/>
              <a:t>+  x</a:t>
            </a:r>
            <a:r>
              <a:rPr lang="en-US" sz="2000" b="1" i="1" baseline="-25000" dirty="0"/>
              <a:t>3</a:t>
            </a:r>
            <a:r>
              <a:rPr lang="en-US" sz="2000" b="1" i="1" dirty="0"/>
              <a:t>  x</a:t>
            </a:r>
            <a:r>
              <a:rPr lang="en-US" sz="2000" b="1" i="1" baseline="-25000" dirty="0"/>
              <a:t>2</a:t>
            </a:r>
            <a:r>
              <a:rPr lang="en-US" sz="2000" b="1" i="1" dirty="0"/>
              <a:t>  x</a:t>
            </a:r>
            <a:r>
              <a:rPr lang="en-US" sz="2000" b="1" i="1" baseline="-25000" dirty="0"/>
              <a:t>1</a:t>
            </a:r>
            <a:r>
              <a:rPr lang="en-US" sz="2000" b="1" i="1" dirty="0"/>
              <a:t>  x</a:t>
            </a:r>
            <a:r>
              <a:rPr lang="en-US" sz="2000" b="1" i="1" baseline="-25000" dirty="0"/>
              <a:t>0</a:t>
            </a:r>
            <a:endParaRPr lang="en-US" sz="2000" b="1" i="1" dirty="0"/>
          </a:p>
          <a:p>
            <a:pPr lvl="1" algn="ctr">
              <a:spcBef>
                <a:spcPct val="0"/>
              </a:spcBef>
            </a:pPr>
            <a:r>
              <a:rPr lang="en-US" sz="2000" b="1" i="1" dirty="0"/>
              <a:t>+  y</a:t>
            </a:r>
            <a:r>
              <a:rPr lang="en-US" sz="2000" b="1" i="1" baseline="-25000" dirty="0"/>
              <a:t>3</a:t>
            </a:r>
            <a:r>
              <a:rPr lang="en-US" sz="2000" b="1" i="1" dirty="0"/>
              <a:t>  y</a:t>
            </a:r>
            <a:r>
              <a:rPr lang="en-US" sz="2000" b="1" i="1" baseline="-25000" dirty="0"/>
              <a:t>2</a:t>
            </a:r>
            <a:r>
              <a:rPr lang="en-US" sz="2000" b="1" i="1" dirty="0"/>
              <a:t>  y</a:t>
            </a:r>
            <a:r>
              <a:rPr lang="en-US" sz="2000" b="1" i="1" baseline="-25000" dirty="0"/>
              <a:t>1</a:t>
            </a:r>
            <a:r>
              <a:rPr lang="en-US" sz="2000" b="1" i="1" dirty="0"/>
              <a:t>  y</a:t>
            </a:r>
            <a:r>
              <a:rPr lang="en-US" sz="2000" b="1" i="1" baseline="-25000" dirty="0"/>
              <a:t>0</a:t>
            </a:r>
            <a:endParaRPr lang="en-US" sz="2000" b="1" i="1" dirty="0"/>
          </a:p>
          <a:p>
            <a:pPr lvl="1" algn="ctr">
              <a:spcBef>
                <a:spcPct val="0"/>
              </a:spcBef>
            </a:pPr>
            <a:r>
              <a:rPr lang="en-US" sz="2000" b="1" i="1" dirty="0">
                <a:cs typeface="Times New Roman" pitchFamily="18" charset="0"/>
              </a:rPr>
              <a:t>────────</a:t>
            </a:r>
          </a:p>
          <a:p>
            <a:pPr algn="ctr">
              <a:spcBef>
                <a:spcPct val="0"/>
              </a:spcBef>
            </a:pPr>
            <a:r>
              <a:rPr lang="en-US" sz="2000" b="1" i="1" dirty="0">
                <a:solidFill>
                  <a:schemeClr val="accent1"/>
                </a:solidFill>
              </a:rPr>
              <a:t>   Cy </a:t>
            </a:r>
            <a:r>
              <a:rPr lang="en-US" sz="2000" b="1" i="1" dirty="0"/>
              <a:t>S</a:t>
            </a:r>
            <a:r>
              <a:rPr lang="en-US" sz="2000" b="1" i="1" baseline="-25000" dirty="0"/>
              <a:t>3</a:t>
            </a:r>
            <a:r>
              <a:rPr lang="en-US" sz="2000" b="1" i="1" dirty="0"/>
              <a:t> S</a:t>
            </a:r>
            <a:r>
              <a:rPr lang="en-US" sz="2000" b="1" i="1" baseline="-25000" dirty="0"/>
              <a:t>2</a:t>
            </a:r>
            <a:r>
              <a:rPr lang="en-US" sz="2000" b="1" i="1" dirty="0"/>
              <a:t> S</a:t>
            </a:r>
            <a:r>
              <a:rPr lang="en-US" sz="2000" b="1" i="1" baseline="-25000" dirty="0"/>
              <a:t>1</a:t>
            </a:r>
            <a:r>
              <a:rPr lang="en-US" sz="2000" b="1" i="1" dirty="0"/>
              <a:t>  S</a:t>
            </a:r>
            <a:r>
              <a:rPr lang="en-US" sz="2000" b="1" i="1" baseline="-25000" dirty="0"/>
              <a:t>0</a:t>
            </a:r>
          </a:p>
        </p:txBody>
      </p:sp>
      <p:sp>
        <p:nvSpPr>
          <p:cNvPr id="495621" name="AutoShape 5"/>
          <p:cNvSpPr>
            <a:spLocks noChangeArrowheads="1"/>
          </p:cNvSpPr>
          <p:nvPr/>
        </p:nvSpPr>
        <p:spPr bwMode="auto">
          <a:xfrm>
            <a:off x="6732588" y="4937125"/>
            <a:ext cx="1081087" cy="90011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FA</a:t>
            </a:r>
          </a:p>
        </p:txBody>
      </p:sp>
      <p:sp>
        <p:nvSpPr>
          <p:cNvPr id="495622" name="Text Box 6"/>
          <p:cNvSpPr txBox="1">
            <a:spLocks noChangeArrowheads="1"/>
          </p:cNvSpPr>
          <p:nvPr/>
        </p:nvSpPr>
        <p:spPr bwMode="auto">
          <a:xfrm>
            <a:off x="1511300" y="3617913"/>
            <a:ext cx="576103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  x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 x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  x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95623" name="Line 7"/>
          <p:cNvSpPr>
            <a:spLocks noChangeShapeType="1"/>
          </p:cNvSpPr>
          <p:nvPr/>
        </p:nvSpPr>
        <p:spPr bwMode="auto">
          <a:xfrm rot="5400000">
            <a:off x="7267575" y="476408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24" name="Line 8"/>
          <p:cNvSpPr>
            <a:spLocks noChangeShapeType="1"/>
          </p:cNvSpPr>
          <p:nvPr/>
        </p:nvSpPr>
        <p:spPr bwMode="auto">
          <a:xfrm>
            <a:off x="7272338" y="4397375"/>
            <a:ext cx="1587" cy="541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25" name="Line 9"/>
          <p:cNvSpPr>
            <a:spLocks noChangeShapeType="1"/>
          </p:cNvSpPr>
          <p:nvPr/>
        </p:nvSpPr>
        <p:spPr bwMode="auto">
          <a:xfrm>
            <a:off x="7092950" y="4037013"/>
            <a:ext cx="1588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26" name="Line 10"/>
          <p:cNvSpPr>
            <a:spLocks noChangeShapeType="1"/>
          </p:cNvSpPr>
          <p:nvPr/>
        </p:nvSpPr>
        <p:spPr bwMode="auto">
          <a:xfrm rot="5400000">
            <a:off x="7182644" y="610790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27" name="Line 11"/>
          <p:cNvSpPr>
            <a:spLocks noChangeShapeType="1"/>
          </p:cNvSpPr>
          <p:nvPr/>
        </p:nvSpPr>
        <p:spPr bwMode="auto">
          <a:xfrm rot="5400000">
            <a:off x="6907212" y="602297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28" name="Line 12"/>
          <p:cNvSpPr>
            <a:spLocks noChangeShapeType="1"/>
          </p:cNvSpPr>
          <p:nvPr/>
        </p:nvSpPr>
        <p:spPr bwMode="auto">
          <a:xfrm rot="5400000">
            <a:off x="6732588" y="583723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29" name="Line 13"/>
          <p:cNvSpPr>
            <a:spLocks noChangeShapeType="1"/>
          </p:cNvSpPr>
          <p:nvPr/>
        </p:nvSpPr>
        <p:spPr bwMode="auto">
          <a:xfrm rot="16200000" flipV="1">
            <a:off x="5563394" y="5387181"/>
            <a:ext cx="1619250" cy="1588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0" name="Line 14"/>
          <p:cNvSpPr>
            <a:spLocks noChangeShapeType="1"/>
          </p:cNvSpPr>
          <p:nvPr/>
        </p:nvSpPr>
        <p:spPr bwMode="auto">
          <a:xfrm rot="5400000">
            <a:off x="6013451" y="421798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1" name="AutoShape 15"/>
          <p:cNvSpPr>
            <a:spLocks noChangeArrowheads="1"/>
          </p:cNvSpPr>
          <p:nvPr/>
        </p:nvSpPr>
        <p:spPr bwMode="auto">
          <a:xfrm>
            <a:off x="4932363" y="4937125"/>
            <a:ext cx="1081087" cy="90011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FA</a:t>
            </a:r>
          </a:p>
        </p:txBody>
      </p:sp>
      <p:sp>
        <p:nvSpPr>
          <p:cNvPr id="495632" name="Line 16"/>
          <p:cNvSpPr>
            <a:spLocks noChangeShapeType="1"/>
          </p:cNvSpPr>
          <p:nvPr/>
        </p:nvSpPr>
        <p:spPr bwMode="auto">
          <a:xfrm rot="5400000">
            <a:off x="5467350" y="476408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3" name="Line 17"/>
          <p:cNvSpPr>
            <a:spLocks noChangeShapeType="1"/>
          </p:cNvSpPr>
          <p:nvPr/>
        </p:nvSpPr>
        <p:spPr bwMode="auto">
          <a:xfrm>
            <a:off x="5472113" y="4397375"/>
            <a:ext cx="1587" cy="541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4" name="Line 18"/>
          <p:cNvSpPr>
            <a:spLocks noChangeShapeType="1"/>
          </p:cNvSpPr>
          <p:nvPr/>
        </p:nvSpPr>
        <p:spPr bwMode="auto">
          <a:xfrm>
            <a:off x="5292725" y="4037013"/>
            <a:ext cx="1588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5" name="Line 19"/>
          <p:cNvSpPr>
            <a:spLocks noChangeShapeType="1"/>
          </p:cNvSpPr>
          <p:nvPr/>
        </p:nvSpPr>
        <p:spPr bwMode="auto">
          <a:xfrm rot="5400000">
            <a:off x="5382419" y="610790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6" name="Line 20"/>
          <p:cNvSpPr>
            <a:spLocks noChangeShapeType="1"/>
          </p:cNvSpPr>
          <p:nvPr/>
        </p:nvSpPr>
        <p:spPr bwMode="auto">
          <a:xfrm rot="5400000">
            <a:off x="5106987" y="602297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7" name="Line 21"/>
          <p:cNvSpPr>
            <a:spLocks noChangeShapeType="1"/>
          </p:cNvSpPr>
          <p:nvPr/>
        </p:nvSpPr>
        <p:spPr bwMode="auto">
          <a:xfrm rot="5400000">
            <a:off x="4932363" y="583723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8" name="Line 22"/>
          <p:cNvSpPr>
            <a:spLocks noChangeShapeType="1"/>
          </p:cNvSpPr>
          <p:nvPr/>
        </p:nvSpPr>
        <p:spPr bwMode="auto">
          <a:xfrm rot="16200000" flipV="1">
            <a:off x="3763169" y="5387181"/>
            <a:ext cx="1619250" cy="1588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9" name="Line 23"/>
          <p:cNvSpPr>
            <a:spLocks noChangeShapeType="1"/>
          </p:cNvSpPr>
          <p:nvPr/>
        </p:nvSpPr>
        <p:spPr bwMode="auto">
          <a:xfrm rot="5400000">
            <a:off x="4213226" y="421798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0" name="AutoShape 24"/>
          <p:cNvSpPr>
            <a:spLocks noChangeArrowheads="1"/>
          </p:cNvSpPr>
          <p:nvPr/>
        </p:nvSpPr>
        <p:spPr bwMode="auto">
          <a:xfrm>
            <a:off x="3132138" y="4937125"/>
            <a:ext cx="1081087" cy="90011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FA</a:t>
            </a:r>
          </a:p>
        </p:txBody>
      </p:sp>
      <p:sp>
        <p:nvSpPr>
          <p:cNvPr id="495641" name="Line 25"/>
          <p:cNvSpPr>
            <a:spLocks noChangeShapeType="1"/>
          </p:cNvSpPr>
          <p:nvPr/>
        </p:nvSpPr>
        <p:spPr bwMode="auto">
          <a:xfrm rot="5400000">
            <a:off x="3667125" y="476408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2" name="Line 26"/>
          <p:cNvSpPr>
            <a:spLocks noChangeShapeType="1"/>
          </p:cNvSpPr>
          <p:nvPr/>
        </p:nvSpPr>
        <p:spPr bwMode="auto">
          <a:xfrm>
            <a:off x="3671888" y="4397375"/>
            <a:ext cx="1587" cy="541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3" name="Line 27"/>
          <p:cNvSpPr>
            <a:spLocks noChangeShapeType="1"/>
          </p:cNvSpPr>
          <p:nvPr/>
        </p:nvSpPr>
        <p:spPr bwMode="auto">
          <a:xfrm>
            <a:off x="3492500" y="4037013"/>
            <a:ext cx="1588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4" name="Line 28"/>
          <p:cNvSpPr>
            <a:spLocks noChangeShapeType="1"/>
          </p:cNvSpPr>
          <p:nvPr/>
        </p:nvSpPr>
        <p:spPr bwMode="auto">
          <a:xfrm rot="5400000">
            <a:off x="3582194" y="610790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5" name="Line 29"/>
          <p:cNvSpPr>
            <a:spLocks noChangeShapeType="1"/>
          </p:cNvSpPr>
          <p:nvPr/>
        </p:nvSpPr>
        <p:spPr bwMode="auto">
          <a:xfrm rot="5400000">
            <a:off x="3306762" y="602297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6" name="Line 30"/>
          <p:cNvSpPr>
            <a:spLocks noChangeShapeType="1"/>
          </p:cNvSpPr>
          <p:nvPr/>
        </p:nvSpPr>
        <p:spPr bwMode="auto">
          <a:xfrm rot="5400000">
            <a:off x="3132138" y="583723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7" name="Line 31"/>
          <p:cNvSpPr>
            <a:spLocks noChangeShapeType="1"/>
          </p:cNvSpPr>
          <p:nvPr/>
        </p:nvSpPr>
        <p:spPr bwMode="auto">
          <a:xfrm rot="16200000" flipV="1">
            <a:off x="1962944" y="5387181"/>
            <a:ext cx="1619250" cy="1588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8" name="Line 32"/>
          <p:cNvSpPr>
            <a:spLocks noChangeShapeType="1"/>
          </p:cNvSpPr>
          <p:nvPr/>
        </p:nvSpPr>
        <p:spPr bwMode="auto">
          <a:xfrm rot="5400000">
            <a:off x="2413001" y="421798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9" name="AutoShape 33"/>
          <p:cNvSpPr>
            <a:spLocks noChangeArrowheads="1"/>
          </p:cNvSpPr>
          <p:nvPr/>
        </p:nvSpPr>
        <p:spPr bwMode="auto">
          <a:xfrm>
            <a:off x="1331913" y="4937125"/>
            <a:ext cx="1081087" cy="90011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FA</a:t>
            </a:r>
          </a:p>
        </p:txBody>
      </p:sp>
      <p:sp>
        <p:nvSpPr>
          <p:cNvPr id="495650" name="Line 34"/>
          <p:cNvSpPr>
            <a:spLocks noChangeShapeType="1"/>
          </p:cNvSpPr>
          <p:nvPr/>
        </p:nvSpPr>
        <p:spPr bwMode="auto">
          <a:xfrm rot="5400000">
            <a:off x="1866900" y="476408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51" name="Line 35"/>
          <p:cNvSpPr>
            <a:spLocks noChangeShapeType="1"/>
          </p:cNvSpPr>
          <p:nvPr/>
        </p:nvSpPr>
        <p:spPr bwMode="auto">
          <a:xfrm>
            <a:off x="1871663" y="4397375"/>
            <a:ext cx="1587" cy="541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52" name="Line 36"/>
          <p:cNvSpPr>
            <a:spLocks noChangeShapeType="1"/>
          </p:cNvSpPr>
          <p:nvPr/>
        </p:nvSpPr>
        <p:spPr bwMode="auto">
          <a:xfrm>
            <a:off x="1692275" y="4037013"/>
            <a:ext cx="1588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53" name="Line 37"/>
          <p:cNvSpPr>
            <a:spLocks noChangeShapeType="1"/>
          </p:cNvSpPr>
          <p:nvPr/>
        </p:nvSpPr>
        <p:spPr bwMode="auto">
          <a:xfrm rot="5400000">
            <a:off x="1781969" y="610790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54" name="Line 38"/>
          <p:cNvSpPr>
            <a:spLocks noChangeShapeType="1"/>
          </p:cNvSpPr>
          <p:nvPr/>
        </p:nvSpPr>
        <p:spPr bwMode="auto">
          <a:xfrm rot="5400000">
            <a:off x="1506537" y="602297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55" name="Line 39"/>
          <p:cNvSpPr>
            <a:spLocks noChangeShapeType="1"/>
          </p:cNvSpPr>
          <p:nvPr/>
        </p:nvSpPr>
        <p:spPr bwMode="auto">
          <a:xfrm rot="5400000">
            <a:off x="1331913" y="583723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58" name="Text Box 42"/>
          <p:cNvSpPr txBox="1">
            <a:spLocks noChangeArrowheads="1"/>
          </p:cNvSpPr>
          <p:nvPr/>
        </p:nvSpPr>
        <p:spPr bwMode="auto">
          <a:xfrm>
            <a:off x="1793875" y="3986213"/>
            <a:ext cx="576103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  y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 y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  y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95659" name="Text Box 43"/>
          <p:cNvSpPr txBox="1">
            <a:spLocks noChangeArrowheads="1"/>
          </p:cNvSpPr>
          <p:nvPr/>
        </p:nvSpPr>
        <p:spPr bwMode="auto">
          <a:xfrm>
            <a:off x="1871663" y="6430963"/>
            <a:ext cx="59404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  S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 S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  S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95660" name="Text Box 44"/>
          <p:cNvSpPr txBox="1">
            <a:spLocks noChangeArrowheads="1"/>
          </p:cNvSpPr>
          <p:nvPr/>
        </p:nvSpPr>
        <p:spPr bwMode="auto">
          <a:xfrm>
            <a:off x="1177925" y="6223000"/>
            <a:ext cx="59404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C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 C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C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95661" name="Line 45"/>
          <p:cNvSpPr>
            <a:spLocks noChangeShapeType="1"/>
          </p:cNvSpPr>
          <p:nvPr/>
        </p:nvSpPr>
        <p:spPr bwMode="auto">
          <a:xfrm rot="5400000">
            <a:off x="7722394" y="4306094"/>
            <a:ext cx="0" cy="541338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62" name="Text Box 46"/>
          <p:cNvSpPr txBox="1">
            <a:spLocks noChangeArrowheads="1"/>
          </p:cNvSpPr>
          <p:nvPr/>
        </p:nvSpPr>
        <p:spPr bwMode="auto">
          <a:xfrm>
            <a:off x="7993063" y="4397375"/>
            <a:ext cx="35877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792163" y="1379538"/>
            <a:ext cx="3771900" cy="2033587"/>
            <a:chOff x="1006" y="713"/>
            <a:chExt cx="2376" cy="1281"/>
          </a:xfrm>
        </p:grpSpPr>
        <p:sp>
          <p:nvSpPr>
            <p:cNvPr id="495663" name="AutoShape 47"/>
            <p:cNvSpPr>
              <a:spLocks noChangeArrowheads="1"/>
            </p:cNvSpPr>
            <p:nvPr/>
          </p:nvSpPr>
          <p:spPr bwMode="auto">
            <a:xfrm>
              <a:off x="1406" y="1139"/>
              <a:ext cx="1474" cy="45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400" b="1">
                  <a:latin typeface="Times New Roman" pitchFamily="18" charset="0"/>
                  <a:cs typeface="Times New Roman" pitchFamily="18" charset="0"/>
                </a:rPr>
                <a:t>Binary Adder</a:t>
              </a:r>
            </a:p>
          </p:txBody>
        </p:sp>
        <p:sp>
          <p:nvSpPr>
            <p:cNvPr id="495664" name="Line 48"/>
            <p:cNvSpPr>
              <a:spLocks noChangeShapeType="1"/>
            </p:cNvSpPr>
            <p:nvPr/>
          </p:nvSpPr>
          <p:spPr bwMode="auto">
            <a:xfrm>
              <a:off x="1633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95665" name="Line 49"/>
            <p:cNvSpPr>
              <a:spLocks noChangeShapeType="1"/>
            </p:cNvSpPr>
            <p:nvPr/>
          </p:nvSpPr>
          <p:spPr bwMode="auto">
            <a:xfrm>
              <a:off x="1746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95666" name="Line 50"/>
            <p:cNvSpPr>
              <a:spLocks noChangeShapeType="1"/>
            </p:cNvSpPr>
            <p:nvPr/>
          </p:nvSpPr>
          <p:spPr bwMode="auto">
            <a:xfrm>
              <a:off x="1859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95667" name="Line 51"/>
            <p:cNvSpPr>
              <a:spLocks noChangeShapeType="1"/>
            </p:cNvSpPr>
            <p:nvPr/>
          </p:nvSpPr>
          <p:spPr bwMode="auto">
            <a:xfrm>
              <a:off x="1972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95668" name="Line 52"/>
            <p:cNvSpPr>
              <a:spLocks noChangeShapeType="1"/>
            </p:cNvSpPr>
            <p:nvPr/>
          </p:nvSpPr>
          <p:spPr bwMode="auto">
            <a:xfrm>
              <a:off x="2653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95669" name="Line 53"/>
            <p:cNvSpPr>
              <a:spLocks noChangeShapeType="1"/>
            </p:cNvSpPr>
            <p:nvPr/>
          </p:nvSpPr>
          <p:spPr bwMode="auto">
            <a:xfrm>
              <a:off x="2311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95670" name="Line 54"/>
            <p:cNvSpPr>
              <a:spLocks noChangeShapeType="1"/>
            </p:cNvSpPr>
            <p:nvPr/>
          </p:nvSpPr>
          <p:spPr bwMode="auto">
            <a:xfrm>
              <a:off x="2424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95671" name="Line 55"/>
            <p:cNvSpPr>
              <a:spLocks noChangeShapeType="1"/>
            </p:cNvSpPr>
            <p:nvPr/>
          </p:nvSpPr>
          <p:spPr bwMode="auto">
            <a:xfrm>
              <a:off x="2537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95672" name="Line 56"/>
            <p:cNvSpPr>
              <a:spLocks noChangeShapeType="1"/>
            </p:cNvSpPr>
            <p:nvPr/>
          </p:nvSpPr>
          <p:spPr bwMode="auto">
            <a:xfrm>
              <a:off x="1974" y="1593"/>
              <a:ext cx="1" cy="22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95673" name="Line 57"/>
            <p:cNvSpPr>
              <a:spLocks noChangeShapeType="1"/>
            </p:cNvSpPr>
            <p:nvPr/>
          </p:nvSpPr>
          <p:spPr bwMode="auto">
            <a:xfrm>
              <a:off x="2087" y="1593"/>
              <a:ext cx="1" cy="22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95674" name="Line 58"/>
            <p:cNvSpPr>
              <a:spLocks noChangeShapeType="1"/>
            </p:cNvSpPr>
            <p:nvPr/>
          </p:nvSpPr>
          <p:spPr bwMode="auto">
            <a:xfrm>
              <a:off x="2200" y="1593"/>
              <a:ext cx="1" cy="22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95675" name="Line 59"/>
            <p:cNvSpPr>
              <a:spLocks noChangeShapeType="1"/>
            </p:cNvSpPr>
            <p:nvPr/>
          </p:nvSpPr>
          <p:spPr bwMode="auto">
            <a:xfrm>
              <a:off x="2313" y="1593"/>
              <a:ext cx="1" cy="22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95676" name="Line 60"/>
            <p:cNvSpPr>
              <a:spLocks noChangeShapeType="1"/>
            </p:cNvSpPr>
            <p:nvPr/>
          </p:nvSpPr>
          <p:spPr bwMode="auto">
            <a:xfrm flipH="1">
              <a:off x="2881" y="1366"/>
              <a:ext cx="226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95677" name="Line 61"/>
            <p:cNvSpPr>
              <a:spLocks noChangeShapeType="1"/>
            </p:cNvSpPr>
            <p:nvPr/>
          </p:nvSpPr>
          <p:spPr bwMode="auto">
            <a:xfrm flipH="1">
              <a:off x="1179" y="1366"/>
              <a:ext cx="226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95678" name="Text Box 62"/>
            <p:cNvSpPr txBox="1">
              <a:spLocks noChangeArrowheads="1"/>
            </p:cNvSpPr>
            <p:nvPr/>
          </p:nvSpPr>
          <p:spPr bwMode="auto">
            <a:xfrm>
              <a:off x="1519" y="713"/>
              <a:ext cx="1361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/>
                <a:t>x</a:t>
              </a:r>
              <a:r>
                <a:rPr lang="en-US" baseline="-25000"/>
                <a:t>3</a:t>
              </a:r>
              <a:r>
                <a:rPr lang="en-US"/>
                <a:t>x</a:t>
              </a:r>
              <a:r>
                <a:rPr lang="en-US" baseline="-25000"/>
                <a:t>2</a:t>
              </a:r>
              <a:r>
                <a:rPr lang="en-US"/>
                <a:t>x</a:t>
              </a:r>
              <a:r>
                <a:rPr lang="en-US" baseline="-25000"/>
                <a:t>1</a:t>
              </a:r>
              <a:r>
                <a:rPr lang="en-US"/>
                <a:t>x</a:t>
              </a:r>
              <a:r>
                <a:rPr lang="en-US" baseline="-25000"/>
                <a:t>0        </a:t>
              </a:r>
              <a:r>
                <a:rPr lang="en-US"/>
                <a:t>y</a:t>
              </a:r>
              <a:r>
                <a:rPr lang="en-US" baseline="-25000"/>
                <a:t>3</a:t>
              </a:r>
              <a:r>
                <a:rPr lang="en-US"/>
                <a:t>y</a:t>
              </a:r>
              <a:r>
                <a:rPr lang="en-US" baseline="-25000"/>
                <a:t>2</a:t>
              </a:r>
              <a:r>
                <a:rPr lang="en-US"/>
                <a:t>y</a:t>
              </a:r>
              <a:r>
                <a:rPr lang="en-US" baseline="-25000"/>
                <a:t>1</a:t>
              </a:r>
              <a:r>
                <a:rPr lang="en-US"/>
                <a:t>y</a:t>
              </a:r>
              <a:r>
                <a:rPr lang="en-US" baseline="-25000"/>
                <a:t>0</a:t>
              </a:r>
            </a:p>
          </p:txBody>
        </p:sp>
        <p:sp>
          <p:nvSpPr>
            <p:cNvPr id="495679" name="Text Box 63"/>
            <p:cNvSpPr txBox="1">
              <a:spLocks noChangeArrowheads="1"/>
            </p:cNvSpPr>
            <p:nvPr/>
          </p:nvSpPr>
          <p:spPr bwMode="auto">
            <a:xfrm>
              <a:off x="1859" y="1820"/>
              <a:ext cx="681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/>
                <a:t>S</a:t>
              </a:r>
              <a:r>
                <a:rPr lang="en-US" baseline="-25000"/>
                <a:t>3</a:t>
              </a:r>
              <a:r>
                <a:rPr lang="en-US"/>
                <a:t>S</a:t>
              </a:r>
              <a:r>
                <a:rPr lang="en-US" baseline="-25000"/>
                <a:t>2</a:t>
              </a:r>
              <a:r>
                <a:rPr lang="en-US"/>
                <a:t>S</a:t>
              </a:r>
              <a:r>
                <a:rPr lang="en-US" baseline="-25000"/>
                <a:t>1</a:t>
              </a:r>
              <a:r>
                <a:rPr lang="en-US"/>
                <a:t>S</a:t>
              </a:r>
              <a:r>
                <a:rPr lang="en-US" baseline="-25000"/>
                <a:t>0</a:t>
              </a:r>
            </a:p>
          </p:txBody>
        </p:sp>
        <p:sp>
          <p:nvSpPr>
            <p:cNvPr id="495680" name="Text Box 64"/>
            <p:cNvSpPr txBox="1">
              <a:spLocks noChangeArrowheads="1"/>
            </p:cNvSpPr>
            <p:nvPr/>
          </p:nvSpPr>
          <p:spPr bwMode="auto">
            <a:xfrm>
              <a:off x="3155" y="1283"/>
              <a:ext cx="227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/>
                <a:t>C</a:t>
              </a:r>
              <a:r>
                <a:rPr lang="en-US" baseline="-25000"/>
                <a:t>0</a:t>
              </a:r>
            </a:p>
          </p:txBody>
        </p:sp>
        <p:sp>
          <p:nvSpPr>
            <p:cNvPr id="495681" name="Text Box 65"/>
            <p:cNvSpPr txBox="1">
              <a:spLocks noChangeArrowheads="1"/>
            </p:cNvSpPr>
            <p:nvPr/>
          </p:nvSpPr>
          <p:spPr bwMode="auto">
            <a:xfrm>
              <a:off x="1006" y="1292"/>
              <a:ext cx="227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/>
                <a:t>C</a:t>
              </a:r>
              <a:r>
                <a:rPr lang="en-US" baseline="-25000"/>
                <a:t>y</a:t>
              </a:r>
            </a:p>
          </p:txBody>
        </p:sp>
      </p:grpSp>
      <p:sp>
        <p:nvSpPr>
          <p:cNvPr id="495684" name="AutoShape 68"/>
          <p:cNvSpPr>
            <a:spLocks noChangeArrowheads="1"/>
          </p:cNvSpPr>
          <p:nvPr/>
        </p:nvSpPr>
        <p:spPr bwMode="auto">
          <a:xfrm>
            <a:off x="4751388" y="2055813"/>
            <a:ext cx="1260475" cy="900112"/>
          </a:xfrm>
          <a:prstGeom prst="wedgeRoundRectCallout">
            <a:avLst>
              <a:gd name="adj1" fmla="val -73426"/>
              <a:gd name="adj2" fmla="val 216843"/>
              <a:gd name="adj3" fmla="val 16667"/>
            </a:avLst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en-US" b="1">
                <a:latin typeface="Times New Roman" pitchFamily="18" charset="0"/>
                <a:cs typeface="Times New Roman" pitchFamily="18" charset="0"/>
              </a:rPr>
              <a:t>Carry Propagate Addition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9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9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9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9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9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9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9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9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9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9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9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9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9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9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9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9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9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9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9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9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9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9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9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49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9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49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49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9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49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49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49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49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0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9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49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1" grpId="0" animBg="1"/>
      <p:bldP spid="495622" grpId="0"/>
      <p:bldP spid="495623" grpId="0" animBg="1"/>
      <p:bldP spid="495624" grpId="0" animBg="1"/>
      <p:bldP spid="495625" grpId="0" animBg="1"/>
      <p:bldP spid="495626" grpId="0" animBg="1"/>
      <p:bldP spid="495627" grpId="0" animBg="1"/>
      <p:bldP spid="495628" grpId="0" animBg="1"/>
      <p:bldP spid="495629" grpId="0" animBg="1"/>
      <p:bldP spid="495630" grpId="0" animBg="1"/>
      <p:bldP spid="495631" grpId="0" animBg="1"/>
      <p:bldP spid="495632" grpId="0" animBg="1"/>
      <p:bldP spid="495633" grpId="0" animBg="1"/>
      <p:bldP spid="495634" grpId="0" animBg="1"/>
      <p:bldP spid="495635" grpId="0" animBg="1"/>
      <p:bldP spid="495636" grpId="0" animBg="1"/>
      <p:bldP spid="495637" grpId="0" animBg="1"/>
      <p:bldP spid="495638" grpId="0" animBg="1"/>
      <p:bldP spid="495639" grpId="0" animBg="1"/>
      <p:bldP spid="495640" grpId="0" animBg="1"/>
      <p:bldP spid="495641" grpId="0" animBg="1"/>
      <p:bldP spid="495642" grpId="0" animBg="1"/>
      <p:bldP spid="495643" grpId="0" animBg="1"/>
      <p:bldP spid="495644" grpId="0" animBg="1"/>
      <p:bldP spid="495645" grpId="0" animBg="1"/>
      <p:bldP spid="495646" grpId="0" animBg="1"/>
      <p:bldP spid="495647" grpId="0" animBg="1"/>
      <p:bldP spid="495648" grpId="0" animBg="1"/>
      <p:bldP spid="495649" grpId="0" animBg="1"/>
      <p:bldP spid="495650" grpId="0" animBg="1"/>
      <p:bldP spid="495651" grpId="0" animBg="1"/>
      <p:bldP spid="495652" grpId="0" animBg="1"/>
      <p:bldP spid="495653" grpId="0" animBg="1"/>
      <p:bldP spid="495654" grpId="0" animBg="1"/>
      <p:bldP spid="495655" grpId="0" animBg="1"/>
      <p:bldP spid="495658" grpId="0"/>
      <p:bldP spid="495659" grpId="0"/>
      <p:bldP spid="495660" grpId="0"/>
      <p:bldP spid="495661" grpId="0" animBg="1"/>
      <p:bldP spid="495662" grpId="0"/>
      <p:bldP spid="49568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Four-Bit Binary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Carry bits must “ripple” through each stage of a multi-bit adder before the output settles down to the correct result.</a:t>
            </a:r>
          </a:p>
          <a:p>
            <a:endParaRPr lang="en-US" dirty="0"/>
          </a:p>
          <a:p>
            <a:r>
              <a:rPr lang="en-AU" dirty="0"/>
              <a:t>Significantly slower --&gt; Rippling effect of carry</a:t>
            </a:r>
            <a:endParaRPr lang="en-US" dirty="0"/>
          </a:p>
          <a:p>
            <a:endParaRPr lang="en-AU" dirty="0"/>
          </a:p>
          <a:p>
            <a:r>
              <a:rPr lang="en-AU" dirty="0"/>
              <a:t>For an </a:t>
            </a:r>
            <a:r>
              <a:rPr lang="en-AU" i="1" dirty="0"/>
              <a:t>n</a:t>
            </a:r>
            <a:r>
              <a:rPr lang="en-AU" dirty="0"/>
              <a:t> bit adder, Propagation delay = (Number of gate level x Average gate delay) x (number of bits)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Carry </a:t>
            </a:r>
            <a:r>
              <a:rPr lang="en-AU" dirty="0" err="1"/>
              <a:t>Lookahead</a:t>
            </a:r>
            <a:r>
              <a:rPr lang="en-AU" dirty="0"/>
              <a:t>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AU" sz="3300" dirty="0"/>
          </a:p>
          <a:p>
            <a:r>
              <a:rPr lang="en-AU" sz="2600" dirty="0"/>
              <a:t>Carry Propagate  </a:t>
            </a:r>
            <a:r>
              <a:rPr lang="it-IT" sz="2600" i="1" dirty="0"/>
              <a:t>P</a:t>
            </a:r>
            <a:r>
              <a:rPr lang="it-IT" sz="2600" i="1" baseline="-25000" dirty="0"/>
              <a:t>i</a:t>
            </a:r>
            <a:r>
              <a:rPr lang="it-IT" sz="2600" i="1" dirty="0"/>
              <a:t> = A</a:t>
            </a:r>
            <a:r>
              <a:rPr lang="it-IT" sz="2600" i="1" baseline="-25000" dirty="0"/>
              <a:t>i</a:t>
            </a:r>
            <a:r>
              <a:rPr lang="it-IT" sz="2600" i="1" dirty="0"/>
              <a:t> </a:t>
            </a:r>
            <a:r>
              <a:rPr lang="it-IT" sz="2600" dirty="0"/>
              <a:t>⊕</a:t>
            </a:r>
            <a:r>
              <a:rPr lang="it-IT" sz="2600" i="1" dirty="0"/>
              <a:t> B</a:t>
            </a:r>
            <a:r>
              <a:rPr lang="it-IT" sz="2600" i="1" baseline="-25000" dirty="0"/>
              <a:t>i</a:t>
            </a:r>
            <a:endParaRPr lang="it-IT" sz="2600" i="1" dirty="0"/>
          </a:p>
          <a:p>
            <a:r>
              <a:rPr lang="en-AU" sz="2600" dirty="0"/>
              <a:t>Carry Generate </a:t>
            </a:r>
            <a:r>
              <a:rPr lang="en-AU" sz="2600" i="1" dirty="0" err="1"/>
              <a:t>G</a:t>
            </a:r>
            <a:r>
              <a:rPr lang="en-AU" sz="2600" i="1" baseline="-25000" dirty="0" err="1"/>
              <a:t>i</a:t>
            </a:r>
            <a:r>
              <a:rPr lang="en-AU" sz="2600" i="1" dirty="0"/>
              <a:t> = A</a:t>
            </a:r>
            <a:r>
              <a:rPr lang="en-AU" sz="2600" i="1" baseline="-25000" dirty="0"/>
              <a:t>i</a:t>
            </a:r>
            <a:r>
              <a:rPr lang="en-AU" sz="2600" i="1" dirty="0"/>
              <a:t> B</a:t>
            </a:r>
            <a:r>
              <a:rPr lang="en-AU" sz="2600" i="1" baseline="-25000" dirty="0"/>
              <a:t>i</a:t>
            </a:r>
          </a:p>
          <a:p>
            <a:r>
              <a:rPr lang="en-AU" sz="2600" i="1" dirty="0"/>
              <a:t>S</a:t>
            </a:r>
            <a:r>
              <a:rPr lang="en-AU" sz="2600" i="1" baseline="-25000" dirty="0"/>
              <a:t>i</a:t>
            </a:r>
            <a:r>
              <a:rPr lang="en-AU" sz="2600" i="1" dirty="0"/>
              <a:t> = P</a:t>
            </a:r>
            <a:r>
              <a:rPr lang="en-AU" sz="2600" i="1" baseline="-25000" dirty="0"/>
              <a:t>i</a:t>
            </a:r>
            <a:r>
              <a:rPr lang="en-AU" sz="2600" i="1" dirty="0"/>
              <a:t> </a:t>
            </a:r>
            <a:r>
              <a:rPr lang="en-AU" sz="2600" dirty="0"/>
              <a:t>⊕ </a:t>
            </a:r>
            <a:r>
              <a:rPr lang="en-AU" sz="2600" i="1" dirty="0" err="1"/>
              <a:t>C</a:t>
            </a:r>
            <a:r>
              <a:rPr lang="en-AU" sz="2600" i="1" baseline="-25000" dirty="0" err="1"/>
              <a:t>i</a:t>
            </a:r>
            <a:endParaRPr lang="en-AU" sz="2600" i="1" baseline="-25000" dirty="0"/>
          </a:p>
          <a:p>
            <a:r>
              <a:rPr lang="it-IT" sz="2600" i="1" dirty="0"/>
              <a:t>C</a:t>
            </a:r>
            <a:r>
              <a:rPr lang="it-IT" sz="2600" i="1" baseline="-25000" dirty="0"/>
              <a:t>i+1</a:t>
            </a:r>
            <a:r>
              <a:rPr lang="it-IT" sz="2600" i="1" dirty="0"/>
              <a:t> </a:t>
            </a:r>
            <a:r>
              <a:rPr lang="en-AU" sz="2600" i="1" dirty="0"/>
              <a:t>= </a:t>
            </a:r>
            <a:r>
              <a:rPr lang="en-AU" sz="2600" i="1" dirty="0" err="1"/>
              <a:t>G</a:t>
            </a:r>
            <a:r>
              <a:rPr lang="en-AU" sz="2600" i="1" baseline="-25000" dirty="0" err="1"/>
              <a:t>i</a:t>
            </a:r>
            <a:r>
              <a:rPr lang="en-AU" sz="2600" i="1" dirty="0"/>
              <a:t> + </a:t>
            </a:r>
            <a:r>
              <a:rPr lang="en-AU" sz="2600" i="1" dirty="0" err="1"/>
              <a:t>C</a:t>
            </a:r>
            <a:r>
              <a:rPr lang="en-AU" sz="2600" i="1" baseline="-25000" dirty="0" err="1"/>
              <a:t>i</a:t>
            </a:r>
            <a:r>
              <a:rPr lang="en-AU" sz="2600" i="1" dirty="0"/>
              <a:t> P</a:t>
            </a:r>
            <a:r>
              <a:rPr lang="en-AU" sz="2600" i="1" baseline="-25000" dirty="0"/>
              <a:t>i</a:t>
            </a:r>
            <a:endParaRPr lang="en-US" sz="2600" baseline="-25000" dirty="0"/>
          </a:p>
        </p:txBody>
      </p:sp>
      <p:pic>
        <p:nvPicPr>
          <p:cNvPr id="4" name="Picture 2" descr="C:\jobs\Marries\CH04\Tiff\AACFLOt0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97703"/>
            <a:ext cx="6400800" cy="23646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Carry </a:t>
            </a:r>
            <a:r>
              <a:rPr lang="en-AU" dirty="0" err="1"/>
              <a:t>Lookahead</a:t>
            </a:r>
            <a:r>
              <a:rPr lang="en-AU" dirty="0"/>
              <a:t>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/>
          </a:p>
          <a:p>
            <a:r>
              <a:rPr lang="en-AU" dirty="0"/>
              <a:t>All carries can be generated simultaneously</a:t>
            </a:r>
            <a:endParaRPr lang="en-US" dirty="0"/>
          </a:p>
          <a:p>
            <a:pPr lvl="1"/>
            <a:r>
              <a:rPr lang="en-AU" i="1" dirty="0"/>
              <a:t>C</a:t>
            </a:r>
            <a:r>
              <a:rPr lang="en-AU" baseline="-25000" dirty="0"/>
              <a:t>2</a:t>
            </a:r>
            <a:r>
              <a:rPr lang="en-AU" dirty="0"/>
              <a:t> = </a:t>
            </a:r>
            <a:r>
              <a:rPr lang="en-AU" i="1" dirty="0"/>
              <a:t>G</a:t>
            </a:r>
            <a:r>
              <a:rPr lang="en-AU" baseline="-25000" dirty="0"/>
              <a:t>1</a:t>
            </a:r>
            <a:r>
              <a:rPr lang="en-AU" dirty="0"/>
              <a:t> + </a:t>
            </a:r>
            <a:r>
              <a:rPr lang="en-AU" i="1" dirty="0"/>
              <a:t>P</a:t>
            </a:r>
            <a:r>
              <a:rPr lang="en-AU" baseline="-25000" dirty="0"/>
              <a:t>1</a:t>
            </a:r>
            <a:r>
              <a:rPr lang="en-AU" i="1" dirty="0"/>
              <a:t>C</a:t>
            </a:r>
            <a:r>
              <a:rPr lang="en-AU" baseline="-25000" dirty="0"/>
              <a:t>1</a:t>
            </a:r>
          </a:p>
          <a:p>
            <a:pPr lvl="1"/>
            <a:r>
              <a:rPr lang="en-AU" i="1" dirty="0"/>
              <a:t>C</a:t>
            </a:r>
            <a:r>
              <a:rPr lang="en-AU" baseline="-25000" dirty="0"/>
              <a:t>3</a:t>
            </a:r>
            <a:r>
              <a:rPr lang="en-AU" dirty="0"/>
              <a:t> = </a:t>
            </a:r>
            <a:r>
              <a:rPr lang="en-AU" i="1" dirty="0"/>
              <a:t>G</a:t>
            </a:r>
            <a:r>
              <a:rPr lang="en-AU" baseline="-25000" dirty="0"/>
              <a:t>2</a:t>
            </a:r>
            <a:r>
              <a:rPr lang="en-AU" dirty="0"/>
              <a:t> + </a:t>
            </a:r>
            <a:r>
              <a:rPr lang="en-AU" i="1" dirty="0"/>
              <a:t>P</a:t>
            </a:r>
            <a:r>
              <a:rPr lang="en-AU" baseline="-25000" dirty="0"/>
              <a:t>2</a:t>
            </a:r>
            <a:r>
              <a:rPr lang="en-AU" i="1" dirty="0"/>
              <a:t>C</a:t>
            </a:r>
            <a:r>
              <a:rPr lang="en-AU" baseline="-25000" dirty="0"/>
              <a:t>2</a:t>
            </a:r>
            <a:r>
              <a:rPr lang="en-AU" dirty="0"/>
              <a:t> = </a:t>
            </a:r>
            <a:r>
              <a:rPr lang="en-AU" i="1" dirty="0"/>
              <a:t>G</a:t>
            </a:r>
            <a:r>
              <a:rPr lang="en-AU" baseline="-25000" dirty="0"/>
              <a:t>2</a:t>
            </a:r>
            <a:r>
              <a:rPr lang="en-AU" dirty="0"/>
              <a:t> + </a:t>
            </a:r>
            <a:r>
              <a:rPr lang="en-AU" i="1" dirty="0"/>
              <a:t>P</a:t>
            </a:r>
            <a:r>
              <a:rPr lang="en-AU" baseline="-25000" dirty="0"/>
              <a:t>2</a:t>
            </a:r>
            <a:r>
              <a:rPr lang="en-AU" i="1" dirty="0"/>
              <a:t>G</a:t>
            </a:r>
            <a:r>
              <a:rPr lang="en-AU" baseline="-25000" dirty="0"/>
              <a:t>1</a:t>
            </a:r>
            <a:r>
              <a:rPr lang="en-AU" dirty="0"/>
              <a:t> + </a:t>
            </a:r>
            <a:r>
              <a:rPr lang="en-AU" i="1" dirty="0"/>
              <a:t>P</a:t>
            </a:r>
            <a:r>
              <a:rPr lang="en-AU" baseline="-25000" dirty="0"/>
              <a:t>2</a:t>
            </a:r>
            <a:r>
              <a:rPr lang="en-AU" i="1" dirty="0"/>
              <a:t>P</a:t>
            </a:r>
            <a:r>
              <a:rPr lang="en-AU" baseline="-25000" dirty="0"/>
              <a:t>1</a:t>
            </a:r>
            <a:r>
              <a:rPr lang="en-AU" i="1" dirty="0"/>
              <a:t>C</a:t>
            </a:r>
            <a:r>
              <a:rPr lang="en-AU" baseline="-25000" dirty="0"/>
              <a:t>1</a:t>
            </a:r>
          </a:p>
          <a:p>
            <a:pPr lvl="1"/>
            <a:r>
              <a:rPr lang="en-AU" i="1" dirty="0"/>
              <a:t>C</a:t>
            </a:r>
            <a:r>
              <a:rPr lang="en-AU" baseline="-25000" dirty="0"/>
              <a:t>4</a:t>
            </a:r>
            <a:r>
              <a:rPr lang="en-AU" dirty="0"/>
              <a:t> = </a:t>
            </a:r>
            <a:r>
              <a:rPr lang="en-AU" i="1" dirty="0"/>
              <a:t>G</a:t>
            </a:r>
            <a:r>
              <a:rPr lang="en-AU" baseline="-25000" dirty="0"/>
              <a:t>3</a:t>
            </a:r>
            <a:r>
              <a:rPr lang="en-AU" dirty="0"/>
              <a:t> + </a:t>
            </a:r>
            <a:r>
              <a:rPr lang="en-AU" i="1" dirty="0"/>
              <a:t>P</a:t>
            </a:r>
            <a:r>
              <a:rPr lang="en-AU" baseline="-25000" dirty="0"/>
              <a:t>3</a:t>
            </a:r>
            <a:r>
              <a:rPr lang="en-AU" i="1" dirty="0"/>
              <a:t>C</a:t>
            </a:r>
            <a:r>
              <a:rPr lang="en-AU" baseline="-25000" dirty="0"/>
              <a:t>3</a:t>
            </a:r>
            <a:r>
              <a:rPr lang="en-AU" dirty="0"/>
              <a:t> = </a:t>
            </a:r>
            <a:r>
              <a:rPr lang="en-AU" i="1" dirty="0"/>
              <a:t>G</a:t>
            </a:r>
            <a:r>
              <a:rPr lang="en-AU" baseline="-25000" dirty="0"/>
              <a:t>3</a:t>
            </a:r>
            <a:r>
              <a:rPr lang="en-AU" dirty="0"/>
              <a:t> + </a:t>
            </a:r>
            <a:r>
              <a:rPr lang="en-AU" i="1" dirty="0"/>
              <a:t>P</a:t>
            </a:r>
            <a:r>
              <a:rPr lang="en-AU" baseline="-25000" dirty="0"/>
              <a:t>3</a:t>
            </a:r>
            <a:r>
              <a:rPr lang="en-AU" i="1" dirty="0"/>
              <a:t>G</a:t>
            </a:r>
            <a:r>
              <a:rPr lang="en-AU" baseline="-25000" dirty="0"/>
              <a:t>2</a:t>
            </a:r>
            <a:r>
              <a:rPr lang="en-AU" dirty="0"/>
              <a:t> + </a:t>
            </a:r>
            <a:r>
              <a:rPr lang="en-AU" i="1" dirty="0"/>
              <a:t>P</a:t>
            </a:r>
            <a:r>
              <a:rPr lang="en-AU" baseline="-25000" dirty="0"/>
              <a:t>3</a:t>
            </a:r>
            <a:r>
              <a:rPr lang="en-AU" i="1" dirty="0"/>
              <a:t>P</a:t>
            </a:r>
            <a:r>
              <a:rPr lang="en-AU" baseline="-25000" dirty="0"/>
              <a:t>2</a:t>
            </a:r>
            <a:r>
              <a:rPr lang="en-AU" i="1" dirty="0"/>
              <a:t>G</a:t>
            </a:r>
            <a:r>
              <a:rPr lang="en-AU" baseline="-25000" dirty="0"/>
              <a:t>1</a:t>
            </a:r>
            <a:r>
              <a:rPr lang="en-AU" dirty="0"/>
              <a:t> + </a:t>
            </a:r>
            <a:r>
              <a:rPr lang="en-AU" i="1" dirty="0"/>
              <a:t>P</a:t>
            </a:r>
            <a:r>
              <a:rPr lang="en-AU" baseline="-25000" dirty="0"/>
              <a:t>3 </a:t>
            </a:r>
            <a:r>
              <a:rPr lang="en-AU" i="1" dirty="0"/>
              <a:t>P</a:t>
            </a:r>
            <a:r>
              <a:rPr lang="en-AU" baseline="-25000" dirty="0"/>
              <a:t>2</a:t>
            </a:r>
            <a:r>
              <a:rPr lang="en-AU" i="1" dirty="0"/>
              <a:t>P</a:t>
            </a:r>
            <a:r>
              <a:rPr lang="en-AU" baseline="-25000" dirty="0"/>
              <a:t>1</a:t>
            </a:r>
            <a:r>
              <a:rPr lang="en-AU" i="1" dirty="0"/>
              <a:t>C</a:t>
            </a:r>
            <a:r>
              <a:rPr lang="en-AU" baseline="-25000" dirty="0"/>
              <a:t>1</a:t>
            </a:r>
            <a:endParaRPr lang="en-US" baseline="-25000" dirty="0"/>
          </a:p>
          <a:p>
            <a:endParaRPr lang="en-US" dirty="0"/>
          </a:p>
          <a:p>
            <a:endParaRPr lang="en-US" dirty="0"/>
          </a:p>
          <a:p>
            <a:endParaRPr lang="en-US" sz="3300" baseline="-25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Carry </a:t>
            </a:r>
            <a:r>
              <a:rPr lang="en-AU" dirty="0" err="1"/>
              <a:t>Lookahead</a:t>
            </a:r>
            <a:r>
              <a:rPr lang="en-AU" dirty="0"/>
              <a:t>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sz="3300" baseline="-25000" dirty="0"/>
          </a:p>
        </p:txBody>
      </p:sp>
      <p:pic>
        <p:nvPicPr>
          <p:cNvPr id="4" name="Picture 4" descr="C:\jobs\Marries\CH04\Tiff\AACFLOU0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3788" y="1600200"/>
            <a:ext cx="4651375" cy="4686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Logic Circuits: Combinational and Sequential</a:t>
            </a:r>
          </a:p>
          <a:p>
            <a:r>
              <a:rPr lang="en-AU" dirty="0"/>
              <a:t>Combinational Circuits</a:t>
            </a:r>
          </a:p>
          <a:p>
            <a:pPr lvl="1"/>
            <a:r>
              <a:rPr lang="en-AU" dirty="0"/>
              <a:t>A combinational circuit consists of logic gates whose outputs at any time are determined from only the present combination of inputs</a:t>
            </a:r>
          </a:p>
          <a:p>
            <a:r>
              <a:rPr lang="en-AU" dirty="0"/>
              <a:t>Sequential Circuits</a:t>
            </a:r>
          </a:p>
          <a:p>
            <a:pPr lvl="1"/>
            <a:r>
              <a:rPr lang="en-AU" dirty="0"/>
              <a:t>A sequential circuits employ storage elements and logic gates</a:t>
            </a:r>
            <a:endParaRPr lang="en-US" dirty="0"/>
          </a:p>
          <a:p>
            <a:pPr lvl="1"/>
            <a:r>
              <a:rPr lang="en-AU" dirty="0"/>
              <a:t>The outputs are a function of the inputs and the state of the storage elements. </a:t>
            </a:r>
          </a:p>
          <a:p>
            <a:pPr lvl="1"/>
            <a:r>
              <a:rPr lang="en-US" dirty="0"/>
              <a:t>The state of the storage elements, in turn, is a function of the previous inputs (and the previous state)</a:t>
            </a:r>
            <a:endParaRPr lang="en-A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4-Bit Adder with Carry </a:t>
            </a:r>
            <a:r>
              <a:rPr lang="en-AU" dirty="0" err="1"/>
              <a:t>Lookahead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sz="3300" baseline="-25000" dirty="0"/>
          </a:p>
        </p:txBody>
      </p:sp>
      <p:pic>
        <p:nvPicPr>
          <p:cNvPr id="5" name="Picture 4" descr="C:\jobs\Marries\CH04\Tiff\AACFLOV0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4300" y="1524000"/>
            <a:ext cx="4127500" cy="49799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Half </a:t>
            </a:r>
            <a:r>
              <a:rPr lang="en-US" dirty="0" err="1"/>
              <a:t>Subtractor</a:t>
            </a:r>
            <a:endParaRPr lang="en-US" dirty="0"/>
          </a:p>
          <a:p>
            <a:pPr lvl="1"/>
            <a:r>
              <a:rPr lang="en-US" dirty="0"/>
              <a:t>Produces </a:t>
            </a:r>
            <a:r>
              <a:rPr lang="en-US" i="1" dirty="0"/>
              <a:t>x</a:t>
            </a:r>
            <a:r>
              <a:rPr lang="en-US" dirty="0"/>
              <a:t> -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D – difference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 = </a:t>
            </a:r>
            <a:r>
              <a:rPr lang="en-US" i="1" dirty="0" err="1"/>
              <a:t>x’y</a:t>
            </a:r>
            <a:r>
              <a:rPr lang="en-US" dirty="0"/>
              <a:t> +</a:t>
            </a:r>
            <a:r>
              <a:rPr lang="en-US" i="1" dirty="0" err="1"/>
              <a:t>xy</a:t>
            </a:r>
            <a:r>
              <a:rPr lang="en-US" i="1" dirty="0"/>
              <a:t>’</a:t>
            </a:r>
            <a:r>
              <a:rPr lang="en-US" dirty="0"/>
              <a:t> = </a:t>
            </a:r>
            <a:r>
              <a:rPr lang="en-US" i="1" dirty="0"/>
              <a:t>S</a:t>
            </a:r>
            <a:r>
              <a:rPr lang="en-US" dirty="0"/>
              <a:t> of half adder</a:t>
            </a:r>
          </a:p>
          <a:p>
            <a:r>
              <a:rPr lang="en-US" dirty="0"/>
              <a:t>B = </a:t>
            </a:r>
            <a:r>
              <a:rPr lang="en-US" i="1" dirty="0" err="1"/>
              <a:t>x’y</a:t>
            </a:r>
            <a:endParaRPr lang="en-US" i="1" dirty="0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err="1"/>
              <a:t>Subtractor</a:t>
            </a:r>
            <a:endParaRPr lang="en-US" dirty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010275" y="1897063"/>
            <a:ext cx="1774825" cy="730250"/>
            <a:chOff x="3560" y="799"/>
            <a:chExt cx="1118" cy="460"/>
          </a:xfrm>
        </p:grpSpPr>
        <p:sp>
          <p:nvSpPr>
            <p:cNvPr id="491525" name="AutoShape 5"/>
            <p:cNvSpPr>
              <a:spLocks noChangeArrowheads="1"/>
            </p:cNvSpPr>
            <p:nvPr/>
          </p:nvSpPr>
          <p:spPr bwMode="auto">
            <a:xfrm>
              <a:off x="3901" y="799"/>
              <a:ext cx="453" cy="454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91526" name="Line 6"/>
            <p:cNvSpPr>
              <a:spLocks noChangeShapeType="1"/>
            </p:cNvSpPr>
            <p:nvPr/>
          </p:nvSpPr>
          <p:spPr bwMode="auto">
            <a:xfrm>
              <a:off x="3730" y="1139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1528" name="Line 8"/>
            <p:cNvSpPr>
              <a:spLocks noChangeShapeType="1"/>
            </p:cNvSpPr>
            <p:nvPr/>
          </p:nvSpPr>
          <p:spPr bwMode="auto">
            <a:xfrm>
              <a:off x="3730" y="913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1530" name="Line 10"/>
            <p:cNvSpPr>
              <a:spLocks noChangeShapeType="1"/>
            </p:cNvSpPr>
            <p:nvPr/>
          </p:nvSpPr>
          <p:spPr bwMode="auto">
            <a:xfrm>
              <a:off x="4354" y="913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1531" name="Text Box 11"/>
            <p:cNvSpPr txBox="1">
              <a:spLocks noChangeArrowheads="1"/>
            </p:cNvSpPr>
            <p:nvPr/>
          </p:nvSpPr>
          <p:spPr bwMode="auto">
            <a:xfrm>
              <a:off x="3983" y="913"/>
              <a:ext cx="259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HS</a:t>
              </a:r>
            </a:p>
          </p:txBody>
        </p:sp>
        <p:sp>
          <p:nvSpPr>
            <p:cNvPr id="491533" name="Line 13"/>
            <p:cNvSpPr>
              <a:spLocks noChangeShapeType="1"/>
            </p:cNvSpPr>
            <p:nvPr/>
          </p:nvSpPr>
          <p:spPr bwMode="auto">
            <a:xfrm>
              <a:off x="4354" y="1139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1535" name="Text Box 15"/>
            <p:cNvSpPr txBox="1">
              <a:spLocks noChangeArrowheads="1"/>
            </p:cNvSpPr>
            <p:nvPr/>
          </p:nvSpPr>
          <p:spPr bwMode="auto">
            <a:xfrm>
              <a:off x="3560" y="799"/>
              <a:ext cx="113" cy="3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2500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  <a:p>
              <a:pPr>
                <a:spcBef>
                  <a:spcPct val="2500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491536" name="Text Box 16"/>
            <p:cNvSpPr txBox="1">
              <a:spLocks noChangeArrowheads="1"/>
            </p:cNvSpPr>
            <p:nvPr/>
          </p:nvSpPr>
          <p:spPr bwMode="auto">
            <a:xfrm>
              <a:off x="4565" y="823"/>
              <a:ext cx="113" cy="43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25000"/>
                </a:spcBef>
              </a:pPr>
              <a:r>
                <a:rPr lang="en-US" sz="2000" b="1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  <a:p>
              <a:pPr>
                <a:spcBef>
                  <a:spcPct val="25000"/>
                </a:spcBef>
              </a:pPr>
              <a:r>
                <a:rPr lang="en-US" sz="2000" b="1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</p:grpSp>
      <p:graphicFrame>
        <p:nvGraphicFramePr>
          <p:cNvPr id="491612" name="Group 92"/>
          <p:cNvGraphicFramePr>
            <a:graphicFrameLocks noGrp="1"/>
          </p:cNvGraphicFramePr>
          <p:nvPr/>
        </p:nvGraphicFramePr>
        <p:xfrm>
          <a:off x="971550" y="3211513"/>
          <a:ext cx="2159000" cy="21590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  y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   D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91613" name="Text Box 93"/>
          <p:cNvSpPr txBox="1">
            <a:spLocks noChangeArrowheads="1"/>
          </p:cNvSpPr>
          <p:nvPr/>
        </p:nvSpPr>
        <p:spPr bwMode="auto">
          <a:xfrm>
            <a:off x="6370638" y="2978150"/>
            <a:ext cx="900112" cy="147732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algn="r">
              <a:spcBef>
                <a:spcPct val="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-    y</a:t>
            </a:r>
          </a:p>
          <a:p>
            <a:pPr algn="r">
              <a:spcBef>
                <a:spcPct val="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───</a:t>
            </a:r>
          </a:p>
          <a:p>
            <a:pPr algn="r">
              <a:spcBef>
                <a:spcPct val="0"/>
              </a:spcBef>
            </a:pPr>
            <a:r>
              <a:rPr lang="en-US" sz="24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9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9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en-US" dirty="0" err="1"/>
              <a:t>Subtractor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 -</a:t>
            </a:r>
            <a:r>
              <a:rPr lang="en-US" i="1" dirty="0"/>
              <a:t>y</a:t>
            </a:r>
            <a:r>
              <a:rPr lang="en-US" dirty="0"/>
              <a:t>) –</a:t>
            </a:r>
            <a:r>
              <a:rPr lang="en-US" i="1" dirty="0"/>
              <a:t>z</a:t>
            </a:r>
            <a:r>
              <a:rPr lang="en-US" dirty="0"/>
              <a:t>; where </a:t>
            </a:r>
            <a:r>
              <a:rPr lang="en-US" i="1" dirty="0"/>
              <a:t>z</a:t>
            </a:r>
            <a:r>
              <a:rPr lang="en-US" dirty="0"/>
              <a:t> represents a borrow</a:t>
            </a:r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Adder</a:t>
            </a:r>
          </a:p>
        </p:txBody>
      </p:sp>
      <p:graphicFrame>
        <p:nvGraphicFramePr>
          <p:cNvPr id="492746" name="Group 202"/>
          <p:cNvGraphicFramePr>
            <a:graphicFrameLocks noGrp="1"/>
          </p:cNvGraphicFramePr>
          <p:nvPr/>
        </p:nvGraphicFramePr>
        <p:xfrm>
          <a:off x="971550" y="2971800"/>
          <a:ext cx="2159000" cy="3336927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  y  z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   D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654800" y="1954213"/>
            <a:ext cx="1758950" cy="730250"/>
            <a:chOff x="4024" y="799"/>
            <a:chExt cx="1108" cy="460"/>
          </a:xfrm>
        </p:grpSpPr>
        <p:sp>
          <p:nvSpPr>
            <p:cNvPr id="492549" name="AutoShape 5"/>
            <p:cNvSpPr>
              <a:spLocks noChangeArrowheads="1"/>
            </p:cNvSpPr>
            <p:nvPr/>
          </p:nvSpPr>
          <p:spPr bwMode="auto">
            <a:xfrm>
              <a:off x="4355" y="799"/>
              <a:ext cx="453" cy="454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92550" name="Line 6"/>
            <p:cNvSpPr>
              <a:spLocks noChangeShapeType="1"/>
            </p:cNvSpPr>
            <p:nvPr/>
          </p:nvSpPr>
          <p:spPr bwMode="auto">
            <a:xfrm>
              <a:off x="4184" y="1139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2551" name="Line 7"/>
            <p:cNvSpPr>
              <a:spLocks noChangeShapeType="1"/>
            </p:cNvSpPr>
            <p:nvPr/>
          </p:nvSpPr>
          <p:spPr bwMode="auto">
            <a:xfrm>
              <a:off x="4184" y="913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2552" name="Line 8"/>
            <p:cNvSpPr>
              <a:spLocks noChangeShapeType="1"/>
            </p:cNvSpPr>
            <p:nvPr/>
          </p:nvSpPr>
          <p:spPr bwMode="auto">
            <a:xfrm>
              <a:off x="4808" y="913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2553" name="Text Box 9"/>
            <p:cNvSpPr txBox="1">
              <a:spLocks noChangeArrowheads="1"/>
            </p:cNvSpPr>
            <p:nvPr/>
          </p:nvSpPr>
          <p:spPr bwMode="auto">
            <a:xfrm>
              <a:off x="4454" y="913"/>
              <a:ext cx="226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FS</a:t>
              </a:r>
            </a:p>
          </p:txBody>
        </p:sp>
        <p:sp>
          <p:nvSpPr>
            <p:cNvPr id="492554" name="Line 10"/>
            <p:cNvSpPr>
              <a:spLocks noChangeShapeType="1"/>
            </p:cNvSpPr>
            <p:nvPr/>
          </p:nvSpPr>
          <p:spPr bwMode="auto">
            <a:xfrm>
              <a:off x="4808" y="1139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2555" name="Text Box 11"/>
            <p:cNvSpPr txBox="1">
              <a:spLocks noChangeArrowheads="1"/>
            </p:cNvSpPr>
            <p:nvPr/>
          </p:nvSpPr>
          <p:spPr bwMode="auto">
            <a:xfrm>
              <a:off x="4024" y="835"/>
              <a:ext cx="113" cy="37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65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  <a:p>
              <a:pPr>
                <a:lnSpc>
                  <a:spcPct val="65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  <a:p>
              <a:pPr>
                <a:lnSpc>
                  <a:spcPct val="65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492556" name="Text Box 12"/>
            <p:cNvSpPr txBox="1">
              <a:spLocks noChangeArrowheads="1"/>
            </p:cNvSpPr>
            <p:nvPr/>
          </p:nvSpPr>
          <p:spPr bwMode="auto">
            <a:xfrm>
              <a:off x="5019" y="823"/>
              <a:ext cx="113" cy="43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25000"/>
                </a:spcBef>
              </a:pPr>
              <a:r>
                <a:rPr lang="en-US" sz="2000" b="1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  <a:p>
              <a:pPr>
                <a:spcBef>
                  <a:spcPct val="25000"/>
                </a:spcBef>
              </a:pPr>
              <a:r>
                <a:rPr lang="en-US" sz="2000" b="1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492592" name="Line 48"/>
            <p:cNvSpPr>
              <a:spLocks noChangeShapeType="1"/>
            </p:cNvSpPr>
            <p:nvPr/>
          </p:nvSpPr>
          <p:spPr bwMode="auto">
            <a:xfrm>
              <a:off x="4183" y="1026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492648" name="Group 104"/>
          <p:cNvGraphicFramePr>
            <a:graphicFrameLocks noGrp="1"/>
          </p:cNvGraphicFramePr>
          <p:nvPr/>
        </p:nvGraphicFramePr>
        <p:xfrm>
          <a:off x="3671888" y="2889250"/>
          <a:ext cx="2700337" cy="1439864"/>
        </p:xfrm>
        <a:graphic>
          <a:graphicData uri="http://schemas.openxmlformats.org/drawingml/2006/table">
            <a:tbl>
              <a:tblPr/>
              <a:tblGrid>
                <a:gridCol w="163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5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524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24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163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6688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51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492695" name="Group 151"/>
          <p:cNvGraphicFramePr>
            <a:graphicFrameLocks noGrp="1"/>
          </p:cNvGraphicFramePr>
          <p:nvPr/>
        </p:nvGraphicFramePr>
        <p:xfrm>
          <a:off x="3671888" y="4689475"/>
          <a:ext cx="2700337" cy="1439864"/>
        </p:xfrm>
        <a:graphic>
          <a:graphicData uri="http://schemas.openxmlformats.org/drawingml/2006/table">
            <a:tbl>
              <a:tblPr/>
              <a:tblGrid>
                <a:gridCol w="163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5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524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24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163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6688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51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92742" name="Oval 198"/>
          <p:cNvSpPr>
            <a:spLocks noChangeArrowheads="1"/>
          </p:cNvSpPr>
          <p:nvPr/>
        </p:nvSpPr>
        <p:spPr bwMode="auto">
          <a:xfrm>
            <a:off x="4648200" y="5067300"/>
            <a:ext cx="1079500" cy="29527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92743" name="Oval 199"/>
          <p:cNvSpPr>
            <a:spLocks noChangeArrowheads="1"/>
          </p:cNvSpPr>
          <p:nvPr/>
        </p:nvSpPr>
        <p:spPr bwMode="auto">
          <a:xfrm>
            <a:off x="5233988" y="5049838"/>
            <a:ext cx="1079500" cy="295275"/>
          </a:xfrm>
          <a:prstGeom prst="ellipse">
            <a:avLst/>
          </a:prstGeom>
          <a:noFill/>
          <a:ln w="28575" algn="ctr">
            <a:solidFill>
              <a:srgbClr val="33CC33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92744" name="Oval 200"/>
          <p:cNvSpPr>
            <a:spLocks noChangeArrowheads="1"/>
          </p:cNvSpPr>
          <p:nvPr/>
        </p:nvSpPr>
        <p:spPr bwMode="auto">
          <a:xfrm>
            <a:off x="5299075" y="5049838"/>
            <a:ext cx="373063" cy="696912"/>
          </a:xfrm>
          <a:prstGeom prst="ellipse">
            <a:avLst/>
          </a:prstGeom>
          <a:noFill/>
          <a:ln w="28575" algn="ctr">
            <a:solidFill>
              <a:srgbClr val="9966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92745" name="Text Box 201"/>
          <p:cNvSpPr txBox="1">
            <a:spLocks noChangeArrowheads="1"/>
          </p:cNvSpPr>
          <p:nvPr/>
        </p:nvSpPr>
        <p:spPr bwMode="auto">
          <a:xfrm>
            <a:off x="3851275" y="4329113"/>
            <a:ext cx="50641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24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xy'z'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x'yz'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x'y'z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xyz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492747" name="Text Box 203"/>
          <p:cNvSpPr txBox="1">
            <a:spLocks noChangeArrowheads="1"/>
          </p:cNvSpPr>
          <p:nvPr/>
        </p:nvSpPr>
        <p:spPr bwMode="auto">
          <a:xfrm>
            <a:off x="3851275" y="6129338"/>
            <a:ext cx="241617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x'y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x'z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yz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2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742" grpId="0" animBg="1"/>
      <p:bldP spid="492743" grpId="0" animBg="1"/>
      <p:bldP spid="492744" grpId="0" animBg="1"/>
      <p:bldP spid="492745" grpId="0"/>
      <p:bldP spid="4927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Subtractor</a:t>
            </a:r>
          </a:p>
        </p:txBody>
      </p:sp>
      <p:graphicFrame>
        <p:nvGraphicFramePr>
          <p:cNvPr id="502815" name="Object 31"/>
          <p:cNvGraphicFramePr>
            <a:graphicFrameLocks noChangeAspect="1"/>
          </p:cNvGraphicFramePr>
          <p:nvPr/>
        </p:nvGraphicFramePr>
        <p:xfrm>
          <a:off x="1423988" y="2679700"/>
          <a:ext cx="5535612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Visio" r:id="rId4" imgW="2498628" imgH="1693956" progId="">
                  <p:embed/>
                </p:oleObj>
              </mc:Choice>
              <mc:Fallback>
                <p:oleObj name="Visio" r:id="rId4" imgW="2498628" imgH="169395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2679700"/>
                        <a:ext cx="5535612" cy="375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2’s complement with binary adder</a:t>
            </a:r>
          </a:p>
          <a:p>
            <a:pPr lvl="1"/>
            <a:r>
              <a:rPr lang="en-US" i="1" dirty="0"/>
              <a:t>x</a:t>
            </a:r>
            <a:r>
              <a:rPr lang="en-US" dirty="0"/>
              <a:t> –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x</a:t>
            </a:r>
            <a:r>
              <a:rPr lang="en-US" dirty="0"/>
              <a:t> + (-</a:t>
            </a:r>
            <a:r>
              <a:rPr lang="en-US" i="1" dirty="0"/>
              <a:t>y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y’ </a:t>
            </a:r>
            <a:r>
              <a:rPr lang="en-US" dirty="0"/>
              <a:t>+ 1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Adder/Subtractor</a:t>
            </a:r>
          </a:p>
        </p:txBody>
      </p:sp>
      <p:graphicFrame>
        <p:nvGraphicFramePr>
          <p:cNvPr id="503812" name="Object 4"/>
          <p:cNvGraphicFramePr>
            <a:graphicFrameLocks noChangeAspect="1"/>
          </p:cNvGraphicFramePr>
          <p:nvPr/>
        </p:nvGraphicFramePr>
        <p:xfrm>
          <a:off x="1847850" y="3162343"/>
          <a:ext cx="5006975" cy="3695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Visio" r:id="rId4" imgW="2404750" imgH="1774911" progId="">
                  <p:embed/>
                </p:oleObj>
              </mc:Choice>
              <mc:Fallback>
                <p:oleObj name="Visio" r:id="rId4" imgW="2404750" imgH="177491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3162343"/>
                        <a:ext cx="5006975" cy="3695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M</a:t>
            </a:r>
            <a:r>
              <a:rPr lang="en-US" dirty="0"/>
              <a:t>: Control Signal (Mode)</a:t>
            </a:r>
          </a:p>
          <a:p>
            <a:pPr lvl="1"/>
            <a:r>
              <a:rPr lang="en-US" i="1" dirty="0"/>
              <a:t>M=</a:t>
            </a:r>
            <a:r>
              <a:rPr lang="en-US" dirty="0"/>
              <a:t>0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i="1" dirty="0">
                <a:sym typeface="Wingdings" pitchFamily="2" charset="2"/>
              </a:rPr>
              <a:t>F = x + y</a:t>
            </a:r>
          </a:p>
          <a:p>
            <a:pPr lvl="1"/>
            <a:r>
              <a:rPr lang="en-US" i="1" dirty="0">
                <a:sym typeface="Wingdings" pitchFamily="2" charset="2"/>
              </a:rPr>
              <a:t>M=</a:t>
            </a:r>
            <a:r>
              <a:rPr lang="en-US" dirty="0">
                <a:sym typeface="Wingdings" pitchFamily="2" charset="2"/>
              </a:rPr>
              <a:t>1  </a:t>
            </a:r>
            <a:r>
              <a:rPr lang="en-US" i="1" dirty="0">
                <a:sym typeface="Wingdings" pitchFamily="2" charset="2"/>
              </a:rPr>
              <a:t>F = x – 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overflow occurs when two number of n digits each are added and the sum occupies n+1 digits</a:t>
            </a:r>
          </a:p>
          <a:p>
            <a:r>
              <a:rPr lang="en-US" dirty="0"/>
              <a:t>When two unsigned numbers are added, an overflow is detected from the end carry out of the most significant position</a:t>
            </a:r>
          </a:p>
          <a:p>
            <a:r>
              <a:rPr lang="en-US" dirty="0"/>
              <a:t>When two signed numbers are added, the sign bit is treated as part of the number and the end carry does not indicate an overflow</a:t>
            </a:r>
          </a:p>
          <a:p>
            <a:pPr lvl="1"/>
            <a:r>
              <a:rPr lang="en-US" dirty="0"/>
              <a:t>Extra overflow detection circuits are required</a:t>
            </a:r>
          </a:p>
          <a:p>
            <a:r>
              <a:rPr lang="en-US" dirty="0"/>
              <a:t>An overflow can only occur when two numbers added are </a:t>
            </a:r>
            <a:r>
              <a:rPr lang="en-US" b="1" dirty="0"/>
              <a:t>both positive or both negative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pic>
        <p:nvPicPr>
          <p:cNvPr id="1730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49" y="2160586"/>
            <a:ext cx="7467311" cy="395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1257300" y="2052002"/>
          <a:ext cx="6096000" cy="397002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en-US"/>
                        <a:t>INPUTS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/>
                        <a:t>OUTPUTS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  <a:r>
                        <a:rPr lang="en-US" baseline="-25000"/>
                        <a:t>sign</a:t>
                      </a:r>
                      <a:r>
                        <a:rPr lang="en-US"/>
                        <a:t>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  <a:r>
                        <a:rPr lang="en-US" baseline="-25000"/>
                        <a:t>sign</a:t>
                      </a:r>
                      <a:r>
                        <a:rPr lang="en-US"/>
                        <a:t>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CARRY IN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CARRY OUT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SUM</a:t>
                      </a:r>
                      <a:r>
                        <a:rPr lang="en-US" baseline="-25000"/>
                        <a:t>sign</a:t>
                      </a:r>
                      <a:r>
                        <a:rPr lang="en-US"/>
                        <a:t>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OVERFLOW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/>
                        <a:t>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FF"/>
                          </a:solidFill>
                        </a:rPr>
                        <a:t>0</a:t>
                      </a:r>
                      <a:r>
                        <a:rPr lang="en-US"/>
                        <a:t>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FF"/>
                          </a:solidFill>
                        </a:rPr>
                        <a:t>0</a:t>
                      </a:r>
                      <a:r>
                        <a:rPr lang="en-US"/>
                        <a:t>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/>
                        <a:t>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751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 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ontent Placeholder 9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Unsigned Binary Numbers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2’s Complement Numbers</a:t>
            </a:r>
          </a:p>
          <a:p>
            <a:endParaRPr lang="en-US" dirty="0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Overflow</a:t>
            </a:r>
          </a:p>
        </p:txBody>
      </p:sp>
      <p:grpSp>
        <p:nvGrpSpPr>
          <p:cNvPr id="2" name="Group 44"/>
          <p:cNvGrpSpPr>
            <a:grpSpLocks noChangeAspect="1"/>
          </p:cNvGrpSpPr>
          <p:nvPr/>
        </p:nvGrpSpPr>
        <p:grpSpPr bwMode="auto">
          <a:xfrm>
            <a:off x="3671888" y="1239838"/>
            <a:ext cx="5221287" cy="2212975"/>
            <a:chOff x="725" y="1026"/>
            <a:chExt cx="4649" cy="1969"/>
          </a:xfrm>
        </p:grpSpPr>
        <p:sp>
          <p:nvSpPr>
            <p:cNvPr id="544813" name="AutoShape 45"/>
            <p:cNvSpPr>
              <a:spLocks noChangeAspect="1" noChangeArrowheads="1"/>
            </p:cNvSpPr>
            <p:nvPr/>
          </p:nvSpPr>
          <p:spPr bwMode="auto">
            <a:xfrm>
              <a:off x="4354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FA</a:t>
              </a:r>
            </a:p>
          </p:txBody>
        </p:sp>
        <p:sp>
          <p:nvSpPr>
            <p:cNvPr id="544814" name="Text Box 46"/>
            <p:cNvSpPr txBox="1">
              <a:spLocks noChangeAspect="1" noChangeArrowheads="1"/>
            </p:cNvSpPr>
            <p:nvPr/>
          </p:nvSpPr>
          <p:spPr bwMode="auto">
            <a:xfrm>
              <a:off x="1064" y="1026"/>
              <a:ext cx="3630" cy="19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 x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x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 x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4815" name="Line 47"/>
            <p:cNvSpPr>
              <a:spLocks noChangeAspect="1" noChangeShapeType="1"/>
            </p:cNvSpPr>
            <p:nvPr/>
          </p:nvSpPr>
          <p:spPr bwMode="auto">
            <a:xfrm rot="5400000">
              <a:off x="4691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16" name="Line 48"/>
            <p:cNvSpPr>
              <a:spLocks noChangeAspect="1" noChangeShapeType="1"/>
            </p:cNvSpPr>
            <p:nvPr/>
          </p:nvSpPr>
          <p:spPr bwMode="auto">
            <a:xfrm>
              <a:off x="4694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17" name="Line 49"/>
            <p:cNvSpPr>
              <a:spLocks noChangeAspect="1" noChangeShapeType="1"/>
            </p:cNvSpPr>
            <p:nvPr/>
          </p:nvSpPr>
          <p:spPr bwMode="auto">
            <a:xfrm>
              <a:off x="4581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18" name="Line 50"/>
            <p:cNvSpPr>
              <a:spLocks noChangeAspect="1" noChangeShapeType="1"/>
            </p:cNvSpPr>
            <p:nvPr/>
          </p:nvSpPr>
          <p:spPr bwMode="auto">
            <a:xfrm rot="5400000">
              <a:off x="4637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19" name="Line 51"/>
            <p:cNvSpPr>
              <a:spLocks noChangeAspect="1" noChangeShapeType="1"/>
            </p:cNvSpPr>
            <p:nvPr/>
          </p:nvSpPr>
          <p:spPr bwMode="auto">
            <a:xfrm rot="5400000">
              <a:off x="4464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20" name="Line 52"/>
            <p:cNvSpPr>
              <a:spLocks noChangeAspect="1" noChangeShapeType="1"/>
            </p:cNvSpPr>
            <p:nvPr/>
          </p:nvSpPr>
          <p:spPr bwMode="auto">
            <a:xfrm rot="5400000">
              <a:off x="4354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21" name="Line 53"/>
            <p:cNvSpPr>
              <a:spLocks noChangeAspect="1" noChangeShapeType="1"/>
            </p:cNvSpPr>
            <p:nvPr/>
          </p:nvSpPr>
          <p:spPr bwMode="auto">
            <a:xfrm rot="16200000" flipV="1">
              <a:off x="3618" y="2140"/>
              <a:ext cx="1020" cy="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22" name="Line 54"/>
            <p:cNvSpPr>
              <a:spLocks noChangeAspect="1" noChangeShapeType="1"/>
            </p:cNvSpPr>
            <p:nvPr/>
          </p:nvSpPr>
          <p:spPr bwMode="auto">
            <a:xfrm rot="5400000">
              <a:off x="3901" y="140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23" name="AutoShape 55"/>
            <p:cNvSpPr>
              <a:spLocks noChangeAspect="1" noChangeArrowheads="1"/>
            </p:cNvSpPr>
            <p:nvPr/>
          </p:nvSpPr>
          <p:spPr bwMode="auto">
            <a:xfrm>
              <a:off x="3220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FA</a:t>
              </a:r>
            </a:p>
          </p:txBody>
        </p:sp>
        <p:sp>
          <p:nvSpPr>
            <p:cNvPr id="544824" name="Line 56"/>
            <p:cNvSpPr>
              <a:spLocks noChangeAspect="1" noChangeShapeType="1"/>
            </p:cNvSpPr>
            <p:nvPr/>
          </p:nvSpPr>
          <p:spPr bwMode="auto">
            <a:xfrm rot="5400000">
              <a:off x="3557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25" name="Line 57"/>
            <p:cNvSpPr>
              <a:spLocks noChangeAspect="1" noChangeShapeType="1"/>
            </p:cNvSpPr>
            <p:nvPr/>
          </p:nvSpPr>
          <p:spPr bwMode="auto">
            <a:xfrm>
              <a:off x="3560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26" name="Line 58"/>
            <p:cNvSpPr>
              <a:spLocks noChangeAspect="1" noChangeShapeType="1"/>
            </p:cNvSpPr>
            <p:nvPr/>
          </p:nvSpPr>
          <p:spPr bwMode="auto">
            <a:xfrm>
              <a:off x="3447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27" name="Line 59"/>
            <p:cNvSpPr>
              <a:spLocks noChangeAspect="1" noChangeShapeType="1"/>
            </p:cNvSpPr>
            <p:nvPr/>
          </p:nvSpPr>
          <p:spPr bwMode="auto">
            <a:xfrm rot="5400000">
              <a:off x="3503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28" name="Line 60"/>
            <p:cNvSpPr>
              <a:spLocks noChangeAspect="1" noChangeShapeType="1"/>
            </p:cNvSpPr>
            <p:nvPr/>
          </p:nvSpPr>
          <p:spPr bwMode="auto">
            <a:xfrm rot="5400000">
              <a:off x="3330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29" name="Line 61"/>
            <p:cNvSpPr>
              <a:spLocks noChangeAspect="1" noChangeShapeType="1"/>
            </p:cNvSpPr>
            <p:nvPr/>
          </p:nvSpPr>
          <p:spPr bwMode="auto">
            <a:xfrm rot="5400000">
              <a:off x="3220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30" name="Line 62"/>
            <p:cNvSpPr>
              <a:spLocks noChangeAspect="1" noChangeShapeType="1"/>
            </p:cNvSpPr>
            <p:nvPr/>
          </p:nvSpPr>
          <p:spPr bwMode="auto">
            <a:xfrm rot="16200000" flipV="1">
              <a:off x="2484" y="2140"/>
              <a:ext cx="1020" cy="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31" name="Line 63"/>
            <p:cNvSpPr>
              <a:spLocks noChangeAspect="1" noChangeShapeType="1"/>
            </p:cNvSpPr>
            <p:nvPr/>
          </p:nvSpPr>
          <p:spPr bwMode="auto">
            <a:xfrm rot="5400000">
              <a:off x="2767" y="140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32" name="AutoShape 64"/>
            <p:cNvSpPr>
              <a:spLocks noChangeAspect="1" noChangeArrowheads="1"/>
            </p:cNvSpPr>
            <p:nvPr/>
          </p:nvSpPr>
          <p:spPr bwMode="auto">
            <a:xfrm>
              <a:off x="2086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FA</a:t>
              </a:r>
            </a:p>
          </p:txBody>
        </p:sp>
        <p:sp>
          <p:nvSpPr>
            <p:cNvPr id="544833" name="Line 65"/>
            <p:cNvSpPr>
              <a:spLocks noChangeAspect="1" noChangeShapeType="1"/>
            </p:cNvSpPr>
            <p:nvPr/>
          </p:nvSpPr>
          <p:spPr bwMode="auto">
            <a:xfrm rot="5400000">
              <a:off x="2423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34" name="Line 66"/>
            <p:cNvSpPr>
              <a:spLocks noChangeAspect="1" noChangeShapeType="1"/>
            </p:cNvSpPr>
            <p:nvPr/>
          </p:nvSpPr>
          <p:spPr bwMode="auto">
            <a:xfrm>
              <a:off x="2426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35" name="Line 67"/>
            <p:cNvSpPr>
              <a:spLocks noChangeAspect="1" noChangeShapeType="1"/>
            </p:cNvSpPr>
            <p:nvPr/>
          </p:nvSpPr>
          <p:spPr bwMode="auto">
            <a:xfrm>
              <a:off x="2313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36" name="Line 68"/>
            <p:cNvSpPr>
              <a:spLocks noChangeAspect="1" noChangeShapeType="1"/>
            </p:cNvSpPr>
            <p:nvPr/>
          </p:nvSpPr>
          <p:spPr bwMode="auto">
            <a:xfrm rot="5400000">
              <a:off x="2369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37" name="Line 69"/>
            <p:cNvSpPr>
              <a:spLocks noChangeAspect="1" noChangeShapeType="1"/>
            </p:cNvSpPr>
            <p:nvPr/>
          </p:nvSpPr>
          <p:spPr bwMode="auto">
            <a:xfrm rot="5400000">
              <a:off x="2196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38" name="Line 70"/>
            <p:cNvSpPr>
              <a:spLocks noChangeAspect="1" noChangeShapeType="1"/>
            </p:cNvSpPr>
            <p:nvPr/>
          </p:nvSpPr>
          <p:spPr bwMode="auto">
            <a:xfrm rot="5400000">
              <a:off x="2086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39" name="Line 71"/>
            <p:cNvSpPr>
              <a:spLocks noChangeAspect="1" noChangeShapeType="1"/>
            </p:cNvSpPr>
            <p:nvPr/>
          </p:nvSpPr>
          <p:spPr bwMode="auto">
            <a:xfrm rot="16200000" flipV="1">
              <a:off x="1350" y="2140"/>
              <a:ext cx="1020" cy="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40" name="Line 72"/>
            <p:cNvSpPr>
              <a:spLocks noChangeAspect="1" noChangeShapeType="1"/>
            </p:cNvSpPr>
            <p:nvPr/>
          </p:nvSpPr>
          <p:spPr bwMode="auto">
            <a:xfrm rot="5400000">
              <a:off x="1633" y="140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41" name="AutoShape 73"/>
            <p:cNvSpPr>
              <a:spLocks noChangeAspect="1" noChangeArrowheads="1"/>
            </p:cNvSpPr>
            <p:nvPr/>
          </p:nvSpPr>
          <p:spPr bwMode="auto">
            <a:xfrm>
              <a:off x="952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FA</a:t>
              </a:r>
            </a:p>
          </p:txBody>
        </p:sp>
        <p:sp>
          <p:nvSpPr>
            <p:cNvPr id="544842" name="Line 74"/>
            <p:cNvSpPr>
              <a:spLocks noChangeAspect="1" noChangeShapeType="1"/>
            </p:cNvSpPr>
            <p:nvPr/>
          </p:nvSpPr>
          <p:spPr bwMode="auto">
            <a:xfrm rot="5400000">
              <a:off x="1289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43" name="Line 75"/>
            <p:cNvSpPr>
              <a:spLocks noChangeAspect="1" noChangeShapeType="1"/>
            </p:cNvSpPr>
            <p:nvPr/>
          </p:nvSpPr>
          <p:spPr bwMode="auto">
            <a:xfrm>
              <a:off x="1292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44" name="Line 76"/>
            <p:cNvSpPr>
              <a:spLocks noChangeAspect="1" noChangeShapeType="1"/>
            </p:cNvSpPr>
            <p:nvPr/>
          </p:nvSpPr>
          <p:spPr bwMode="auto">
            <a:xfrm>
              <a:off x="1179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45" name="Line 77"/>
            <p:cNvSpPr>
              <a:spLocks noChangeAspect="1" noChangeShapeType="1"/>
            </p:cNvSpPr>
            <p:nvPr/>
          </p:nvSpPr>
          <p:spPr bwMode="auto">
            <a:xfrm rot="5400000">
              <a:off x="1235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46" name="Line 78"/>
            <p:cNvSpPr>
              <a:spLocks noChangeAspect="1" noChangeShapeType="1"/>
            </p:cNvSpPr>
            <p:nvPr/>
          </p:nvSpPr>
          <p:spPr bwMode="auto">
            <a:xfrm rot="5400000">
              <a:off x="1062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47" name="Line 79"/>
            <p:cNvSpPr>
              <a:spLocks noChangeAspect="1" noChangeShapeType="1"/>
            </p:cNvSpPr>
            <p:nvPr/>
          </p:nvSpPr>
          <p:spPr bwMode="auto">
            <a:xfrm rot="5400000">
              <a:off x="952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48" name="Text Box 80"/>
            <p:cNvSpPr txBox="1">
              <a:spLocks noChangeAspect="1" noChangeArrowheads="1"/>
            </p:cNvSpPr>
            <p:nvPr/>
          </p:nvSpPr>
          <p:spPr bwMode="auto">
            <a:xfrm>
              <a:off x="1242" y="1258"/>
              <a:ext cx="3630" cy="19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 y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y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 y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4849" name="Text Box 81"/>
            <p:cNvSpPr txBox="1">
              <a:spLocks noChangeAspect="1" noChangeArrowheads="1"/>
            </p:cNvSpPr>
            <p:nvPr/>
          </p:nvSpPr>
          <p:spPr bwMode="auto">
            <a:xfrm>
              <a:off x="1293" y="2798"/>
              <a:ext cx="3742" cy="19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S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S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S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4850" name="Text Box 82"/>
            <p:cNvSpPr txBox="1">
              <a:spLocks noChangeAspect="1" noChangeArrowheads="1"/>
            </p:cNvSpPr>
            <p:nvPr/>
          </p:nvSpPr>
          <p:spPr bwMode="auto">
            <a:xfrm>
              <a:off x="854" y="2667"/>
              <a:ext cx="3743" cy="19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C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C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C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44851" name="Line 83"/>
            <p:cNvSpPr>
              <a:spLocks noChangeAspect="1" noChangeShapeType="1"/>
            </p:cNvSpPr>
            <p:nvPr/>
          </p:nvSpPr>
          <p:spPr bwMode="auto">
            <a:xfrm rot="5400000">
              <a:off x="4978" y="1459"/>
              <a:ext cx="0" cy="34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52" name="Text Box 84"/>
            <p:cNvSpPr txBox="1">
              <a:spLocks noChangeAspect="1" noChangeArrowheads="1"/>
            </p:cNvSpPr>
            <p:nvPr/>
          </p:nvSpPr>
          <p:spPr bwMode="auto">
            <a:xfrm>
              <a:off x="5149" y="1516"/>
              <a:ext cx="225" cy="19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sp>
        <p:nvSpPr>
          <p:cNvPr id="544854" name="Rectangle 86"/>
          <p:cNvSpPr>
            <a:spLocks noChangeArrowheads="1"/>
          </p:cNvSpPr>
          <p:nvPr/>
        </p:nvSpPr>
        <p:spPr bwMode="auto">
          <a:xfrm>
            <a:off x="2592388" y="2816225"/>
            <a:ext cx="927100" cy="3841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Carry</a:t>
            </a:r>
          </a:p>
        </p:txBody>
      </p:sp>
      <p:grpSp>
        <p:nvGrpSpPr>
          <p:cNvPr id="3" name="Group 87"/>
          <p:cNvGrpSpPr>
            <a:grpSpLocks noChangeAspect="1"/>
          </p:cNvGrpSpPr>
          <p:nvPr/>
        </p:nvGrpSpPr>
        <p:grpSpPr bwMode="auto">
          <a:xfrm>
            <a:off x="3671888" y="4095750"/>
            <a:ext cx="5221287" cy="2212975"/>
            <a:chOff x="725" y="1026"/>
            <a:chExt cx="4649" cy="1969"/>
          </a:xfrm>
        </p:grpSpPr>
        <p:sp>
          <p:nvSpPr>
            <p:cNvPr id="544856" name="AutoShape 88"/>
            <p:cNvSpPr>
              <a:spLocks noChangeAspect="1" noChangeArrowheads="1"/>
            </p:cNvSpPr>
            <p:nvPr/>
          </p:nvSpPr>
          <p:spPr bwMode="auto">
            <a:xfrm>
              <a:off x="4354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FA</a:t>
              </a:r>
            </a:p>
          </p:txBody>
        </p:sp>
        <p:sp>
          <p:nvSpPr>
            <p:cNvPr id="544857" name="Text Box 89"/>
            <p:cNvSpPr txBox="1">
              <a:spLocks noChangeAspect="1" noChangeArrowheads="1"/>
            </p:cNvSpPr>
            <p:nvPr/>
          </p:nvSpPr>
          <p:spPr bwMode="auto">
            <a:xfrm>
              <a:off x="1064" y="1026"/>
              <a:ext cx="3630" cy="19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 x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x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 x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4858" name="Line 90"/>
            <p:cNvSpPr>
              <a:spLocks noChangeAspect="1" noChangeShapeType="1"/>
            </p:cNvSpPr>
            <p:nvPr/>
          </p:nvSpPr>
          <p:spPr bwMode="auto">
            <a:xfrm rot="5400000">
              <a:off x="4691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59" name="Line 91"/>
            <p:cNvSpPr>
              <a:spLocks noChangeAspect="1" noChangeShapeType="1"/>
            </p:cNvSpPr>
            <p:nvPr/>
          </p:nvSpPr>
          <p:spPr bwMode="auto">
            <a:xfrm>
              <a:off x="4694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60" name="Line 92"/>
            <p:cNvSpPr>
              <a:spLocks noChangeAspect="1" noChangeShapeType="1"/>
            </p:cNvSpPr>
            <p:nvPr/>
          </p:nvSpPr>
          <p:spPr bwMode="auto">
            <a:xfrm>
              <a:off x="4581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61" name="Line 93"/>
            <p:cNvSpPr>
              <a:spLocks noChangeAspect="1" noChangeShapeType="1"/>
            </p:cNvSpPr>
            <p:nvPr/>
          </p:nvSpPr>
          <p:spPr bwMode="auto">
            <a:xfrm rot="5400000">
              <a:off x="4637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62" name="Line 94"/>
            <p:cNvSpPr>
              <a:spLocks noChangeAspect="1" noChangeShapeType="1"/>
            </p:cNvSpPr>
            <p:nvPr/>
          </p:nvSpPr>
          <p:spPr bwMode="auto">
            <a:xfrm rot="5400000">
              <a:off x="4464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63" name="Line 95"/>
            <p:cNvSpPr>
              <a:spLocks noChangeAspect="1" noChangeShapeType="1"/>
            </p:cNvSpPr>
            <p:nvPr/>
          </p:nvSpPr>
          <p:spPr bwMode="auto">
            <a:xfrm rot="5400000">
              <a:off x="4354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64" name="Line 96"/>
            <p:cNvSpPr>
              <a:spLocks noChangeAspect="1" noChangeShapeType="1"/>
            </p:cNvSpPr>
            <p:nvPr/>
          </p:nvSpPr>
          <p:spPr bwMode="auto">
            <a:xfrm rot="16200000" flipV="1">
              <a:off x="3618" y="2140"/>
              <a:ext cx="1020" cy="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65" name="Line 97"/>
            <p:cNvSpPr>
              <a:spLocks noChangeAspect="1" noChangeShapeType="1"/>
            </p:cNvSpPr>
            <p:nvPr/>
          </p:nvSpPr>
          <p:spPr bwMode="auto">
            <a:xfrm rot="5400000">
              <a:off x="3901" y="140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66" name="AutoShape 98"/>
            <p:cNvSpPr>
              <a:spLocks noChangeAspect="1" noChangeArrowheads="1"/>
            </p:cNvSpPr>
            <p:nvPr/>
          </p:nvSpPr>
          <p:spPr bwMode="auto">
            <a:xfrm>
              <a:off x="3220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FA</a:t>
              </a:r>
            </a:p>
          </p:txBody>
        </p:sp>
        <p:sp>
          <p:nvSpPr>
            <p:cNvPr id="544867" name="Line 99"/>
            <p:cNvSpPr>
              <a:spLocks noChangeAspect="1" noChangeShapeType="1"/>
            </p:cNvSpPr>
            <p:nvPr/>
          </p:nvSpPr>
          <p:spPr bwMode="auto">
            <a:xfrm rot="5400000">
              <a:off x="3557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68" name="Line 100"/>
            <p:cNvSpPr>
              <a:spLocks noChangeAspect="1" noChangeShapeType="1"/>
            </p:cNvSpPr>
            <p:nvPr/>
          </p:nvSpPr>
          <p:spPr bwMode="auto">
            <a:xfrm>
              <a:off x="3560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69" name="Line 101"/>
            <p:cNvSpPr>
              <a:spLocks noChangeAspect="1" noChangeShapeType="1"/>
            </p:cNvSpPr>
            <p:nvPr/>
          </p:nvSpPr>
          <p:spPr bwMode="auto">
            <a:xfrm>
              <a:off x="3447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70" name="Line 102"/>
            <p:cNvSpPr>
              <a:spLocks noChangeAspect="1" noChangeShapeType="1"/>
            </p:cNvSpPr>
            <p:nvPr/>
          </p:nvSpPr>
          <p:spPr bwMode="auto">
            <a:xfrm rot="5400000">
              <a:off x="3503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71" name="Line 103"/>
            <p:cNvSpPr>
              <a:spLocks noChangeAspect="1" noChangeShapeType="1"/>
            </p:cNvSpPr>
            <p:nvPr/>
          </p:nvSpPr>
          <p:spPr bwMode="auto">
            <a:xfrm rot="5400000">
              <a:off x="3330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72" name="Line 104"/>
            <p:cNvSpPr>
              <a:spLocks noChangeAspect="1" noChangeShapeType="1"/>
            </p:cNvSpPr>
            <p:nvPr/>
          </p:nvSpPr>
          <p:spPr bwMode="auto">
            <a:xfrm rot="5400000">
              <a:off x="3220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73" name="Line 105"/>
            <p:cNvSpPr>
              <a:spLocks noChangeAspect="1" noChangeShapeType="1"/>
            </p:cNvSpPr>
            <p:nvPr/>
          </p:nvSpPr>
          <p:spPr bwMode="auto">
            <a:xfrm rot="16200000" flipV="1">
              <a:off x="2484" y="2140"/>
              <a:ext cx="1020" cy="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74" name="Line 106"/>
            <p:cNvSpPr>
              <a:spLocks noChangeAspect="1" noChangeShapeType="1"/>
            </p:cNvSpPr>
            <p:nvPr/>
          </p:nvSpPr>
          <p:spPr bwMode="auto">
            <a:xfrm rot="5400000">
              <a:off x="2767" y="140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75" name="AutoShape 107"/>
            <p:cNvSpPr>
              <a:spLocks noChangeAspect="1" noChangeArrowheads="1"/>
            </p:cNvSpPr>
            <p:nvPr/>
          </p:nvSpPr>
          <p:spPr bwMode="auto">
            <a:xfrm>
              <a:off x="2086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FA</a:t>
              </a:r>
            </a:p>
          </p:txBody>
        </p:sp>
        <p:sp>
          <p:nvSpPr>
            <p:cNvPr id="544876" name="Line 108"/>
            <p:cNvSpPr>
              <a:spLocks noChangeAspect="1" noChangeShapeType="1"/>
            </p:cNvSpPr>
            <p:nvPr/>
          </p:nvSpPr>
          <p:spPr bwMode="auto">
            <a:xfrm rot="5400000">
              <a:off x="2423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77" name="Line 109"/>
            <p:cNvSpPr>
              <a:spLocks noChangeAspect="1" noChangeShapeType="1"/>
            </p:cNvSpPr>
            <p:nvPr/>
          </p:nvSpPr>
          <p:spPr bwMode="auto">
            <a:xfrm>
              <a:off x="2426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78" name="Line 110"/>
            <p:cNvSpPr>
              <a:spLocks noChangeAspect="1" noChangeShapeType="1"/>
            </p:cNvSpPr>
            <p:nvPr/>
          </p:nvSpPr>
          <p:spPr bwMode="auto">
            <a:xfrm>
              <a:off x="2313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79" name="Line 111"/>
            <p:cNvSpPr>
              <a:spLocks noChangeAspect="1" noChangeShapeType="1"/>
            </p:cNvSpPr>
            <p:nvPr/>
          </p:nvSpPr>
          <p:spPr bwMode="auto">
            <a:xfrm rot="5400000">
              <a:off x="2369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80" name="Line 112"/>
            <p:cNvSpPr>
              <a:spLocks noChangeAspect="1" noChangeShapeType="1"/>
            </p:cNvSpPr>
            <p:nvPr/>
          </p:nvSpPr>
          <p:spPr bwMode="auto">
            <a:xfrm rot="5400000">
              <a:off x="2196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81" name="Line 113"/>
            <p:cNvSpPr>
              <a:spLocks noChangeAspect="1" noChangeShapeType="1"/>
            </p:cNvSpPr>
            <p:nvPr/>
          </p:nvSpPr>
          <p:spPr bwMode="auto">
            <a:xfrm rot="5400000">
              <a:off x="2086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82" name="Line 114"/>
            <p:cNvSpPr>
              <a:spLocks noChangeAspect="1" noChangeShapeType="1"/>
            </p:cNvSpPr>
            <p:nvPr/>
          </p:nvSpPr>
          <p:spPr bwMode="auto">
            <a:xfrm rot="16200000" flipV="1">
              <a:off x="1350" y="2140"/>
              <a:ext cx="1020" cy="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83" name="Line 115"/>
            <p:cNvSpPr>
              <a:spLocks noChangeAspect="1" noChangeShapeType="1"/>
            </p:cNvSpPr>
            <p:nvPr/>
          </p:nvSpPr>
          <p:spPr bwMode="auto">
            <a:xfrm rot="5400000">
              <a:off x="1633" y="140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84" name="AutoShape 116"/>
            <p:cNvSpPr>
              <a:spLocks noChangeAspect="1" noChangeArrowheads="1"/>
            </p:cNvSpPr>
            <p:nvPr/>
          </p:nvSpPr>
          <p:spPr bwMode="auto">
            <a:xfrm>
              <a:off x="952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FA</a:t>
              </a:r>
            </a:p>
          </p:txBody>
        </p:sp>
        <p:sp>
          <p:nvSpPr>
            <p:cNvPr id="544885" name="Line 117"/>
            <p:cNvSpPr>
              <a:spLocks noChangeAspect="1" noChangeShapeType="1"/>
            </p:cNvSpPr>
            <p:nvPr/>
          </p:nvSpPr>
          <p:spPr bwMode="auto">
            <a:xfrm rot="5400000">
              <a:off x="1289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86" name="Line 118"/>
            <p:cNvSpPr>
              <a:spLocks noChangeAspect="1" noChangeShapeType="1"/>
            </p:cNvSpPr>
            <p:nvPr/>
          </p:nvSpPr>
          <p:spPr bwMode="auto">
            <a:xfrm>
              <a:off x="1292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87" name="Line 119"/>
            <p:cNvSpPr>
              <a:spLocks noChangeAspect="1" noChangeShapeType="1"/>
            </p:cNvSpPr>
            <p:nvPr/>
          </p:nvSpPr>
          <p:spPr bwMode="auto">
            <a:xfrm>
              <a:off x="1179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88" name="Line 120"/>
            <p:cNvSpPr>
              <a:spLocks noChangeAspect="1" noChangeShapeType="1"/>
            </p:cNvSpPr>
            <p:nvPr/>
          </p:nvSpPr>
          <p:spPr bwMode="auto">
            <a:xfrm rot="5400000">
              <a:off x="1235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89" name="Line 121"/>
            <p:cNvSpPr>
              <a:spLocks noChangeAspect="1" noChangeShapeType="1"/>
            </p:cNvSpPr>
            <p:nvPr/>
          </p:nvSpPr>
          <p:spPr bwMode="auto">
            <a:xfrm rot="5400000">
              <a:off x="1062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90" name="Line 122"/>
            <p:cNvSpPr>
              <a:spLocks noChangeAspect="1" noChangeShapeType="1"/>
            </p:cNvSpPr>
            <p:nvPr/>
          </p:nvSpPr>
          <p:spPr bwMode="auto">
            <a:xfrm rot="5400000">
              <a:off x="952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91" name="Text Box 123"/>
            <p:cNvSpPr txBox="1">
              <a:spLocks noChangeAspect="1" noChangeArrowheads="1"/>
            </p:cNvSpPr>
            <p:nvPr/>
          </p:nvSpPr>
          <p:spPr bwMode="auto">
            <a:xfrm>
              <a:off x="1242" y="1258"/>
              <a:ext cx="3630" cy="19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 y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y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 y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4892" name="Text Box 124"/>
            <p:cNvSpPr txBox="1">
              <a:spLocks noChangeAspect="1" noChangeArrowheads="1"/>
            </p:cNvSpPr>
            <p:nvPr/>
          </p:nvSpPr>
          <p:spPr bwMode="auto">
            <a:xfrm>
              <a:off x="1293" y="2798"/>
              <a:ext cx="3742" cy="19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S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S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S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4893" name="Text Box 125"/>
            <p:cNvSpPr txBox="1">
              <a:spLocks noChangeAspect="1" noChangeArrowheads="1"/>
            </p:cNvSpPr>
            <p:nvPr/>
          </p:nvSpPr>
          <p:spPr bwMode="auto">
            <a:xfrm>
              <a:off x="854" y="2667"/>
              <a:ext cx="3743" cy="19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C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C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C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44894" name="Line 126"/>
            <p:cNvSpPr>
              <a:spLocks noChangeAspect="1" noChangeShapeType="1"/>
            </p:cNvSpPr>
            <p:nvPr/>
          </p:nvSpPr>
          <p:spPr bwMode="auto">
            <a:xfrm rot="5400000">
              <a:off x="4978" y="1459"/>
              <a:ext cx="0" cy="34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95" name="Text Box 127"/>
            <p:cNvSpPr txBox="1">
              <a:spLocks noChangeAspect="1" noChangeArrowheads="1"/>
            </p:cNvSpPr>
            <p:nvPr/>
          </p:nvSpPr>
          <p:spPr bwMode="auto">
            <a:xfrm>
              <a:off x="5149" y="1516"/>
              <a:ext cx="225" cy="19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graphicFrame>
        <p:nvGraphicFramePr>
          <p:cNvPr id="544896" name="Object 128"/>
          <p:cNvGraphicFramePr>
            <a:graphicFrameLocks noChangeAspect="1"/>
          </p:cNvGraphicFramePr>
          <p:nvPr/>
        </p:nvGraphicFramePr>
        <p:xfrm>
          <a:off x="2970213" y="5807075"/>
          <a:ext cx="7207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Visio" r:id="rId4" imgW="475732" imgH="259933" progId="">
                  <p:embed/>
                </p:oleObj>
              </mc:Choice>
              <mc:Fallback>
                <p:oleObj name="Visio" r:id="rId4" imgW="475732" imgH="259933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5807075"/>
                        <a:ext cx="7207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897" name="Rectangle 129"/>
          <p:cNvSpPr>
            <a:spLocks noChangeArrowheads="1"/>
          </p:cNvSpPr>
          <p:nvPr/>
        </p:nvSpPr>
        <p:spPr bwMode="auto">
          <a:xfrm>
            <a:off x="1511300" y="5768975"/>
            <a:ext cx="1420813" cy="3841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Overflow</a:t>
            </a:r>
          </a:p>
        </p:txBody>
      </p:sp>
      <p:sp>
        <p:nvSpPr>
          <p:cNvPr id="544898" name="Line 130"/>
          <p:cNvSpPr>
            <a:spLocks noChangeShapeType="1"/>
          </p:cNvSpPr>
          <p:nvPr/>
        </p:nvSpPr>
        <p:spPr bwMode="auto">
          <a:xfrm flipV="1">
            <a:off x="3671888" y="6078538"/>
            <a:ext cx="0" cy="411162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4899" name="Line 131"/>
          <p:cNvSpPr>
            <a:spLocks noChangeShapeType="1"/>
          </p:cNvSpPr>
          <p:nvPr/>
        </p:nvSpPr>
        <p:spPr bwMode="auto">
          <a:xfrm flipV="1">
            <a:off x="4945063" y="5899150"/>
            <a:ext cx="0" cy="590550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4900" name="Line 132"/>
          <p:cNvSpPr>
            <a:spLocks noChangeShapeType="1"/>
          </p:cNvSpPr>
          <p:nvPr/>
        </p:nvSpPr>
        <p:spPr bwMode="auto">
          <a:xfrm flipV="1">
            <a:off x="3665538" y="6489700"/>
            <a:ext cx="1282700" cy="0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4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4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4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4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897" grpId="0"/>
      <p:bldP spid="544898" grpId="0" animBg="1"/>
      <p:bldP spid="544899" grpId="0" animBg="1"/>
      <p:bldP spid="54490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ontent Placeholder 9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decimal adder requires a minimum of 9 inputs</a:t>
            </a:r>
          </a:p>
          <a:p>
            <a:r>
              <a:rPr lang="en-US" dirty="0"/>
              <a:t>and 5 outputs</a:t>
            </a:r>
          </a:p>
          <a:p>
            <a:pPr lvl="1"/>
            <a:r>
              <a:rPr lang="en-US" dirty="0"/>
              <a:t>1 digit requires 4-bit</a:t>
            </a:r>
          </a:p>
          <a:p>
            <a:pPr lvl="1"/>
            <a:r>
              <a:rPr lang="en-US" dirty="0"/>
              <a:t>Input: 2 digits + 1-bit carry</a:t>
            </a:r>
          </a:p>
          <a:p>
            <a:pPr lvl="1"/>
            <a:r>
              <a:rPr lang="en-US" dirty="0"/>
              <a:t>Output: 1 digit + 1-bit carry</a:t>
            </a:r>
          </a:p>
          <a:p>
            <a:r>
              <a:rPr lang="en-US" dirty="0"/>
              <a:t>BCD adder</a:t>
            </a:r>
          </a:p>
          <a:p>
            <a:pPr lvl="1"/>
            <a:r>
              <a:rPr lang="en-US" dirty="0"/>
              <a:t>Perform the addition of two decimal digits in BCD, together with an input carry from a previous stage</a:t>
            </a:r>
          </a:p>
          <a:p>
            <a:pPr lvl="1"/>
            <a:r>
              <a:rPr lang="en-US" dirty="0"/>
              <a:t>The output sum cannot be greater than 19 (9+9+1)</a:t>
            </a: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Adder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sz="2800" dirty="0"/>
          </a:p>
          <a:p>
            <a:endParaRPr lang="en-AU" dirty="0"/>
          </a:p>
          <a:p>
            <a:endParaRPr lang="en-AU" sz="2800" dirty="0"/>
          </a:p>
          <a:p>
            <a:endParaRPr lang="en-AU" dirty="0"/>
          </a:p>
          <a:p>
            <a:r>
              <a:rPr lang="en-AU" dirty="0"/>
              <a:t>The </a:t>
            </a:r>
            <a:r>
              <a:rPr lang="en-AU" i="1" dirty="0"/>
              <a:t>n </a:t>
            </a:r>
            <a:r>
              <a:rPr lang="en-AU" dirty="0"/>
              <a:t>input binary variables come from an external source.</a:t>
            </a:r>
          </a:p>
          <a:p>
            <a:r>
              <a:rPr lang="en-AU" dirty="0"/>
              <a:t>The </a:t>
            </a:r>
            <a:r>
              <a:rPr lang="en-AU" i="1" dirty="0"/>
              <a:t>m</a:t>
            </a:r>
            <a:r>
              <a:rPr lang="en-AU" dirty="0"/>
              <a:t> output variables are produced by the internal combinational logic circuit and go to an external destination.</a:t>
            </a:r>
            <a:endParaRPr lang="en-AU" sz="2800" dirty="0"/>
          </a:p>
        </p:txBody>
      </p:sp>
      <p:pic>
        <p:nvPicPr>
          <p:cNvPr id="4" name="Picture 2" descr="C:\jobs\Marries\CH04\Tiff\AACFLOK0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8987" y="1841500"/>
            <a:ext cx="5027613" cy="1663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4-bits plus 4-bits</a:t>
            </a:r>
          </a:p>
          <a:p>
            <a:r>
              <a:rPr lang="en-US" dirty="0"/>
              <a:t>Operands and Result: 0 to 9</a:t>
            </a:r>
          </a:p>
          <a:p>
            <a:endParaRPr lang="en-US" dirty="0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BCD Adder</a:t>
            </a:r>
          </a:p>
        </p:txBody>
      </p:sp>
      <p:sp>
        <p:nvSpPr>
          <p:cNvPr id="497668" name="Text Box 4"/>
          <p:cNvSpPr txBox="1">
            <a:spLocks noChangeArrowheads="1"/>
          </p:cNvSpPr>
          <p:nvPr/>
        </p:nvSpPr>
        <p:spPr bwMode="auto">
          <a:xfrm>
            <a:off x="6192838" y="1439863"/>
            <a:ext cx="2159000" cy="1098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000" b="1" i="1"/>
              <a:t>+  x</a:t>
            </a:r>
            <a:r>
              <a:rPr lang="en-US" sz="2000" b="1" i="1" baseline="-25000"/>
              <a:t>3</a:t>
            </a:r>
            <a:r>
              <a:rPr lang="en-US" sz="2000" b="1" i="1"/>
              <a:t>  x</a:t>
            </a:r>
            <a:r>
              <a:rPr lang="en-US" sz="2000" b="1" i="1" baseline="-25000"/>
              <a:t>2</a:t>
            </a:r>
            <a:r>
              <a:rPr lang="en-US" sz="2000" b="1" i="1"/>
              <a:t>  x</a:t>
            </a:r>
            <a:r>
              <a:rPr lang="en-US" sz="2000" b="1" i="1" baseline="-25000"/>
              <a:t>1</a:t>
            </a:r>
            <a:r>
              <a:rPr lang="en-US" sz="2000" b="1" i="1"/>
              <a:t>  x</a:t>
            </a:r>
            <a:r>
              <a:rPr lang="en-US" sz="2000" b="1" i="1" baseline="-25000"/>
              <a:t>0</a:t>
            </a:r>
            <a:endParaRPr lang="en-US" sz="2000" b="1" i="1"/>
          </a:p>
          <a:p>
            <a:pPr algn="r">
              <a:spcBef>
                <a:spcPct val="0"/>
              </a:spcBef>
            </a:pPr>
            <a:r>
              <a:rPr lang="en-US" sz="2000" b="1" i="1"/>
              <a:t>+  y</a:t>
            </a:r>
            <a:r>
              <a:rPr lang="en-US" sz="2000" b="1" i="1" baseline="-25000"/>
              <a:t>3</a:t>
            </a:r>
            <a:r>
              <a:rPr lang="en-US" sz="2000" b="1" i="1"/>
              <a:t>  y</a:t>
            </a:r>
            <a:r>
              <a:rPr lang="en-US" sz="2000" b="1" i="1" baseline="-25000"/>
              <a:t>2</a:t>
            </a:r>
            <a:r>
              <a:rPr lang="en-US" sz="2000" b="1" i="1"/>
              <a:t>  y</a:t>
            </a:r>
            <a:r>
              <a:rPr lang="en-US" sz="2000" b="1" i="1" baseline="-25000"/>
              <a:t>1</a:t>
            </a:r>
            <a:r>
              <a:rPr lang="en-US" sz="2000" b="1" i="1"/>
              <a:t>  y</a:t>
            </a:r>
            <a:r>
              <a:rPr lang="en-US" sz="2000" b="1" i="1" baseline="-25000"/>
              <a:t>0</a:t>
            </a:r>
            <a:endParaRPr lang="en-US" sz="2000" b="1" i="1"/>
          </a:p>
          <a:p>
            <a:pPr algn="r">
              <a:spcBef>
                <a:spcPct val="0"/>
              </a:spcBef>
            </a:pPr>
            <a:r>
              <a:rPr lang="en-US" sz="2000" b="1" i="1">
                <a:cs typeface="Times New Roman" pitchFamily="18" charset="0"/>
              </a:rPr>
              <a:t>────────</a:t>
            </a:r>
            <a:endParaRPr lang="en-US" sz="2000" b="1" i="1"/>
          </a:p>
          <a:p>
            <a:pPr algn="r">
              <a:spcBef>
                <a:spcPct val="0"/>
              </a:spcBef>
            </a:pPr>
            <a:r>
              <a:rPr lang="en-US" sz="2000" b="1" i="1">
                <a:solidFill>
                  <a:schemeClr val="accent1"/>
                </a:solidFill>
              </a:rPr>
              <a:t>Cy</a:t>
            </a:r>
            <a:r>
              <a:rPr lang="en-US" sz="2000" b="1" i="1"/>
              <a:t>   S</a:t>
            </a:r>
            <a:r>
              <a:rPr lang="en-US" sz="2000" b="1" i="1" baseline="-25000"/>
              <a:t>3</a:t>
            </a:r>
            <a:r>
              <a:rPr lang="en-US" sz="2000" b="1" i="1"/>
              <a:t>  S</a:t>
            </a:r>
            <a:r>
              <a:rPr lang="en-US" sz="2000" b="1" i="1" baseline="-25000"/>
              <a:t>2</a:t>
            </a:r>
            <a:r>
              <a:rPr lang="en-US" sz="2000" b="1" i="1"/>
              <a:t>  S</a:t>
            </a:r>
            <a:r>
              <a:rPr lang="en-US" sz="2000" b="1" i="1" baseline="-25000"/>
              <a:t>1</a:t>
            </a:r>
            <a:r>
              <a:rPr lang="en-US" sz="2000" b="1" i="1"/>
              <a:t>  S</a:t>
            </a:r>
            <a:r>
              <a:rPr lang="en-US" sz="2000" b="1" i="1" baseline="-25000"/>
              <a:t>0</a:t>
            </a:r>
          </a:p>
        </p:txBody>
      </p:sp>
      <p:graphicFrame>
        <p:nvGraphicFramePr>
          <p:cNvPr id="499719" name="Group 1031"/>
          <p:cNvGraphicFramePr>
            <a:graphicFrameLocks noGrp="1"/>
          </p:cNvGraphicFramePr>
          <p:nvPr/>
        </p:nvGraphicFramePr>
        <p:xfrm>
          <a:off x="971550" y="2520950"/>
          <a:ext cx="4860925" cy="3926207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+Y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Sum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Cy</a:t>
                      </a:r>
                      <a:endParaRPr kumimoji="0" lang="en-US" sz="1800" b="1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+ 0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graphicFrame>
        <p:nvGraphicFramePr>
          <p:cNvPr id="498652" name="Group 988"/>
          <p:cNvGraphicFramePr>
            <a:graphicFrameLocks noGrp="1"/>
          </p:cNvGraphicFramePr>
          <p:nvPr/>
        </p:nvGraphicFramePr>
        <p:xfrm>
          <a:off x="971550" y="3148013"/>
          <a:ext cx="4860925" cy="296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+ 1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98656" name="Group 992"/>
          <p:cNvGraphicFramePr>
            <a:graphicFrameLocks noGrp="1"/>
          </p:cNvGraphicFramePr>
          <p:nvPr/>
        </p:nvGraphicFramePr>
        <p:xfrm>
          <a:off x="971550" y="3405188"/>
          <a:ext cx="4860925" cy="295275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+ 2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98660" name="Group 996"/>
          <p:cNvGraphicFramePr>
            <a:graphicFrameLocks noGrp="1"/>
          </p:cNvGraphicFramePr>
          <p:nvPr/>
        </p:nvGraphicFramePr>
        <p:xfrm>
          <a:off x="971550" y="3943350"/>
          <a:ext cx="4860925" cy="296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+ 9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98664" name="Group 1000"/>
          <p:cNvGraphicFramePr>
            <a:graphicFrameLocks noGrp="1"/>
          </p:cNvGraphicFramePr>
          <p:nvPr/>
        </p:nvGraphicFramePr>
        <p:xfrm>
          <a:off x="971550" y="4240213"/>
          <a:ext cx="4860925" cy="296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+ 0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98668" name="Group 1004"/>
          <p:cNvGraphicFramePr>
            <a:graphicFrameLocks noGrp="1"/>
          </p:cNvGraphicFramePr>
          <p:nvPr/>
        </p:nvGraphicFramePr>
        <p:xfrm>
          <a:off x="971550" y="4521200"/>
          <a:ext cx="4860925" cy="296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+ 1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98672" name="Group 1008"/>
          <p:cNvGraphicFramePr>
            <a:graphicFrameLocks noGrp="1"/>
          </p:cNvGraphicFramePr>
          <p:nvPr/>
        </p:nvGraphicFramePr>
        <p:xfrm>
          <a:off x="971550" y="5062538"/>
          <a:ext cx="4860925" cy="296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+ 8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98676" name="Group 1012"/>
          <p:cNvGraphicFramePr>
            <a:graphicFrameLocks noGrp="1"/>
          </p:cNvGraphicFramePr>
          <p:nvPr/>
        </p:nvGraphicFramePr>
        <p:xfrm>
          <a:off x="971550" y="5334000"/>
          <a:ext cx="4860925" cy="296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+ 9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A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98680" name="Group 1016"/>
          <p:cNvGraphicFramePr>
            <a:graphicFrameLocks noGrp="1"/>
          </p:cNvGraphicFramePr>
          <p:nvPr/>
        </p:nvGraphicFramePr>
        <p:xfrm>
          <a:off x="971550" y="5618163"/>
          <a:ext cx="4860925" cy="296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+ 0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98684" name="Group 1020"/>
          <p:cNvGraphicFramePr>
            <a:graphicFrameLocks noGrp="1"/>
          </p:cNvGraphicFramePr>
          <p:nvPr/>
        </p:nvGraphicFramePr>
        <p:xfrm>
          <a:off x="971550" y="6146800"/>
          <a:ext cx="4860925" cy="296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+ 9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8685" name="Oval 1021"/>
          <p:cNvSpPr>
            <a:spLocks noChangeArrowheads="1"/>
          </p:cNvSpPr>
          <p:nvPr/>
        </p:nvSpPr>
        <p:spPr bwMode="auto">
          <a:xfrm>
            <a:off x="4751388" y="5362575"/>
            <a:ext cx="1081087" cy="26987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98686" name="Line 1022"/>
          <p:cNvSpPr>
            <a:spLocks noChangeShapeType="1"/>
          </p:cNvSpPr>
          <p:nvPr/>
        </p:nvSpPr>
        <p:spPr bwMode="auto">
          <a:xfrm>
            <a:off x="5832475" y="5508625"/>
            <a:ext cx="71913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8687" name="Text Box 1023"/>
          <p:cNvSpPr txBox="1">
            <a:spLocks noChangeArrowheads="1"/>
          </p:cNvSpPr>
          <p:nvPr/>
        </p:nvSpPr>
        <p:spPr bwMode="auto">
          <a:xfrm>
            <a:off x="6594475" y="5329238"/>
            <a:ext cx="1938338" cy="3286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Invalid Code</a:t>
            </a:r>
          </a:p>
        </p:txBody>
      </p:sp>
      <p:sp>
        <p:nvSpPr>
          <p:cNvPr id="499712" name="Oval 1024"/>
          <p:cNvSpPr>
            <a:spLocks noChangeArrowheads="1"/>
          </p:cNvSpPr>
          <p:nvPr/>
        </p:nvSpPr>
        <p:spPr bwMode="auto">
          <a:xfrm>
            <a:off x="4392613" y="6121400"/>
            <a:ext cx="1439862" cy="35877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99713" name="Line 1025"/>
          <p:cNvSpPr>
            <a:spLocks noChangeShapeType="1"/>
          </p:cNvSpPr>
          <p:nvPr/>
        </p:nvSpPr>
        <p:spPr bwMode="auto">
          <a:xfrm>
            <a:off x="5832475" y="6300788"/>
            <a:ext cx="5397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9714" name="Text Box 1026"/>
          <p:cNvSpPr txBox="1">
            <a:spLocks noChangeArrowheads="1"/>
          </p:cNvSpPr>
          <p:nvPr/>
        </p:nvSpPr>
        <p:spPr bwMode="auto">
          <a:xfrm>
            <a:off x="6372225" y="6137275"/>
            <a:ext cx="2520950" cy="3286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Wrong BCD Value</a:t>
            </a:r>
          </a:p>
        </p:txBody>
      </p:sp>
      <p:sp>
        <p:nvSpPr>
          <p:cNvPr id="499715" name="AutoShape 1027"/>
          <p:cNvSpPr>
            <a:spLocks noChangeArrowheads="1"/>
          </p:cNvSpPr>
          <p:nvPr/>
        </p:nvSpPr>
        <p:spPr bwMode="auto">
          <a:xfrm>
            <a:off x="4230688" y="6553200"/>
            <a:ext cx="1271587" cy="268288"/>
          </a:xfrm>
          <a:prstGeom prst="wedgeRoundRectCallout">
            <a:avLst>
              <a:gd name="adj1" fmla="val -21537"/>
              <a:gd name="adj2" fmla="val -119231"/>
              <a:gd name="adj3" fmla="val 16667"/>
            </a:avLst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0001    1000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BCD Adder</a:t>
            </a:r>
          </a:p>
        </p:txBody>
      </p:sp>
      <p:graphicFrame>
        <p:nvGraphicFramePr>
          <p:cNvPr id="499219" name="Group 531"/>
          <p:cNvGraphicFramePr>
            <a:graphicFrameLocks noGrp="1"/>
          </p:cNvGraphicFramePr>
          <p:nvPr/>
        </p:nvGraphicFramePr>
        <p:xfrm>
          <a:off x="431800" y="2068513"/>
          <a:ext cx="8086725" cy="3728087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99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2796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+Y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Sum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Cy</a:t>
                      </a:r>
                      <a:endParaRPr kumimoji="0" lang="en-US" sz="1800" b="1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Required BCD Output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+ 0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9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9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+ 1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16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+ 2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17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+ 3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12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18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+ 4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13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1  1  0  1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19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+ 5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14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1  1  1  0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20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+ 6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15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1  1  1  1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21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+ 7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16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0  1  1  0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22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+ 8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17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0  1  1  1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23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+ 9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18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24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499206" name="Arc 518"/>
          <p:cNvSpPr>
            <a:spLocks/>
          </p:cNvSpPr>
          <p:nvPr/>
        </p:nvSpPr>
        <p:spPr bwMode="auto">
          <a:xfrm rot="16200000" flipH="1">
            <a:off x="4256882" y="5187156"/>
            <a:ext cx="900112" cy="1711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99207" name="Arc 519"/>
          <p:cNvSpPr>
            <a:spLocks/>
          </p:cNvSpPr>
          <p:nvPr/>
        </p:nvSpPr>
        <p:spPr bwMode="auto">
          <a:xfrm rot="10800000" flipH="1">
            <a:off x="6283325" y="5592763"/>
            <a:ext cx="1889125" cy="9001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99208" name="AutoShape 520"/>
          <p:cNvSpPr>
            <a:spLocks noChangeArrowheads="1"/>
          </p:cNvSpPr>
          <p:nvPr/>
        </p:nvSpPr>
        <p:spPr bwMode="auto">
          <a:xfrm>
            <a:off x="5562600" y="6313488"/>
            <a:ext cx="720725" cy="3603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+ 6</a:t>
            </a:r>
          </a:p>
        </p:txBody>
      </p:sp>
      <p:sp>
        <p:nvSpPr>
          <p:cNvPr id="499220" name="Text Box 532"/>
          <p:cNvSpPr txBox="1">
            <a:spLocks noChangeArrowheads="1"/>
          </p:cNvSpPr>
          <p:nvPr/>
        </p:nvSpPr>
        <p:spPr bwMode="auto">
          <a:xfrm>
            <a:off x="8532813" y="3055938"/>
            <a:ext cx="360362" cy="24717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sym typeface="Wingdings" pitchFamily="2" charset="2"/>
              </a:rPr>
              <a:t>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sym typeface="Wingdings" pitchFamily="2" charset="2"/>
              </a:rPr>
              <a:t>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sym typeface="Wingdings" pitchFamily="2" charset="2"/>
              </a:rPr>
              <a:t>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sym typeface="Wingdings" pitchFamily="2" charset="2"/>
              </a:rPr>
              <a:t>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sym typeface="Wingdings" pitchFamily="2" charset="2"/>
              </a:rPr>
              <a:t>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sym typeface="Wingdings" pitchFamily="2" charset="2"/>
              </a:rPr>
              <a:t>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sym typeface="Wingdings" pitchFamily="2" charset="2"/>
              </a:rPr>
              <a:t>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sym typeface="Wingdings" pitchFamily="2" charset="2"/>
              </a:rPr>
              <a:t>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sym typeface="Wingdings" pitchFamily="2" charset="2"/>
              </a:rPr>
              <a:t>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206" grpId="0" animBg="1"/>
      <p:bldP spid="499207" grpId="0" animBg="1"/>
      <p:bldP spid="499208" grpId="0" animBg="1"/>
      <p:bldP spid="4992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Correct Binary Adder’s Output (+6)</a:t>
            </a:r>
          </a:p>
          <a:p>
            <a:pPr lvl="1"/>
            <a:r>
              <a:rPr lang="en-US" dirty="0"/>
              <a:t>If the result is between ‘A’ and ‘F’</a:t>
            </a:r>
          </a:p>
          <a:p>
            <a:pPr lvl="1"/>
            <a:r>
              <a:rPr lang="en-US" dirty="0"/>
              <a:t>If Cy = 1</a:t>
            </a:r>
          </a:p>
          <a:p>
            <a:endParaRPr lang="en-US" dirty="0"/>
          </a:p>
        </p:txBody>
      </p:sp>
      <p:sp>
        <p:nvSpPr>
          <p:cNvPr id="1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45438" y="6489700"/>
            <a:ext cx="1198562" cy="288925"/>
          </a:xfrm>
          <a:prstGeom prst="rect">
            <a:avLst/>
          </a:prstGeom>
        </p:spPr>
        <p:txBody>
          <a:bodyPr/>
          <a:lstStyle/>
          <a:p>
            <a:fld id="{D4A4A4C5-E3FD-4F7F-BC58-1B2DA39D812F}" type="slidenum">
              <a:rPr lang="en-US"/>
              <a:pPr/>
              <a:t>32</a:t>
            </a:fld>
            <a:r>
              <a:rPr lang="en-US"/>
              <a:t> / 65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BCD Adder</a:t>
            </a:r>
          </a:p>
        </p:txBody>
      </p:sp>
      <p:graphicFrame>
        <p:nvGraphicFramePr>
          <p:cNvPr id="500819" name="Group 83"/>
          <p:cNvGraphicFramePr>
            <a:graphicFrameLocks noGrp="1"/>
          </p:cNvGraphicFramePr>
          <p:nvPr/>
        </p:nvGraphicFramePr>
        <p:xfrm>
          <a:off x="971550" y="2960688"/>
          <a:ext cx="1979613" cy="3381377"/>
        </p:xfrm>
        <a:graphic>
          <a:graphicData uri="http://schemas.openxmlformats.org/drawingml/2006/table">
            <a:tbl>
              <a:tblPr/>
              <a:tblGrid>
                <a:gridCol w="1258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Err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500904" name="Group 168"/>
          <p:cNvGraphicFramePr>
            <a:graphicFrameLocks noGrp="1"/>
          </p:cNvGraphicFramePr>
          <p:nvPr/>
        </p:nvGraphicFramePr>
        <p:xfrm>
          <a:off x="4572000" y="3068638"/>
          <a:ext cx="2336800" cy="1811973"/>
        </p:xfrm>
        <a:graphic>
          <a:graphicData uri="http://schemas.openxmlformats.org/drawingml/2006/table">
            <a:tbl>
              <a:tblPr/>
              <a:tblGrid>
                <a:gridCol w="1285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63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2541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38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7813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996633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996633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0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858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00905" name="AutoShape 169"/>
          <p:cNvSpPr>
            <a:spLocks noChangeArrowheads="1"/>
          </p:cNvSpPr>
          <p:nvPr/>
        </p:nvSpPr>
        <p:spPr bwMode="auto">
          <a:xfrm>
            <a:off x="5021263" y="4049713"/>
            <a:ext cx="1441450" cy="21748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00906" name="AutoShape 170"/>
          <p:cNvSpPr>
            <a:spLocks noChangeArrowheads="1"/>
          </p:cNvSpPr>
          <p:nvPr/>
        </p:nvSpPr>
        <p:spPr bwMode="auto">
          <a:xfrm>
            <a:off x="5824538" y="4048125"/>
            <a:ext cx="693737" cy="4794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C00CC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00907" name="Text Box 171"/>
          <p:cNvSpPr txBox="1">
            <a:spLocks noChangeArrowheads="1"/>
          </p:cNvSpPr>
          <p:nvPr/>
        </p:nvSpPr>
        <p:spPr bwMode="auto">
          <a:xfrm>
            <a:off x="4932363" y="5229225"/>
            <a:ext cx="1979612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Err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000" b="1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000" b="1" i="1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0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0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905" grpId="0" animBg="1"/>
      <p:bldP spid="500906" grpId="0" animBg="1"/>
      <p:bldP spid="50090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BCD Adder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820863" y="1069975"/>
            <a:ext cx="5014912" cy="5521325"/>
            <a:chOff x="1820863" y="1069975"/>
            <a:chExt cx="5014912" cy="5521325"/>
          </a:xfrm>
        </p:grpSpPr>
        <p:graphicFrame>
          <p:nvGraphicFramePr>
            <p:cNvPr id="501796" name="Object 36"/>
            <p:cNvGraphicFramePr>
              <a:graphicFrameLocks noChangeAspect="1"/>
            </p:cNvGraphicFramePr>
            <p:nvPr/>
          </p:nvGraphicFramePr>
          <p:xfrm>
            <a:off x="1820863" y="1069975"/>
            <a:ext cx="5014912" cy="543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" name="Visio" r:id="rId4" imgW="2863169" imgH="3106765" progId="">
                    <p:embed/>
                  </p:oleObj>
                </mc:Choice>
                <mc:Fallback>
                  <p:oleObj name="Visio" r:id="rId4" imgW="2863169" imgH="3106765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0863" y="1069975"/>
                          <a:ext cx="5014912" cy="543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798" name="Text Box 38"/>
            <p:cNvSpPr txBox="1">
              <a:spLocks noChangeArrowheads="1"/>
            </p:cNvSpPr>
            <p:nvPr/>
          </p:nvSpPr>
          <p:spPr bwMode="auto">
            <a:xfrm>
              <a:off x="2152650" y="2838450"/>
              <a:ext cx="539750" cy="2746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20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Err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85950" y="6191250"/>
              <a:ext cx="704850" cy="4000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err="1"/>
              <a:t>Multipilier</a:t>
            </a:r>
            <a:endParaRPr lang="en-US" dirty="0"/>
          </a:p>
        </p:txBody>
      </p:sp>
      <p:pic>
        <p:nvPicPr>
          <p:cNvPr id="7" name="Picture 2" descr="C:\jobs\Marries\CH04\Tiff\AACFLOY0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9527" y="1733550"/>
            <a:ext cx="6090786" cy="45545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err="1"/>
              <a:t>Multipilier</a:t>
            </a:r>
            <a:endParaRPr lang="en-US" dirty="0"/>
          </a:p>
        </p:txBody>
      </p:sp>
      <p:pic>
        <p:nvPicPr>
          <p:cNvPr id="4" name="Picture 2" descr="C:\jobs\Marries\CH04\Tiff\AACFLOZ0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6950" y="1714500"/>
            <a:ext cx="3597671" cy="450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Magnitude Comparator</a:t>
            </a:r>
          </a:p>
        </p:txBody>
      </p:sp>
      <p:sp>
        <p:nvSpPr>
          <p:cNvPr id="504837" name="AutoShape 5"/>
          <p:cNvSpPr>
            <a:spLocks noChangeArrowheads="1"/>
          </p:cNvSpPr>
          <p:nvPr/>
        </p:nvSpPr>
        <p:spPr bwMode="auto">
          <a:xfrm>
            <a:off x="5472113" y="3757613"/>
            <a:ext cx="3060700" cy="7207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Magnitude Comparator</a:t>
            </a:r>
          </a:p>
        </p:txBody>
      </p:sp>
      <p:sp>
        <p:nvSpPr>
          <p:cNvPr id="504838" name="Line 6"/>
          <p:cNvSpPr>
            <a:spLocks noChangeShapeType="1"/>
          </p:cNvSpPr>
          <p:nvPr/>
        </p:nvSpPr>
        <p:spPr bwMode="auto">
          <a:xfrm>
            <a:off x="5832475" y="3398838"/>
            <a:ext cx="1588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04839" name="Line 7"/>
          <p:cNvSpPr>
            <a:spLocks noChangeShapeType="1"/>
          </p:cNvSpPr>
          <p:nvPr/>
        </p:nvSpPr>
        <p:spPr bwMode="auto">
          <a:xfrm>
            <a:off x="6126163" y="3398838"/>
            <a:ext cx="1587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04840" name="Line 8"/>
          <p:cNvSpPr>
            <a:spLocks noChangeShapeType="1"/>
          </p:cNvSpPr>
          <p:nvPr/>
        </p:nvSpPr>
        <p:spPr bwMode="auto">
          <a:xfrm>
            <a:off x="6396038" y="3398838"/>
            <a:ext cx="1587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04841" name="Line 9"/>
          <p:cNvSpPr>
            <a:spLocks noChangeShapeType="1"/>
          </p:cNvSpPr>
          <p:nvPr/>
        </p:nvSpPr>
        <p:spPr bwMode="auto">
          <a:xfrm>
            <a:off x="6692900" y="3398838"/>
            <a:ext cx="1588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04842" name="Line 10"/>
          <p:cNvSpPr>
            <a:spLocks noChangeShapeType="1"/>
          </p:cNvSpPr>
          <p:nvPr/>
        </p:nvSpPr>
        <p:spPr bwMode="auto">
          <a:xfrm>
            <a:off x="7999413" y="3398838"/>
            <a:ext cx="1587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04843" name="Line 11"/>
          <p:cNvSpPr>
            <a:spLocks noChangeShapeType="1"/>
          </p:cNvSpPr>
          <p:nvPr/>
        </p:nvSpPr>
        <p:spPr bwMode="auto">
          <a:xfrm>
            <a:off x="7088188" y="3398838"/>
            <a:ext cx="1587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04844" name="Line 12"/>
          <p:cNvSpPr>
            <a:spLocks noChangeShapeType="1"/>
          </p:cNvSpPr>
          <p:nvPr/>
        </p:nvSpPr>
        <p:spPr bwMode="auto">
          <a:xfrm>
            <a:off x="7399338" y="3398838"/>
            <a:ext cx="1587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04845" name="Line 13"/>
          <p:cNvSpPr>
            <a:spLocks noChangeShapeType="1"/>
          </p:cNvSpPr>
          <p:nvPr/>
        </p:nvSpPr>
        <p:spPr bwMode="auto">
          <a:xfrm>
            <a:off x="7700963" y="3398838"/>
            <a:ext cx="1587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04846" name="Line 14"/>
          <p:cNvSpPr>
            <a:spLocks noChangeShapeType="1"/>
          </p:cNvSpPr>
          <p:nvPr/>
        </p:nvSpPr>
        <p:spPr bwMode="auto">
          <a:xfrm>
            <a:off x="6191250" y="4478338"/>
            <a:ext cx="1588" cy="3603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04848" name="Line 16"/>
          <p:cNvSpPr>
            <a:spLocks noChangeShapeType="1"/>
          </p:cNvSpPr>
          <p:nvPr/>
        </p:nvSpPr>
        <p:spPr bwMode="auto">
          <a:xfrm>
            <a:off x="6989763" y="4478338"/>
            <a:ext cx="1587" cy="3603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04849" name="Line 17"/>
          <p:cNvSpPr>
            <a:spLocks noChangeShapeType="1"/>
          </p:cNvSpPr>
          <p:nvPr/>
        </p:nvSpPr>
        <p:spPr bwMode="auto">
          <a:xfrm>
            <a:off x="7810500" y="4478338"/>
            <a:ext cx="1588" cy="3603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04852" name="Text Box 20"/>
          <p:cNvSpPr txBox="1">
            <a:spLocks noChangeArrowheads="1"/>
          </p:cNvSpPr>
          <p:nvPr/>
        </p:nvSpPr>
        <p:spPr bwMode="auto">
          <a:xfrm>
            <a:off x="5651500" y="2889250"/>
            <a:ext cx="2613025" cy="3286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0  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04853" name="Text Box 21"/>
          <p:cNvSpPr txBox="1">
            <a:spLocks noChangeArrowheads="1"/>
          </p:cNvSpPr>
          <p:nvPr/>
        </p:nvSpPr>
        <p:spPr bwMode="auto">
          <a:xfrm>
            <a:off x="5651500" y="4838700"/>
            <a:ext cx="270033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A&lt;B   A=B   A&gt;B</a:t>
            </a:r>
          </a:p>
        </p:txBody>
      </p:sp>
      <p:graphicFrame>
        <p:nvGraphicFramePr>
          <p:cNvPr id="504856" name="Object 24"/>
          <p:cNvGraphicFramePr>
            <a:graphicFrameLocks noChangeAspect="1"/>
          </p:cNvGraphicFramePr>
          <p:nvPr/>
        </p:nvGraphicFramePr>
        <p:xfrm>
          <a:off x="971550" y="2889250"/>
          <a:ext cx="24542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1091880" imgH="241200" progId="Equation.3">
                  <p:embed/>
                </p:oleObj>
              </mc:Choice>
              <mc:Fallback>
                <p:oleObj name="Equation" r:id="rId4" imgW="109188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89250"/>
                        <a:ext cx="24542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57" name="Object 25"/>
          <p:cNvGraphicFramePr>
            <a:graphicFrameLocks noChangeAspect="1"/>
          </p:cNvGraphicFramePr>
          <p:nvPr/>
        </p:nvGraphicFramePr>
        <p:xfrm>
          <a:off x="971550" y="3429000"/>
          <a:ext cx="25114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6" imgW="1117440" imgH="228600" progId="Equation.3">
                  <p:embed/>
                </p:oleObj>
              </mc:Choice>
              <mc:Fallback>
                <p:oleObj name="Equation" r:id="rId6" imgW="111744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429000"/>
                        <a:ext cx="251142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58" name="Object 26"/>
          <p:cNvGraphicFramePr>
            <a:graphicFrameLocks noChangeAspect="1"/>
          </p:cNvGraphicFramePr>
          <p:nvPr/>
        </p:nvGraphicFramePr>
        <p:xfrm>
          <a:off x="971550" y="3968750"/>
          <a:ext cx="23399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8" imgW="1041120" imgH="228600" progId="Equation.3">
                  <p:embed/>
                </p:oleObj>
              </mc:Choice>
              <mc:Fallback>
                <p:oleObj name="Equation" r:id="rId8" imgW="104112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968750"/>
                        <a:ext cx="233997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59" name="Object 27"/>
          <p:cNvGraphicFramePr>
            <a:graphicFrameLocks noChangeAspect="1"/>
          </p:cNvGraphicFramePr>
          <p:nvPr/>
        </p:nvGraphicFramePr>
        <p:xfrm>
          <a:off x="971550" y="4508500"/>
          <a:ext cx="25114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10" imgW="1117440" imgH="241200" progId="Equation.3">
                  <p:embed/>
                </p:oleObj>
              </mc:Choice>
              <mc:Fallback>
                <p:oleObj name="Equation" r:id="rId10" imgW="111744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08500"/>
                        <a:ext cx="25114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60" name="Object 28"/>
          <p:cNvGraphicFramePr>
            <a:graphicFrameLocks noChangeAspect="1"/>
          </p:cNvGraphicFramePr>
          <p:nvPr/>
        </p:nvGraphicFramePr>
        <p:xfrm>
          <a:off x="971550" y="5049838"/>
          <a:ext cx="27654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2" imgW="1231560" imgH="228600" progId="Equation.3">
                  <p:embed/>
                </p:oleObj>
              </mc:Choice>
              <mc:Fallback>
                <p:oleObj name="Equation" r:id="rId12" imgW="123156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49838"/>
                        <a:ext cx="276542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61" name="Object 29"/>
          <p:cNvGraphicFramePr>
            <a:graphicFrameLocks noChangeAspect="1"/>
          </p:cNvGraphicFramePr>
          <p:nvPr/>
        </p:nvGraphicFramePr>
        <p:xfrm>
          <a:off x="936625" y="5484813"/>
          <a:ext cx="72691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4" imgW="3238200" imgH="241200" progId="Equation.3">
                  <p:embed/>
                </p:oleObj>
              </mc:Choice>
              <mc:Fallback>
                <p:oleObj name="Equation" r:id="rId14" imgW="323820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5484813"/>
                        <a:ext cx="7269163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62" name="Object 30"/>
          <p:cNvGraphicFramePr>
            <a:graphicFrameLocks noChangeAspect="1"/>
          </p:cNvGraphicFramePr>
          <p:nvPr/>
        </p:nvGraphicFramePr>
        <p:xfrm>
          <a:off x="936625" y="5949950"/>
          <a:ext cx="72691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16" imgW="3238200" imgH="241200" progId="Equation.3">
                  <p:embed/>
                </p:oleObj>
              </mc:Choice>
              <mc:Fallback>
                <p:oleObj name="Equation" r:id="rId16" imgW="323820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5949950"/>
                        <a:ext cx="7269163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Content Placeholder 2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Compare 4-bit number to 4-bit number</a:t>
            </a:r>
          </a:p>
          <a:p>
            <a:pPr lvl="1"/>
            <a:r>
              <a:rPr lang="en-US" dirty="0"/>
              <a:t>3 Outputs: &lt; , = , &gt;</a:t>
            </a:r>
          </a:p>
          <a:p>
            <a:pPr lvl="1"/>
            <a:r>
              <a:rPr lang="en-US" dirty="0"/>
              <a:t>Expandable to more number of bits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Magnitude Comparator</a:t>
            </a:r>
          </a:p>
        </p:txBody>
      </p:sp>
      <p:graphicFrame>
        <p:nvGraphicFramePr>
          <p:cNvPr id="505860" name="Object 4"/>
          <p:cNvGraphicFramePr>
            <a:graphicFrameLocks noChangeAspect="1"/>
          </p:cNvGraphicFramePr>
          <p:nvPr/>
        </p:nvGraphicFramePr>
        <p:xfrm>
          <a:off x="1143000" y="1709524"/>
          <a:ext cx="6350604" cy="488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Visio" r:id="rId4" imgW="4456908" imgH="3425220" progId="">
                  <p:embed/>
                </p:oleObj>
              </mc:Choice>
              <mc:Fallback>
                <p:oleObj name="Visio" r:id="rId4" imgW="4456908" imgH="34252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09524"/>
                        <a:ext cx="6350604" cy="488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Decoders</a:t>
            </a:r>
          </a:p>
        </p:txBody>
      </p:sp>
      <p:sp>
        <p:nvSpPr>
          <p:cNvPr id="56" name="Content Placeholder 5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decoder is a combinational circuit that converts binary information from </a:t>
            </a:r>
            <a:r>
              <a:rPr lang="en-US" i="1" dirty="0"/>
              <a:t>n input lines to an 2</a:t>
            </a:r>
            <a:r>
              <a:rPr lang="en-US" i="1" baseline="30000" dirty="0"/>
              <a:t>n</a:t>
            </a:r>
            <a:r>
              <a:rPr lang="en-US" i="1" dirty="0"/>
              <a:t> unique output lines.</a:t>
            </a:r>
          </a:p>
          <a:p>
            <a:r>
              <a:rPr lang="en-US" dirty="0"/>
              <a:t>1-to-2-Line Decoder</a:t>
            </a:r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4" name="Picture 4" descr="C:\Documents and Settings\Charles R Kime\My Documents\Texts\Website\PowerPoint_Slides\Work_Area\Chapter_04\Fig_4-06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3579813"/>
            <a:ext cx="4652962" cy="155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Decoders</a:t>
            </a:r>
          </a:p>
        </p:txBody>
      </p:sp>
      <p:sp>
        <p:nvSpPr>
          <p:cNvPr id="507942" name="Litebulb"/>
          <p:cNvSpPr>
            <a:spLocks noChangeAspect="1" noEditPoints="1" noChangeArrowheads="1"/>
          </p:cNvSpPr>
          <p:nvPr/>
        </p:nvSpPr>
        <p:spPr bwMode="auto">
          <a:xfrm>
            <a:off x="7223125" y="3911600"/>
            <a:ext cx="436563" cy="59690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7941" name="Litebulb"/>
          <p:cNvSpPr>
            <a:spLocks noChangeAspect="1" noEditPoints="1" noChangeArrowheads="1"/>
          </p:cNvSpPr>
          <p:nvPr/>
        </p:nvSpPr>
        <p:spPr bwMode="auto">
          <a:xfrm>
            <a:off x="6143625" y="3911600"/>
            <a:ext cx="436563" cy="59690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7940" name="Litebulb"/>
          <p:cNvSpPr>
            <a:spLocks noChangeAspect="1" noEditPoints="1" noChangeArrowheads="1"/>
          </p:cNvSpPr>
          <p:nvPr/>
        </p:nvSpPr>
        <p:spPr bwMode="auto">
          <a:xfrm>
            <a:off x="5064125" y="3911600"/>
            <a:ext cx="436563" cy="59690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7914" name="Litebulb"/>
          <p:cNvSpPr>
            <a:spLocks noChangeAspect="1" noEditPoints="1" noChangeArrowheads="1"/>
          </p:cNvSpPr>
          <p:nvPr/>
        </p:nvSpPr>
        <p:spPr bwMode="auto">
          <a:xfrm>
            <a:off x="3983038" y="3911600"/>
            <a:ext cx="436562" cy="59690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603625" y="3068638"/>
            <a:ext cx="1460500" cy="1439862"/>
            <a:chOff x="2414" y="1933"/>
            <a:chExt cx="920" cy="907"/>
          </a:xfrm>
        </p:grpSpPr>
        <p:sp>
          <p:nvSpPr>
            <p:cNvPr id="507934" name="Line 30"/>
            <p:cNvSpPr>
              <a:spLocks noChangeShapeType="1"/>
            </p:cNvSpPr>
            <p:nvPr/>
          </p:nvSpPr>
          <p:spPr bwMode="auto">
            <a:xfrm flipH="1">
              <a:off x="3334" y="193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23" name="AutoShape 19"/>
            <p:cNvSpPr>
              <a:spLocks noChangeArrowheads="1"/>
            </p:cNvSpPr>
            <p:nvPr/>
          </p:nvSpPr>
          <p:spPr bwMode="auto">
            <a:xfrm>
              <a:off x="2427" y="1933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07943" name="Line 39"/>
            <p:cNvSpPr>
              <a:spLocks noChangeShapeType="1"/>
            </p:cNvSpPr>
            <p:nvPr/>
          </p:nvSpPr>
          <p:spPr bwMode="auto">
            <a:xfrm>
              <a:off x="2965" y="2500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60" name="Line 56"/>
            <p:cNvSpPr>
              <a:spLocks noChangeShapeType="1"/>
            </p:cNvSpPr>
            <p:nvPr/>
          </p:nvSpPr>
          <p:spPr bwMode="auto">
            <a:xfrm flipH="1">
              <a:off x="2965" y="2614"/>
              <a:ext cx="14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66" name="AutoShape 62"/>
            <p:cNvSpPr>
              <a:spLocks noChangeArrowheads="1"/>
            </p:cNvSpPr>
            <p:nvPr/>
          </p:nvSpPr>
          <p:spPr bwMode="auto">
            <a:xfrm rot="5400000">
              <a:off x="2357" y="2557"/>
              <a:ext cx="340" cy="226"/>
            </a:xfrm>
            <a:prstGeom prst="rtTriangle">
              <a:avLst/>
            </a:prstGeom>
            <a:solidFill>
              <a:srgbClr val="5F5F5F"/>
            </a:solidFill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2903538" y="4689475"/>
            <a:ext cx="4538662" cy="1079500"/>
            <a:chOff x="1973" y="2954"/>
            <a:chExt cx="2859" cy="680"/>
          </a:xfrm>
        </p:grpSpPr>
        <p:sp>
          <p:nvSpPr>
            <p:cNvPr id="507968" name="Line 64"/>
            <p:cNvSpPr>
              <a:spLocks noChangeShapeType="1"/>
            </p:cNvSpPr>
            <p:nvPr/>
          </p:nvSpPr>
          <p:spPr bwMode="auto">
            <a:xfrm>
              <a:off x="1973" y="2954"/>
              <a:ext cx="81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70" name="Line 66"/>
            <p:cNvSpPr>
              <a:spLocks noChangeShapeType="1"/>
            </p:cNvSpPr>
            <p:nvPr/>
          </p:nvSpPr>
          <p:spPr bwMode="auto">
            <a:xfrm>
              <a:off x="1973" y="3181"/>
              <a:ext cx="149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71" name="Line 67"/>
            <p:cNvSpPr>
              <a:spLocks noChangeShapeType="1"/>
            </p:cNvSpPr>
            <p:nvPr/>
          </p:nvSpPr>
          <p:spPr bwMode="auto">
            <a:xfrm flipV="1">
              <a:off x="1973" y="3407"/>
              <a:ext cx="217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72" name="Line 68"/>
            <p:cNvSpPr>
              <a:spLocks noChangeShapeType="1"/>
            </p:cNvSpPr>
            <p:nvPr/>
          </p:nvSpPr>
          <p:spPr bwMode="auto">
            <a:xfrm flipV="1">
              <a:off x="1973" y="3634"/>
              <a:ext cx="2859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4189413" y="4508500"/>
            <a:ext cx="3252787" cy="1260475"/>
            <a:chOff x="2783" y="2840"/>
            <a:chExt cx="2049" cy="794"/>
          </a:xfrm>
        </p:grpSpPr>
        <p:sp>
          <p:nvSpPr>
            <p:cNvPr id="507969" name="Line 65"/>
            <p:cNvSpPr>
              <a:spLocks noChangeShapeType="1"/>
            </p:cNvSpPr>
            <p:nvPr/>
          </p:nvSpPr>
          <p:spPr bwMode="auto">
            <a:xfrm flipH="1">
              <a:off x="2783" y="2840"/>
              <a:ext cx="0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73" name="Line 69"/>
            <p:cNvSpPr>
              <a:spLocks noChangeShapeType="1"/>
            </p:cNvSpPr>
            <p:nvPr/>
          </p:nvSpPr>
          <p:spPr bwMode="auto">
            <a:xfrm>
              <a:off x="4832" y="2840"/>
              <a:ext cx="0" cy="79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74" name="Line 70"/>
            <p:cNvSpPr>
              <a:spLocks noChangeShapeType="1"/>
            </p:cNvSpPr>
            <p:nvPr/>
          </p:nvSpPr>
          <p:spPr bwMode="auto">
            <a:xfrm>
              <a:off x="4151" y="2840"/>
              <a:ext cx="0" cy="56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75" name="Line 71"/>
            <p:cNvSpPr>
              <a:spLocks noChangeShapeType="1"/>
            </p:cNvSpPr>
            <p:nvPr/>
          </p:nvSpPr>
          <p:spPr bwMode="auto">
            <a:xfrm>
              <a:off x="3471" y="2840"/>
              <a:ext cx="0" cy="34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512763" y="4329113"/>
            <a:ext cx="2390775" cy="1800225"/>
            <a:chOff x="467" y="2727"/>
            <a:chExt cx="1506" cy="1134"/>
          </a:xfrm>
        </p:grpSpPr>
        <p:sp>
          <p:nvSpPr>
            <p:cNvPr id="507967" name="AutoShape 63"/>
            <p:cNvSpPr>
              <a:spLocks noChangeArrowheads="1"/>
            </p:cNvSpPr>
            <p:nvPr/>
          </p:nvSpPr>
          <p:spPr bwMode="auto">
            <a:xfrm>
              <a:off x="1066" y="2727"/>
              <a:ext cx="907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Binary</a:t>
              </a:r>
              <a:b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Decoder</a:t>
              </a:r>
            </a:p>
          </p:txBody>
        </p:sp>
        <p:sp>
          <p:nvSpPr>
            <p:cNvPr id="507976" name="Line 72"/>
            <p:cNvSpPr>
              <a:spLocks noChangeShapeType="1"/>
            </p:cNvSpPr>
            <p:nvPr/>
          </p:nvSpPr>
          <p:spPr bwMode="auto">
            <a:xfrm>
              <a:off x="725" y="306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77" name="Line 73"/>
            <p:cNvSpPr>
              <a:spLocks noChangeShapeType="1"/>
            </p:cNvSpPr>
            <p:nvPr/>
          </p:nvSpPr>
          <p:spPr bwMode="auto">
            <a:xfrm>
              <a:off x="725" y="352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78" name="Text Box 74"/>
            <p:cNvSpPr txBox="1">
              <a:spLocks noChangeArrowheads="1"/>
            </p:cNvSpPr>
            <p:nvPr/>
          </p:nvSpPr>
          <p:spPr bwMode="auto">
            <a:xfrm>
              <a:off x="467" y="2888"/>
              <a:ext cx="226" cy="69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sp>
        <p:nvSpPr>
          <p:cNvPr id="507981" name="AutoShape 77"/>
          <p:cNvSpPr>
            <a:spLocks noChangeArrowheads="1"/>
          </p:cNvSpPr>
          <p:nvPr/>
        </p:nvSpPr>
        <p:spPr bwMode="auto">
          <a:xfrm>
            <a:off x="7272338" y="1268413"/>
            <a:ext cx="1439862" cy="1081087"/>
          </a:xfrm>
          <a:prstGeom prst="wedgeRoundRectCallout">
            <a:avLst>
              <a:gd name="adj1" fmla="val -67972"/>
              <a:gd name="adj2" fmla="val 91116"/>
              <a:gd name="adj3" fmla="val 16667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Only </a:t>
            </a:r>
            <a:r>
              <a:rPr lang="en-US" sz="2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lamp will turn on</a:t>
            </a:r>
          </a:p>
        </p:txBody>
      </p:sp>
      <p:sp>
        <p:nvSpPr>
          <p:cNvPr id="507982" name="Text Box 78"/>
          <p:cNvSpPr txBox="1">
            <a:spLocks noChangeArrowheads="1"/>
          </p:cNvSpPr>
          <p:nvPr/>
        </p:nvSpPr>
        <p:spPr bwMode="auto">
          <a:xfrm>
            <a:off x="985838" y="4470400"/>
            <a:ext cx="360362" cy="10953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b="1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07983" name="Text Box 79"/>
          <p:cNvSpPr txBox="1">
            <a:spLocks noChangeArrowheads="1"/>
          </p:cNvSpPr>
          <p:nvPr/>
        </p:nvSpPr>
        <p:spPr bwMode="auto">
          <a:xfrm>
            <a:off x="2903538" y="4329113"/>
            <a:ext cx="360362" cy="14605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grpSp>
        <p:nvGrpSpPr>
          <p:cNvPr id="6" name="Group 85"/>
          <p:cNvGrpSpPr>
            <a:grpSpLocks/>
          </p:cNvGrpSpPr>
          <p:nvPr/>
        </p:nvGrpSpPr>
        <p:grpSpPr bwMode="auto">
          <a:xfrm>
            <a:off x="4683125" y="3068638"/>
            <a:ext cx="1460500" cy="1439862"/>
            <a:chOff x="2414" y="1933"/>
            <a:chExt cx="920" cy="907"/>
          </a:xfrm>
        </p:grpSpPr>
        <p:sp>
          <p:nvSpPr>
            <p:cNvPr id="507990" name="Line 86"/>
            <p:cNvSpPr>
              <a:spLocks noChangeShapeType="1"/>
            </p:cNvSpPr>
            <p:nvPr/>
          </p:nvSpPr>
          <p:spPr bwMode="auto">
            <a:xfrm flipH="1">
              <a:off x="3334" y="193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91" name="AutoShape 87"/>
            <p:cNvSpPr>
              <a:spLocks noChangeArrowheads="1"/>
            </p:cNvSpPr>
            <p:nvPr/>
          </p:nvSpPr>
          <p:spPr bwMode="auto">
            <a:xfrm>
              <a:off x="2427" y="1933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07992" name="Line 88"/>
            <p:cNvSpPr>
              <a:spLocks noChangeShapeType="1"/>
            </p:cNvSpPr>
            <p:nvPr/>
          </p:nvSpPr>
          <p:spPr bwMode="auto">
            <a:xfrm>
              <a:off x="2965" y="2500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93" name="Line 89"/>
            <p:cNvSpPr>
              <a:spLocks noChangeShapeType="1"/>
            </p:cNvSpPr>
            <p:nvPr/>
          </p:nvSpPr>
          <p:spPr bwMode="auto">
            <a:xfrm flipH="1">
              <a:off x="2965" y="2614"/>
              <a:ext cx="14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94" name="AutoShape 90"/>
            <p:cNvSpPr>
              <a:spLocks noChangeArrowheads="1"/>
            </p:cNvSpPr>
            <p:nvPr/>
          </p:nvSpPr>
          <p:spPr bwMode="auto">
            <a:xfrm rot="5400000">
              <a:off x="2357" y="2557"/>
              <a:ext cx="340" cy="226"/>
            </a:xfrm>
            <a:prstGeom prst="rtTriangle">
              <a:avLst/>
            </a:prstGeom>
            <a:solidFill>
              <a:srgbClr val="5F5F5F"/>
            </a:solidFill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07928" name="WordArt 24"/>
          <p:cNvSpPr>
            <a:spLocks noChangeArrowheads="1" noChangeShapeType="1" noTextEdit="1"/>
          </p:cNvSpPr>
          <p:nvPr/>
        </p:nvSpPr>
        <p:spPr bwMode="auto">
          <a:xfrm>
            <a:off x="5049838" y="3167063"/>
            <a:ext cx="7302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38477"/>
              </a:avLst>
            </a:prstTxWarp>
          </a:bodyPr>
          <a:lstStyle/>
          <a:p>
            <a:r>
              <a:rPr lang="en-US" sz="3600" i="1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1</a:t>
            </a:r>
          </a:p>
        </p:txBody>
      </p:sp>
      <p:sp>
        <p:nvSpPr>
          <p:cNvPr id="507925" name="WordArt 21"/>
          <p:cNvSpPr>
            <a:spLocks noChangeArrowheads="1" noChangeShapeType="1" noTextEdit="1"/>
          </p:cNvSpPr>
          <p:nvPr/>
        </p:nvSpPr>
        <p:spPr bwMode="auto">
          <a:xfrm>
            <a:off x="3965575" y="3165475"/>
            <a:ext cx="7302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31958"/>
              </a:avLst>
            </a:prstTxWarp>
          </a:bodyPr>
          <a:lstStyle/>
          <a:p>
            <a:r>
              <a:rPr lang="en-US" sz="3600" i="1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0</a:t>
            </a:r>
          </a:p>
        </p:txBody>
      </p: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5762625" y="3068638"/>
            <a:ext cx="1460500" cy="1439862"/>
            <a:chOff x="2414" y="1933"/>
            <a:chExt cx="920" cy="907"/>
          </a:xfrm>
        </p:grpSpPr>
        <p:sp>
          <p:nvSpPr>
            <p:cNvPr id="507996" name="Line 92"/>
            <p:cNvSpPr>
              <a:spLocks noChangeShapeType="1"/>
            </p:cNvSpPr>
            <p:nvPr/>
          </p:nvSpPr>
          <p:spPr bwMode="auto">
            <a:xfrm flipH="1">
              <a:off x="3334" y="193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97" name="AutoShape 93"/>
            <p:cNvSpPr>
              <a:spLocks noChangeArrowheads="1"/>
            </p:cNvSpPr>
            <p:nvPr/>
          </p:nvSpPr>
          <p:spPr bwMode="auto">
            <a:xfrm>
              <a:off x="2427" y="1933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07998" name="Line 94"/>
            <p:cNvSpPr>
              <a:spLocks noChangeShapeType="1"/>
            </p:cNvSpPr>
            <p:nvPr/>
          </p:nvSpPr>
          <p:spPr bwMode="auto">
            <a:xfrm>
              <a:off x="2965" y="2500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99" name="Line 95"/>
            <p:cNvSpPr>
              <a:spLocks noChangeShapeType="1"/>
            </p:cNvSpPr>
            <p:nvPr/>
          </p:nvSpPr>
          <p:spPr bwMode="auto">
            <a:xfrm flipH="1">
              <a:off x="2965" y="2614"/>
              <a:ext cx="14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8000" name="AutoShape 96"/>
            <p:cNvSpPr>
              <a:spLocks noChangeArrowheads="1"/>
            </p:cNvSpPr>
            <p:nvPr/>
          </p:nvSpPr>
          <p:spPr bwMode="auto">
            <a:xfrm rot="5400000">
              <a:off x="2357" y="2557"/>
              <a:ext cx="340" cy="226"/>
            </a:xfrm>
            <a:prstGeom prst="rtTriangle">
              <a:avLst/>
            </a:prstGeom>
            <a:solidFill>
              <a:srgbClr val="5F5F5F"/>
            </a:solidFill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07937" name="WordArt 33"/>
          <p:cNvSpPr>
            <a:spLocks noChangeArrowheads="1" noChangeShapeType="1" noTextEdit="1"/>
          </p:cNvSpPr>
          <p:nvPr/>
        </p:nvSpPr>
        <p:spPr bwMode="auto">
          <a:xfrm>
            <a:off x="6129338" y="3167063"/>
            <a:ext cx="7302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38477"/>
              </a:avLst>
            </a:prstTxWarp>
          </a:bodyPr>
          <a:lstStyle/>
          <a:p>
            <a:r>
              <a:rPr lang="en-US" sz="3600" i="1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2</a:t>
            </a:r>
          </a:p>
        </p:txBody>
      </p:sp>
      <p:grpSp>
        <p:nvGrpSpPr>
          <p:cNvPr id="8" name="Group 103"/>
          <p:cNvGrpSpPr>
            <a:grpSpLocks/>
          </p:cNvGrpSpPr>
          <p:nvPr/>
        </p:nvGrpSpPr>
        <p:grpSpPr bwMode="auto">
          <a:xfrm>
            <a:off x="6843713" y="3068638"/>
            <a:ext cx="1460500" cy="1439862"/>
            <a:chOff x="4455" y="1933"/>
            <a:chExt cx="920" cy="907"/>
          </a:xfrm>
        </p:grpSpPr>
        <p:sp>
          <p:nvSpPr>
            <p:cNvPr id="508002" name="Line 98"/>
            <p:cNvSpPr>
              <a:spLocks noChangeShapeType="1"/>
            </p:cNvSpPr>
            <p:nvPr/>
          </p:nvSpPr>
          <p:spPr bwMode="auto">
            <a:xfrm flipH="1">
              <a:off x="5375" y="1933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8003" name="AutoShape 99"/>
            <p:cNvSpPr>
              <a:spLocks noChangeArrowheads="1"/>
            </p:cNvSpPr>
            <p:nvPr/>
          </p:nvSpPr>
          <p:spPr bwMode="auto">
            <a:xfrm>
              <a:off x="4468" y="1933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08004" name="Line 100"/>
            <p:cNvSpPr>
              <a:spLocks noChangeShapeType="1"/>
            </p:cNvSpPr>
            <p:nvPr/>
          </p:nvSpPr>
          <p:spPr bwMode="auto">
            <a:xfrm>
              <a:off x="5006" y="2500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8005" name="Line 101"/>
            <p:cNvSpPr>
              <a:spLocks noChangeShapeType="1"/>
            </p:cNvSpPr>
            <p:nvPr/>
          </p:nvSpPr>
          <p:spPr bwMode="auto">
            <a:xfrm flipH="1">
              <a:off x="5006" y="2273"/>
              <a:ext cx="369" cy="5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8006" name="AutoShape 102"/>
            <p:cNvSpPr>
              <a:spLocks noChangeArrowheads="1"/>
            </p:cNvSpPr>
            <p:nvPr/>
          </p:nvSpPr>
          <p:spPr bwMode="auto">
            <a:xfrm rot="5400000">
              <a:off x="4398" y="2557"/>
              <a:ext cx="340" cy="226"/>
            </a:xfrm>
            <a:prstGeom prst="rtTriangle">
              <a:avLst/>
            </a:prstGeom>
            <a:solidFill>
              <a:srgbClr val="5F5F5F"/>
            </a:solidFill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07939" name="WordArt 35"/>
          <p:cNvSpPr>
            <a:spLocks noChangeArrowheads="1" noChangeShapeType="1" noTextEdit="1"/>
          </p:cNvSpPr>
          <p:nvPr/>
        </p:nvSpPr>
        <p:spPr bwMode="auto">
          <a:xfrm>
            <a:off x="7210425" y="3167063"/>
            <a:ext cx="7302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38477"/>
              </a:avLst>
            </a:prstTxWarp>
          </a:bodyPr>
          <a:lstStyle/>
          <a:p>
            <a:r>
              <a:rPr lang="en-US" sz="3600" i="1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3</a:t>
            </a:r>
          </a:p>
        </p:txBody>
      </p:sp>
      <p:sp>
        <p:nvSpPr>
          <p:cNvPr id="56" name="Content Placeholder 5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Extract “</a:t>
            </a:r>
            <a:r>
              <a:rPr lang="en-US" i="1" dirty="0">
                <a:solidFill>
                  <a:schemeClr val="accent1"/>
                </a:solidFill>
              </a:rPr>
              <a:t>Information</a:t>
            </a:r>
            <a:r>
              <a:rPr lang="en-US" dirty="0"/>
              <a:t>” from the code</a:t>
            </a:r>
          </a:p>
          <a:p>
            <a:r>
              <a:rPr lang="en-US" dirty="0"/>
              <a:t>Binary Decoder</a:t>
            </a:r>
          </a:p>
          <a:p>
            <a:pPr lvl="1"/>
            <a:r>
              <a:rPr lang="en-US" dirty="0"/>
              <a:t>Example: 2-bit Binary Number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0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0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5079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079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079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5079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5079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5079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5079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5079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5079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07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07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0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00" fill="hold"/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0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42" grpId="0" animBg="1"/>
      <p:bldP spid="507941" grpId="0" animBg="1"/>
      <p:bldP spid="507940" grpId="0" animBg="1"/>
      <p:bldP spid="507914" grpId="0" animBg="1"/>
      <p:bldP spid="507981" grpId="0" animBg="1"/>
      <p:bldP spid="507982" grpId="0"/>
      <p:bldP spid="507983" grpId="0"/>
      <p:bldP spid="507928" grpId="0" animBg="1"/>
      <p:bldP spid="507928" grpId="1" animBg="1"/>
      <p:bldP spid="507925" grpId="0" animBg="1"/>
      <p:bldP spid="507925" grpId="1" animBg="1"/>
      <p:bldP spid="507925" grpId="2" animBg="1"/>
      <p:bldP spid="507937" grpId="0" animBg="1"/>
      <p:bldP spid="507937" grpId="1" animBg="1"/>
      <p:bldP spid="507939" grpId="0" animBg="1"/>
      <p:bldP spid="50793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Combinational Circuits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259513" y="1952625"/>
            <a:ext cx="2176462" cy="1079500"/>
            <a:chOff x="4183" y="1026"/>
            <a:chExt cx="1371" cy="680"/>
          </a:xfrm>
        </p:grpSpPr>
        <p:sp>
          <p:nvSpPr>
            <p:cNvPr id="474117" name="AutoShape 5"/>
            <p:cNvSpPr>
              <a:spLocks noChangeArrowheads="1"/>
            </p:cNvSpPr>
            <p:nvPr/>
          </p:nvSpPr>
          <p:spPr bwMode="auto">
            <a:xfrm>
              <a:off x="4354" y="1026"/>
              <a:ext cx="907" cy="680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74118" name="Object 6"/>
            <p:cNvGraphicFramePr>
              <a:graphicFrameLocks noChangeAspect="1"/>
            </p:cNvGraphicFramePr>
            <p:nvPr/>
          </p:nvGraphicFramePr>
          <p:xfrm>
            <a:off x="4385" y="1103"/>
            <a:ext cx="862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Visio" r:id="rId4" imgW="3039709" imgH="1725900" progId="">
                    <p:embed/>
                  </p:oleObj>
                </mc:Choice>
                <mc:Fallback>
                  <p:oleObj name="Visio" r:id="rId4" imgW="3039709" imgH="172590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5" y="1103"/>
                          <a:ext cx="862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4119" name="Line 7"/>
            <p:cNvSpPr>
              <a:spLocks noChangeShapeType="1"/>
            </p:cNvSpPr>
            <p:nvPr/>
          </p:nvSpPr>
          <p:spPr bwMode="auto">
            <a:xfrm>
              <a:off x="4183" y="1480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4120" name="Line 8"/>
            <p:cNvSpPr>
              <a:spLocks noChangeShapeType="1"/>
            </p:cNvSpPr>
            <p:nvPr/>
          </p:nvSpPr>
          <p:spPr bwMode="auto">
            <a:xfrm>
              <a:off x="4183" y="1253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4121" name="Line 9"/>
            <p:cNvSpPr>
              <a:spLocks noChangeShapeType="1"/>
            </p:cNvSpPr>
            <p:nvPr/>
          </p:nvSpPr>
          <p:spPr bwMode="auto">
            <a:xfrm>
              <a:off x="4183" y="1367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4124" name="Line 12"/>
            <p:cNvSpPr>
              <a:spLocks noChangeShapeType="1"/>
            </p:cNvSpPr>
            <p:nvPr/>
          </p:nvSpPr>
          <p:spPr bwMode="auto">
            <a:xfrm>
              <a:off x="5261" y="1179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4125" name="Line 13"/>
            <p:cNvSpPr>
              <a:spLocks noChangeShapeType="1"/>
            </p:cNvSpPr>
            <p:nvPr/>
          </p:nvSpPr>
          <p:spPr bwMode="auto">
            <a:xfrm>
              <a:off x="5261" y="1494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4126" name="Text Box 14"/>
            <p:cNvSpPr txBox="1">
              <a:spLocks noChangeArrowheads="1"/>
            </p:cNvSpPr>
            <p:nvPr/>
          </p:nvSpPr>
          <p:spPr bwMode="auto">
            <a:xfrm>
              <a:off x="5440" y="1099"/>
              <a:ext cx="114" cy="15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b="1"/>
                <a:t>?</a:t>
              </a:r>
            </a:p>
          </p:txBody>
        </p:sp>
        <p:sp>
          <p:nvSpPr>
            <p:cNvPr id="474127" name="Text Box 15"/>
            <p:cNvSpPr txBox="1">
              <a:spLocks noChangeArrowheads="1"/>
            </p:cNvSpPr>
            <p:nvPr/>
          </p:nvSpPr>
          <p:spPr bwMode="auto">
            <a:xfrm>
              <a:off x="5440" y="1405"/>
              <a:ext cx="114" cy="15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6240463" y="4868863"/>
            <a:ext cx="1982787" cy="1079500"/>
            <a:chOff x="4183" y="3067"/>
            <a:chExt cx="1249" cy="680"/>
          </a:xfrm>
        </p:grpSpPr>
        <p:sp>
          <p:nvSpPr>
            <p:cNvPr id="474131" name="AutoShape 19"/>
            <p:cNvSpPr>
              <a:spLocks noChangeArrowheads="1"/>
            </p:cNvSpPr>
            <p:nvPr/>
          </p:nvSpPr>
          <p:spPr bwMode="auto">
            <a:xfrm>
              <a:off x="4354" y="3067"/>
              <a:ext cx="907" cy="680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74133" name="Line 21"/>
            <p:cNvSpPr>
              <a:spLocks noChangeShapeType="1"/>
            </p:cNvSpPr>
            <p:nvPr/>
          </p:nvSpPr>
          <p:spPr bwMode="auto">
            <a:xfrm>
              <a:off x="4183" y="3521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4134" name="Line 22"/>
            <p:cNvSpPr>
              <a:spLocks noChangeShapeType="1"/>
            </p:cNvSpPr>
            <p:nvPr/>
          </p:nvSpPr>
          <p:spPr bwMode="auto">
            <a:xfrm>
              <a:off x="4183" y="3294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4135" name="Line 23"/>
            <p:cNvSpPr>
              <a:spLocks noChangeShapeType="1"/>
            </p:cNvSpPr>
            <p:nvPr/>
          </p:nvSpPr>
          <p:spPr bwMode="auto">
            <a:xfrm>
              <a:off x="4183" y="3408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4136" name="Line 24"/>
            <p:cNvSpPr>
              <a:spLocks noChangeShapeType="1"/>
            </p:cNvSpPr>
            <p:nvPr/>
          </p:nvSpPr>
          <p:spPr bwMode="auto">
            <a:xfrm>
              <a:off x="5261" y="3220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4137" name="Line 25"/>
            <p:cNvSpPr>
              <a:spLocks noChangeShapeType="1"/>
            </p:cNvSpPr>
            <p:nvPr/>
          </p:nvSpPr>
          <p:spPr bwMode="auto">
            <a:xfrm>
              <a:off x="5261" y="3535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4138" name="Text Box 26"/>
            <p:cNvSpPr txBox="1">
              <a:spLocks noChangeArrowheads="1"/>
            </p:cNvSpPr>
            <p:nvPr/>
          </p:nvSpPr>
          <p:spPr bwMode="auto">
            <a:xfrm>
              <a:off x="4694" y="3245"/>
              <a:ext cx="227" cy="27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32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?</a:t>
              </a:r>
            </a:p>
          </p:txBody>
        </p:sp>
      </p:grpSp>
      <p:sp>
        <p:nvSpPr>
          <p:cNvPr id="24" name="Content Placeholder 2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Given a circuit, find out its </a:t>
            </a:r>
            <a:r>
              <a:rPr lang="en-US" i="1" dirty="0">
                <a:solidFill>
                  <a:schemeClr val="accent1"/>
                </a:solidFill>
              </a:rPr>
              <a:t>function</a:t>
            </a:r>
          </a:p>
          <a:p>
            <a:pPr lvl="1"/>
            <a:r>
              <a:rPr lang="en-US" dirty="0"/>
              <a:t>Function may be expressed as:</a:t>
            </a:r>
          </a:p>
          <a:p>
            <a:pPr lvl="2"/>
            <a:r>
              <a:rPr lang="en-US" dirty="0"/>
              <a:t>Boolean function</a:t>
            </a:r>
          </a:p>
          <a:p>
            <a:pPr lvl="2"/>
            <a:r>
              <a:rPr lang="en-US" dirty="0"/>
              <a:t>Truth table</a:t>
            </a:r>
          </a:p>
          <a:p>
            <a:r>
              <a:rPr lang="en-US" dirty="0"/>
              <a:t>Design</a:t>
            </a:r>
          </a:p>
          <a:p>
            <a:pPr lvl="1"/>
            <a:r>
              <a:rPr lang="en-US" dirty="0"/>
              <a:t>Given a desired function, determine its </a:t>
            </a:r>
            <a:r>
              <a:rPr lang="en-US" i="1" dirty="0">
                <a:solidFill>
                  <a:schemeClr val="accent1"/>
                </a:solidFill>
              </a:rPr>
              <a:t>circuit</a:t>
            </a:r>
          </a:p>
          <a:p>
            <a:pPr lvl="1"/>
            <a:r>
              <a:rPr lang="en-US" dirty="0"/>
              <a:t>Function may be expressed as:</a:t>
            </a:r>
          </a:p>
          <a:p>
            <a:pPr lvl="2"/>
            <a:r>
              <a:rPr lang="en-US" dirty="0"/>
              <a:t>Boolean function</a:t>
            </a:r>
          </a:p>
          <a:p>
            <a:pPr lvl="2"/>
            <a:r>
              <a:rPr lang="en-US" dirty="0"/>
              <a:t>Truth table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2-to-4 Line Decoder</a:t>
            </a:r>
          </a:p>
          <a:p>
            <a:endParaRPr lang="en-US" dirty="0"/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Decoders</a:t>
            </a:r>
          </a:p>
        </p:txBody>
      </p:sp>
      <p:graphicFrame>
        <p:nvGraphicFramePr>
          <p:cNvPr id="509988" name="Group 36"/>
          <p:cNvGraphicFramePr>
            <a:graphicFrameLocks noGrp="1"/>
          </p:cNvGraphicFramePr>
          <p:nvPr/>
        </p:nvGraphicFramePr>
        <p:xfrm>
          <a:off x="769938" y="4149725"/>
          <a:ext cx="2881312" cy="21590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1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74688" y="2141538"/>
            <a:ext cx="2882900" cy="1800225"/>
            <a:chOff x="725" y="1253"/>
            <a:chExt cx="1816" cy="1134"/>
          </a:xfrm>
        </p:grpSpPr>
        <p:sp>
          <p:nvSpPr>
            <p:cNvPr id="509957" name="AutoShape 5"/>
            <p:cNvSpPr>
              <a:spLocks noChangeArrowheads="1"/>
            </p:cNvSpPr>
            <p:nvPr/>
          </p:nvSpPr>
          <p:spPr bwMode="auto">
            <a:xfrm flipH="1" flipV="1">
              <a:off x="1066" y="1253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vert="eaVert"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Binary</a:t>
              </a:r>
              <a:b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Decoder</a:t>
              </a:r>
            </a:p>
          </p:txBody>
        </p:sp>
        <p:sp>
          <p:nvSpPr>
            <p:cNvPr id="509958" name="Line 6"/>
            <p:cNvSpPr>
              <a:spLocks noChangeShapeType="1"/>
            </p:cNvSpPr>
            <p:nvPr/>
          </p:nvSpPr>
          <p:spPr bwMode="auto">
            <a:xfrm>
              <a:off x="725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9959" name="Line 7"/>
            <p:cNvSpPr>
              <a:spLocks noChangeShapeType="1"/>
            </p:cNvSpPr>
            <p:nvPr/>
          </p:nvSpPr>
          <p:spPr bwMode="auto">
            <a:xfrm>
              <a:off x="725" y="204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9960" name="Text Box 8"/>
            <p:cNvSpPr txBox="1">
              <a:spLocks noChangeArrowheads="1"/>
            </p:cNvSpPr>
            <p:nvPr/>
          </p:nvSpPr>
          <p:spPr bwMode="auto">
            <a:xfrm>
              <a:off x="1066" y="1470"/>
              <a:ext cx="226" cy="69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09989" name="Line 37"/>
            <p:cNvSpPr>
              <a:spLocks noChangeShapeType="1"/>
            </p:cNvSpPr>
            <p:nvPr/>
          </p:nvSpPr>
          <p:spPr bwMode="auto">
            <a:xfrm>
              <a:off x="2200" y="148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9990" name="Text Box 38"/>
            <p:cNvSpPr txBox="1">
              <a:spLocks noChangeArrowheads="1"/>
            </p:cNvSpPr>
            <p:nvPr/>
          </p:nvSpPr>
          <p:spPr bwMode="auto">
            <a:xfrm>
              <a:off x="1965" y="1313"/>
              <a:ext cx="226" cy="9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 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09991" name="Line 39"/>
            <p:cNvSpPr>
              <a:spLocks noChangeShapeType="1"/>
            </p:cNvSpPr>
            <p:nvPr/>
          </p:nvSpPr>
          <p:spPr bwMode="auto">
            <a:xfrm>
              <a:off x="2200" y="170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9992" name="Line 40"/>
            <p:cNvSpPr>
              <a:spLocks noChangeShapeType="1"/>
            </p:cNvSpPr>
            <p:nvPr/>
          </p:nvSpPr>
          <p:spPr bwMode="auto">
            <a:xfrm>
              <a:off x="2200" y="1932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9993" name="Line 41"/>
            <p:cNvSpPr>
              <a:spLocks noChangeShapeType="1"/>
            </p:cNvSpPr>
            <p:nvPr/>
          </p:nvSpPr>
          <p:spPr bwMode="auto">
            <a:xfrm>
              <a:off x="2200" y="215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509995" name="Object 43"/>
          <p:cNvGraphicFramePr>
            <a:graphicFrameLocks noChangeAspect="1"/>
          </p:cNvGraphicFramePr>
          <p:nvPr/>
        </p:nvGraphicFramePr>
        <p:xfrm>
          <a:off x="4191000" y="1268413"/>
          <a:ext cx="3959225" cy="389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Visio" r:id="rId4" imgW="2026798" imgH="1994367" progId="">
                  <p:embed/>
                </p:oleObj>
              </mc:Choice>
              <mc:Fallback>
                <p:oleObj name="Visio" r:id="rId4" imgW="2026798" imgH="199436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268413"/>
                        <a:ext cx="3959225" cy="389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97" name="Object 45"/>
          <p:cNvGraphicFramePr>
            <a:graphicFrameLocks noChangeAspect="1"/>
          </p:cNvGraphicFramePr>
          <p:nvPr/>
        </p:nvGraphicFramePr>
        <p:xfrm>
          <a:off x="4384675" y="5229225"/>
          <a:ext cx="12842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6" imgW="571320" imgH="228600" progId="Equation.3">
                  <p:embed/>
                </p:oleObj>
              </mc:Choice>
              <mc:Fallback>
                <p:oleObj name="Equation" r:id="rId6" imgW="57132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5229225"/>
                        <a:ext cx="1284288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98" name="Object 46"/>
          <p:cNvGraphicFramePr>
            <a:graphicFrameLocks noChangeAspect="1"/>
          </p:cNvGraphicFramePr>
          <p:nvPr/>
        </p:nvGraphicFramePr>
        <p:xfrm>
          <a:off x="6726238" y="5214938"/>
          <a:ext cx="12842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8" imgW="571320" imgH="241200" progId="Equation.3">
                  <p:embed/>
                </p:oleObj>
              </mc:Choice>
              <mc:Fallback>
                <p:oleObj name="Equation" r:id="rId8" imgW="57132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238" y="5214938"/>
                        <a:ext cx="128428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99" name="Object 47"/>
          <p:cNvGraphicFramePr>
            <a:graphicFrameLocks noChangeAspect="1"/>
          </p:cNvGraphicFramePr>
          <p:nvPr/>
        </p:nvGraphicFramePr>
        <p:xfrm>
          <a:off x="4398963" y="5754688"/>
          <a:ext cx="12557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10" imgW="558720" imgH="241200" progId="Equation.3">
                  <p:embed/>
                </p:oleObj>
              </mc:Choice>
              <mc:Fallback>
                <p:oleObj name="Equation" r:id="rId10" imgW="55872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63" y="5754688"/>
                        <a:ext cx="1255712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000" name="Object 48"/>
          <p:cNvGraphicFramePr>
            <a:graphicFrameLocks noChangeAspect="1"/>
          </p:cNvGraphicFramePr>
          <p:nvPr/>
        </p:nvGraphicFramePr>
        <p:xfrm>
          <a:off x="6726238" y="5754688"/>
          <a:ext cx="12842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2" imgW="571320" imgH="241200" progId="Equation.3">
                  <p:embed/>
                </p:oleObj>
              </mc:Choice>
              <mc:Fallback>
                <p:oleObj name="Equation" r:id="rId12" imgW="57132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238" y="5754688"/>
                        <a:ext cx="128428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Decoders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639763" y="2312988"/>
            <a:ext cx="2882900" cy="3421062"/>
            <a:chOff x="725" y="1026"/>
            <a:chExt cx="1816" cy="2155"/>
          </a:xfrm>
        </p:grpSpPr>
        <p:sp>
          <p:nvSpPr>
            <p:cNvPr id="511005" name="AutoShape 29"/>
            <p:cNvSpPr>
              <a:spLocks noChangeArrowheads="1"/>
            </p:cNvSpPr>
            <p:nvPr/>
          </p:nvSpPr>
          <p:spPr bwMode="auto">
            <a:xfrm flipH="1" flipV="1">
              <a:off x="1066" y="1026"/>
              <a:ext cx="1134" cy="215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vert="eaVert"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Binary</a:t>
              </a:r>
              <a:b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Decoder</a:t>
              </a:r>
            </a:p>
          </p:txBody>
        </p:sp>
        <p:sp>
          <p:nvSpPr>
            <p:cNvPr id="511006" name="Line 30"/>
            <p:cNvSpPr>
              <a:spLocks noChangeShapeType="1"/>
            </p:cNvSpPr>
            <p:nvPr/>
          </p:nvSpPr>
          <p:spPr bwMode="auto">
            <a:xfrm>
              <a:off x="725" y="193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1007" name="Line 31"/>
            <p:cNvSpPr>
              <a:spLocks noChangeShapeType="1"/>
            </p:cNvSpPr>
            <p:nvPr/>
          </p:nvSpPr>
          <p:spPr bwMode="auto">
            <a:xfrm>
              <a:off x="725" y="238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1008" name="Text Box 32"/>
            <p:cNvSpPr txBox="1">
              <a:spLocks noChangeArrowheads="1"/>
            </p:cNvSpPr>
            <p:nvPr/>
          </p:nvSpPr>
          <p:spPr bwMode="auto">
            <a:xfrm>
              <a:off x="1066" y="1810"/>
              <a:ext cx="226" cy="69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1009" name="Line 33"/>
            <p:cNvSpPr>
              <a:spLocks noChangeShapeType="1"/>
            </p:cNvSpPr>
            <p:nvPr/>
          </p:nvSpPr>
          <p:spPr bwMode="auto">
            <a:xfrm>
              <a:off x="2200" y="13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1010" name="Text Box 34"/>
            <p:cNvSpPr txBox="1">
              <a:spLocks noChangeArrowheads="1"/>
            </p:cNvSpPr>
            <p:nvPr/>
          </p:nvSpPr>
          <p:spPr bwMode="auto">
            <a:xfrm>
              <a:off x="1965" y="1139"/>
              <a:ext cx="226" cy="184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7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6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5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4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1011" name="Line 35"/>
            <p:cNvSpPr>
              <a:spLocks noChangeShapeType="1"/>
            </p:cNvSpPr>
            <p:nvPr/>
          </p:nvSpPr>
          <p:spPr bwMode="auto">
            <a:xfrm>
              <a:off x="2200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1012" name="Line 36"/>
            <p:cNvSpPr>
              <a:spLocks noChangeShapeType="1"/>
            </p:cNvSpPr>
            <p:nvPr/>
          </p:nvSpPr>
          <p:spPr bwMode="auto">
            <a:xfrm>
              <a:off x="2200" y="182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1013" name="Line 37"/>
            <p:cNvSpPr>
              <a:spLocks noChangeShapeType="1"/>
            </p:cNvSpPr>
            <p:nvPr/>
          </p:nvSpPr>
          <p:spPr bwMode="auto">
            <a:xfrm>
              <a:off x="2200" y="204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1016" name="Line 40"/>
            <p:cNvSpPr>
              <a:spLocks noChangeShapeType="1"/>
            </p:cNvSpPr>
            <p:nvPr/>
          </p:nvSpPr>
          <p:spPr bwMode="auto">
            <a:xfrm>
              <a:off x="725" y="216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1017" name="Line 41"/>
            <p:cNvSpPr>
              <a:spLocks noChangeShapeType="1"/>
            </p:cNvSpPr>
            <p:nvPr/>
          </p:nvSpPr>
          <p:spPr bwMode="auto">
            <a:xfrm>
              <a:off x="2200" y="227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1018" name="Line 42"/>
            <p:cNvSpPr>
              <a:spLocks noChangeShapeType="1"/>
            </p:cNvSpPr>
            <p:nvPr/>
          </p:nvSpPr>
          <p:spPr bwMode="auto">
            <a:xfrm>
              <a:off x="2200" y="249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1019" name="Line 43"/>
            <p:cNvSpPr>
              <a:spLocks noChangeShapeType="1"/>
            </p:cNvSpPr>
            <p:nvPr/>
          </p:nvSpPr>
          <p:spPr bwMode="auto">
            <a:xfrm>
              <a:off x="2200" y="272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1020" name="Line 44"/>
            <p:cNvSpPr>
              <a:spLocks noChangeShapeType="1"/>
            </p:cNvSpPr>
            <p:nvPr/>
          </p:nvSpPr>
          <p:spPr bwMode="auto">
            <a:xfrm>
              <a:off x="2200" y="295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511022" name="Object 46"/>
          <p:cNvGraphicFramePr>
            <a:graphicFrameLocks noChangeAspect="1"/>
          </p:cNvGraphicFramePr>
          <p:nvPr/>
        </p:nvGraphicFramePr>
        <p:xfrm>
          <a:off x="4032250" y="1268413"/>
          <a:ext cx="3503613" cy="530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Visio" r:id="rId4" imgW="2350861" imgH="3561527" progId="">
                  <p:embed/>
                </p:oleObj>
              </mc:Choice>
              <mc:Fallback>
                <p:oleObj name="Visio" r:id="rId4" imgW="2350861" imgH="356152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1268413"/>
                        <a:ext cx="3503613" cy="530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3" name="Object 47"/>
          <p:cNvGraphicFramePr>
            <a:graphicFrameLocks noChangeAspect="1"/>
          </p:cNvGraphicFramePr>
          <p:nvPr/>
        </p:nvGraphicFramePr>
        <p:xfrm>
          <a:off x="7451725" y="1344613"/>
          <a:ext cx="87153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6" imgW="558720" imgH="228600" progId="Equation.3">
                  <p:embed/>
                </p:oleObj>
              </mc:Choice>
              <mc:Fallback>
                <p:oleObj name="Equation" r:id="rId6" imgW="55872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344613"/>
                        <a:ext cx="871538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4" name="Object 48"/>
          <p:cNvGraphicFramePr>
            <a:graphicFrameLocks noChangeAspect="1"/>
          </p:cNvGraphicFramePr>
          <p:nvPr/>
        </p:nvGraphicFramePr>
        <p:xfrm>
          <a:off x="7451725" y="1830388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8" imgW="558720" imgH="241200" progId="Equation.3">
                  <p:embed/>
                </p:oleObj>
              </mc:Choice>
              <mc:Fallback>
                <p:oleObj name="Equation" r:id="rId8" imgW="55872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830388"/>
                        <a:ext cx="871538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5" name="Object 49"/>
          <p:cNvGraphicFramePr>
            <a:graphicFrameLocks noChangeAspect="1"/>
          </p:cNvGraphicFramePr>
          <p:nvPr/>
        </p:nvGraphicFramePr>
        <p:xfrm>
          <a:off x="7451725" y="2357438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10" imgW="558720" imgH="241200" progId="Equation.3">
                  <p:embed/>
                </p:oleObj>
              </mc:Choice>
              <mc:Fallback>
                <p:oleObj name="Equation" r:id="rId10" imgW="55872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2357438"/>
                        <a:ext cx="871538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6" name="Object 50"/>
          <p:cNvGraphicFramePr>
            <a:graphicFrameLocks noChangeAspect="1"/>
          </p:cNvGraphicFramePr>
          <p:nvPr/>
        </p:nvGraphicFramePr>
        <p:xfrm>
          <a:off x="7451725" y="2901950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2" imgW="558720" imgH="241200" progId="Equation.3">
                  <p:embed/>
                </p:oleObj>
              </mc:Choice>
              <mc:Fallback>
                <p:oleObj name="Equation" r:id="rId12" imgW="55872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2901950"/>
                        <a:ext cx="871538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7" name="Object 51"/>
          <p:cNvGraphicFramePr>
            <a:graphicFrameLocks noChangeAspect="1"/>
          </p:cNvGraphicFramePr>
          <p:nvPr/>
        </p:nvGraphicFramePr>
        <p:xfrm>
          <a:off x="7451725" y="3446463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4" imgW="558720" imgH="241200" progId="Equation.3">
                  <p:embed/>
                </p:oleObj>
              </mc:Choice>
              <mc:Fallback>
                <p:oleObj name="Equation" r:id="rId14" imgW="55872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3446463"/>
                        <a:ext cx="871538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8" name="Object 52"/>
          <p:cNvGraphicFramePr>
            <a:graphicFrameLocks noChangeAspect="1"/>
          </p:cNvGraphicFramePr>
          <p:nvPr/>
        </p:nvGraphicFramePr>
        <p:xfrm>
          <a:off x="7451725" y="3943350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16" imgW="558720" imgH="241200" progId="Equation.3">
                  <p:embed/>
                </p:oleObj>
              </mc:Choice>
              <mc:Fallback>
                <p:oleObj name="Equation" r:id="rId16" imgW="55872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3943350"/>
                        <a:ext cx="871538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9" name="Object 53"/>
          <p:cNvGraphicFramePr>
            <a:graphicFrameLocks noChangeAspect="1"/>
          </p:cNvGraphicFramePr>
          <p:nvPr/>
        </p:nvGraphicFramePr>
        <p:xfrm>
          <a:off x="7451725" y="4483100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18" imgW="558720" imgH="241200" progId="Equation.3">
                  <p:embed/>
                </p:oleObj>
              </mc:Choice>
              <mc:Fallback>
                <p:oleObj name="Equation" r:id="rId18" imgW="55872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4483100"/>
                        <a:ext cx="871538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30" name="Object 54"/>
          <p:cNvGraphicFramePr>
            <a:graphicFrameLocks noChangeAspect="1"/>
          </p:cNvGraphicFramePr>
          <p:nvPr/>
        </p:nvGraphicFramePr>
        <p:xfrm>
          <a:off x="7451725" y="5010150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20" imgW="558720" imgH="241200" progId="Equation.3">
                  <p:embed/>
                </p:oleObj>
              </mc:Choice>
              <mc:Fallback>
                <p:oleObj name="Equation" r:id="rId20" imgW="558720" imgH="241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5010150"/>
                        <a:ext cx="871538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Content Placeholder 2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3-to-8 Line Decoder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Decoders</a:t>
            </a:r>
          </a:p>
        </p:txBody>
      </p:sp>
      <p:graphicFrame>
        <p:nvGraphicFramePr>
          <p:cNvPr id="514078" name="Group 30"/>
          <p:cNvGraphicFramePr>
            <a:graphicFrameLocks noGrp="1"/>
          </p:cNvGraphicFramePr>
          <p:nvPr/>
        </p:nvGraphicFramePr>
        <p:xfrm>
          <a:off x="792163" y="2112963"/>
          <a:ext cx="2700337" cy="2159000"/>
        </p:xfrm>
        <a:graphic>
          <a:graphicData uri="http://schemas.openxmlformats.org/drawingml/2006/table">
            <a:tbl>
              <a:tblPr/>
              <a:tblGrid>
                <a:gridCol w="9001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14079" name="Group 31"/>
          <p:cNvGraphicFramePr>
            <a:graphicFrameLocks noGrp="1"/>
          </p:cNvGraphicFramePr>
          <p:nvPr/>
        </p:nvGraphicFramePr>
        <p:xfrm>
          <a:off x="4032250" y="2112963"/>
          <a:ext cx="2700338" cy="2159000"/>
        </p:xfrm>
        <a:graphic>
          <a:graphicData uri="http://schemas.openxmlformats.org/drawingml/2006/table">
            <a:tbl>
              <a:tblPr/>
              <a:tblGrid>
                <a:gridCol w="900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1   1   1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1   1   1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792163" y="4538663"/>
            <a:ext cx="2354262" cy="1800225"/>
            <a:chOff x="499" y="2614"/>
            <a:chExt cx="1483" cy="1134"/>
          </a:xfrm>
        </p:grpSpPr>
        <p:sp>
          <p:nvSpPr>
            <p:cNvPr id="514104" name="AutoShape 56"/>
            <p:cNvSpPr>
              <a:spLocks noChangeArrowheads="1"/>
            </p:cNvSpPr>
            <p:nvPr/>
          </p:nvSpPr>
          <p:spPr bwMode="auto">
            <a:xfrm flipH="1" flipV="1">
              <a:off x="726" y="2614"/>
              <a:ext cx="907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vert="eaVert"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Binary</a:t>
              </a:r>
              <a:b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Decoder</a:t>
              </a:r>
            </a:p>
          </p:txBody>
        </p:sp>
        <p:sp>
          <p:nvSpPr>
            <p:cNvPr id="514105" name="Line 57"/>
            <p:cNvSpPr>
              <a:spLocks noChangeShapeType="1"/>
            </p:cNvSpPr>
            <p:nvPr/>
          </p:nvSpPr>
          <p:spPr bwMode="auto">
            <a:xfrm>
              <a:off x="499" y="2954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4106" name="Line 58"/>
            <p:cNvSpPr>
              <a:spLocks noChangeShapeType="1"/>
            </p:cNvSpPr>
            <p:nvPr/>
          </p:nvSpPr>
          <p:spPr bwMode="auto">
            <a:xfrm>
              <a:off x="499" y="3407"/>
              <a:ext cx="227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4107" name="Text Box 59"/>
            <p:cNvSpPr txBox="1">
              <a:spLocks noChangeArrowheads="1"/>
            </p:cNvSpPr>
            <p:nvPr/>
          </p:nvSpPr>
          <p:spPr bwMode="auto">
            <a:xfrm>
              <a:off x="726" y="2831"/>
              <a:ext cx="226" cy="69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4108" name="Line 60"/>
            <p:cNvSpPr>
              <a:spLocks noChangeShapeType="1"/>
            </p:cNvSpPr>
            <p:nvPr/>
          </p:nvSpPr>
          <p:spPr bwMode="auto">
            <a:xfrm>
              <a:off x="1641" y="284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4109" name="Text Box 61"/>
            <p:cNvSpPr txBox="1">
              <a:spLocks noChangeArrowheads="1"/>
            </p:cNvSpPr>
            <p:nvPr/>
          </p:nvSpPr>
          <p:spPr bwMode="auto">
            <a:xfrm>
              <a:off x="1406" y="2674"/>
              <a:ext cx="226" cy="9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4110" name="Line 62"/>
            <p:cNvSpPr>
              <a:spLocks noChangeShapeType="1"/>
            </p:cNvSpPr>
            <p:nvPr/>
          </p:nvSpPr>
          <p:spPr bwMode="auto">
            <a:xfrm>
              <a:off x="1641" y="306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4111" name="Line 63"/>
            <p:cNvSpPr>
              <a:spLocks noChangeShapeType="1"/>
            </p:cNvSpPr>
            <p:nvPr/>
          </p:nvSpPr>
          <p:spPr bwMode="auto">
            <a:xfrm>
              <a:off x="1641" y="32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4112" name="Line 64"/>
            <p:cNvSpPr>
              <a:spLocks noChangeShapeType="1"/>
            </p:cNvSpPr>
            <p:nvPr/>
          </p:nvSpPr>
          <p:spPr bwMode="auto">
            <a:xfrm>
              <a:off x="1641" y="351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3671888" y="4538663"/>
            <a:ext cx="2354262" cy="1800225"/>
            <a:chOff x="2313" y="2727"/>
            <a:chExt cx="1483" cy="1134"/>
          </a:xfrm>
        </p:grpSpPr>
        <p:grpSp>
          <p:nvGrpSpPr>
            <p:cNvPr id="4" name="Group 67"/>
            <p:cNvGrpSpPr>
              <a:grpSpLocks/>
            </p:cNvGrpSpPr>
            <p:nvPr/>
          </p:nvGrpSpPr>
          <p:grpSpPr bwMode="auto">
            <a:xfrm>
              <a:off x="2313" y="2727"/>
              <a:ext cx="1483" cy="1134"/>
              <a:chOff x="499" y="2614"/>
              <a:chExt cx="1483" cy="1134"/>
            </a:xfrm>
          </p:grpSpPr>
          <p:sp>
            <p:nvSpPr>
              <p:cNvPr id="514116" name="AutoShape 68"/>
              <p:cNvSpPr>
                <a:spLocks noChangeArrowheads="1"/>
              </p:cNvSpPr>
              <p:nvPr/>
            </p:nvSpPr>
            <p:spPr bwMode="auto">
              <a:xfrm flipH="1" flipV="1">
                <a:off x="726" y="2614"/>
                <a:ext cx="907" cy="1134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28575" algn="ctr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vert="eaVert" wrap="none" lIns="0" tIns="0" rIns="0" bIns="0" anchor="ctr" anchorCtr="1"/>
              <a:lstStyle/>
              <a:p>
                <a:r>
                  <a:rPr lang="en-US" sz="2400" b="1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Binary</a:t>
                </a:r>
                <a:br>
                  <a:rPr lang="en-US" sz="2400" b="1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Decoder</a:t>
                </a:r>
              </a:p>
            </p:txBody>
          </p:sp>
          <p:sp>
            <p:nvSpPr>
              <p:cNvPr id="514117" name="Line 69"/>
              <p:cNvSpPr>
                <a:spLocks noChangeShapeType="1"/>
              </p:cNvSpPr>
              <p:nvPr/>
            </p:nvSpPr>
            <p:spPr bwMode="auto">
              <a:xfrm>
                <a:off x="499" y="2954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4118" name="Line 70"/>
              <p:cNvSpPr>
                <a:spLocks noChangeShapeType="1"/>
              </p:cNvSpPr>
              <p:nvPr/>
            </p:nvSpPr>
            <p:spPr bwMode="auto">
              <a:xfrm>
                <a:off x="499" y="3407"/>
                <a:ext cx="227" cy="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4119" name="Text Box 71"/>
              <p:cNvSpPr txBox="1">
                <a:spLocks noChangeArrowheads="1"/>
              </p:cNvSpPr>
              <p:nvPr/>
            </p:nvSpPr>
            <p:spPr bwMode="auto">
              <a:xfrm>
                <a:off x="726" y="2831"/>
                <a:ext cx="226" cy="69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i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endParaRPr lang="en-US" sz="2400" b="1" i="1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400" b="1" i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14120" name="Line 72"/>
              <p:cNvSpPr>
                <a:spLocks noChangeShapeType="1"/>
              </p:cNvSpPr>
              <p:nvPr/>
            </p:nvSpPr>
            <p:spPr bwMode="auto">
              <a:xfrm>
                <a:off x="1641" y="2841"/>
                <a:ext cx="341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4121" name="Text Box 73"/>
              <p:cNvSpPr txBox="1">
                <a:spLocks noChangeArrowheads="1"/>
              </p:cNvSpPr>
              <p:nvPr/>
            </p:nvSpPr>
            <p:spPr bwMode="auto">
              <a:xfrm>
                <a:off x="1406" y="2674"/>
                <a:ext cx="226" cy="931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i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  <a:p>
                <a:pPr algn="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400" b="1" i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  <a:p>
                <a:pPr algn="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i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  <a:p>
                <a:pPr algn="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400" b="1" i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14122" name="Line 74"/>
              <p:cNvSpPr>
                <a:spLocks noChangeShapeType="1"/>
              </p:cNvSpPr>
              <p:nvPr/>
            </p:nvSpPr>
            <p:spPr bwMode="auto">
              <a:xfrm>
                <a:off x="1641" y="3067"/>
                <a:ext cx="341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4123" name="Line 75"/>
              <p:cNvSpPr>
                <a:spLocks noChangeShapeType="1"/>
              </p:cNvSpPr>
              <p:nvPr/>
            </p:nvSpPr>
            <p:spPr bwMode="auto">
              <a:xfrm>
                <a:off x="1641" y="3293"/>
                <a:ext cx="341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4124" name="Line 76"/>
              <p:cNvSpPr>
                <a:spLocks noChangeShapeType="1"/>
              </p:cNvSpPr>
              <p:nvPr/>
            </p:nvSpPr>
            <p:spPr bwMode="auto">
              <a:xfrm>
                <a:off x="1641" y="3519"/>
                <a:ext cx="341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14125" name="Oval 77"/>
            <p:cNvSpPr>
              <a:spLocks noChangeAspect="1" noChangeArrowheads="1"/>
            </p:cNvSpPr>
            <p:nvPr/>
          </p:nvSpPr>
          <p:spPr bwMode="auto">
            <a:xfrm>
              <a:off x="3463" y="2920"/>
              <a:ext cx="68" cy="68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14126" name="Oval 78"/>
            <p:cNvSpPr>
              <a:spLocks noChangeAspect="1" noChangeArrowheads="1"/>
            </p:cNvSpPr>
            <p:nvPr/>
          </p:nvSpPr>
          <p:spPr bwMode="auto">
            <a:xfrm>
              <a:off x="3463" y="3145"/>
              <a:ext cx="68" cy="68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14127" name="Oval 79"/>
            <p:cNvSpPr>
              <a:spLocks noChangeAspect="1" noChangeArrowheads="1"/>
            </p:cNvSpPr>
            <p:nvPr/>
          </p:nvSpPr>
          <p:spPr bwMode="auto">
            <a:xfrm>
              <a:off x="3463" y="3372"/>
              <a:ext cx="68" cy="68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14128" name="Oval 80"/>
            <p:cNvSpPr>
              <a:spLocks noChangeAspect="1" noChangeArrowheads="1"/>
            </p:cNvSpPr>
            <p:nvPr/>
          </p:nvSpPr>
          <p:spPr bwMode="auto">
            <a:xfrm>
              <a:off x="3463" y="3597"/>
              <a:ext cx="68" cy="68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14129" name="Line 81"/>
            <p:cNvSpPr>
              <a:spLocks noChangeShapeType="1"/>
            </p:cNvSpPr>
            <p:nvPr/>
          </p:nvSpPr>
          <p:spPr bwMode="auto">
            <a:xfrm>
              <a:off x="3279" y="2817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4130" name="Line 82"/>
            <p:cNvSpPr>
              <a:spLocks noChangeShapeType="1"/>
            </p:cNvSpPr>
            <p:nvPr/>
          </p:nvSpPr>
          <p:spPr bwMode="auto">
            <a:xfrm>
              <a:off x="3267" y="3049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/>
              <a:endParaRPr lang="en-US"/>
            </a:p>
          </p:txBody>
        </p:sp>
        <p:sp>
          <p:nvSpPr>
            <p:cNvPr id="514131" name="Line 83"/>
            <p:cNvSpPr>
              <a:spLocks noChangeShapeType="1"/>
            </p:cNvSpPr>
            <p:nvPr/>
          </p:nvSpPr>
          <p:spPr bwMode="auto">
            <a:xfrm>
              <a:off x="3279" y="3277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4132" name="Line 84"/>
            <p:cNvSpPr>
              <a:spLocks noChangeShapeType="1"/>
            </p:cNvSpPr>
            <p:nvPr/>
          </p:nvSpPr>
          <p:spPr bwMode="auto">
            <a:xfrm>
              <a:off x="3261" y="3506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Content Placeholder 3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Active-High / Active-Low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7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i="1" dirty="0">
                <a:solidFill>
                  <a:srgbClr val="CC00CC"/>
                </a:solidFill>
              </a:rPr>
              <a:t>Enable</a:t>
            </a:r>
            <a:r>
              <a:rPr lang="en-US" dirty="0"/>
              <a:t>” Control</a:t>
            </a:r>
          </a:p>
          <a:p>
            <a:endParaRPr lang="en-US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Decoders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922338" y="2011363"/>
            <a:ext cx="2882900" cy="1800225"/>
            <a:chOff x="725" y="1026"/>
            <a:chExt cx="1816" cy="1134"/>
          </a:xfrm>
        </p:grpSpPr>
        <p:sp>
          <p:nvSpPr>
            <p:cNvPr id="512005" name="AutoShape 5"/>
            <p:cNvSpPr>
              <a:spLocks noChangeArrowheads="1"/>
            </p:cNvSpPr>
            <p:nvPr/>
          </p:nvSpPr>
          <p:spPr bwMode="auto">
            <a:xfrm flipH="1" flipV="1">
              <a:off x="1066" y="1026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vert="eaVert"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Binary</a:t>
              </a:r>
              <a:b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Decoder</a:t>
              </a:r>
            </a:p>
          </p:txBody>
        </p:sp>
        <p:sp>
          <p:nvSpPr>
            <p:cNvPr id="512006" name="Line 6"/>
            <p:cNvSpPr>
              <a:spLocks noChangeShapeType="1"/>
            </p:cNvSpPr>
            <p:nvPr/>
          </p:nvSpPr>
          <p:spPr bwMode="auto">
            <a:xfrm>
              <a:off x="725" y="13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2007" name="Line 7"/>
            <p:cNvSpPr>
              <a:spLocks noChangeShapeType="1"/>
            </p:cNvSpPr>
            <p:nvPr/>
          </p:nvSpPr>
          <p:spPr bwMode="auto">
            <a:xfrm>
              <a:off x="725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2008" name="Text Box 8"/>
            <p:cNvSpPr txBox="1">
              <a:spLocks noChangeArrowheads="1"/>
            </p:cNvSpPr>
            <p:nvPr/>
          </p:nvSpPr>
          <p:spPr bwMode="auto">
            <a:xfrm>
              <a:off x="1066" y="1243"/>
              <a:ext cx="226" cy="69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512009" name="Line 9"/>
            <p:cNvSpPr>
              <a:spLocks noChangeShapeType="1"/>
            </p:cNvSpPr>
            <p:nvPr/>
          </p:nvSpPr>
          <p:spPr bwMode="auto">
            <a:xfrm>
              <a:off x="2200" y="125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2010" name="Text Box 10"/>
            <p:cNvSpPr txBox="1">
              <a:spLocks noChangeArrowheads="1"/>
            </p:cNvSpPr>
            <p:nvPr/>
          </p:nvSpPr>
          <p:spPr bwMode="auto">
            <a:xfrm>
              <a:off x="1965" y="1086"/>
              <a:ext cx="226" cy="9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2011" name="Line 11"/>
            <p:cNvSpPr>
              <a:spLocks noChangeShapeType="1"/>
            </p:cNvSpPr>
            <p:nvPr/>
          </p:nvSpPr>
          <p:spPr bwMode="auto">
            <a:xfrm>
              <a:off x="2200" y="147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2012" name="Line 12"/>
            <p:cNvSpPr>
              <a:spLocks noChangeShapeType="1"/>
            </p:cNvSpPr>
            <p:nvPr/>
          </p:nvSpPr>
          <p:spPr bwMode="auto">
            <a:xfrm>
              <a:off x="2200" y="170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2013" name="Line 13"/>
            <p:cNvSpPr>
              <a:spLocks noChangeShapeType="1"/>
            </p:cNvSpPr>
            <p:nvPr/>
          </p:nvSpPr>
          <p:spPr bwMode="auto">
            <a:xfrm>
              <a:off x="2200" y="193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2014" name="Line 14"/>
            <p:cNvSpPr>
              <a:spLocks noChangeShapeType="1"/>
            </p:cNvSpPr>
            <p:nvPr/>
          </p:nvSpPr>
          <p:spPr bwMode="auto">
            <a:xfrm>
              <a:off x="725" y="182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512066" name="Group 66"/>
          <p:cNvGraphicFramePr>
            <a:graphicFrameLocks noGrp="1"/>
          </p:cNvGraphicFramePr>
          <p:nvPr/>
        </p:nvGraphicFramePr>
        <p:xfrm>
          <a:off x="742950" y="4094163"/>
          <a:ext cx="3421063" cy="2590800"/>
        </p:xfrm>
        <a:graphic>
          <a:graphicData uri="http://schemas.openxmlformats.org/drawingml/2006/table">
            <a:tbl>
              <a:tblPr/>
              <a:tblGrid>
                <a:gridCol w="541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79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 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 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12068" name="Object 68"/>
          <p:cNvGraphicFramePr>
            <a:graphicFrameLocks noChangeAspect="1"/>
          </p:cNvGraphicFramePr>
          <p:nvPr/>
        </p:nvGraphicFramePr>
        <p:xfrm>
          <a:off x="4248150" y="1404938"/>
          <a:ext cx="4303713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Visio" r:id="rId4" imgW="2159203" imgH="2149206" progId="">
                  <p:embed/>
                </p:oleObj>
              </mc:Choice>
              <mc:Fallback>
                <p:oleObj name="Visio" r:id="rId4" imgW="2159203" imgH="214920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1404938"/>
                        <a:ext cx="4303713" cy="428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Decoders</a:t>
            </a:r>
          </a:p>
        </p:txBody>
      </p:sp>
      <p:pic>
        <p:nvPicPr>
          <p:cNvPr id="36" name="Picture 5" descr="C:\jobs\Marries\CH04\Tiff\AACFLPC0.t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44747"/>
            <a:ext cx="7696200" cy="37845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Decoders</a:t>
            </a:r>
          </a:p>
        </p:txBody>
      </p:sp>
      <p:sp>
        <p:nvSpPr>
          <p:cNvPr id="513088" name="Text Box 64"/>
          <p:cNvSpPr txBox="1">
            <a:spLocks noChangeArrowheads="1"/>
          </p:cNvSpPr>
          <p:nvPr/>
        </p:nvSpPr>
        <p:spPr bwMode="auto">
          <a:xfrm>
            <a:off x="5292725" y="1089025"/>
            <a:ext cx="1258888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 I</a:t>
            </a:r>
            <a:r>
              <a:rPr lang="en-US" sz="2400" b="1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400" b="1" i="1" baseline="-250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6399213" y="2349500"/>
            <a:ext cx="2211387" cy="3779838"/>
            <a:chOff x="4127" y="1480"/>
            <a:chExt cx="1393" cy="2381"/>
          </a:xfrm>
        </p:grpSpPr>
        <p:sp>
          <p:nvSpPr>
            <p:cNvPr id="513078" name="Line 54"/>
            <p:cNvSpPr>
              <a:spLocks noChangeShapeType="1"/>
            </p:cNvSpPr>
            <p:nvPr/>
          </p:nvSpPr>
          <p:spPr bwMode="auto">
            <a:xfrm>
              <a:off x="5034" y="1707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074" name="AutoShape 50"/>
            <p:cNvSpPr>
              <a:spLocks noChangeArrowheads="1"/>
            </p:cNvSpPr>
            <p:nvPr/>
          </p:nvSpPr>
          <p:spPr bwMode="auto">
            <a:xfrm flipH="1" flipV="1">
              <a:off x="4128" y="1480"/>
              <a:ext cx="906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vert="eaVert"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Binary</a:t>
              </a:r>
              <a:b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Decoder</a:t>
              </a:r>
            </a:p>
          </p:txBody>
        </p:sp>
        <p:sp>
          <p:nvSpPr>
            <p:cNvPr id="513077" name="Text Box 53"/>
            <p:cNvSpPr txBox="1">
              <a:spLocks noChangeArrowheads="1"/>
            </p:cNvSpPr>
            <p:nvPr/>
          </p:nvSpPr>
          <p:spPr bwMode="auto">
            <a:xfrm>
              <a:off x="4128" y="1697"/>
              <a:ext cx="226" cy="69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513079" name="Text Box 55"/>
            <p:cNvSpPr txBox="1">
              <a:spLocks noChangeArrowheads="1"/>
            </p:cNvSpPr>
            <p:nvPr/>
          </p:nvSpPr>
          <p:spPr bwMode="auto">
            <a:xfrm>
              <a:off x="4807" y="1540"/>
              <a:ext cx="226" cy="9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3080" name="Line 56"/>
            <p:cNvSpPr>
              <a:spLocks noChangeShapeType="1"/>
            </p:cNvSpPr>
            <p:nvPr/>
          </p:nvSpPr>
          <p:spPr bwMode="auto">
            <a:xfrm>
              <a:off x="5034" y="1933"/>
              <a:ext cx="227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081" name="Line 57"/>
            <p:cNvSpPr>
              <a:spLocks noChangeShapeType="1"/>
            </p:cNvSpPr>
            <p:nvPr/>
          </p:nvSpPr>
          <p:spPr bwMode="auto">
            <a:xfrm>
              <a:off x="5034" y="2159"/>
              <a:ext cx="227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082" name="Line 58"/>
            <p:cNvSpPr>
              <a:spLocks noChangeShapeType="1"/>
            </p:cNvSpPr>
            <p:nvPr/>
          </p:nvSpPr>
          <p:spPr bwMode="auto">
            <a:xfrm>
              <a:off x="5034" y="2385"/>
              <a:ext cx="227" cy="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090" name="Text Box 66"/>
            <p:cNvSpPr txBox="1">
              <a:spLocks noChangeArrowheads="1"/>
            </p:cNvSpPr>
            <p:nvPr/>
          </p:nvSpPr>
          <p:spPr bwMode="auto">
            <a:xfrm>
              <a:off x="5294" y="1537"/>
              <a:ext cx="226" cy="217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4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sz="2400" b="1" i="1" baseline="-25000" dirty="0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sz="2400" b="1" i="1" baseline="-25000" dirty="0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3102" name="AutoShape 78"/>
            <p:cNvSpPr>
              <a:spLocks noChangeArrowheads="1"/>
            </p:cNvSpPr>
            <p:nvPr/>
          </p:nvSpPr>
          <p:spPr bwMode="auto">
            <a:xfrm flipH="1" flipV="1">
              <a:off x="4127" y="2727"/>
              <a:ext cx="906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vert="eaVert"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Binary</a:t>
              </a:r>
              <a:b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Decoder</a:t>
              </a:r>
            </a:p>
          </p:txBody>
        </p:sp>
        <p:sp>
          <p:nvSpPr>
            <p:cNvPr id="513103" name="Text Box 79"/>
            <p:cNvSpPr txBox="1">
              <a:spLocks noChangeArrowheads="1"/>
            </p:cNvSpPr>
            <p:nvPr/>
          </p:nvSpPr>
          <p:spPr bwMode="auto">
            <a:xfrm>
              <a:off x="4127" y="2944"/>
              <a:ext cx="226" cy="69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513104" name="Text Box 80"/>
            <p:cNvSpPr txBox="1">
              <a:spLocks noChangeArrowheads="1"/>
            </p:cNvSpPr>
            <p:nvPr/>
          </p:nvSpPr>
          <p:spPr bwMode="auto">
            <a:xfrm>
              <a:off x="4806" y="2787"/>
              <a:ext cx="226" cy="9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3105" name="Line 81"/>
            <p:cNvSpPr>
              <a:spLocks noChangeShapeType="1"/>
            </p:cNvSpPr>
            <p:nvPr/>
          </p:nvSpPr>
          <p:spPr bwMode="auto">
            <a:xfrm>
              <a:off x="5034" y="295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106" name="Line 82"/>
            <p:cNvSpPr>
              <a:spLocks noChangeShapeType="1"/>
            </p:cNvSpPr>
            <p:nvPr/>
          </p:nvSpPr>
          <p:spPr bwMode="auto">
            <a:xfrm>
              <a:off x="5034" y="3181"/>
              <a:ext cx="227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107" name="Line 83"/>
            <p:cNvSpPr>
              <a:spLocks noChangeShapeType="1"/>
            </p:cNvSpPr>
            <p:nvPr/>
          </p:nvSpPr>
          <p:spPr bwMode="auto">
            <a:xfrm>
              <a:off x="5034" y="3407"/>
              <a:ext cx="227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108" name="Line 84"/>
            <p:cNvSpPr>
              <a:spLocks noChangeShapeType="1"/>
            </p:cNvSpPr>
            <p:nvPr/>
          </p:nvSpPr>
          <p:spPr bwMode="auto">
            <a:xfrm>
              <a:off x="5034" y="3633"/>
              <a:ext cx="227" cy="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98"/>
          <p:cNvGrpSpPr>
            <a:grpSpLocks/>
          </p:cNvGrpSpPr>
          <p:nvPr/>
        </p:nvGrpSpPr>
        <p:grpSpPr bwMode="auto">
          <a:xfrm>
            <a:off x="5140325" y="1628775"/>
            <a:ext cx="1258888" cy="3960813"/>
            <a:chOff x="3334" y="1026"/>
            <a:chExt cx="793" cy="2495"/>
          </a:xfrm>
        </p:grpSpPr>
        <p:sp>
          <p:nvSpPr>
            <p:cNvPr id="513086" name="Line 62"/>
            <p:cNvSpPr>
              <a:spLocks noChangeShapeType="1"/>
            </p:cNvSpPr>
            <p:nvPr/>
          </p:nvSpPr>
          <p:spPr bwMode="auto">
            <a:xfrm>
              <a:off x="3520" y="2954"/>
              <a:ext cx="1" cy="56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087" name="Line 63"/>
            <p:cNvSpPr>
              <a:spLocks noChangeShapeType="1"/>
            </p:cNvSpPr>
            <p:nvPr/>
          </p:nvSpPr>
          <p:spPr bwMode="auto">
            <a:xfrm flipV="1">
              <a:off x="3512" y="3521"/>
              <a:ext cx="61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094" name="Line 70"/>
            <p:cNvSpPr>
              <a:spLocks noChangeShapeType="1"/>
            </p:cNvSpPr>
            <p:nvPr/>
          </p:nvSpPr>
          <p:spPr bwMode="auto">
            <a:xfrm flipH="1" flipV="1">
              <a:off x="3519" y="1026"/>
              <a:ext cx="0" cy="15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13110" name="Object 86"/>
            <p:cNvGraphicFramePr>
              <a:graphicFrameLocks noChangeAspect="1"/>
            </p:cNvGraphicFramePr>
            <p:nvPr/>
          </p:nvGraphicFramePr>
          <p:xfrm>
            <a:off x="3334" y="2582"/>
            <a:ext cx="37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2" name="Visio" r:id="rId4" imgW="223845" imgH="250911" progId="">
                    <p:embed/>
                  </p:oleObj>
                </mc:Choice>
                <mc:Fallback>
                  <p:oleObj name="Visio" r:id="rId4" imgW="223845" imgH="250911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2582"/>
                          <a:ext cx="374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5368925" y="3548063"/>
            <a:ext cx="1030288" cy="122237"/>
            <a:chOff x="3478" y="2235"/>
            <a:chExt cx="649" cy="77"/>
          </a:xfrm>
        </p:grpSpPr>
        <p:sp>
          <p:nvSpPr>
            <p:cNvPr id="513083" name="Line 59"/>
            <p:cNvSpPr>
              <a:spLocks noChangeShapeType="1"/>
            </p:cNvSpPr>
            <p:nvPr/>
          </p:nvSpPr>
          <p:spPr bwMode="auto">
            <a:xfrm>
              <a:off x="3504" y="2273"/>
              <a:ext cx="62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115" name="Oval 91"/>
            <p:cNvSpPr>
              <a:spLocks noChangeArrowheads="1"/>
            </p:cNvSpPr>
            <p:nvPr/>
          </p:nvSpPr>
          <p:spPr bwMode="auto">
            <a:xfrm>
              <a:off x="3478" y="2235"/>
              <a:ext cx="79" cy="77"/>
            </a:xfrm>
            <a:prstGeom prst="ellipse">
              <a:avLst/>
            </a:prstGeom>
            <a:solidFill>
              <a:schemeClr val="accent2"/>
            </a:solidFill>
            <a:ln w="28575" algn="ctr">
              <a:noFill/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97"/>
          <p:cNvGrpSpPr>
            <a:grpSpLocks/>
          </p:cNvGrpSpPr>
          <p:nvPr/>
        </p:nvGrpSpPr>
        <p:grpSpPr bwMode="auto">
          <a:xfrm>
            <a:off x="5792788" y="1628775"/>
            <a:ext cx="608012" cy="3600450"/>
            <a:chOff x="3745" y="1026"/>
            <a:chExt cx="383" cy="2268"/>
          </a:xfrm>
        </p:grpSpPr>
        <p:sp>
          <p:nvSpPr>
            <p:cNvPr id="513075" name="Line 51"/>
            <p:cNvSpPr>
              <a:spLocks noChangeShapeType="1"/>
            </p:cNvSpPr>
            <p:nvPr/>
          </p:nvSpPr>
          <p:spPr bwMode="auto">
            <a:xfrm>
              <a:off x="3901" y="1820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076" name="Line 52"/>
            <p:cNvSpPr>
              <a:spLocks noChangeShapeType="1"/>
            </p:cNvSpPr>
            <p:nvPr/>
          </p:nvSpPr>
          <p:spPr bwMode="auto">
            <a:xfrm>
              <a:off x="3787" y="204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111" name="Line 87"/>
            <p:cNvSpPr>
              <a:spLocks noChangeShapeType="1"/>
            </p:cNvSpPr>
            <p:nvPr/>
          </p:nvSpPr>
          <p:spPr bwMode="auto">
            <a:xfrm flipV="1">
              <a:off x="3787" y="1026"/>
              <a:ext cx="0" cy="226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112" name="Line 88"/>
            <p:cNvSpPr>
              <a:spLocks noChangeShapeType="1"/>
            </p:cNvSpPr>
            <p:nvPr/>
          </p:nvSpPr>
          <p:spPr bwMode="auto">
            <a:xfrm>
              <a:off x="3901" y="3067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113" name="Line 89"/>
            <p:cNvSpPr>
              <a:spLocks noChangeShapeType="1"/>
            </p:cNvSpPr>
            <p:nvPr/>
          </p:nvSpPr>
          <p:spPr bwMode="auto">
            <a:xfrm>
              <a:off x="378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114" name="Line 90"/>
            <p:cNvSpPr>
              <a:spLocks noChangeShapeType="1"/>
            </p:cNvSpPr>
            <p:nvPr/>
          </p:nvSpPr>
          <p:spPr bwMode="auto">
            <a:xfrm flipV="1">
              <a:off x="3901" y="1026"/>
              <a:ext cx="0" cy="204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118" name="Oval 94"/>
            <p:cNvSpPr>
              <a:spLocks noChangeArrowheads="1"/>
            </p:cNvSpPr>
            <p:nvPr/>
          </p:nvSpPr>
          <p:spPr bwMode="auto">
            <a:xfrm>
              <a:off x="3745" y="2006"/>
              <a:ext cx="79" cy="77"/>
            </a:xfrm>
            <a:prstGeom prst="ellipse">
              <a:avLst/>
            </a:prstGeom>
            <a:solidFill>
              <a:schemeClr val="accent2"/>
            </a:solidFill>
            <a:ln w="28575" algn="ctr">
              <a:noFill/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13119" name="Oval 95"/>
            <p:cNvSpPr>
              <a:spLocks noChangeArrowheads="1"/>
            </p:cNvSpPr>
            <p:nvPr/>
          </p:nvSpPr>
          <p:spPr bwMode="auto">
            <a:xfrm>
              <a:off x="3860" y="1779"/>
              <a:ext cx="79" cy="77"/>
            </a:xfrm>
            <a:prstGeom prst="ellipse">
              <a:avLst/>
            </a:prstGeom>
            <a:solidFill>
              <a:schemeClr val="accent2"/>
            </a:solidFill>
            <a:ln w="28575" algn="ctr">
              <a:noFill/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" name="Content Placeholder 4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Expansion</a:t>
            </a:r>
          </a:p>
        </p:txBody>
      </p:sp>
      <p:graphicFrame>
        <p:nvGraphicFramePr>
          <p:cNvPr id="42" name="Group 102"/>
          <p:cNvGraphicFramePr>
            <a:graphicFrameLocks noGrp="1"/>
          </p:cNvGraphicFramePr>
          <p:nvPr/>
        </p:nvGraphicFramePr>
        <p:xfrm>
          <a:off x="563563" y="2232025"/>
          <a:ext cx="4321175" cy="3422652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1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0   0   0   0   0   0   0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0   0   0   0   0   0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0   0   0   0   0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0   0   0   0   0   0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0   0   0   0   0   0   0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3" name="AutoShape 46"/>
          <p:cNvSpPr>
            <a:spLocks noChangeArrowheads="1"/>
          </p:cNvSpPr>
          <p:nvPr/>
        </p:nvSpPr>
        <p:spPr bwMode="auto">
          <a:xfrm>
            <a:off x="3263900" y="2746375"/>
            <a:ext cx="1503363" cy="1401763"/>
          </a:xfrm>
          <a:prstGeom prst="roundRect">
            <a:avLst>
              <a:gd name="adj" fmla="val 16667"/>
            </a:avLst>
          </a:prstGeom>
          <a:solidFill>
            <a:srgbClr val="FFFF00">
              <a:alpha val="25000"/>
            </a:srgb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5" name="AutoShape 47"/>
          <p:cNvSpPr>
            <a:spLocks noChangeArrowheads="1"/>
          </p:cNvSpPr>
          <p:nvPr/>
        </p:nvSpPr>
        <p:spPr bwMode="auto">
          <a:xfrm>
            <a:off x="922338" y="4217988"/>
            <a:ext cx="2341562" cy="1401762"/>
          </a:xfrm>
          <a:prstGeom prst="roundRect">
            <a:avLst>
              <a:gd name="adj" fmla="val 16667"/>
            </a:avLst>
          </a:prstGeom>
          <a:solidFill>
            <a:srgbClr val="FFFF00">
              <a:alpha val="25000"/>
            </a:srgb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6" name="AutoShape 48"/>
          <p:cNvSpPr>
            <a:spLocks noChangeArrowheads="1"/>
          </p:cNvSpPr>
          <p:nvPr/>
        </p:nvSpPr>
        <p:spPr bwMode="auto">
          <a:xfrm>
            <a:off x="946150" y="2740025"/>
            <a:ext cx="625475" cy="1401763"/>
          </a:xfrm>
          <a:prstGeom prst="roundRect">
            <a:avLst>
              <a:gd name="adj" fmla="val 16667"/>
            </a:avLst>
          </a:prstGeom>
          <a:solidFill>
            <a:srgbClr val="FFFF00">
              <a:alpha val="25000"/>
            </a:srgb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88" grpId="0"/>
      <p:bldP spid="43" grpId="0" animBg="1"/>
      <p:bldP spid="45" grpId="0" animBg="1"/>
      <p:bldP spid="4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45438" y="6489700"/>
            <a:ext cx="1198562" cy="288925"/>
          </a:xfrm>
          <a:prstGeom prst="rect">
            <a:avLst/>
          </a:prstGeom>
        </p:spPr>
        <p:txBody>
          <a:bodyPr/>
          <a:lstStyle/>
          <a:p>
            <a:fld id="{7F76E267-3C24-4B93-9AC9-122DD33CF74D}" type="slidenum">
              <a:rPr lang="en-US"/>
              <a:pPr/>
              <a:t>46</a:t>
            </a:fld>
            <a:r>
              <a:rPr lang="en-US"/>
              <a:t> / 65</a:t>
            </a: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Using Decoders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4751388" y="1449388"/>
            <a:ext cx="3600450" cy="3960812"/>
            <a:chOff x="2993" y="913"/>
            <a:chExt cx="2268" cy="2495"/>
          </a:xfrm>
        </p:grpSpPr>
        <p:sp>
          <p:nvSpPr>
            <p:cNvPr id="515077" name="AutoShape 5"/>
            <p:cNvSpPr>
              <a:spLocks noChangeArrowheads="1"/>
            </p:cNvSpPr>
            <p:nvPr/>
          </p:nvSpPr>
          <p:spPr bwMode="auto">
            <a:xfrm flipH="1" flipV="1">
              <a:off x="3447" y="1253"/>
              <a:ext cx="681" cy="215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rot="10800000" vert="eaVert" wrap="none" lIns="0" tIns="0" rIns="0" bIns="0" anchor="ctr" anchorCtr="1"/>
            <a:lstStyle/>
            <a:p>
              <a:endParaRPr lang="en-US" sz="24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5078" name="Line 6"/>
            <p:cNvSpPr>
              <a:spLocks noChangeShapeType="1"/>
            </p:cNvSpPr>
            <p:nvPr/>
          </p:nvSpPr>
          <p:spPr bwMode="auto">
            <a:xfrm>
              <a:off x="3221" y="2160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079" name="Line 7"/>
            <p:cNvSpPr>
              <a:spLocks noChangeShapeType="1"/>
            </p:cNvSpPr>
            <p:nvPr/>
          </p:nvSpPr>
          <p:spPr bwMode="auto">
            <a:xfrm>
              <a:off x="3221" y="2614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080" name="Text Box 8"/>
            <p:cNvSpPr txBox="1">
              <a:spLocks noChangeArrowheads="1"/>
            </p:cNvSpPr>
            <p:nvPr/>
          </p:nvSpPr>
          <p:spPr bwMode="auto">
            <a:xfrm>
              <a:off x="3448" y="2037"/>
              <a:ext cx="226" cy="69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5081" name="Line 9"/>
            <p:cNvSpPr>
              <a:spLocks noChangeShapeType="1"/>
            </p:cNvSpPr>
            <p:nvPr/>
          </p:nvSpPr>
          <p:spPr bwMode="auto">
            <a:xfrm>
              <a:off x="4128" y="1593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082" name="Text Box 10"/>
            <p:cNvSpPr txBox="1">
              <a:spLocks noChangeArrowheads="1"/>
            </p:cNvSpPr>
            <p:nvPr/>
          </p:nvSpPr>
          <p:spPr bwMode="auto">
            <a:xfrm>
              <a:off x="3893" y="1366"/>
              <a:ext cx="226" cy="186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7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6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5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4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5083" name="Line 11"/>
            <p:cNvSpPr>
              <a:spLocks noChangeShapeType="1"/>
            </p:cNvSpPr>
            <p:nvPr/>
          </p:nvSpPr>
          <p:spPr bwMode="auto">
            <a:xfrm>
              <a:off x="4128" y="1820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084" name="Line 12"/>
            <p:cNvSpPr>
              <a:spLocks noChangeShapeType="1"/>
            </p:cNvSpPr>
            <p:nvPr/>
          </p:nvSpPr>
          <p:spPr bwMode="auto">
            <a:xfrm>
              <a:off x="4128" y="2047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085" name="Line 13"/>
            <p:cNvSpPr>
              <a:spLocks noChangeShapeType="1"/>
            </p:cNvSpPr>
            <p:nvPr/>
          </p:nvSpPr>
          <p:spPr bwMode="auto">
            <a:xfrm flipV="1">
              <a:off x="4128" y="2273"/>
              <a:ext cx="1133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086" name="Line 14"/>
            <p:cNvSpPr>
              <a:spLocks noChangeShapeType="1"/>
            </p:cNvSpPr>
            <p:nvPr/>
          </p:nvSpPr>
          <p:spPr bwMode="auto">
            <a:xfrm>
              <a:off x="3221" y="2387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087" name="Line 15"/>
            <p:cNvSpPr>
              <a:spLocks noChangeShapeType="1"/>
            </p:cNvSpPr>
            <p:nvPr/>
          </p:nvSpPr>
          <p:spPr bwMode="auto">
            <a:xfrm>
              <a:off x="4128" y="2500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088" name="Line 16"/>
            <p:cNvSpPr>
              <a:spLocks noChangeShapeType="1"/>
            </p:cNvSpPr>
            <p:nvPr/>
          </p:nvSpPr>
          <p:spPr bwMode="auto">
            <a:xfrm>
              <a:off x="4128" y="2726"/>
              <a:ext cx="1133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089" name="Line 17"/>
            <p:cNvSpPr>
              <a:spLocks noChangeShapeType="1"/>
            </p:cNvSpPr>
            <p:nvPr/>
          </p:nvSpPr>
          <p:spPr bwMode="auto">
            <a:xfrm>
              <a:off x="4128" y="2952"/>
              <a:ext cx="1133" cy="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090" name="Line 18"/>
            <p:cNvSpPr>
              <a:spLocks noChangeShapeType="1"/>
            </p:cNvSpPr>
            <p:nvPr/>
          </p:nvSpPr>
          <p:spPr bwMode="auto">
            <a:xfrm>
              <a:off x="4128" y="3178"/>
              <a:ext cx="1133" cy="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093" name="Rectangle 21"/>
            <p:cNvSpPr>
              <a:spLocks noChangeArrowheads="1"/>
            </p:cNvSpPr>
            <p:nvPr/>
          </p:nvSpPr>
          <p:spPr bwMode="auto">
            <a:xfrm>
              <a:off x="3447" y="913"/>
              <a:ext cx="680" cy="30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sz="20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Binary</a:t>
              </a:r>
              <a:br>
                <a:rPr lang="en-US" sz="20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0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Decoder</a:t>
              </a:r>
            </a:p>
          </p:txBody>
        </p:sp>
        <p:sp>
          <p:nvSpPr>
            <p:cNvPr id="515094" name="Text Box 22"/>
            <p:cNvSpPr txBox="1">
              <a:spLocks noChangeArrowheads="1"/>
            </p:cNvSpPr>
            <p:nvPr/>
          </p:nvSpPr>
          <p:spPr bwMode="auto">
            <a:xfrm>
              <a:off x="2993" y="1999"/>
              <a:ext cx="226" cy="69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732588" y="2520950"/>
            <a:ext cx="1439862" cy="4148138"/>
            <a:chOff x="4241" y="1588"/>
            <a:chExt cx="907" cy="2613"/>
          </a:xfrm>
        </p:grpSpPr>
        <p:graphicFrame>
          <p:nvGraphicFramePr>
            <p:cNvPr id="515091" name="Object 19"/>
            <p:cNvGraphicFramePr>
              <a:graphicFrameLocks noChangeAspect="1"/>
            </p:cNvGraphicFramePr>
            <p:nvPr/>
          </p:nvGraphicFramePr>
          <p:xfrm>
            <a:off x="4241" y="3407"/>
            <a:ext cx="453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6" name="Visio" r:id="rId4" imgW="259933" imgH="324551" progId="">
                    <p:embed/>
                  </p:oleObj>
                </mc:Choice>
                <mc:Fallback>
                  <p:oleObj name="Visio" r:id="rId4" imgW="259933" imgH="324551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407"/>
                          <a:ext cx="453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092" name="Object 20"/>
            <p:cNvGraphicFramePr>
              <a:graphicFrameLocks noChangeAspect="1"/>
            </p:cNvGraphicFramePr>
            <p:nvPr/>
          </p:nvGraphicFramePr>
          <p:xfrm>
            <a:off x="4695" y="3407"/>
            <a:ext cx="453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7" name="Visio" r:id="rId6" imgW="259933" imgH="324551" progId="">
                    <p:embed/>
                  </p:oleObj>
                </mc:Choice>
                <mc:Fallback>
                  <p:oleObj name="Visio" r:id="rId6" imgW="259933" imgH="324551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5" y="3407"/>
                          <a:ext cx="453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095" name="Line 23"/>
            <p:cNvSpPr>
              <a:spLocks noChangeShapeType="1"/>
            </p:cNvSpPr>
            <p:nvPr/>
          </p:nvSpPr>
          <p:spPr bwMode="auto">
            <a:xfrm flipV="1">
              <a:off x="4354" y="2954"/>
              <a:ext cx="0" cy="51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096" name="Line 24"/>
            <p:cNvSpPr>
              <a:spLocks noChangeShapeType="1"/>
            </p:cNvSpPr>
            <p:nvPr/>
          </p:nvSpPr>
          <p:spPr bwMode="auto">
            <a:xfrm flipV="1">
              <a:off x="4431" y="2720"/>
              <a:ext cx="0" cy="76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097" name="Line 25"/>
            <p:cNvSpPr>
              <a:spLocks noChangeShapeType="1"/>
            </p:cNvSpPr>
            <p:nvPr/>
          </p:nvSpPr>
          <p:spPr bwMode="auto">
            <a:xfrm flipV="1">
              <a:off x="4580" y="1591"/>
              <a:ext cx="0" cy="18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098" name="Line 26"/>
            <p:cNvSpPr>
              <a:spLocks noChangeShapeType="1"/>
            </p:cNvSpPr>
            <p:nvPr/>
          </p:nvSpPr>
          <p:spPr bwMode="auto">
            <a:xfrm flipV="1">
              <a:off x="4506" y="2269"/>
              <a:ext cx="0" cy="121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099" name="Line 27"/>
            <p:cNvSpPr>
              <a:spLocks noChangeShapeType="1"/>
            </p:cNvSpPr>
            <p:nvPr/>
          </p:nvSpPr>
          <p:spPr bwMode="auto">
            <a:xfrm flipH="1" flipV="1">
              <a:off x="4809" y="2495"/>
              <a:ext cx="0" cy="9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100" name="Line 28"/>
            <p:cNvSpPr>
              <a:spLocks noChangeShapeType="1"/>
            </p:cNvSpPr>
            <p:nvPr/>
          </p:nvSpPr>
          <p:spPr bwMode="auto">
            <a:xfrm flipV="1">
              <a:off x="4886" y="2036"/>
              <a:ext cx="3" cy="144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101" name="Line 29"/>
            <p:cNvSpPr>
              <a:spLocks noChangeShapeType="1"/>
            </p:cNvSpPr>
            <p:nvPr/>
          </p:nvSpPr>
          <p:spPr bwMode="auto">
            <a:xfrm flipV="1">
              <a:off x="5035" y="1588"/>
              <a:ext cx="0" cy="187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102" name="Line 30"/>
            <p:cNvSpPr>
              <a:spLocks noChangeShapeType="1"/>
            </p:cNvSpPr>
            <p:nvPr/>
          </p:nvSpPr>
          <p:spPr bwMode="auto">
            <a:xfrm flipV="1">
              <a:off x="4961" y="1813"/>
              <a:ext cx="3" cy="166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103" name="Line 31"/>
            <p:cNvSpPr>
              <a:spLocks noChangeShapeType="1"/>
            </p:cNvSpPr>
            <p:nvPr/>
          </p:nvSpPr>
          <p:spPr bwMode="auto">
            <a:xfrm flipH="1" flipV="1">
              <a:off x="4467" y="3802"/>
              <a:ext cx="1" cy="1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104" name="Line 32"/>
            <p:cNvSpPr>
              <a:spLocks noChangeShapeType="1"/>
            </p:cNvSpPr>
            <p:nvPr/>
          </p:nvSpPr>
          <p:spPr bwMode="auto">
            <a:xfrm flipH="1" flipV="1">
              <a:off x="4921" y="3802"/>
              <a:ext cx="1" cy="1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105" name="Text Box 33"/>
            <p:cNvSpPr txBox="1">
              <a:spLocks noChangeArrowheads="1"/>
            </p:cNvSpPr>
            <p:nvPr/>
          </p:nvSpPr>
          <p:spPr bwMode="auto">
            <a:xfrm>
              <a:off x="4354" y="3971"/>
              <a:ext cx="680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S       C</a:t>
              </a:r>
            </a:p>
          </p:txBody>
        </p:sp>
      </p:grpSp>
      <p:sp>
        <p:nvSpPr>
          <p:cNvPr id="37" name="Content Placeholder 3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output is a </a:t>
            </a:r>
            <a:r>
              <a:rPr lang="en-US" dirty="0" err="1"/>
              <a:t>minterm</a:t>
            </a:r>
            <a:endParaRPr lang="en-US" dirty="0"/>
          </a:p>
          <a:p>
            <a:r>
              <a:rPr lang="en-US" dirty="0"/>
              <a:t>All </a:t>
            </a:r>
            <a:r>
              <a:rPr lang="en-US" dirty="0" err="1"/>
              <a:t>minterms</a:t>
            </a:r>
            <a:r>
              <a:rPr lang="en-US" dirty="0"/>
              <a:t> are produced</a:t>
            </a:r>
          </a:p>
          <a:p>
            <a:r>
              <a:rPr lang="en-US" dirty="0"/>
              <a:t>Sum the required </a:t>
            </a:r>
            <a:r>
              <a:rPr lang="en-US" dirty="0" err="1"/>
              <a:t>minterms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dirty="0"/>
              <a:t>Example: </a:t>
            </a:r>
            <a:r>
              <a:rPr lang="en-US" dirty="0">
                <a:solidFill>
                  <a:srgbClr val="CC00CC"/>
                </a:solidFill>
              </a:rPr>
              <a:t>Full Adder</a:t>
            </a:r>
          </a:p>
          <a:p>
            <a:pPr lvl="1">
              <a:buFont typeface="Wingdings" pitchFamily="2" charset="2"/>
              <a:buNone/>
            </a:pP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∑(1, 2, 4, 7)</a:t>
            </a:r>
          </a:p>
          <a:p>
            <a:pPr lvl="1">
              <a:buFont typeface="Wingdings" pitchFamily="2" charset="2"/>
              <a:buNone/>
            </a:pP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∑(3, 5, 6, 7)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Using Decoders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∑(3, 5, 6, 7)</a:t>
            </a:r>
          </a:p>
          <a:p>
            <a:r>
              <a:rPr lang="en-US" dirty="0"/>
              <a:t>Active High Decoder, OR gate</a:t>
            </a:r>
          </a:p>
          <a:p>
            <a:r>
              <a:rPr lang="en-US" dirty="0"/>
              <a:t>SOP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A4C5A3-73F4-4733-425F-17711D9CA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078" y="3457163"/>
            <a:ext cx="3843338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6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Using Decoders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∑(3, 5, 6, 7)</a:t>
            </a:r>
          </a:p>
          <a:p>
            <a:r>
              <a:rPr lang="en-US" dirty="0"/>
              <a:t>Active High Decoder, NOR gate</a:t>
            </a:r>
          </a:p>
          <a:p>
            <a:r>
              <a:rPr lang="en-US" dirty="0"/>
              <a:t>SOP-&gt;POS</a:t>
            </a:r>
          </a:p>
          <a:p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</a:t>
            </a:r>
            <a:r>
              <a:rPr lang="en-US" dirty="0">
                <a:sym typeface="WP Greek Century" pitchFamily="2" charset="2"/>
              </a:rPr>
              <a:t>∏</a:t>
            </a:r>
            <a:r>
              <a:rPr lang="en-US" dirty="0"/>
              <a:t>(0, 1, 2, 4)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76B40ABD-D592-BD04-512E-29533BFB1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751" y="3461926"/>
            <a:ext cx="3629025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57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Using Decoders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∑(3, 5, 6, 7)</a:t>
            </a:r>
          </a:p>
          <a:p>
            <a:r>
              <a:rPr lang="en-US" dirty="0"/>
              <a:t>Active Low Decoder, NAND gate</a:t>
            </a:r>
          </a:p>
          <a:p>
            <a:r>
              <a:rPr lang="en-US" dirty="0"/>
              <a:t>SOP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EFC7D219-7C69-4DA9-1F15-2B69F6FB7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08" y="3457162"/>
            <a:ext cx="40290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89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Procedure</a:t>
            </a:r>
            <a:br>
              <a:rPr lang="en-US" dirty="0"/>
            </a:br>
            <a:r>
              <a:rPr lang="en-US" dirty="0"/>
              <a:t>Boolean Expression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  <a:defRPr/>
            </a:pPr>
            <a:r>
              <a:rPr lang="en-US" i="1" dirty="0"/>
              <a:t>F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i="1" dirty="0"/>
              <a:t>AB </a:t>
            </a:r>
            <a:r>
              <a:rPr lang="en-US" dirty="0"/>
              <a:t>+</a:t>
            </a:r>
            <a:r>
              <a:rPr lang="en-US" i="1" dirty="0"/>
              <a:t> AC </a:t>
            </a:r>
            <a:r>
              <a:rPr lang="en-US" dirty="0"/>
              <a:t>+</a:t>
            </a:r>
            <a:r>
              <a:rPr lang="en-US" i="1" dirty="0"/>
              <a:t> BC</a:t>
            </a:r>
          </a:p>
          <a:p>
            <a:pPr lvl="0">
              <a:buNone/>
              <a:defRPr/>
            </a:pP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 =</a:t>
            </a:r>
            <a:r>
              <a:rPr lang="en-US" i="1" dirty="0"/>
              <a:t> A </a:t>
            </a:r>
            <a:r>
              <a:rPr lang="en-US" dirty="0"/>
              <a:t>+</a:t>
            </a:r>
            <a:r>
              <a:rPr lang="en-US" i="1" dirty="0"/>
              <a:t> B </a:t>
            </a:r>
            <a:r>
              <a:rPr lang="en-US" dirty="0"/>
              <a:t>+</a:t>
            </a:r>
            <a:r>
              <a:rPr lang="en-US" i="1" dirty="0"/>
              <a:t> C </a:t>
            </a:r>
          </a:p>
          <a:p>
            <a:pPr lvl="0">
              <a:buNone/>
              <a:defRPr/>
            </a:pPr>
            <a:r>
              <a:rPr lang="en-US" i="1" dirty="0"/>
              <a:t>T</a:t>
            </a:r>
            <a:r>
              <a:rPr lang="en-US" baseline="-25000" dirty="0"/>
              <a:t>2</a:t>
            </a:r>
            <a:r>
              <a:rPr lang="en-US" dirty="0"/>
              <a:t> =</a:t>
            </a:r>
            <a:r>
              <a:rPr lang="en-US" i="1" dirty="0"/>
              <a:t> ABC</a:t>
            </a:r>
          </a:p>
          <a:p>
            <a:pPr lvl="0">
              <a:buNone/>
              <a:defRPr/>
            </a:pPr>
            <a:r>
              <a:rPr lang="en-US" i="1" dirty="0"/>
              <a:t>T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en-US" i="1" dirty="0"/>
              <a:t>F</a:t>
            </a:r>
            <a:r>
              <a:rPr lang="en-US" baseline="-25000" dirty="0"/>
              <a:t>2</a:t>
            </a:r>
            <a:r>
              <a:rPr lang="en-US" dirty="0"/>
              <a:t>´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  <a:p>
            <a:pPr lvl="0">
              <a:buNone/>
              <a:defRPr/>
            </a:pPr>
            <a:r>
              <a:rPr lang="en-US" i="1" dirty="0"/>
              <a:t>F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i="1" dirty="0"/>
              <a:t>T</a:t>
            </a:r>
            <a:r>
              <a:rPr lang="en-US" baseline="-25000" dirty="0"/>
              <a:t>3</a:t>
            </a:r>
            <a:r>
              <a:rPr lang="en-US" dirty="0"/>
              <a:t> + </a:t>
            </a:r>
            <a:r>
              <a:rPr lang="en-US" i="1" dirty="0"/>
              <a:t>T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  <a:p>
            <a:pPr lvl="0">
              <a:buNone/>
              <a:defRPr/>
            </a:pPr>
            <a:endParaRPr lang="en-US" dirty="0"/>
          </a:p>
          <a:p>
            <a:pPr lvl="0">
              <a:buNone/>
              <a:defRPr/>
            </a:pPr>
            <a:r>
              <a:rPr lang="en-US" dirty="0"/>
              <a:t>Or</a:t>
            </a:r>
          </a:p>
          <a:p>
            <a:pPr lvl="0">
              <a:buNone/>
              <a:defRPr/>
            </a:pPr>
            <a:endParaRPr lang="en-US" dirty="0"/>
          </a:p>
          <a:p>
            <a:pPr lvl="0">
              <a:spcBef>
                <a:spcPct val="40000"/>
              </a:spcBef>
              <a:buNone/>
              <a:defRPr/>
            </a:pPr>
            <a:r>
              <a:rPr lang="en-US" i="1" dirty="0"/>
              <a:t>F</a:t>
            </a:r>
            <a:r>
              <a:rPr lang="en-US" baseline="-25000" dirty="0"/>
              <a:t>1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A´BC´ </a:t>
            </a:r>
            <a:r>
              <a:rPr lang="en-US" dirty="0"/>
              <a:t>+</a:t>
            </a:r>
            <a:r>
              <a:rPr lang="en-US" i="1" dirty="0"/>
              <a:t> A´B´C  </a:t>
            </a:r>
            <a:r>
              <a:rPr lang="en-US" dirty="0"/>
              <a:t>+</a:t>
            </a:r>
            <a:r>
              <a:rPr lang="en-US" i="1" dirty="0"/>
              <a:t> AB´C´ </a:t>
            </a:r>
            <a:r>
              <a:rPr lang="en-US" dirty="0"/>
              <a:t>+</a:t>
            </a:r>
            <a:r>
              <a:rPr lang="en-US" i="1" dirty="0"/>
              <a:t> ABC</a:t>
            </a:r>
          </a:p>
        </p:txBody>
      </p:sp>
      <p:pic>
        <p:nvPicPr>
          <p:cNvPr id="7" name="Picture 4" descr="C:\jobs\Marries\CH04\Tiff\AACFLOL0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752600"/>
            <a:ext cx="4495800" cy="3473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Using Decoders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∑(3, 5, 6, 7)</a:t>
            </a:r>
          </a:p>
          <a:p>
            <a:r>
              <a:rPr lang="en-US" dirty="0"/>
              <a:t>Active Low Decoder, AND gate</a:t>
            </a:r>
          </a:p>
          <a:p>
            <a:r>
              <a:rPr lang="en-US" dirty="0"/>
              <a:t>SOP-&gt;POS</a:t>
            </a:r>
          </a:p>
          <a:p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</a:t>
            </a:r>
            <a:r>
              <a:rPr lang="en-US" dirty="0">
                <a:sym typeface="WP Greek Century" pitchFamily="2" charset="2"/>
              </a:rPr>
              <a:t>∏</a:t>
            </a:r>
            <a:r>
              <a:rPr lang="en-US" dirty="0"/>
              <a:t>(0, 1, 2, 4)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BB2328FE-045B-194D-CC0D-40532122B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95" y="3430659"/>
            <a:ext cx="37004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85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Encoders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Does reverse operation to decoder</a:t>
            </a:r>
          </a:p>
          <a:p>
            <a:r>
              <a:rPr lang="en-US" dirty="0"/>
              <a:t>An encoder has 2</a:t>
            </a:r>
            <a:r>
              <a:rPr lang="en-US" i="1" baseline="30000" dirty="0"/>
              <a:t>n </a:t>
            </a:r>
            <a:r>
              <a:rPr lang="en-US" dirty="0"/>
              <a:t>(or fewer) input lines and </a:t>
            </a:r>
            <a:r>
              <a:rPr lang="en-US" i="1" dirty="0"/>
              <a:t>n</a:t>
            </a:r>
            <a:r>
              <a:rPr lang="en-US" dirty="0"/>
              <a:t>  output  lines</a:t>
            </a:r>
          </a:p>
          <a:p>
            <a:r>
              <a:rPr lang="en-US" dirty="0"/>
              <a:t>Constraint – only one input is active at a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Encoders</a:t>
            </a:r>
          </a:p>
        </p:txBody>
      </p:sp>
      <p:graphicFrame>
        <p:nvGraphicFramePr>
          <p:cNvPr id="517186" name="Group 66"/>
          <p:cNvGraphicFramePr>
            <a:graphicFrameLocks noGrp="1"/>
          </p:cNvGraphicFramePr>
          <p:nvPr/>
        </p:nvGraphicFramePr>
        <p:xfrm>
          <a:off x="792163" y="2035175"/>
          <a:ext cx="4319587" cy="3364230"/>
        </p:xfrm>
        <a:graphic>
          <a:graphicData uri="http://schemas.openxmlformats.org/drawingml/2006/table">
            <a:tbl>
              <a:tblPr/>
              <a:tblGrid>
                <a:gridCol w="30591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0   0   0   0   0   0   0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0   0   0   0   0   0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0   0   0   0   0   0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0   0   0   0   0   0   0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6011863" y="1089025"/>
            <a:ext cx="2881312" cy="3421063"/>
            <a:chOff x="3674" y="913"/>
            <a:chExt cx="1815" cy="2155"/>
          </a:xfrm>
        </p:grpSpPr>
        <p:sp>
          <p:nvSpPr>
            <p:cNvPr id="517188" name="AutoShape 68"/>
            <p:cNvSpPr>
              <a:spLocks noChangeArrowheads="1"/>
            </p:cNvSpPr>
            <p:nvPr/>
          </p:nvSpPr>
          <p:spPr bwMode="auto">
            <a:xfrm flipH="1" flipV="1">
              <a:off x="4015" y="913"/>
              <a:ext cx="1134" cy="215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vert="eaVert"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Binary</a:t>
              </a:r>
              <a:b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Encoder</a:t>
              </a:r>
            </a:p>
          </p:txBody>
        </p:sp>
        <p:sp>
          <p:nvSpPr>
            <p:cNvPr id="517189" name="Line 69"/>
            <p:cNvSpPr>
              <a:spLocks noChangeShapeType="1"/>
            </p:cNvSpPr>
            <p:nvPr/>
          </p:nvSpPr>
          <p:spPr bwMode="auto">
            <a:xfrm>
              <a:off x="5148" y="181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7190" name="Line 70"/>
            <p:cNvSpPr>
              <a:spLocks noChangeShapeType="1"/>
            </p:cNvSpPr>
            <p:nvPr/>
          </p:nvSpPr>
          <p:spPr bwMode="auto">
            <a:xfrm>
              <a:off x="5148" y="227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7191" name="Text Box 71"/>
            <p:cNvSpPr txBox="1">
              <a:spLocks noChangeArrowheads="1"/>
            </p:cNvSpPr>
            <p:nvPr/>
          </p:nvSpPr>
          <p:spPr bwMode="auto">
            <a:xfrm>
              <a:off x="4921" y="1649"/>
              <a:ext cx="226" cy="69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7192" name="Line 72"/>
            <p:cNvSpPr>
              <a:spLocks noChangeShapeType="1"/>
            </p:cNvSpPr>
            <p:nvPr/>
          </p:nvSpPr>
          <p:spPr bwMode="auto">
            <a:xfrm>
              <a:off x="3674" y="125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7193" name="Text Box 73"/>
            <p:cNvSpPr txBox="1">
              <a:spLocks noChangeArrowheads="1"/>
            </p:cNvSpPr>
            <p:nvPr/>
          </p:nvSpPr>
          <p:spPr bwMode="auto">
            <a:xfrm>
              <a:off x="4014" y="1114"/>
              <a:ext cx="226" cy="184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7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6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5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4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7194" name="Line 74"/>
            <p:cNvSpPr>
              <a:spLocks noChangeShapeType="1"/>
            </p:cNvSpPr>
            <p:nvPr/>
          </p:nvSpPr>
          <p:spPr bwMode="auto">
            <a:xfrm>
              <a:off x="3674" y="148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7195" name="Line 75"/>
            <p:cNvSpPr>
              <a:spLocks noChangeShapeType="1"/>
            </p:cNvSpPr>
            <p:nvPr/>
          </p:nvSpPr>
          <p:spPr bwMode="auto">
            <a:xfrm>
              <a:off x="3674" y="170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7196" name="Line 76"/>
            <p:cNvSpPr>
              <a:spLocks noChangeShapeType="1"/>
            </p:cNvSpPr>
            <p:nvPr/>
          </p:nvSpPr>
          <p:spPr bwMode="auto">
            <a:xfrm>
              <a:off x="3674" y="193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7197" name="Line 77"/>
            <p:cNvSpPr>
              <a:spLocks noChangeShapeType="1"/>
            </p:cNvSpPr>
            <p:nvPr/>
          </p:nvSpPr>
          <p:spPr bwMode="auto">
            <a:xfrm>
              <a:off x="5148" y="204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7198" name="Line 78"/>
            <p:cNvSpPr>
              <a:spLocks noChangeShapeType="1"/>
            </p:cNvSpPr>
            <p:nvPr/>
          </p:nvSpPr>
          <p:spPr bwMode="auto">
            <a:xfrm>
              <a:off x="3674" y="216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7199" name="Line 79"/>
            <p:cNvSpPr>
              <a:spLocks noChangeShapeType="1"/>
            </p:cNvSpPr>
            <p:nvPr/>
          </p:nvSpPr>
          <p:spPr bwMode="auto">
            <a:xfrm>
              <a:off x="3674" y="238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7200" name="Line 80"/>
            <p:cNvSpPr>
              <a:spLocks noChangeShapeType="1"/>
            </p:cNvSpPr>
            <p:nvPr/>
          </p:nvSpPr>
          <p:spPr bwMode="auto">
            <a:xfrm>
              <a:off x="3674" y="2612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7201" name="Line 81"/>
            <p:cNvSpPr>
              <a:spLocks noChangeShapeType="1"/>
            </p:cNvSpPr>
            <p:nvPr/>
          </p:nvSpPr>
          <p:spPr bwMode="auto">
            <a:xfrm>
              <a:off x="3674" y="283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517202" name="Object 82"/>
          <p:cNvGraphicFramePr>
            <a:graphicFrameLocks noChangeAspect="1"/>
          </p:cNvGraphicFramePr>
          <p:nvPr/>
        </p:nvGraphicFramePr>
        <p:xfrm>
          <a:off x="804863" y="5514975"/>
          <a:ext cx="2493962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4" imgW="1231560" imgH="685800" progId="Equation.3">
                  <p:embed/>
                </p:oleObj>
              </mc:Choice>
              <mc:Fallback>
                <p:oleObj name="Equation" r:id="rId4" imgW="1231560" imgH="685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5514975"/>
                        <a:ext cx="2493962" cy="138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205" name="Object 85"/>
          <p:cNvGraphicFramePr>
            <a:graphicFrameLocks noChangeAspect="1"/>
          </p:cNvGraphicFramePr>
          <p:nvPr/>
        </p:nvGraphicFramePr>
        <p:xfrm>
          <a:off x="5337175" y="4491038"/>
          <a:ext cx="2970213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Visio" r:id="rId6" imgW="1891955" imgH="1471087" progId="">
                  <p:embed/>
                </p:oleObj>
              </mc:Choice>
              <mc:Fallback>
                <p:oleObj name="Visio" r:id="rId6" imgW="1891955" imgH="1471087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4491038"/>
                        <a:ext cx="2970213" cy="230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Content Placeholder 2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Octal-to-Binary Encoder (8-to-3)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Encoders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Encoder with priority function</a:t>
            </a:r>
          </a:p>
          <a:p>
            <a:pPr lvl="1"/>
            <a:r>
              <a:rPr lang="en-US" dirty="0"/>
              <a:t>Multiple inputs may be true simultaneously</a:t>
            </a:r>
          </a:p>
          <a:p>
            <a:pPr lvl="1"/>
            <a:r>
              <a:rPr lang="en-US"/>
              <a:t>Higher </a:t>
            </a:r>
            <a:r>
              <a:rPr lang="en-US" dirty="0"/>
              <a:t>priority input gets the precedence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Encoders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5111750" y="1268413"/>
            <a:ext cx="2881313" cy="2160587"/>
            <a:chOff x="3787" y="686"/>
            <a:chExt cx="1815" cy="1361"/>
          </a:xfrm>
        </p:grpSpPr>
        <p:sp>
          <p:nvSpPr>
            <p:cNvPr id="519220" name="AutoShape 52"/>
            <p:cNvSpPr>
              <a:spLocks noChangeArrowheads="1"/>
            </p:cNvSpPr>
            <p:nvPr/>
          </p:nvSpPr>
          <p:spPr bwMode="auto">
            <a:xfrm flipH="1" flipV="1">
              <a:off x="4128" y="686"/>
              <a:ext cx="1134" cy="136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vert="eaVert"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Priority</a:t>
              </a:r>
              <a:b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Encoder</a:t>
              </a:r>
            </a:p>
          </p:txBody>
        </p:sp>
        <p:sp>
          <p:nvSpPr>
            <p:cNvPr id="519221" name="Line 53"/>
            <p:cNvSpPr>
              <a:spLocks noChangeShapeType="1"/>
            </p:cNvSpPr>
            <p:nvPr/>
          </p:nvSpPr>
          <p:spPr bwMode="auto">
            <a:xfrm>
              <a:off x="5261" y="113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9222" name="Line 54"/>
            <p:cNvSpPr>
              <a:spLocks noChangeShapeType="1"/>
            </p:cNvSpPr>
            <p:nvPr/>
          </p:nvSpPr>
          <p:spPr bwMode="auto">
            <a:xfrm>
              <a:off x="5261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9223" name="Text Box 55"/>
            <p:cNvSpPr txBox="1">
              <a:spLocks noChangeArrowheads="1"/>
            </p:cNvSpPr>
            <p:nvPr/>
          </p:nvSpPr>
          <p:spPr bwMode="auto">
            <a:xfrm>
              <a:off x="5034" y="968"/>
              <a:ext cx="226" cy="69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V</a:t>
              </a:r>
              <a:endParaRPr lang="en-US" sz="2400" b="1" i="1" baseline="-25000">
                <a:latin typeface="Times New Roman" pitchFamily="18" charset="0"/>
                <a:cs typeface="Times New Roman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9224" name="Line 56"/>
            <p:cNvSpPr>
              <a:spLocks noChangeShapeType="1"/>
            </p:cNvSpPr>
            <p:nvPr/>
          </p:nvSpPr>
          <p:spPr bwMode="auto">
            <a:xfrm>
              <a:off x="3787" y="102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9225" name="Text Box 57"/>
            <p:cNvSpPr txBox="1">
              <a:spLocks noChangeArrowheads="1"/>
            </p:cNvSpPr>
            <p:nvPr/>
          </p:nvSpPr>
          <p:spPr bwMode="auto">
            <a:xfrm>
              <a:off x="4127" y="887"/>
              <a:ext cx="226" cy="9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9226" name="Line 58"/>
            <p:cNvSpPr>
              <a:spLocks noChangeShapeType="1"/>
            </p:cNvSpPr>
            <p:nvPr/>
          </p:nvSpPr>
          <p:spPr bwMode="auto">
            <a:xfrm>
              <a:off x="3787" y="125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9227" name="Line 59"/>
            <p:cNvSpPr>
              <a:spLocks noChangeShapeType="1"/>
            </p:cNvSpPr>
            <p:nvPr/>
          </p:nvSpPr>
          <p:spPr bwMode="auto">
            <a:xfrm>
              <a:off x="3787" y="148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9228" name="Line 60"/>
            <p:cNvSpPr>
              <a:spLocks noChangeShapeType="1"/>
            </p:cNvSpPr>
            <p:nvPr/>
          </p:nvSpPr>
          <p:spPr bwMode="auto">
            <a:xfrm>
              <a:off x="3787" y="170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9229" name="Line 61"/>
            <p:cNvSpPr>
              <a:spLocks noChangeShapeType="1"/>
            </p:cNvSpPr>
            <p:nvPr/>
          </p:nvSpPr>
          <p:spPr bwMode="auto">
            <a:xfrm>
              <a:off x="5261" y="13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519237" name="Object 69"/>
          <p:cNvGraphicFramePr>
            <a:graphicFrameLocks noChangeAspect="1"/>
          </p:cNvGraphicFramePr>
          <p:nvPr/>
        </p:nvGraphicFramePr>
        <p:xfrm>
          <a:off x="4402138" y="3859213"/>
          <a:ext cx="4537075" cy="23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Visio" r:id="rId4" imgW="2395972" imgH="1229197" progId="">
                  <p:embed/>
                </p:oleObj>
              </mc:Choice>
              <mc:Fallback>
                <p:oleObj name="Visio" r:id="rId4" imgW="2395972" imgH="122919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3859213"/>
                        <a:ext cx="4537075" cy="232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238" name="Object 70"/>
          <p:cNvGraphicFramePr>
            <a:graphicFrameLocks noChangeAspect="1"/>
          </p:cNvGraphicFramePr>
          <p:nvPr/>
        </p:nvGraphicFramePr>
        <p:xfrm>
          <a:off x="2051050" y="5154613"/>
          <a:ext cx="2160588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6" imgW="1180800" imgH="698400" progId="Equation.3">
                  <p:embed/>
                </p:oleObj>
              </mc:Choice>
              <mc:Fallback>
                <p:oleObj name="Equation" r:id="rId6" imgW="1180800" imgH="698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154613"/>
                        <a:ext cx="2160588" cy="1277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 Placeholder 2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4-Input Priority Encoder</a:t>
            </a:r>
          </a:p>
          <a:p>
            <a:endParaRPr lang="en-US" dirty="0"/>
          </a:p>
        </p:txBody>
      </p:sp>
      <p:graphicFrame>
        <p:nvGraphicFramePr>
          <p:cNvPr id="18" name="Group 50"/>
          <p:cNvGraphicFramePr>
            <a:graphicFrameLocks noGrp="1"/>
          </p:cNvGraphicFramePr>
          <p:nvPr/>
        </p:nvGraphicFramePr>
        <p:xfrm>
          <a:off x="925513" y="2265363"/>
          <a:ext cx="3240087" cy="2590800"/>
        </p:xfrm>
        <a:graphic>
          <a:graphicData uri="http://schemas.openxmlformats.org/drawingml/2006/table">
            <a:tbl>
              <a:tblPr/>
              <a:tblGrid>
                <a:gridCol w="17478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x   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x  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/>
              <a:t>A multiplexer is a combinational circuit that selects one of many input lines (2</a:t>
            </a:r>
            <a:r>
              <a:rPr lang="en-AU" i="1" baseline="30000" dirty="0"/>
              <a:t>n</a:t>
            </a:r>
            <a:r>
              <a:rPr lang="en-AU" dirty="0"/>
              <a:t>) and directs it to its single output line. </a:t>
            </a:r>
          </a:p>
          <a:p>
            <a:r>
              <a:rPr lang="en-AU" dirty="0"/>
              <a:t>There are </a:t>
            </a:r>
            <a:r>
              <a:rPr lang="en-AU" i="1" dirty="0"/>
              <a:t>n</a:t>
            </a:r>
            <a:r>
              <a:rPr lang="en-AU" dirty="0"/>
              <a:t> selection lines whose bit combinations determine which input is selected.</a:t>
            </a:r>
            <a:endParaRPr lang="en-US" dirty="0"/>
          </a:p>
        </p:txBody>
      </p:sp>
      <p:pic>
        <p:nvPicPr>
          <p:cNvPr id="4" name="Picture 4" descr="C:\jobs\Marries\CH04\Tiff\AACFLPH0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869050"/>
            <a:ext cx="6264275" cy="2742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Multiplexers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272088" y="1600200"/>
            <a:ext cx="2881312" cy="2173287"/>
            <a:chOff x="2993" y="2719"/>
            <a:chExt cx="1815" cy="1369"/>
          </a:xfrm>
        </p:grpSpPr>
        <p:sp>
          <p:nvSpPr>
            <p:cNvPr id="522259" name="AutoShape 19"/>
            <p:cNvSpPr>
              <a:spLocks noChangeArrowheads="1"/>
            </p:cNvSpPr>
            <p:nvPr/>
          </p:nvSpPr>
          <p:spPr bwMode="auto">
            <a:xfrm flipH="1">
              <a:off x="3334" y="2719"/>
              <a:ext cx="1072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400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522260" name="Line 20"/>
            <p:cNvSpPr>
              <a:spLocks noChangeShapeType="1"/>
            </p:cNvSpPr>
            <p:nvPr/>
          </p:nvSpPr>
          <p:spPr bwMode="auto">
            <a:xfrm rot="-5400000">
              <a:off x="3900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2261" name="Line 21"/>
            <p:cNvSpPr>
              <a:spLocks noChangeShapeType="1"/>
            </p:cNvSpPr>
            <p:nvPr/>
          </p:nvSpPr>
          <p:spPr bwMode="auto">
            <a:xfrm rot="-5400000">
              <a:off x="3673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2262" name="Text Box 22"/>
            <p:cNvSpPr txBox="1">
              <a:spLocks noChangeArrowheads="1"/>
            </p:cNvSpPr>
            <p:nvPr/>
          </p:nvSpPr>
          <p:spPr bwMode="auto">
            <a:xfrm>
              <a:off x="4240" y="3177"/>
              <a:ext cx="226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263" name="Line 23"/>
            <p:cNvSpPr>
              <a:spLocks noChangeShapeType="1"/>
            </p:cNvSpPr>
            <p:nvPr/>
          </p:nvSpPr>
          <p:spPr bwMode="auto">
            <a:xfrm>
              <a:off x="2993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2264" name="Text Box 24"/>
            <p:cNvSpPr txBox="1">
              <a:spLocks noChangeArrowheads="1"/>
            </p:cNvSpPr>
            <p:nvPr/>
          </p:nvSpPr>
          <p:spPr bwMode="auto">
            <a:xfrm>
              <a:off x="3333" y="2815"/>
              <a:ext cx="226" cy="9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22265" name="Line 25"/>
            <p:cNvSpPr>
              <a:spLocks noChangeShapeType="1"/>
            </p:cNvSpPr>
            <p:nvPr/>
          </p:nvSpPr>
          <p:spPr bwMode="auto">
            <a:xfrm>
              <a:off x="2993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2266" name="Line 26"/>
            <p:cNvSpPr>
              <a:spLocks noChangeShapeType="1"/>
            </p:cNvSpPr>
            <p:nvPr/>
          </p:nvSpPr>
          <p:spPr bwMode="auto">
            <a:xfrm>
              <a:off x="2993" y="340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2267" name="Line 27"/>
            <p:cNvSpPr>
              <a:spLocks noChangeShapeType="1"/>
            </p:cNvSpPr>
            <p:nvPr/>
          </p:nvSpPr>
          <p:spPr bwMode="auto">
            <a:xfrm>
              <a:off x="2993" y="363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2268" name="Line 28"/>
            <p:cNvSpPr>
              <a:spLocks noChangeShapeType="1"/>
            </p:cNvSpPr>
            <p:nvPr/>
          </p:nvSpPr>
          <p:spPr bwMode="auto">
            <a:xfrm>
              <a:off x="446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2269" name="Text Box 29"/>
            <p:cNvSpPr txBox="1">
              <a:spLocks noChangeArrowheads="1"/>
            </p:cNvSpPr>
            <p:nvPr/>
          </p:nvSpPr>
          <p:spPr bwMode="auto">
            <a:xfrm>
              <a:off x="3674" y="3634"/>
              <a:ext cx="567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 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graphicFrame>
        <p:nvGraphicFramePr>
          <p:cNvPr id="522270" name="Object 30"/>
          <p:cNvGraphicFramePr>
            <a:graphicFrameLocks noChangeAspect="1"/>
          </p:cNvGraphicFramePr>
          <p:nvPr/>
        </p:nvGraphicFramePr>
        <p:xfrm>
          <a:off x="712788" y="2392363"/>
          <a:ext cx="4414677" cy="370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Visio" r:id="rId4" imgW="2225040" imgH="1867571" progId="">
                  <p:embed/>
                </p:oleObj>
              </mc:Choice>
              <mc:Fallback>
                <p:oleObj name="Visio" r:id="rId4" imgW="2225040" imgH="186757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2392363"/>
                        <a:ext cx="4414677" cy="370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4-to-1 MUX</a:t>
            </a:r>
          </a:p>
          <a:p>
            <a:endParaRPr lang="en-US" dirty="0"/>
          </a:p>
        </p:txBody>
      </p:sp>
      <p:graphicFrame>
        <p:nvGraphicFramePr>
          <p:cNvPr id="27" name="Group 47"/>
          <p:cNvGraphicFramePr>
            <a:graphicFrameLocks noGrp="1"/>
          </p:cNvGraphicFramePr>
          <p:nvPr/>
        </p:nvGraphicFramePr>
        <p:xfrm>
          <a:off x="5778500" y="4203700"/>
          <a:ext cx="1979613" cy="21590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S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8" y="24741"/>
            <a:ext cx="7696200" cy="1143000"/>
          </a:xfrm>
        </p:spPr>
        <p:txBody>
          <a:bodyPr/>
          <a:lstStyle/>
          <a:p>
            <a:r>
              <a:rPr lang="en-US" dirty="0"/>
              <a:t>Multiplexers</a:t>
            </a:r>
          </a:p>
        </p:txBody>
      </p:sp>
      <p:graphicFrame>
        <p:nvGraphicFramePr>
          <p:cNvPr id="522270" name="Object 30"/>
          <p:cNvGraphicFramePr>
            <a:graphicFrameLocks noChangeAspect="1"/>
          </p:cNvGraphicFramePr>
          <p:nvPr/>
        </p:nvGraphicFramePr>
        <p:xfrm>
          <a:off x="712788" y="2392363"/>
          <a:ext cx="4414677" cy="370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Visio" r:id="rId4" imgW="2225040" imgH="1867571" progId="">
                  <p:embed/>
                </p:oleObj>
              </mc:Choice>
              <mc:Fallback>
                <p:oleObj name="Visio" r:id="rId4" imgW="2225040" imgH="1867571" progId="">
                  <p:embed/>
                  <p:pic>
                    <p:nvPicPr>
                      <p:cNvPr id="52227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2392363"/>
                        <a:ext cx="4414677" cy="370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Group 47"/>
          <p:cNvGraphicFramePr>
            <a:graphicFrameLocks noGrp="1"/>
          </p:cNvGraphicFramePr>
          <p:nvPr/>
        </p:nvGraphicFramePr>
        <p:xfrm>
          <a:off x="5778500" y="4203700"/>
          <a:ext cx="1979613" cy="21590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S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815E882-CADD-42D7-99F7-16C3F22F9F28}"/>
              </a:ext>
            </a:extLst>
          </p:cNvPr>
          <p:cNvGrpSpPr/>
          <p:nvPr/>
        </p:nvGrpSpPr>
        <p:grpSpPr>
          <a:xfrm>
            <a:off x="4810539" y="1444488"/>
            <a:ext cx="3276601" cy="2628249"/>
            <a:chOff x="4810539" y="1444488"/>
            <a:chExt cx="3276601" cy="262824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A1598F50-24AD-4C2E-8779-D399E9D1D57B}"/>
                </a:ext>
              </a:extLst>
            </p:cNvPr>
            <p:cNvSpPr txBox="1"/>
            <p:nvPr/>
          </p:nvSpPr>
          <p:spPr>
            <a:xfrm>
              <a:off x="6294942" y="3695010"/>
              <a:ext cx="36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BFB8927-C9F4-465D-8523-B319E13D7B5E}"/>
                </a:ext>
              </a:extLst>
            </p:cNvPr>
            <p:cNvSpPr txBox="1"/>
            <p:nvPr/>
          </p:nvSpPr>
          <p:spPr>
            <a:xfrm>
              <a:off x="6659219" y="3703405"/>
              <a:ext cx="496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B9A072EA-5439-477C-8910-FDA9B76E2543}"/>
                </a:ext>
              </a:extLst>
            </p:cNvPr>
            <p:cNvGrpSpPr/>
            <p:nvPr/>
          </p:nvGrpSpPr>
          <p:grpSpPr>
            <a:xfrm>
              <a:off x="4810539" y="1444488"/>
              <a:ext cx="3276601" cy="2329794"/>
              <a:chOff x="4969560" y="1600200"/>
              <a:chExt cx="3117580" cy="2174081"/>
            </a:xfrm>
          </p:grpSpPr>
          <p:sp>
            <p:nvSpPr>
              <p:cNvPr id="522259" name="AutoShape 19"/>
              <p:cNvSpPr>
                <a:spLocks noChangeArrowheads="1"/>
              </p:cNvSpPr>
              <p:nvPr/>
            </p:nvSpPr>
            <p:spPr bwMode="auto">
              <a:xfrm flipH="1">
                <a:off x="5813425" y="1600200"/>
                <a:ext cx="1701800" cy="1800225"/>
              </a:xfrm>
              <a:prstGeom prst="roundRect">
                <a:avLst>
                  <a:gd name="adj" fmla="val 16667"/>
                </a:avLst>
              </a:prstGeom>
              <a:noFill/>
              <a:ln w="28575" algn="ctr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MUX</a:t>
                </a:r>
              </a:p>
            </p:txBody>
          </p:sp>
          <p:sp>
            <p:nvSpPr>
              <p:cNvPr id="522260" name="Line 20"/>
              <p:cNvSpPr>
                <a:spLocks noChangeShapeType="1"/>
              </p:cNvSpPr>
              <p:nvPr/>
            </p:nvSpPr>
            <p:spPr bwMode="auto">
              <a:xfrm rot="16200000">
                <a:off x="6711950" y="3594100"/>
                <a:ext cx="36036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261" name="Line 21"/>
              <p:cNvSpPr>
                <a:spLocks noChangeShapeType="1"/>
              </p:cNvSpPr>
              <p:nvPr/>
            </p:nvSpPr>
            <p:spPr bwMode="auto">
              <a:xfrm rot="16200000">
                <a:off x="6351588" y="3594100"/>
                <a:ext cx="36036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262" name="Text Box 22"/>
              <p:cNvSpPr txBox="1">
                <a:spLocks noChangeArrowheads="1"/>
              </p:cNvSpPr>
              <p:nvPr/>
            </p:nvSpPr>
            <p:spPr bwMode="auto">
              <a:xfrm>
                <a:off x="7251700" y="2327275"/>
                <a:ext cx="358775" cy="344648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400" b="1" i="1">
                    <a:latin typeface="Times New Roman" pitchFamily="18" charset="0"/>
                    <a:cs typeface="Times New Roman" pitchFamily="18" charset="0"/>
                  </a:rPr>
                  <a:t>F</a:t>
                </a:r>
                <a:endParaRPr lang="en-US" sz="2400" b="1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2263" name="Line 23"/>
              <p:cNvSpPr>
                <a:spLocks noChangeShapeType="1"/>
              </p:cNvSpPr>
              <p:nvPr/>
            </p:nvSpPr>
            <p:spPr bwMode="auto">
              <a:xfrm>
                <a:off x="5272088" y="1973262"/>
                <a:ext cx="54133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264" name="Text Box 24"/>
              <p:cNvSpPr txBox="1">
                <a:spLocks noChangeArrowheads="1"/>
              </p:cNvSpPr>
              <p:nvPr/>
            </p:nvSpPr>
            <p:spPr bwMode="auto">
              <a:xfrm>
                <a:off x="5811838" y="1752600"/>
                <a:ext cx="358775" cy="146050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400" b="1" i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  <a:p>
                <a:pPr algn="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400" b="1" i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  <a:p>
                <a:pPr algn="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i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  <a:p>
                <a:pPr algn="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400" b="1" i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522265" name="Line 25"/>
              <p:cNvSpPr>
                <a:spLocks noChangeShapeType="1"/>
              </p:cNvSpPr>
              <p:nvPr/>
            </p:nvSpPr>
            <p:spPr bwMode="auto">
              <a:xfrm>
                <a:off x="5272088" y="2333625"/>
                <a:ext cx="54133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266" name="Line 26"/>
              <p:cNvSpPr>
                <a:spLocks noChangeShapeType="1"/>
              </p:cNvSpPr>
              <p:nvPr/>
            </p:nvSpPr>
            <p:spPr bwMode="auto">
              <a:xfrm>
                <a:off x="5272088" y="2693987"/>
                <a:ext cx="54133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267" name="Line 27"/>
              <p:cNvSpPr>
                <a:spLocks noChangeShapeType="1"/>
              </p:cNvSpPr>
              <p:nvPr/>
            </p:nvSpPr>
            <p:spPr bwMode="auto">
              <a:xfrm>
                <a:off x="5272088" y="3054350"/>
                <a:ext cx="54133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268" name="Line 28"/>
              <p:cNvSpPr>
                <a:spLocks noChangeShapeType="1"/>
              </p:cNvSpPr>
              <p:nvPr/>
            </p:nvSpPr>
            <p:spPr bwMode="auto">
              <a:xfrm>
                <a:off x="7545803" y="2509837"/>
                <a:ext cx="54133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269" name="Text Box 29"/>
              <p:cNvSpPr txBox="1">
                <a:spLocks noChangeArrowheads="1"/>
              </p:cNvSpPr>
              <p:nvPr/>
            </p:nvSpPr>
            <p:spPr bwMode="auto">
              <a:xfrm>
                <a:off x="6353175" y="3052762"/>
                <a:ext cx="900112" cy="36512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400" b="1" i="1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b="1" i="1">
                    <a:latin typeface="Times New Roman" pitchFamily="18" charset="0"/>
                    <a:cs typeface="Times New Roman" pitchFamily="18" charset="0"/>
                  </a:rPr>
                  <a:t> S</a:t>
                </a: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58A6A2CB-955E-4BBE-8877-1EE4710213E6}"/>
                  </a:ext>
                </a:extLst>
              </p:cNvPr>
              <p:cNvSpPr txBox="1"/>
              <p:nvPr/>
            </p:nvSpPr>
            <p:spPr>
              <a:xfrm>
                <a:off x="4976185" y="1795668"/>
                <a:ext cx="415577" cy="366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Z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DD560A10-89C6-46C7-A4E6-B33D661C96E4}"/>
                  </a:ext>
                </a:extLst>
              </p:cNvPr>
              <p:cNvSpPr txBox="1"/>
              <p:nvPr/>
            </p:nvSpPr>
            <p:spPr>
              <a:xfrm>
                <a:off x="4969560" y="2146853"/>
                <a:ext cx="415577" cy="366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Z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1D07DE77-B5D9-40C1-8377-6CDAB6F4D18D}"/>
                  </a:ext>
                </a:extLst>
              </p:cNvPr>
              <p:cNvSpPr txBox="1"/>
              <p:nvPr/>
            </p:nvSpPr>
            <p:spPr>
              <a:xfrm>
                <a:off x="4982813" y="2504659"/>
                <a:ext cx="415577" cy="366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D782A35B-F88C-4232-AC0E-CD41C2D723E2}"/>
                  </a:ext>
                </a:extLst>
              </p:cNvPr>
              <p:cNvSpPr txBox="1"/>
              <p:nvPr/>
            </p:nvSpPr>
            <p:spPr>
              <a:xfrm>
                <a:off x="4996065" y="2862470"/>
                <a:ext cx="415577" cy="366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xmlns="" id="{A60DC6AB-6834-4A15-B93A-30B5DBDD2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8201" y="1835424"/>
                <a:ext cx="20116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xmlns="" id="{16E8025D-2376-418E-9577-95E6D9E026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4829" y="2173353"/>
                <a:ext cx="20116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3080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Quad 2-to-1 MUX</a:t>
            </a:r>
          </a:p>
          <a:p>
            <a:endParaRPr lang="en-US" dirty="0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Multiplexers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895350" y="2074863"/>
            <a:ext cx="2520950" cy="4321175"/>
            <a:chOff x="385" y="1139"/>
            <a:chExt cx="1588" cy="2722"/>
          </a:xfrm>
        </p:grpSpPr>
        <p:sp>
          <p:nvSpPr>
            <p:cNvPr id="523278" name="AutoShape 14"/>
            <p:cNvSpPr>
              <a:spLocks noChangeArrowheads="1"/>
            </p:cNvSpPr>
            <p:nvPr/>
          </p:nvSpPr>
          <p:spPr bwMode="auto">
            <a:xfrm flipH="1">
              <a:off x="868" y="1139"/>
              <a:ext cx="850" cy="51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523279" name="Line 15"/>
            <p:cNvSpPr>
              <a:spLocks noChangeShapeType="1"/>
            </p:cNvSpPr>
            <p:nvPr/>
          </p:nvSpPr>
          <p:spPr bwMode="auto">
            <a:xfrm rot="-5400000">
              <a:off x="1244" y="1734"/>
              <a:ext cx="17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280" name="Text Box 16"/>
            <p:cNvSpPr txBox="1">
              <a:spLocks noChangeArrowheads="1"/>
            </p:cNvSpPr>
            <p:nvPr/>
          </p:nvSpPr>
          <p:spPr bwMode="auto">
            <a:xfrm>
              <a:off x="1547" y="1309"/>
              <a:ext cx="170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0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3281" name="Line 17"/>
            <p:cNvSpPr>
              <a:spLocks noChangeShapeType="1"/>
            </p:cNvSpPr>
            <p:nvPr/>
          </p:nvSpPr>
          <p:spPr bwMode="auto">
            <a:xfrm>
              <a:off x="385" y="1302"/>
              <a:ext cx="48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282" name="Text Box 18"/>
            <p:cNvSpPr txBox="1">
              <a:spLocks noChangeArrowheads="1"/>
            </p:cNvSpPr>
            <p:nvPr/>
          </p:nvSpPr>
          <p:spPr bwMode="auto">
            <a:xfrm>
              <a:off x="866" y="1205"/>
              <a:ext cx="170" cy="38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23283" name="Line 19"/>
            <p:cNvSpPr>
              <a:spLocks noChangeShapeType="1"/>
            </p:cNvSpPr>
            <p:nvPr/>
          </p:nvSpPr>
          <p:spPr bwMode="auto">
            <a:xfrm>
              <a:off x="612" y="1479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284" name="Line 20"/>
            <p:cNvSpPr>
              <a:spLocks noChangeShapeType="1"/>
            </p:cNvSpPr>
            <p:nvPr/>
          </p:nvSpPr>
          <p:spPr bwMode="auto">
            <a:xfrm>
              <a:off x="1717" y="1397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285" name="Text Box 21"/>
            <p:cNvSpPr txBox="1">
              <a:spLocks noChangeArrowheads="1"/>
            </p:cNvSpPr>
            <p:nvPr/>
          </p:nvSpPr>
          <p:spPr bwMode="auto">
            <a:xfrm>
              <a:off x="1123" y="1480"/>
              <a:ext cx="42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S</a:t>
              </a:r>
              <a:endParaRPr lang="en-US" sz="20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3287" name="AutoShape 23"/>
            <p:cNvSpPr>
              <a:spLocks noChangeArrowheads="1"/>
            </p:cNvSpPr>
            <p:nvPr/>
          </p:nvSpPr>
          <p:spPr bwMode="auto">
            <a:xfrm flipH="1">
              <a:off x="868" y="1819"/>
              <a:ext cx="850" cy="51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523288" name="Line 24"/>
            <p:cNvSpPr>
              <a:spLocks noChangeShapeType="1"/>
            </p:cNvSpPr>
            <p:nvPr/>
          </p:nvSpPr>
          <p:spPr bwMode="auto">
            <a:xfrm rot="-5400000">
              <a:off x="1244" y="2414"/>
              <a:ext cx="17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289" name="Text Box 25"/>
            <p:cNvSpPr txBox="1">
              <a:spLocks noChangeArrowheads="1"/>
            </p:cNvSpPr>
            <p:nvPr/>
          </p:nvSpPr>
          <p:spPr bwMode="auto">
            <a:xfrm>
              <a:off x="1547" y="1990"/>
              <a:ext cx="170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0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3290" name="Line 26"/>
            <p:cNvSpPr>
              <a:spLocks noChangeShapeType="1"/>
            </p:cNvSpPr>
            <p:nvPr/>
          </p:nvSpPr>
          <p:spPr bwMode="auto">
            <a:xfrm>
              <a:off x="385" y="1989"/>
              <a:ext cx="48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291" name="Text Box 27"/>
            <p:cNvSpPr txBox="1">
              <a:spLocks noChangeArrowheads="1"/>
            </p:cNvSpPr>
            <p:nvPr/>
          </p:nvSpPr>
          <p:spPr bwMode="auto">
            <a:xfrm>
              <a:off x="866" y="1885"/>
              <a:ext cx="170" cy="38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23292" name="Line 28"/>
            <p:cNvSpPr>
              <a:spLocks noChangeShapeType="1"/>
            </p:cNvSpPr>
            <p:nvPr/>
          </p:nvSpPr>
          <p:spPr bwMode="auto">
            <a:xfrm>
              <a:off x="612" y="2159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293" name="Line 29"/>
            <p:cNvSpPr>
              <a:spLocks noChangeShapeType="1"/>
            </p:cNvSpPr>
            <p:nvPr/>
          </p:nvSpPr>
          <p:spPr bwMode="auto">
            <a:xfrm>
              <a:off x="1717" y="2077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294" name="Text Box 30"/>
            <p:cNvSpPr txBox="1">
              <a:spLocks noChangeArrowheads="1"/>
            </p:cNvSpPr>
            <p:nvPr/>
          </p:nvSpPr>
          <p:spPr bwMode="auto">
            <a:xfrm>
              <a:off x="1123" y="2159"/>
              <a:ext cx="42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S</a:t>
              </a:r>
              <a:endParaRPr lang="en-US" sz="20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3296" name="AutoShape 32"/>
            <p:cNvSpPr>
              <a:spLocks noChangeArrowheads="1"/>
            </p:cNvSpPr>
            <p:nvPr/>
          </p:nvSpPr>
          <p:spPr bwMode="auto">
            <a:xfrm flipH="1">
              <a:off x="868" y="2499"/>
              <a:ext cx="850" cy="51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523297" name="Line 33"/>
            <p:cNvSpPr>
              <a:spLocks noChangeShapeType="1"/>
            </p:cNvSpPr>
            <p:nvPr/>
          </p:nvSpPr>
          <p:spPr bwMode="auto">
            <a:xfrm rot="-5400000">
              <a:off x="1244" y="3094"/>
              <a:ext cx="17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298" name="Text Box 34"/>
            <p:cNvSpPr txBox="1">
              <a:spLocks noChangeArrowheads="1"/>
            </p:cNvSpPr>
            <p:nvPr/>
          </p:nvSpPr>
          <p:spPr bwMode="auto">
            <a:xfrm>
              <a:off x="1547" y="2669"/>
              <a:ext cx="170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0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3299" name="Line 35"/>
            <p:cNvSpPr>
              <a:spLocks noChangeShapeType="1"/>
            </p:cNvSpPr>
            <p:nvPr/>
          </p:nvSpPr>
          <p:spPr bwMode="auto">
            <a:xfrm>
              <a:off x="385" y="2662"/>
              <a:ext cx="48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00" name="Text Box 36"/>
            <p:cNvSpPr txBox="1">
              <a:spLocks noChangeArrowheads="1"/>
            </p:cNvSpPr>
            <p:nvPr/>
          </p:nvSpPr>
          <p:spPr bwMode="auto">
            <a:xfrm>
              <a:off x="866" y="2565"/>
              <a:ext cx="170" cy="38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23301" name="Line 37"/>
            <p:cNvSpPr>
              <a:spLocks noChangeShapeType="1"/>
            </p:cNvSpPr>
            <p:nvPr/>
          </p:nvSpPr>
          <p:spPr bwMode="auto">
            <a:xfrm>
              <a:off x="612" y="2839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02" name="Line 38"/>
            <p:cNvSpPr>
              <a:spLocks noChangeShapeType="1"/>
            </p:cNvSpPr>
            <p:nvPr/>
          </p:nvSpPr>
          <p:spPr bwMode="auto">
            <a:xfrm>
              <a:off x="1717" y="2757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03" name="Text Box 39"/>
            <p:cNvSpPr txBox="1">
              <a:spLocks noChangeArrowheads="1"/>
            </p:cNvSpPr>
            <p:nvPr/>
          </p:nvSpPr>
          <p:spPr bwMode="auto">
            <a:xfrm>
              <a:off x="1123" y="2840"/>
              <a:ext cx="42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S</a:t>
              </a:r>
              <a:endParaRPr lang="en-US" sz="20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3305" name="AutoShape 41"/>
            <p:cNvSpPr>
              <a:spLocks noChangeArrowheads="1"/>
            </p:cNvSpPr>
            <p:nvPr/>
          </p:nvSpPr>
          <p:spPr bwMode="auto">
            <a:xfrm flipH="1">
              <a:off x="868" y="3181"/>
              <a:ext cx="850" cy="51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523306" name="Line 42"/>
            <p:cNvSpPr>
              <a:spLocks noChangeShapeType="1"/>
            </p:cNvSpPr>
            <p:nvPr/>
          </p:nvSpPr>
          <p:spPr bwMode="auto">
            <a:xfrm rot="-5400000">
              <a:off x="1244" y="3776"/>
              <a:ext cx="17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07" name="Text Box 43"/>
            <p:cNvSpPr txBox="1">
              <a:spLocks noChangeArrowheads="1"/>
            </p:cNvSpPr>
            <p:nvPr/>
          </p:nvSpPr>
          <p:spPr bwMode="auto">
            <a:xfrm>
              <a:off x="1547" y="3351"/>
              <a:ext cx="170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0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3308" name="Line 44"/>
            <p:cNvSpPr>
              <a:spLocks noChangeShapeType="1"/>
            </p:cNvSpPr>
            <p:nvPr/>
          </p:nvSpPr>
          <p:spPr bwMode="auto">
            <a:xfrm>
              <a:off x="385" y="3342"/>
              <a:ext cx="48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09" name="Text Box 45"/>
            <p:cNvSpPr txBox="1">
              <a:spLocks noChangeArrowheads="1"/>
            </p:cNvSpPr>
            <p:nvPr/>
          </p:nvSpPr>
          <p:spPr bwMode="auto">
            <a:xfrm>
              <a:off x="866" y="3247"/>
              <a:ext cx="170" cy="38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23310" name="Line 46"/>
            <p:cNvSpPr>
              <a:spLocks noChangeShapeType="1"/>
            </p:cNvSpPr>
            <p:nvPr/>
          </p:nvSpPr>
          <p:spPr bwMode="auto">
            <a:xfrm>
              <a:off x="612" y="3521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11" name="Line 47"/>
            <p:cNvSpPr>
              <a:spLocks noChangeShapeType="1"/>
            </p:cNvSpPr>
            <p:nvPr/>
          </p:nvSpPr>
          <p:spPr bwMode="auto">
            <a:xfrm>
              <a:off x="1717" y="3439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12" name="Text Box 48"/>
            <p:cNvSpPr txBox="1">
              <a:spLocks noChangeArrowheads="1"/>
            </p:cNvSpPr>
            <p:nvPr/>
          </p:nvSpPr>
          <p:spPr bwMode="auto">
            <a:xfrm>
              <a:off x="1123" y="3522"/>
              <a:ext cx="42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S</a:t>
              </a:r>
              <a:endParaRPr lang="en-US" sz="20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23315" name="Text Box 51"/>
          <p:cNvSpPr txBox="1">
            <a:spLocks noChangeArrowheads="1"/>
          </p:cNvSpPr>
          <p:nvPr/>
        </p:nvSpPr>
        <p:spPr bwMode="auto">
          <a:xfrm>
            <a:off x="458788" y="2074863"/>
            <a:ext cx="358775" cy="36576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23316" name="Text Box 52"/>
          <p:cNvSpPr txBox="1">
            <a:spLocks noChangeArrowheads="1"/>
          </p:cNvSpPr>
          <p:nvPr/>
        </p:nvSpPr>
        <p:spPr bwMode="auto">
          <a:xfrm>
            <a:off x="815975" y="2346325"/>
            <a:ext cx="358775" cy="36576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baseline="-250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baseline="-250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baseline="-250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baseline="-250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baseline="-250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23349" name="Text Box 85"/>
          <p:cNvSpPr txBox="1">
            <a:spLocks noChangeArrowheads="1"/>
          </p:cNvSpPr>
          <p:nvPr/>
        </p:nvSpPr>
        <p:spPr bwMode="auto">
          <a:xfrm>
            <a:off x="2114550" y="6129338"/>
            <a:ext cx="674688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S</a:t>
            </a:r>
            <a:endParaRPr lang="en-US" sz="2000" b="1" i="1" baseline="-250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23351" name="Object 87"/>
          <p:cNvGraphicFramePr>
            <a:graphicFrameLocks noChangeAspect="1"/>
          </p:cNvGraphicFramePr>
          <p:nvPr/>
        </p:nvGraphicFramePr>
        <p:xfrm>
          <a:off x="3851275" y="1839913"/>
          <a:ext cx="3632200" cy="414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Visio" r:id="rId4" imgW="2447910" imgH="2791480" progId="">
                  <p:embed/>
                </p:oleObj>
              </mc:Choice>
              <mc:Fallback>
                <p:oleObj name="Visio" r:id="rId4" imgW="2447910" imgH="2791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839913"/>
                        <a:ext cx="3632200" cy="414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3"/>
          <p:cNvGrpSpPr/>
          <p:nvPr/>
        </p:nvGrpSpPr>
        <p:grpSpPr>
          <a:xfrm>
            <a:off x="6911975" y="4000500"/>
            <a:ext cx="1979613" cy="2700879"/>
            <a:chOff x="6911975" y="4000500"/>
            <a:chExt cx="1979613" cy="2700879"/>
          </a:xfrm>
        </p:grpSpPr>
        <p:sp>
          <p:nvSpPr>
            <p:cNvPr id="523367" name="AutoShape 103"/>
            <p:cNvSpPr>
              <a:spLocks noChangeArrowheads="1"/>
            </p:cNvSpPr>
            <p:nvPr/>
          </p:nvSpPr>
          <p:spPr bwMode="auto">
            <a:xfrm flipH="1">
              <a:off x="7283016" y="4000500"/>
              <a:ext cx="1237531" cy="2454656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16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523368" name="Line 104"/>
            <p:cNvSpPr>
              <a:spLocks noChangeShapeType="1"/>
            </p:cNvSpPr>
            <p:nvPr/>
          </p:nvSpPr>
          <p:spPr bwMode="auto">
            <a:xfrm rot="16200000">
              <a:off x="7806461" y="6578538"/>
              <a:ext cx="24568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 dirty="0"/>
            </a:p>
          </p:txBody>
        </p:sp>
        <p:sp>
          <p:nvSpPr>
            <p:cNvPr id="523369" name="Line 105"/>
            <p:cNvSpPr>
              <a:spLocks noChangeShapeType="1"/>
            </p:cNvSpPr>
            <p:nvPr/>
          </p:nvSpPr>
          <p:spPr bwMode="auto">
            <a:xfrm rot="16200000">
              <a:off x="7596837" y="6578538"/>
              <a:ext cx="24568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70" name="Line 106"/>
            <p:cNvSpPr>
              <a:spLocks noChangeShapeType="1"/>
            </p:cNvSpPr>
            <p:nvPr/>
          </p:nvSpPr>
          <p:spPr bwMode="auto">
            <a:xfrm>
              <a:off x="6911975" y="4245100"/>
              <a:ext cx="3721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71" name="Text Box 107"/>
            <p:cNvSpPr txBox="1">
              <a:spLocks noChangeArrowheads="1"/>
            </p:cNvSpPr>
            <p:nvPr/>
          </p:nvSpPr>
          <p:spPr bwMode="auto">
            <a:xfrm>
              <a:off x="7283016" y="4122800"/>
              <a:ext cx="247724" cy="97731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 i="1" dirty="0">
                  <a:solidFill>
                    <a:srgbClr val="CC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1600" b="1" baseline="-25000" dirty="0">
                  <a:solidFill>
                    <a:srgbClr val="CC00CC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 i="1" dirty="0">
                  <a:solidFill>
                    <a:srgbClr val="CC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1600" b="1" baseline="-25000" dirty="0">
                  <a:solidFill>
                    <a:srgbClr val="CC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 i="1" baseline="-25000" dirty="0">
                  <a:solidFill>
                    <a:srgbClr val="CC00C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i="1" dirty="0">
                  <a:solidFill>
                    <a:srgbClr val="CC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1600" b="1" baseline="-25000" dirty="0">
                  <a:solidFill>
                    <a:srgbClr val="CC00CC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 i="1" dirty="0">
                  <a:solidFill>
                    <a:srgbClr val="CC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1600" b="1" baseline="-25000" dirty="0">
                  <a:solidFill>
                    <a:srgbClr val="CC00CC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23372" name="Line 108"/>
            <p:cNvSpPr>
              <a:spLocks noChangeShapeType="1"/>
            </p:cNvSpPr>
            <p:nvPr/>
          </p:nvSpPr>
          <p:spPr bwMode="auto">
            <a:xfrm>
              <a:off x="6911975" y="4490782"/>
              <a:ext cx="3721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73" name="Line 109"/>
            <p:cNvSpPr>
              <a:spLocks noChangeShapeType="1"/>
            </p:cNvSpPr>
            <p:nvPr/>
          </p:nvSpPr>
          <p:spPr bwMode="auto">
            <a:xfrm>
              <a:off x="6911975" y="4736464"/>
              <a:ext cx="3721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74" name="Line 110"/>
            <p:cNvSpPr>
              <a:spLocks noChangeShapeType="1"/>
            </p:cNvSpPr>
            <p:nvPr/>
          </p:nvSpPr>
          <p:spPr bwMode="auto">
            <a:xfrm>
              <a:off x="6911975" y="4981064"/>
              <a:ext cx="3721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75" name="Line 111"/>
            <p:cNvSpPr>
              <a:spLocks noChangeShapeType="1"/>
            </p:cNvSpPr>
            <p:nvPr/>
          </p:nvSpPr>
          <p:spPr bwMode="auto">
            <a:xfrm>
              <a:off x="8519456" y="5351210"/>
              <a:ext cx="3721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76" name="Text Box 112"/>
            <p:cNvSpPr txBox="1">
              <a:spLocks noChangeArrowheads="1"/>
            </p:cNvSpPr>
            <p:nvPr/>
          </p:nvSpPr>
          <p:spPr bwMode="auto">
            <a:xfrm>
              <a:off x="7655148" y="6208392"/>
              <a:ext cx="493266" cy="2446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S  E</a:t>
              </a:r>
              <a:endParaRPr lang="en-US" sz="16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3377" name="Line 113"/>
            <p:cNvSpPr>
              <a:spLocks noChangeShapeType="1"/>
            </p:cNvSpPr>
            <p:nvPr/>
          </p:nvSpPr>
          <p:spPr bwMode="auto">
            <a:xfrm>
              <a:off x="8519456" y="4859846"/>
              <a:ext cx="3721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78" name="Line 114"/>
            <p:cNvSpPr>
              <a:spLocks noChangeShapeType="1"/>
            </p:cNvSpPr>
            <p:nvPr/>
          </p:nvSpPr>
          <p:spPr bwMode="auto">
            <a:xfrm>
              <a:off x="8519456" y="5105528"/>
              <a:ext cx="3721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79" name="Line 115"/>
            <p:cNvSpPr>
              <a:spLocks noChangeShapeType="1"/>
            </p:cNvSpPr>
            <p:nvPr/>
          </p:nvSpPr>
          <p:spPr bwMode="auto">
            <a:xfrm>
              <a:off x="8519456" y="5596892"/>
              <a:ext cx="3721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80" name="Text Box 116"/>
            <p:cNvSpPr txBox="1">
              <a:spLocks noChangeArrowheads="1"/>
            </p:cNvSpPr>
            <p:nvPr/>
          </p:nvSpPr>
          <p:spPr bwMode="auto">
            <a:xfrm>
              <a:off x="8237901" y="4719147"/>
              <a:ext cx="247724" cy="9783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 Y</a:t>
              </a:r>
              <a:r>
                <a:rPr lang="en-US" sz="1600" b="1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 Y</a:t>
              </a:r>
              <a:r>
                <a:rPr lang="en-US" sz="1600" b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600" b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600" b="1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23381" name="Line 117"/>
            <p:cNvSpPr>
              <a:spLocks noChangeShapeType="1"/>
            </p:cNvSpPr>
            <p:nvPr/>
          </p:nvSpPr>
          <p:spPr bwMode="auto">
            <a:xfrm>
              <a:off x="6911975" y="5472428"/>
              <a:ext cx="3721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82" name="Text Box 118"/>
            <p:cNvSpPr txBox="1">
              <a:spLocks noChangeArrowheads="1"/>
            </p:cNvSpPr>
            <p:nvPr/>
          </p:nvSpPr>
          <p:spPr bwMode="auto">
            <a:xfrm>
              <a:off x="7283016" y="5351210"/>
              <a:ext cx="247724" cy="9783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 i="1" dirty="0">
                  <a:solidFill>
                    <a:srgbClr val="996633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600" b="1" baseline="-25000" dirty="0">
                  <a:solidFill>
                    <a:srgbClr val="996633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 i="1" dirty="0">
                  <a:solidFill>
                    <a:srgbClr val="996633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600" b="1" baseline="-25000" dirty="0">
                  <a:solidFill>
                    <a:srgbClr val="996633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 i="1" baseline="-25000" dirty="0">
                  <a:solidFill>
                    <a:srgbClr val="996633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i="1" dirty="0">
                  <a:solidFill>
                    <a:srgbClr val="996633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600" b="1" baseline="-25000" dirty="0">
                  <a:solidFill>
                    <a:srgbClr val="996633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 i="1" dirty="0">
                  <a:solidFill>
                    <a:srgbClr val="996633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600" b="1" baseline="-25000" dirty="0">
                  <a:solidFill>
                    <a:srgbClr val="996633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23383" name="Line 119"/>
            <p:cNvSpPr>
              <a:spLocks noChangeShapeType="1"/>
            </p:cNvSpPr>
            <p:nvPr/>
          </p:nvSpPr>
          <p:spPr bwMode="auto">
            <a:xfrm>
              <a:off x="6911975" y="5718110"/>
              <a:ext cx="3721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84" name="Line 120"/>
            <p:cNvSpPr>
              <a:spLocks noChangeShapeType="1"/>
            </p:cNvSpPr>
            <p:nvPr/>
          </p:nvSpPr>
          <p:spPr bwMode="auto">
            <a:xfrm>
              <a:off x="6911975" y="5963792"/>
              <a:ext cx="3721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85" name="Line 121"/>
            <p:cNvSpPr>
              <a:spLocks noChangeShapeType="1"/>
            </p:cNvSpPr>
            <p:nvPr/>
          </p:nvSpPr>
          <p:spPr bwMode="auto">
            <a:xfrm>
              <a:off x="6911975" y="6208392"/>
              <a:ext cx="3721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2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315" grpId="0"/>
      <p:bldP spid="5233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Using Multiplexers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5111750" y="2347913"/>
            <a:ext cx="2881313" cy="2160587"/>
            <a:chOff x="2993" y="2727"/>
            <a:chExt cx="1815" cy="1361"/>
          </a:xfrm>
        </p:grpSpPr>
        <p:sp>
          <p:nvSpPr>
            <p:cNvPr id="525363" name="AutoShape 51"/>
            <p:cNvSpPr>
              <a:spLocks noChangeArrowheads="1"/>
            </p:cNvSpPr>
            <p:nvPr/>
          </p:nvSpPr>
          <p:spPr bwMode="auto">
            <a:xfrm flipH="1">
              <a:off x="3334" y="2727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525364" name="Line 52"/>
            <p:cNvSpPr>
              <a:spLocks noChangeShapeType="1"/>
            </p:cNvSpPr>
            <p:nvPr/>
          </p:nvSpPr>
          <p:spPr bwMode="auto">
            <a:xfrm rot="-5400000">
              <a:off x="3900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5365" name="Line 53"/>
            <p:cNvSpPr>
              <a:spLocks noChangeShapeType="1"/>
            </p:cNvSpPr>
            <p:nvPr/>
          </p:nvSpPr>
          <p:spPr bwMode="auto">
            <a:xfrm rot="-5400000">
              <a:off x="3673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5366" name="Text Box 54"/>
            <p:cNvSpPr txBox="1">
              <a:spLocks noChangeArrowheads="1"/>
            </p:cNvSpPr>
            <p:nvPr/>
          </p:nvSpPr>
          <p:spPr bwMode="auto">
            <a:xfrm>
              <a:off x="4240" y="3177"/>
              <a:ext cx="226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5367" name="Line 55"/>
            <p:cNvSpPr>
              <a:spLocks noChangeShapeType="1"/>
            </p:cNvSpPr>
            <p:nvPr/>
          </p:nvSpPr>
          <p:spPr bwMode="auto">
            <a:xfrm>
              <a:off x="2993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5368" name="Text Box 56"/>
            <p:cNvSpPr txBox="1">
              <a:spLocks noChangeArrowheads="1"/>
            </p:cNvSpPr>
            <p:nvPr/>
          </p:nvSpPr>
          <p:spPr bwMode="auto">
            <a:xfrm>
              <a:off x="3333" y="2815"/>
              <a:ext cx="226" cy="9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25369" name="Line 57"/>
            <p:cNvSpPr>
              <a:spLocks noChangeShapeType="1"/>
            </p:cNvSpPr>
            <p:nvPr/>
          </p:nvSpPr>
          <p:spPr bwMode="auto">
            <a:xfrm>
              <a:off x="2993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5370" name="Line 58"/>
            <p:cNvSpPr>
              <a:spLocks noChangeShapeType="1"/>
            </p:cNvSpPr>
            <p:nvPr/>
          </p:nvSpPr>
          <p:spPr bwMode="auto">
            <a:xfrm>
              <a:off x="2993" y="340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5371" name="Line 59"/>
            <p:cNvSpPr>
              <a:spLocks noChangeShapeType="1"/>
            </p:cNvSpPr>
            <p:nvPr/>
          </p:nvSpPr>
          <p:spPr bwMode="auto">
            <a:xfrm>
              <a:off x="2993" y="363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5372" name="Line 60"/>
            <p:cNvSpPr>
              <a:spLocks noChangeShapeType="1"/>
            </p:cNvSpPr>
            <p:nvPr/>
          </p:nvSpPr>
          <p:spPr bwMode="auto">
            <a:xfrm>
              <a:off x="446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5373" name="Text Box 61"/>
            <p:cNvSpPr txBox="1">
              <a:spLocks noChangeArrowheads="1"/>
            </p:cNvSpPr>
            <p:nvPr/>
          </p:nvSpPr>
          <p:spPr bwMode="auto">
            <a:xfrm>
              <a:off x="3674" y="3634"/>
              <a:ext cx="567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 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graphicFrame>
        <p:nvGraphicFramePr>
          <p:cNvPr id="525374" name="Group 62"/>
          <p:cNvGraphicFramePr>
            <a:graphicFrameLocks noGrp="1"/>
          </p:cNvGraphicFramePr>
          <p:nvPr/>
        </p:nvGraphicFramePr>
        <p:xfrm>
          <a:off x="792163" y="2349500"/>
          <a:ext cx="2519362" cy="2159000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 y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25399" name="Line 87"/>
          <p:cNvSpPr>
            <a:spLocks noChangeShapeType="1"/>
          </p:cNvSpPr>
          <p:nvPr/>
        </p:nvSpPr>
        <p:spPr bwMode="auto">
          <a:xfrm>
            <a:off x="1331913" y="4508500"/>
            <a:ext cx="0" cy="7207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5400" name="Line 88"/>
          <p:cNvSpPr>
            <a:spLocks noChangeShapeType="1"/>
          </p:cNvSpPr>
          <p:nvPr/>
        </p:nvSpPr>
        <p:spPr bwMode="auto">
          <a:xfrm>
            <a:off x="1331913" y="5229225"/>
            <a:ext cx="5040312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5401" name="Line 89"/>
          <p:cNvSpPr>
            <a:spLocks noChangeShapeType="1"/>
          </p:cNvSpPr>
          <p:nvPr/>
        </p:nvSpPr>
        <p:spPr bwMode="auto">
          <a:xfrm flipV="1">
            <a:off x="6372225" y="4868863"/>
            <a:ext cx="0" cy="3603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5402" name="Text Box 90"/>
          <p:cNvSpPr txBox="1">
            <a:spLocks noChangeArrowheads="1"/>
          </p:cNvSpPr>
          <p:nvPr/>
        </p:nvSpPr>
        <p:spPr bwMode="auto">
          <a:xfrm>
            <a:off x="6230938" y="4445000"/>
            <a:ext cx="67468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x   y</a:t>
            </a:r>
            <a:endParaRPr lang="en-US" sz="24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5403" name="Line 91"/>
          <p:cNvSpPr>
            <a:spLocks noChangeShapeType="1"/>
          </p:cNvSpPr>
          <p:nvPr/>
        </p:nvSpPr>
        <p:spPr bwMode="auto">
          <a:xfrm>
            <a:off x="1692275" y="4508500"/>
            <a:ext cx="0" cy="1081088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5404" name="Line 92"/>
          <p:cNvSpPr>
            <a:spLocks noChangeShapeType="1"/>
          </p:cNvSpPr>
          <p:nvPr/>
        </p:nvSpPr>
        <p:spPr bwMode="auto">
          <a:xfrm>
            <a:off x="1692275" y="5589588"/>
            <a:ext cx="5040313" cy="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5405" name="Line 93"/>
          <p:cNvSpPr>
            <a:spLocks noChangeShapeType="1"/>
          </p:cNvSpPr>
          <p:nvPr/>
        </p:nvSpPr>
        <p:spPr bwMode="auto">
          <a:xfrm flipV="1">
            <a:off x="6732588" y="4868863"/>
            <a:ext cx="0" cy="720725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5406" name="Text Box 94"/>
          <p:cNvSpPr txBox="1">
            <a:spLocks noChangeArrowheads="1"/>
          </p:cNvSpPr>
          <p:nvPr/>
        </p:nvSpPr>
        <p:spPr bwMode="auto">
          <a:xfrm>
            <a:off x="7993063" y="3063875"/>
            <a:ext cx="539750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F</a:t>
            </a:r>
            <a:endParaRPr lang="en-US" sz="2400" b="1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5407" name="Line 95"/>
          <p:cNvSpPr>
            <a:spLocks noChangeShapeType="1"/>
          </p:cNvSpPr>
          <p:nvPr/>
        </p:nvSpPr>
        <p:spPr bwMode="auto">
          <a:xfrm flipV="1">
            <a:off x="3132138" y="2708275"/>
            <a:ext cx="1260475" cy="284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5408" name="Line 96"/>
          <p:cNvSpPr>
            <a:spLocks noChangeShapeType="1"/>
          </p:cNvSpPr>
          <p:nvPr/>
        </p:nvSpPr>
        <p:spPr bwMode="auto">
          <a:xfrm flipV="1">
            <a:off x="3132138" y="3068638"/>
            <a:ext cx="1260475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5409" name="Line 97"/>
          <p:cNvSpPr>
            <a:spLocks noChangeShapeType="1"/>
          </p:cNvSpPr>
          <p:nvPr/>
        </p:nvSpPr>
        <p:spPr bwMode="auto">
          <a:xfrm flipV="1">
            <a:off x="3132138" y="3429000"/>
            <a:ext cx="1260475" cy="4365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5410" name="Line 98"/>
          <p:cNvSpPr>
            <a:spLocks noChangeShapeType="1"/>
          </p:cNvSpPr>
          <p:nvPr/>
        </p:nvSpPr>
        <p:spPr bwMode="auto">
          <a:xfrm flipV="1">
            <a:off x="3132138" y="3789363"/>
            <a:ext cx="1260475" cy="5397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5411" name="Text Box 99"/>
          <p:cNvSpPr txBox="1">
            <a:spLocks noChangeArrowheads="1"/>
          </p:cNvSpPr>
          <p:nvPr/>
        </p:nvSpPr>
        <p:spPr bwMode="auto">
          <a:xfrm>
            <a:off x="4751388" y="2513013"/>
            <a:ext cx="288925" cy="14605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b="1" baseline="-2500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	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 = ∑(0, 1, 3)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2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2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2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2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2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2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2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99" grpId="0" animBg="1"/>
      <p:bldP spid="525400" grpId="0" animBg="1"/>
      <p:bldP spid="525401" grpId="0" animBg="1"/>
      <p:bldP spid="525402" grpId="0"/>
      <p:bldP spid="525403" grpId="0" animBg="1"/>
      <p:bldP spid="525404" grpId="0" animBg="1"/>
      <p:bldP spid="525405" grpId="0" animBg="1"/>
      <p:bldP spid="525406" grpId="0"/>
      <p:bldP spid="525407" grpId="0" animBg="1"/>
      <p:bldP spid="525408" grpId="0" animBg="1"/>
      <p:bldP spid="525409" grpId="0" animBg="1"/>
      <p:bldP spid="525410" grpId="0" animBg="1"/>
      <p:bldP spid="5254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Analysis Procedure</a:t>
            </a:r>
            <a:br>
              <a:rPr lang="en-US" dirty="0">
                <a:latin typeface="+mj-lt"/>
              </a:rPr>
            </a:br>
            <a:r>
              <a:rPr lang="en-US" dirty="0"/>
              <a:t>Truth Table Approach</a:t>
            </a:r>
            <a:endParaRPr lang="en-US" dirty="0">
              <a:latin typeface="+mj-lt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AU" dirty="0">
              <a:latin typeface="+mn-lt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758478" y="2133600"/>
            <a:ext cx="39305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i="1" dirty="0"/>
              <a:t>A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373697" y="2133600"/>
            <a:ext cx="38023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i="1" dirty="0"/>
              <a:t>B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909501" y="2133600"/>
            <a:ext cx="375424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i="1" dirty="0"/>
              <a:t>C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394017" y="2133600"/>
            <a:ext cx="471604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i="1" dirty="0"/>
              <a:t>F</a:t>
            </a:r>
            <a:r>
              <a:rPr lang="en-US" sz="2800" baseline="-25000" dirty="0"/>
              <a:t>2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959193" y="2133600"/>
            <a:ext cx="63030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i="1" dirty="0"/>
              <a:t>F</a:t>
            </a:r>
            <a:r>
              <a:rPr lang="en-US" sz="2800" baseline="-25000" dirty="0"/>
              <a:t>2 </a:t>
            </a:r>
            <a:r>
              <a:rPr lang="en-US" sz="2800" dirty="0"/>
              <a:t>´</a:t>
            </a:r>
            <a:endParaRPr lang="en-US" sz="2800" baseline="-25000" dirty="0"/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091133" y="2133600"/>
            <a:ext cx="48122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i="1" dirty="0"/>
              <a:t>T</a:t>
            </a:r>
            <a:r>
              <a:rPr lang="en-US" sz="2800" baseline="-25000" dirty="0"/>
              <a:t>3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5405333" y="2133600"/>
            <a:ext cx="48122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i="1" dirty="0"/>
              <a:t>T</a:t>
            </a:r>
            <a:r>
              <a:rPr lang="en-US" sz="2800" baseline="-25000" dirty="0"/>
              <a:t>2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719533" y="2133600"/>
            <a:ext cx="48122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i="1" dirty="0"/>
              <a:t>T</a:t>
            </a:r>
            <a:r>
              <a:rPr lang="en-US" sz="2800" baseline="-25000" dirty="0"/>
              <a:t>1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6781742" y="2133600"/>
            <a:ext cx="471604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i="1" dirty="0"/>
              <a:t>F</a:t>
            </a:r>
            <a:r>
              <a:rPr lang="en-US" sz="2800" baseline="-25000" dirty="0"/>
              <a:t>1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Using Multiplexers</a:t>
            </a:r>
          </a:p>
        </p:txBody>
      </p:sp>
      <p:graphicFrame>
        <p:nvGraphicFramePr>
          <p:cNvPr id="527420" name="Group 60"/>
          <p:cNvGraphicFramePr>
            <a:graphicFrameLocks noGrp="1"/>
          </p:cNvGraphicFramePr>
          <p:nvPr/>
        </p:nvGraphicFramePr>
        <p:xfrm>
          <a:off x="792163" y="2349500"/>
          <a:ext cx="2519362" cy="3886200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 y   z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5110163" y="2370138"/>
            <a:ext cx="2882900" cy="3781425"/>
            <a:chOff x="3219" y="1253"/>
            <a:chExt cx="1816" cy="2382"/>
          </a:xfrm>
        </p:grpSpPr>
        <p:sp>
          <p:nvSpPr>
            <p:cNvPr id="527364" name="AutoShape 4"/>
            <p:cNvSpPr>
              <a:spLocks noChangeArrowheads="1"/>
            </p:cNvSpPr>
            <p:nvPr/>
          </p:nvSpPr>
          <p:spPr bwMode="auto">
            <a:xfrm flipH="1">
              <a:off x="3560" y="1253"/>
              <a:ext cx="1134" cy="215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527365" name="Line 5"/>
            <p:cNvSpPr>
              <a:spLocks noChangeShapeType="1"/>
            </p:cNvSpPr>
            <p:nvPr/>
          </p:nvSpPr>
          <p:spPr bwMode="auto">
            <a:xfrm rot="-5400000">
              <a:off x="4013" y="352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7366" name="Line 6"/>
            <p:cNvSpPr>
              <a:spLocks noChangeShapeType="1"/>
            </p:cNvSpPr>
            <p:nvPr/>
          </p:nvSpPr>
          <p:spPr bwMode="auto">
            <a:xfrm rot="-5400000">
              <a:off x="3787" y="352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7367" name="Text Box 7"/>
            <p:cNvSpPr txBox="1">
              <a:spLocks noChangeArrowheads="1"/>
            </p:cNvSpPr>
            <p:nvPr/>
          </p:nvSpPr>
          <p:spPr bwMode="auto">
            <a:xfrm>
              <a:off x="4467" y="2160"/>
              <a:ext cx="226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7368" name="Line 8"/>
            <p:cNvSpPr>
              <a:spLocks noChangeShapeType="1"/>
            </p:cNvSpPr>
            <p:nvPr/>
          </p:nvSpPr>
          <p:spPr bwMode="auto">
            <a:xfrm>
              <a:off x="3219" y="238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7369" name="Text Box 9"/>
            <p:cNvSpPr txBox="1">
              <a:spLocks noChangeArrowheads="1"/>
            </p:cNvSpPr>
            <p:nvPr/>
          </p:nvSpPr>
          <p:spPr bwMode="auto">
            <a:xfrm>
              <a:off x="3560" y="1353"/>
              <a:ext cx="226" cy="184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 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4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5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6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527370" name="Line 10"/>
            <p:cNvSpPr>
              <a:spLocks noChangeShapeType="1"/>
            </p:cNvSpPr>
            <p:nvPr/>
          </p:nvSpPr>
          <p:spPr bwMode="auto">
            <a:xfrm>
              <a:off x="3219" y="261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7371" name="Line 11"/>
            <p:cNvSpPr>
              <a:spLocks noChangeShapeType="1"/>
            </p:cNvSpPr>
            <p:nvPr/>
          </p:nvSpPr>
          <p:spPr bwMode="auto">
            <a:xfrm>
              <a:off x="3219" y="284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7372" name="Line 12"/>
            <p:cNvSpPr>
              <a:spLocks noChangeShapeType="1"/>
            </p:cNvSpPr>
            <p:nvPr/>
          </p:nvSpPr>
          <p:spPr bwMode="auto">
            <a:xfrm>
              <a:off x="3219" y="306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7373" name="Line 13"/>
            <p:cNvSpPr>
              <a:spLocks noChangeShapeType="1"/>
            </p:cNvSpPr>
            <p:nvPr/>
          </p:nvSpPr>
          <p:spPr bwMode="auto">
            <a:xfrm>
              <a:off x="4694" y="227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7374" name="Text Box 14"/>
            <p:cNvSpPr txBox="1">
              <a:spLocks noChangeArrowheads="1"/>
            </p:cNvSpPr>
            <p:nvPr/>
          </p:nvSpPr>
          <p:spPr bwMode="auto">
            <a:xfrm>
              <a:off x="3560" y="3141"/>
              <a:ext cx="1134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 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 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27421" name="Line 61"/>
            <p:cNvSpPr>
              <a:spLocks noChangeShapeType="1"/>
            </p:cNvSpPr>
            <p:nvPr/>
          </p:nvSpPr>
          <p:spPr bwMode="auto">
            <a:xfrm>
              <a:off x="3219" y="148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7422" name="Line 62"/>
            <p:cNvSpPr>
              <a:spLocks noChangeShapeType="1"/>
            </p:cNvSpPr>
            <p:nvPr/>
          </p:nvSpPr>
          <p:spPr bwMode="auto">
            <a:xfrm>
              <a:off x="3219" y="170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7423" name="Line 63"/>
            <p:cNvSpPr>
              <a:spLocks noChangeShapeType="1"/>
            </p:cNvSpPr>
            <p:nvPr/>
          </p:nvSpPr>
          <p:spPr bwMode="auto">
            <a:xfrm>
              <a:off x="3219" y="193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7424" name="Line 64"/>
            <p:cNvSpPr>
              <a:spLocks noChangeShapeType="1"/>
            </p:cNvSpPr>
            <p:nvPr/>
          </p:nvSpPr>
          <p:spPr bwMode="auto">
            <a:xfrm>
              <a:off x="3219" y="216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7425" name="Line 65"/>
            <p:cNvSpPr>
              <a:spLocks noChangeShapeType="1"/>
            </p:cNvSpPr>
            <p:nvPr/>
          </p:nvSpPr>
          <p:spPr bwMode="auto">
            <a:xfrm rot="-5400000">
              <a:off x="4240" y="3521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527426" name="Rectangle 66"/>
          <p:cNvSpPr>
            <a:spLocks noChangeArrowheads="1"/>
          </p:cNvSpPr>
          <p:nvPr/>
        </p:nvSpPr>
        <p:spPr bwMode="auto">
          <a:xfrm>
            <a:off x="6111875" y="6149975"/>
            <a:ext cx="863600" cy="3286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x   y   z</a:t>
            </a:r>
          </a:p>
        </p:txBody>
      </p:sp>
      <p:sp>
        <p:nvSpPr>
          <p:cNvPr id="527427" name="Text Box 67"/>
          <p:cNvSpPr txBox="1">
            <a:spLocks noChangeArrowheads="1"/>
          </p:cNvSpPr>
          <p:nvPr/>
        </p:nvSpPr>
        <p:spPr bwMode="auto">
          <a:xfrm>
            <a:off x="4751388" y="2549525"/>
            <a:ext cx="288925" cy="2921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b="1" baseline="-2500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7429" name="Text Box 69"/>
          <p:cNvSpPr txBox="1">
            <a:spLocks noChangeArrowheads="1"/>
          </p:cNvSpPr>
          <p:nvPr/>
        </p:nvSpPr>
        <p:spPr bwMode="auto">
          <a:xfrm>
            <a:off x="7993063" y="3805238"/>
            <a:ext cx="539750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F</a:t>
            </a:r>
            <a:endParaRPr lang="en-US" sz="2400" b="1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	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∑(1, 2, 6, 7)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2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426" grpId="0"/>
      <p:bldP spid="527427" grpId="0"/>
      <p:bldP spid="52742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45438" y="6489700"/>
            <a:ext cx="1198562" cy="288925"/>
          </a:xfrm>
          <a:prstGeom prst="rect">
            <a:avLst/>
          </a:prstGeom>
        </p:spPr>
        <p:txBody>
          <a:bodyPr/>
          <a:lstStyle/>
          <a:p>
            <a:fld id="{6B91507C-71B3-4EDC-A312-0E6E415E057D}" type="slidenum">
              <a:rPr lang="en-US"/>
              <a:pPr/>
              <a:t>61</a:t>
            </a:fld>
            <a:r>
              <a:rPr lang="en-US"/>
              <a:t> / 65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Using Multiplexers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472113" y="2708275"/>
            <a:ext cx="2881312" cy="2160588"/>
            <a:chOff x="2993" y="2727"/>
            <a:chExt cx="1815" cy="1361"/>
          </a:xfrm>
        </p:grpSpPr>
        <p:sp>
          <p:nvSpPr>
            <p:cNvPr id="528388" name="AutoShape 4"/>
            <p:cNvSpPr>
              <a:spLocks noChangeArrowheads="1"/>
            </p:cNvSpPr>
            <p:nvPr/>
          </p:nvSpPr>
          <p:spPr bwMode="auto">
            <a:xfrm flipH="1">
              <a:off x="3334" y="2727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528389" name="Line 5"/>
            <p:cNvSpPr>
              <a:spLocks noChangeShapeType="1"/>
            </p:cNvSpPr>
            <p:nvPr/>
          </p:nvSpPr>
          <p:spPr bwMode="auto">
            <a:xfrm rot="-5400000">
              <a:off x="3900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8390" name="Line 6"/>
            <p:cNvSpPr>
              <a:spLocks noChangeShapeType="1"/>
            </p:cNvSpPr>
            <p:nvPr/>
          </p:nvSpPr>
          <p:spPr bwMode="auto">
            <a:xfrm rot="-5400000">
              <a:off x="3673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8391" name="Text Box 7"/>
            <p:cNvSpPr txBox="1">
              <a:spLocks noChangeArrowheads="1"/>
            </p:cNvSpPr>
            <p:nvPr/>
          </p:nvSpPr>
          <p:spPr bwMode="auto">
            <a:xfrm>
              <a:off x="4240" y="3177"/>
              <a:ext cx="226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8392" name="Line 8"/>
            <p:cNvSpPr>
              <a:spLocks noChangeShapeType="1"/>
            </p:cNvSpPr>
            <p:nvPr/>
          </p:nvSpPr>
          <p:spPr bwMode="auto">
            <a:xfrm>
              <a:off x="2993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8393" name="Text Box 9"/>
            <p:cNvSpPr txBox="1">
              <a:spLocks noChangeArrowheads="1"/>
            </p:cNvSpPr>
            <p:nvPr/>
          </p:nvSpPr>
          <p:spPr bwMode="auto">
            <a:xfrm>
              <a:off x="3333" y="2815"/>
              <a:ext cx="226" cy="9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28394" name="Line 10"/>
            <p:cNvSpPr>
              <a:spLocks noChangeShapeType="1"/>
            </p:cNvSpPr>
            <p:nvPr/>
          </p:nvSpPr>
          <p:spPr bwMode="auto">
            <a:xfrm>
              <a:off x="2993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8395" name="Line 11"/>
            <p:cNvSpPr>
              <a:spLocks noChangeShapeType="1"/>
            </p:cNvSpPr>
            <p:nvPr/>
          </p:nvSpPr>
          <p:spPr bwMode="auto">
            <a:xfrm>
              <a:off x="2993" y="340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8396" name="Line 12"/>
            <p:cNvSpPr>
              <a:spLocks noChangeShapeType="1"/>
            </p:cNvSpPr>
            <p:nvPr/>
          </p:nvSpPr>
          <p:spPr bwMode="auto">
            <a:xfrm>
              <a:off x="2993" y="363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8397" name="Line 13"/>
            <p:cNvSpPr>
              <a:spLocks noChangeShapeType="1"/>
            </p:cNvSpPr>
            <p:nvPr/>
          </p:nvSpPr>
          <p:spPr bwMode="auto">
            <a:xfrm>
              <a:off x="446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8398" name="Text Box 14"/>
            <p:cNvSpPr txBox="1">
              <a:spLocks noChangeArrowheads="1"/>
            </p:cNvSpPr>
            <p:nvPr/>
          </p:nvSpPr>
          <p:spPr bwMode="auto">
            <a:xfrm>
              <a:off x="3674" y="3634"/>
              <a:ext cx="567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 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graphicFrame>
        <p:nvGraphicFramePr>
          <p:cNvPr id="528399" name="Group 15"/>
          <p:cNvGraphicFramePr>
            <a:graphicFrameLocks noGrp="1"/>
          </p:cNvGraphicFramePr>
          <p:nvPr/>
        </p:nvGraphicFramePr>
        <p:xfrm>
          <a:off x="792163" y="2349500"/>
          <a:ext cx="2519362" cy="3886200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 y   z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28436" name="Rectangle 52"/>
          <p:cNvSpPr>
            <a:spLocks noChangeArrowheads="1"/>
          </p:cNvSpPr>
          <p:nvPr/>
        </p:nvSpPr>
        <p:spPr bwMode="auto">
          <a:xfrm>
            <a:off x="6643688" y="4868863"/>
            <a:ext cx="515937" cy="3286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x   y</a:t>
            </a:r>
          </a:p>
        </p:txBody>
      </p:sp>
      <p:sp>
        <p:nvSpPr>
          <p:cNvPr id="528437" name="Text Box 53"/>
          <p:cNvSpPr txBox="1">
            <a:spLocks noChangeArrowheads="1"/>
          </p:cNvSpPr>
          <p:nvPr/>
        </p:nvSpPr>
        <p:spPr bwMode="auto">
          <a:xfrm>
            <a:off x="8353425" y="3068638"/>
            <a:ext cx="539750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F</a:t>
            </a:r>
            <a:endParaRPr lang="en-US" sz="2400" b="1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8438" name="AutoShape 54"/>
          <p:cNvSpPr>
            <a:spLocks noChangeArrowheads="1"/>
          </p:cNvSpPr>
          <p:nvPr/>
        </p:nvSpPr>
        <p:spPr bwMode="auto">
          <a:xfrm>
            <a:off x="971550" y="2876550"/>
            <a:ext cx="720725" cy="7191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8439" name="AutoShape 55"/>
          <p:cNvSpPr>
            <a:spLocks/>
          </p:cNvSpPr>
          <p:nvPr/>
        </p:nvSpPr>
        <p:spPr bwMode="auto">
          <a:xfrm>
            <a:off x="3438525" y="2889250"/>
            <a:ext cx="180975" cy="719138"/>
          </a:xfrm>
          <a:prstGeom prst="rightBrace">
            <a:avLst>
              <a:gd name="adj1" fmla="val 33114"/>
              <a:gd name="adj2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8441" name="Rectangle 57"/>
          <p:cNvSpPr>
            <a:spLocks noChangeArrowheads="1"/>
          </p:cNvSpPr>
          <p:nvPr/>
        </p:nvSpPr>
        <p:spPr bwMode="auto">
          <a:xfrm>
            <a:off x="3671888" y="3044825"/>
            <a:ext cx="755650" cy="3841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8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b="1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528443" name="Rectangle 59"/>
          <p:cNvSpPr>
            <a:spLocks noChangeArrowheads="1"/>
          </p:cNvSpPr>
          <p:nvPr/>
        </p:nvSpPr>
        <p:spPr bwMode="auto">
          <a:xfrm>
            <a:off x="5221288" y="2822575"/>
            <a:ext cx="138112" cy="3841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800" b="1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528444" name="AutoShape 60"/>
          <p:cNvSpPr>
            <a:spLocks noChangeArrowheads="1"/>
          </p:cNvSpPr>
          <p:nvPr/>
        </p:nvSpPr>
        <p:spPr bwMode="auto">
          <a:xfrm>
            <a:off x="971550" y="3717925"/>
            <a:ext cx="720725" cy="7191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8445" name="AutoShape 61"/>
          <p:cNvSpPr>
            <a:spLocks/>
          </p:cNvSpPr>
          <p:nvPr/>
        </p:nvSpPr>
        <p:spPr bwMode="auto">
          <a:xfrm>
            <a:off x="3449638" y="3732213"/>
            <a:ext cx="180975" cy="719137"/>
          </a:xfrm>
          <a:prstGeom prst="rightBrace">
            <a:avLst>
              <a:gd name="adj1" fmla="val 33114"/>
              <a:gd name="adj2" fmla="val 50000"/>
            </a:avLst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8446" name="Rectangle 62"/>
          <p:cNvSpPr>
            <a:spLocks noChangeArrowheads="1"/>
          </p:cNvSpPr>
          <p:nvPr/>
        </p:nvSpPr>
        <p:spPr bwMode="auto">
          <a:xfrm>
            <a:off x="3671888" y="3916363"/>
            <a:ext cx="755650" cy="3841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8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b="1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528447" name="Rectangle 63"/>
          <p:cNvSpPr>
            <a:spLocks noChangeArrowheads="1"/>
          </p:cNvSpPr>
          <p:nvPr/>
        </p:nvSpPr>
        <p:spPr bwMode="auto">
          <a:xfrm>
            <a:off x="5221288" y="3182938"/>
            <a:ext cx="138112" cy="3841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800" b="1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528448" name="Line 64"/>
          <p:cNvSpPr>
            <a:spLocks noChangeShapeType="1"/>
          </p:cNvSpPr>
          <p:nvPr/>
        </p:nvSpPr>
        <p:spPr bwMode="auto">
          <a:xfrm>
            <a:off x="4287838" y="3968750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8449" name="Line 65"/>
          <p:cNvSpPr>
            <a:spLocks noChangeShapeType="1"/>
          </p:cNvSpPr>
          <p:nvPr/>
        </p:nvSpPr>
        <p:spPr bwMode="auto">
          <a:xfrm>
            <a:off x="5207000" y="3275013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8450" name="AutoShape 66"/>
          <p:cNvSpPr>
            <a:spLocks noChangeArrowheads="1"/>
          </p:cNvSpPr>
          <p:nvPr/>
        </p:nvSpPr>
        <p:spPr bwMode="auto">
          <a:xfrm>
            <a:off x="971550" y="4594225"/>
            <a:ext cx="720725" cy="7191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8451" name="AutoShape 67"/>
          <p:cNvSpPr>
            <a:spLocks/>
          </p:cNvSpPr>
          <p:nvPr/>
        </p:nvSpPr>
        <p:spPr bwMode="auto">
          <a:xfrm>
            <a:off x="3449638" y="4581525"/>
            <a:ext cx="180975" cy="719138"/>
          </a:xfrm>
          <a:prstGeom prst="rightBrace">
            <a:avLst>
              <a:gd name="adj1" fmla="val 33114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8452" name="Rectangle 68"/>
          <p:cNvSpPr>
            <a:spLocks noChangeArrowheads="1"/>
          </p:cNvSpPr>
          <p:nvPr/>
        </p:nvSpPr>
        <p:spPr bwMode="auto">
          <a:xfrm>
            <a:off x="3652838" y="4722813"/>
            <a:ext cx="795337" cy="3841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8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sp>
        <p:nvSpPr>
          <p:cNvPr id="528453" name="Rectangle 69"/>
          <p:cNvSpPr>
            <a:spLocks noChangeArrowheads="1"/>
          </p:cNvSpPr>
          <p:nvPr/>
        </p:nvSpPr>
        <p:spPr bwMode="auto">
          <a:xfrm>
            <a:off x="5191125" y="3556000"/>
            <a:ext cx="177800" cy="3841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28454" name="AutoShape 70"/>
          <p:cNvSpPr>
            <a:spLocks noChangeArrowheads="1"/>
          </p:cNvSpPr>
          <p:nvPr/>
        </p:nvSpPr>
        <p:spPr bwMode="auto">
          <a:xfrm>
            <a:off x="971550" y="5453063"/>
            <a:ext cx="720725" cy="7191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8455" name="AutoShape 71"/>
          <p:cNvSpPr>
            <a:spLocks/>
          </p:cNvSpPr>
          <p:nvPr/>
        </p:nvSpPr>
        <p:spPr bwMode="auto">
          <a:xfrm>
            <a:off x="3435350" y="5453063"/>
            <a:ext cx="180975" cy="719137"/>
          </a:xfrm>
          <a:prstGeom prst="rightBrace">
            <a:avLst>
              <a:gd name="adj1" fmla="val 33114"/>
              <a:gd name="adj2" fmla="val 50000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8456" name="Rectangle 72"/>
          <p:cNvSpPr>
            <a:spLocks noChangeArrowheads="1"/>
          </p:cNvSpPr>
          <p:nvPr/>
        </p:nvSpPr>
        <p:spPr bwMode="auto">
          <a:xfrm>
            <a:off x="3671888" y="5565775"/>
            <a:ext cx="795337" cy="3841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8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= 1</a:t>
            </a:r>
          </a:p>
        </p:txBody>
      </p:sp>
      <p:sp>
        <p:nvSpPr>
          <p:cNvPr id="528457" name="Rectangle 73"/>
          <p:cNvSpPr>
            <a:spLocks noChangeArrowheads="1"/>
          </p:cNvSpPr>
          <p:nvPr/>
        </p:nvSpPr>
        <p:spPr bwMode="auto">
          <a:xfrm>
            <a:off x="5207000" y="3968750"/>
            <a:ext cx="177800" cy="3841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9" name="Content Placeholder 3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∑(1, 2, 6, 7)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2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2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2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2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2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2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2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436" grpId="0"/>
      <p:bldP spid="528437" grpId="0"/>
      <p:bldP spid="528438" grpId="0" animBg="1"/>
      <p:bldP spid="528439" grpId="0" animBg="1"/>
      <p:bldP spid="528441" grpId="0"/>
      <p:bldP spid="528443" grpId="0"/>
      <p:bldP spid="528444" grpId="0" animBg="1"/>
      <p:bldP spid="528445" grpId="0" animBg="1"/>
      <p:bldP spid="528446" grpId="0"/>
      <p:bldP spid="528447" grpId="0"/>
      <p:bldP spid="528448" grpId="0" animBg="1"/>
      <p:bldP spid="528449" grpId="0" animBg="1"/>
      <p:bldP spid="528450" grpId="0" animBg="1"/>
      <p:bldP spid="528451" grpId="0" animBg="1"/>
      <p:bldP spid="528452" grpId="0"/>
      <p:bldP spid="528453" grpId="0"/>
      <p:bldP spid="528454" grpId="0" animBg="1"/>
      <p:bldP spid="528455" grpId="0" animBg="1"/>
      <p:bldP spid="528456" grpId="0"/>
      <p:bldP spid="52845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579" name="AutoShape 171"/>
          <p:cNvSpPr>
            <a:spLocks noChangeArrowheads="1"/>
          </p:cNvSpPr>
          <p:nvPr/>
        </p:nvSpPr>
        <p:spPr bwMode="auto">
          <a:xfrm flipH="1">
            <a:off x="5831129" y="2168525"/>
            <a:ext cx="1800225" cy="341947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sz="24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MUX</a:t>
            </a:r>
          </a:p>
        </p:txBody>
      </p:sp>
      <p:sp>
        <p:nvSpPr>
          <p:cNvPr id="529580" name="Line 172"/>
          <p:cNvSpPr>
            <a:spLocks noChangeShapeType="1"/>
          </p:cNvSpPr>
          <p:nvPr/>
        </p:nvSpPr>
        <p:spPr bwMode="auto">
          <a:xfrm rot="16200000">
            <a:off x="6550266" y="5770563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9581" name="Line 173"/>
          <p:cNvSpPr>
            <a:spLocks noChangeShapeType="1"/>
          </p:cNvSpPr>
          <p:nvPr/>
        </p:nvSpPr>
        <p:spPr bwMode="auto">
          <a:xfrm rot="16200000">
            <a:off x="6191491" y="5770563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9582" name="Text Box 174"/>
          <p:cNvSpPr txBox="1">
            <a:spLocks noChangeArrowheads="1"/>
          </p:cNvSpPr>
          <p:nvPr/>
        </p:nvSpPr>
        <p:spPr bwMode="auto">
          <a:xfrm>
            <a:off x="7270991" y="3608388"/>
            <a:ext cx="35877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Y</a:t>
            </a:r>
            <a:endParaRPr lang="en-US" sz="2400" b="1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9583" name="Line 175"/>
          <p:cNvSpPr>
            <a:spLocks noChangeShapeType="1"/>
          </p:cNvSpPr>
          <p:nvPr/>
        </p:nvSpPr>
        <p:spPr bwMode="auto">
          <a:xfrm>
            <a:off x="5289791" y="3968750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9584" name="Text Box 176"/>
          <p:cNvSpPr txBox="1">
            <a:spLocks noChangeArrowheads="1"/>
          </p:cNvSpPr>
          <p:nvPr/>
        </p:nvSpPr>
        <p:spPr bwMode="auto">
          <a:xfrm>
            <a:off x="5831129" y="2327275"/>
            <a:ext cx="358775" cy="2921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529585" name="Line 177"/>
          <p:cNvSpPr>
            <a:spLocks noChangeShapeType="1"/>
          </p:cNvSpPr>
          <p:nvPr/>
        </p:nvSpPr>
        <p:spPr bwMode="auto">
          <a:xfrm>
            <a:off x="5289791" y="4329113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9586" name="Line 178"/>
          <p:cNvSpPr>
            <a:spLocks noChangeShapeType="1"/>
          </p:cNvSpPr>
          <p:nvPr/>
        </p:nvSpPr>
        <p:spPr bwMode="auto">
          <a:xfrm>
            <a:off x="5289791" y="4689475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9587" name="Line 179"/>
          <p:cNvSpPr>
            <a:spLocks noChangeShapeType="1"/>
          </p:cNvSpPr>
          <p:nvPr/>
        </p:nvSpPr>
        <p:spPr bwMode="auto">
          <a:xfrm>
            <a:off x="5289791" y="5049838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9588" name="Line 180"/>
          <p:cNvSpPr>
            <a:spLocks noChangeShapeType="1"/>
          </p:cNvSpPr>
          <p:nvPr/>
        </p:nvSpPr>
        <p:spPr bwMode="auto">
          <a:xfrm>
            <a:off x="7631354" y="3794125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9589" name="Text Box 181"/>
          <p:cNvSpPr txBox="1">
            <a:spLocks noChangeArrowheads="1"/>
          </p:cNvSpPr>
          <p:nvPr/>
        </p:nvSpPr>
        <p:spPr bwMode="auto">
          <a:xfrm>
            <a:off x="5831129" y="5165725"/>
            <a:ext cx="1800225" cy="3698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29590" name="Line 182"/>
          <p:cNvSpPr>
            <a:spLocks noChangeShapeType="1"/>
          </p:cNvSpPr>
          <p:nvPr/>
        </p:nvSpPr>
        <p:spPr bwMode="auto">
          <a:xfrm>
            <a:off x="5289791" y="2528888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9591" name="Line 183"/>
          <p:cNvSpPr>
            <a:spLocks noChangeShapeType="1"/>
          </p:cNvSpPr>
          <p:nvPr/>
        </p:nvSpPr>
        <p:spPr bwMode="auto">
          <a:xfrm>
            <a:off x="5289791" y="2889250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9592" name="Line 184"/>
          <p:cNvSpPr>
            <a:spLocks noChangeShapeType="1"/>
          </p:cNvSpPr>
          <p:nvPr/>
        </p:nvSpPr>
        <p:spPr bwMode="auto">
          <a:xfrm>
            <a:off x="5289791" y="3249613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 dirty="0"/>
          </a:p>
        </p:txBody>
      </p:sp>
      <p:sp>
        <p:nvSpPr>
          <p:cNvPr id="529593" name="Line 185"/>
          <p:cNvSpPr>
            <a:spLocks noChangeShapeType="1"/>
          </p:cNvSpPr>
          <p:nvPr/>
        </p:nvSpPr>
        <p:spPr bwMode="auto">
          <a:xfrm>
            <a:off x="5289791" y="3609975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9594" name="Line 186"/>
          <p:cNvSpPr>
            <a:spLocks noChangeShapeType="1"/>
          </p:cNvSpPr>
          <p:nvPr/>
        </p:nvSpPr>
        <p:spPr bwMode="auto">
          <a:xfrm rot="16200000">
            <a:off x="6910629" y="5768975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Using Multiplexers</a:t>
            </a:r>
          </a:p>
        </p:txBody>
      </p:sp>
      <p:graphicFrame>
        <p:nvGraphicFramePr>
          <p:cNvPr id="529531" name="Group 123"/>
          <p:cNvGraphicFramePr>
            <a:graphicFrameLocks noGrp="1"/>
          </p:cNvGraphicFramePr>
          <p:nvPr/>
        </p:nvGraphicFramePr>
        <p:xfrm>
          <a:off x="792163" y="2168525"/>
          <a:ext cx="1800225" cy="4150360"/>
        </p:xfrm>
        <a:graphic>
          <a:graphicData uri="http://schemas.openxmlformats.org/drawingml/2006/table">
            <a:tbl>
              <a:tblPr/>
              <a:tblGrid>
                <a:gridCol w="12588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 B  C  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kumimoji="0" lang="en-US" sz="1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529460" name="Rectangle 52"/>
          <p:cNvSpPr>
            <a:spLocks noChangeArrowheads="1"/>
          </p:cNvSpPr>
          <p:nvPr/>
        </p:nvSpPr>
        <p:spPr bwMode="auto">
          <a:xfrm>
            <a:off x="6294438" y="5949950"/>
            <a:ext cx="914400" cy="3286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A  B  C</a:t>
            </a:r>
          </a:p>
        </p:txBody>
      </p:sp>
      <p:sp>
        <p:nvSpPr>
          <p:cNvPr id="529461" name="Text Box 53"/>
          <p:cNvSpPr txBox="1">
            <a:spLocks noChangeArrowheads="1"/>
          </p:cNvSpPr>
          <p:nvPr/>
        </p:nvSpPr>
        <p:spPr bwMode="auto">
          <a:xfrm>
            <a:off x="8172450" y="3608388"/>
            <a:ext cx="539750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F</a:t>
            </a:r>
            <a:endParaRPr lang="en-US" sz="2400" b="1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9462" name="AutoShape 54"/>
          <p:cNvSpPr>
            <a:spLocks noChangeArrowheads="1"/>
          </p:cNvSpPr>
          <p:nvPr/>
        </p:nvSpPr>
        <p:spPr bwMode="auto">
          <a:xfrm>
            <a:off x="931863" y="2441575"/>
            <a:ext cx="720725" cy="4476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99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463" name="AutoShape 55"/>
          <p:cNvSpPr>
            <a:spLocks/>
          </p:cNvSpPr>
          <p:nvPr/>
        </p:nvSpPr>
        <p:spPr bwMode="auto">
          <a:xfrm>
            <a:off x="2690813" y="2490788"/>
            <a:ext cx="180975" cy="360362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464" name="Rectangle 56"/>
          <p:cNvSpPr>
            <a:spLocks noChangeArrowheads="1"/>
          </p:cNvSpPr>
          <p:nvPr/>
        </p:nvSpPr>
        <p:spPr bwMode="auto">
          <a:xfrm>
            <a:off x="2951163" y="2528888"/>
            <a:ext cx="625475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529465" name="Rectangle 57"/>
          <p:cNvSpPr>
            <a:spLocks noChangeArrowheads="1"/>
          </p:cNvSpPr>
          <p:nvPr/>
        </p:nvSpPr>
        <p:spPr bwMode="auto">
          <a:xfrm>
            <a:off x="5002213" y="2384425"/>
            <a:ext cx="184150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529466" name="AutoShape 58"/>
          <p:cNvSpPr>
            <a:spLocks noChangeArrowheads="1"/>
          </p:cNvSpPr>
          <p:nvPr/>
        </p:nvSpPr>
        <p:spPr bwMode="auto">
          <a:xfrm>
            <a:off x="915988" y="2922588"/>
            <a:ext cx="720725" cy="4492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996633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467" name="AutoShape 59"/>
          <p:cNvSpPr>
            <a:spLocks/>
          </p:cNvSpPr>
          <p:nvPr/>
        </p:nvSpPr>
        <p:spPr bwMode="auto">
          <a:xfrm>
            <a:off x="2681288" y="2965450"/>
            <a:ext cx="180975" cy="360363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468" name="Rectangle 60"/>
          <p:cNvSpPr>
            <a:spLocks noChangeArrowheads="1"/>
          </p:cNvSpPr>
          <p:nvPr/>
        </p:nvSpPr>
        <p:spPr bwMode="auto">
          <a:xfrm>
            <a:off x="2951163" y="2990850"/>
            <a:ext cx="625475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529469" name="Rectangle 61"/>
          <p:cNvSpPr>
            <a:spLocks noChangeArrowheads="1"/>
          </p:cNvSpPr>
          <p:nvPr/>
        </p:nvSpPr>
        <p:spPr bwMode="auto">
          <a:xfrm>
            <a:off x="5002213" y="2744788"/>
            <a:ext cx="184150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529470" name="Line 62"/>
          <p:cNvSpPr>
            <a:spLocks noChangeShapeType="1"/>
          </p:cNvSpPr>
          <p:nvPr/>
        </p:nvSpPr>
        <p:spPr bwMode="auto">
          <a:xfrm>
            <a:off x="3387725" y="3479800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9471" name="Line 63"/>
          <p:cNvSpPr>
            <a:spLocks noChangeShapeType="1"/>
          </p:cNvSpPr>
          <p:nvPr/>
        </p:nvSpPr>
        <p:spPr bwMode="auto">
          <a:xfrm>
            <a:off x="4995863" y="3122613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9472" name="AutoShape 64"/>
          <p:cNvSpPr>
            <a:spLocks noChangeArrowheads="1"/>
          </p:cNvSpPr>
          <p:nvPr/>
        </p:nvSpPr>
        <p:spPr bwMode="auto">
          <a:xfrm>
            <a:off x="930275" y="3429000"/>
            <a:ext cx="720725" cy="4270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473" name="AutoShape 65"/>
          <p:cNvSpPr>
            <a:spLocks/>
          </p:cNvSpPr>
          <p:nvPr/>
        </p:nvSpPr>
        <p:spPr bwMode="auto">
          <a:xfrm>
            <a:off x="2667000" y="3448050"/>
            <a:ext cx="180975" cy="360363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474" name="Rectangle 66"/>
          <p:cNvSpPr>
            <a:spLocks noChangeArrowheads="1"/>
          </p:cNvSpPr>
          <p:nvPr/>
        </p:nvSpPr>
        <p:spPr bwMode="auto">
          <a:xfrm>
            <a:off x="2922588" y="3479800"/>
            <a:ext cx="625475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529475" name="Rectangle 67"/>
          <p:cNvSpPr>
            <a:spLocks noChangeArrowheads="1"/>
          </p:cNvSpPr>
          <p:nvPr/>
        </p:nvSpPr>
        <p:spPr bwMode="auto">
          <a:xfrm>
            <a:off x="4992688" y="3117850"/>
            <a:ext cx="184150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529476" name="AutoShape 68"/>
          <p:cNvSpPr>
            <a:spLocks noChangeArrowheads="1"/>
          </p:cNvSpPr>
          <p:nvPr/>
        </p:nvSpPr>
        <p:spPr bwMode="auto">
          <a:xfrm>
            <a:off x="919163" y="3916363"/>
            <a:ext cx="720725" cy="4270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477" name="AutoShape 69"/>
          <p:cNvSpPr>
            <a:spLocks/>
          </p:cNvSpPr>
          <p:nvPr/>
        </p:nvSpPr>
        <p:spPr bwMode="auto">
          <a:xfrm>
            <a:off x="2662238" y="3951288"/>
            <a:ext cx="180975" cy="360362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478" name="Rectangle 70"/>
          <p:cNvSpPr>
            <a:spLocks noChangeArrowheads="1"/>
          </p:cNvSpPr>
          <p:nvPr/>
        </p:nvSpPr>
        <p:spPr bwMode="auto">
          <a:xfrm>
            <a:off x="2951163" y="3981450"/>
            <a:ext cx="568325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sp>
        <p:nvSpPr>
          <p:cNvPr id="529479" name="Rectangle 71"/>
          <p:cNvSpPr>
            <a:spLocks noChangeArrowheads="1"/>
          </p:cNvSpPr>
          <p:nvPr/>
        </p:nvSpPr>
        <p:spPr bwMode="auto">
          <a:xfrm>
            <a:off x="5040313" y="3473450"/>
            <a:ext cx="127000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29565" name="AutoShape 157"/>
          <p:cNvSpPr>
            <a:spLocks noChangeArrowheads="1"/>
          </p:cNvSpPr>
          <p:nvPr/>
        </p:nvSpPr>
        <p:spPr bwMode="auto">
          <a:xfrm>
            <a:off x="923925" y="4391025"/>
            <a:ext cx="720725" cy="4397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99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566" name="AutoShape 158"/>
          <p:cNvSpPr>
            <a:spLocks/>
          </p:cNvSpPr>
          <p:nvPr/>
        </p:nvSpPr>
        <p:spPr bwMode="auto">
          <a:xfrm>
            <a:off x="2657475" y="4437063"/>
            <a:ext cx="180975" cy="360362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567" name="Rectangle 159"/>
          <p:cNvSpPr>
            <a:spLocks noChangeArrowheads="1"/>
          </p:cNvSpPr>
          <p:nvPr/>
        </p:nvSpPr>
        <p:spPr bwMode="auto">
          <a:xfrm>
            <a:off x="2951163" y="4508500"/>
            <a:ext cx="568325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sp>
        <p:nvSpPr>
          <p:cNvPr id="529569" name="AutoShape 161"/>
          <p:cNvSpPr>
            <a:spLocks noChangeArrowheads="1"/>
          </p:cNvSpPr>
          <p:nvPr/>
        </p:nvSpPr>
        <p:spPr bwMode="auto">
          <a:xfrm>
            <a:off x="919163" y="4878388"/>
            <a:ext cx="720725" cy="4492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996633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570" name="AutoShape 162"/>
          <p:cNvSpPr>
            <a:spLocks/>
          </p:cNvSpPr>
          <p:nvPr/>
        </p:nvSpPr>
        <p:spPr bwMode="auto">
          <a:xfrm>
            <a:off x="2654300" y="4926013"/>
            <a:ext cx="180975" cy="360362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571" name="Rectangle 163"/>
          <p:cNvSpPr>
            <a:spLocks noChangeArrowheads="1"/>
          </p:cNvSpPr>
          <p:nvPr/>
        </p:nvSpPr>
        <p:spPr bwMode="auto">
          <a:xfrm>
            <a:off x="2951163" y="4960938"/>
            <a:ext cx="625475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529572" name="AutoShape 164"/>
          <p:cNvSpPr>
            <a:spLocks noChangeArrowheads="1"/>
          </p:cNvSpPr>
          <p:nvPr/>
        </p:nvSpPr>
        <p:spPr bwMode="auto">
          <a:xfrm>
            <a:off x="928688" y="5384800"/>
            <a:ext cx="720725" cy="4270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573" name="AutoShape 165"/>
          <p:cNvSpPr>
            <a:spLocks/>
          </p:cNvSpPr>
          <p:nvPr/>
        </p:nvSpPr>
        <p:spPr bwMode="auto">
          <a:xfrm>
            <a:off x="2649538" y="5413375"/>
            <a:ext cx="180975" cy="360363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574" name="Rectangle 166"/>
          <p:cNvSpPr>
            <a:spLocks noChangeArrowheads="1"/>
          </p:cNvSpPr>
          <p:nvPr/>
        </p:nvSpPr>
        <p:spPr bwMode="auto">
          <a:xfrm>
            <a:off x="2951163" y="5408613"/>
            <a:ext cx="568325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= 1</a:t>
            </a:r>
          </a:p>
        </p:txBody>
      </p:sp>
      <p:sp>
        <p:nvSpPr>
          <p:cNvPr id="529575" name="AutoShape 167"/>
          <p:cNvSpPr>
            <a:spLocks noChangeArrowheads="1"/>
          </p:cNvSpPr>
          <p:nvPr/>
        </p:nvSpPr>
        <p:spPr bwMode="auto">
          <a:xfrm>
            <a:off x="914400" y="5873750"/>
            <a:ext cx="720725" cy="4270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576" name="AutoShape 168"/>
          <p:cNvSpPr>
            <a:spLocks/>
          </p:cNvSpPr>
          <p:nvPr/>
        </p:nvSpPr>
        <p:spPr bwMode="auto">
          <a:xfrm>
            <a:off x="2647950" y="5895975"/>
            <a:ext cx="180975" cy="360363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577" name="Rectangle 169"/>
          <p:cNvSpPr>
            <a:spLocks noChangeArrowheads="1"/>
          </p:cNvSpPr>
          <p:nvPr/>
        </p:nvSpPr>
        <p:spPr bwMode="auto">
          <a:xfrm>
            <a:off x="2924175" y="5911850"/>
            <a:ext cx="568325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= 1</a:t>
            </a:r>
          </a:p>
        </p:txBody>
      </p:sp>
      <p:sp>
        <p:nvSpPr>
          <p:cNvPr id="529595" name="Rectangle 187"/>
          <p:cNvSpPr>
            <a:spLocks noChangeArrowheads="1"/>
          </p:cNvSpPr>
          <p:nvPr/>
        </p:nvSpPr>
        <p:spPr bwMode="auto">
          <a:xfrm>
            <a:off x="5032375" y="3813175"/>
            <a:ext cx="127000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29596" name="Rectangle 188"/>
          <p:cNvSpPr>
            <a:spLocks noChangeArrowheads="1"/>
          </p:cNvSpPr>
          <p:nvPr/>
        </p:nvSpPr>
        <p:spPr bwMode="auto">
          <a:xfrm>
            <a:off x="5003800" y="4173538"/>
            <a:ext cx="184150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529598" name="Rectangle 190"/>
          <p:cNvSpPr>
            <a:spLocks noChangeArrowheads="1"/>
          </p:cNvSpPr>
          <p:nvPr/>
        </p:nvSpPr>
        <p:spPr bwMode="auto">
          <a:xfrm>
            <a:off x="5022850" y="4546600"/>
            <a:ext cx="127000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29599" name="Rectangle 191"/>
          <p:cNvSpPr>
            <a:spLocks noChangeArrowheads="1"/>
          </p:cNvSpPr>
          <p:nvPr/>
        </p:nvSpPr>
        <p:spPr bwMode="auto">
          <a:xfrm>
            <a:off x="5038725" y="4959350"/>
            <a:ext cx="127000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0" name="Content Placeholder 5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</a:t>
            </a:r>
            <a:r>
              <a:rPr lang="en-US" i="1" dirty="0"/>
              <a:t> D</a:t>
            </a:r>
            <a:r>
              <a:rPr lang="en-US" dirty="0"/>
              <a:t>) = ∑(1, 3, 4, 11, 12, 13, 14, 15)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2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2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2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2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2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2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2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2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2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2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2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2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2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2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2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2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2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2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2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52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2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2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2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60" grpId="0"/>
      <p:bldP spid="529461" grpId="0"/>
      <p:bldP spid="529462" grpId="0" animBg="1"/>
      <p:bldP spid="529463" grpId="0" animBg="1"/>
      <p:bldP spid="529464" grpId="0"/>
      <p:bldP spid="529465" grpId="0"/>
      <p:bldP spid="529466" grpId="0" animBg="1"/>
      <p:bldP spid="529467" grpId="0" animBg="1"/>
      <p:bldP spid="529468" grpId="0"/>
      <p:bldP spid="529469" grpId="0"/>
      <p:bldP spid="529470" grpId="0" animBg="1"/>
      <p:bldP spid="529471" grpId="0" animBg="1"/>
      <p:bldP spid="529472" grpId="0" animBg="1"/>
      <p:bldP spid="529473" grpId="0" animBg="1"/>
      <p:bldP spid="529474" grpId="0"/>
      <p:bldP spid="529475" grpId="0"/>
      <p:bldP spid="529476" grpId="0" animBg="1"/>
      <p:bldP spid="529477" grpId="0" animBg="1"/>
      <p:bldP spid="529478" grpId="0"/>
      <p:bldP spid="529479" grpId="0"/>
      <p:bldP spid="529565" grpId="0" animBg="1"/>
      <p:bldP spid="529566" grpId="0" animBg="1"/>
      <p:bldP spid="529567" grpId="0"/>
      <p:bldP spid="529569" grpId="0" animBg="1"/>
      <p:bldP spid="529570" grpId="0" animBg="1"/>
      <p:bldP spid="529571" grpId="0"/>
      <p:bldP spid="529572" grpId="0" animBg="1"/>
      <p:bldP spid="529573" grpId="0" animBg="1"/>
      <p:bldP spid="529574" grpId="0"/>
      <p:bldP spid="529575" grpId="0" animBg="1"/>
      <p:bldP spid="529576" grpId="0" animBg="1"/>
      <p:bldP spid="529577" grpId="0"/>
      <p:bldP spid="529595" grpId="0"/>
      <p:bldP spid="529596" grpId="0"/>
      <p:bldP spid="529598" grpId="0"/>
      <p:bldP spid="52959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Using Multiplexers</a:t>
            </a:r>
          </a:p>
        </p:txBody>
      </p:sp>
      <p:sp>
        <p:nvSpPr>
          <p:cNvPr id="60" name="Content Placeholder 5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/>
              <a:t>Steps:</a:t>
            </a:r>
          </a:p>
          <a:p>
            <a:pPr lvl="1"/>
            <a:r>
              <a:rPr lang="en-AU" dirty="0"/>
              <a:t>Complete the truth table from the SOP.</a:t>
            </a:r>
          </a:p>
          <a:p>
            <a:pPr lvl="1"/>
            <a:r>
              <a:rPr lang="en-AU" dirty="0"/>
              <a:t>The first </a:t>
            </a:r>
            <a:r>
              <a:rPr lang="en-AU" i="1" dirty="0"/>
              <a:t>n – 1 variables in the table are applied to the </a:t>
            </a:r>
            <a:r>
              <a:rPr lang="en-AU" dirty="0"/>
              <a:t>selection inputs of the multiplexer.</a:t>
            </a:r>
          </a:p>
          <a:p>
            <a:pPr lvl="1"/>
            <a:r>
              <a:rPr lang="en-AU" dirty="0"/>
              <a:t>For each combination of the selection variables, we evaluate the output as a function of the last variable.</a:t>
            </a:r>
          </a:p>
          <a:p>
            <a:pPr lvl="1"/>
            <a:r>
              <a:rPr lang="en-AU" dirty="0"/>
              <a:t>Apply these values to the data input in proper order.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8"/>
          <p:cNvGrpSpPr>
            <a:grpSpLocks/>
          </p:cNvGrpSpPr>
          <p:nvPr/>
        </p:nvGrpSpPr>
        <p:grpSpPr bwMode="auto">
          <a:xfrm>
            <a:off x="790575" y="1628775"/>
            <a:ext cx="7740650" cy="5049838"/>
            <a:chOff x="498" y="1026"/>
            <a:chExt cx="4876" cy="3181"/>
          </a:xfrm>
        </p:grpSpPr>
        <p:sp>
          <p:nvSpPr>
            <p:cNvPr id="546819" name="AutoShape 3"/>
            <p:cNvSpPr>
              <a:spLocks noChangeArrowheads="1"/>
            </p:cNvSpPr>
            <p:nvPr/>
          </p:nvSpPr>
          <p:spPr bwMode="auto">
            <a:xfrm flipH="1">
              <a:off x="1179" y="1026"/>
              <a:ext cx="3630" cy="283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endParaRPr lang="en-US" sz="24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6820" name="Line 4"/>
            <p:cNvSpPr>
              <a:spLocks noChangeShapeType="1"/>
            </p:cNvSpPr>
            <p:nvPr/>
          </p:nvSpPr>
          <p:spPr bwMode="auto">
            <a:xfrm rot="-5400000">
              <a:off x="2143" y="3918"/>
              <a:ext cx="11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46821" name="Line 5"/>
            <p:cNvSpPr>
              <a:spLocks noChangeShapeType="1"/>
            </p:cNvSpPr>
            <p:nvPr/>
          </p:nvSpPr>
          <p:spPr bwMode="auto">
            <a:xfrm rot="-5400000">
              <a:off x="1916" y="3918"/>
              <a:ext cx="11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46822" name="Text Box 6"/>
            <p:cNvSpPr txBox="1">
              <a:spLocks noChangeArrowheads="1"/>
            </p:cNvSpPr>
            <p:nvPr/>
          </p:nvSpPr>
          <p:spPr bwMode="auto">
            <a:xfrm>
              <a:off x="5148" y="2273"/>
              <a:ext cx="226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6823" name="Line 7"/>
            <p:cNvSpPr>
              <a:spLocks noChangeShapeType="1"/>
            </p:cNvSpPr>
            <p:nvPr/>
          </p:nvSpPr>
          <p:spPr bwMode="auto">
            <a:xfrm>
              <a:off x="838" y="272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46824" name="Text Box 8"/>
            <p:cNvSpPr txBox="1">
              <a:spLocks noChangeArrowheads="1"/>
            </p:cNvSpPr>
            <p:nvPr/>
          </p:nvSpPr>
          <p:spPr bwMode="auto">
            <a:xfrm>
              <a:off x="498" y="1253"/>
              <a:ext cx="226" cy="2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4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5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6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546825" name="Line 9"/>
            <p:cNvSpPr>
              <a:spLocks noChangeShapeType="1"/>
            </p:cNvSpPr>
            <p:nvPr/>
          </p:nvSpPr>
          <p:spPr bwMode="auto">
            <a:xfrm>
              <a:off x="838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46826" name="Line 10"/>
            <p:cNvSpPr>
              <a:spLocks noChangeShapeType="1"/>
            </p:cNvSpPr>
            <p:nvPr/>
          </p:nvSpPr>
          <p:spPr bwMode="auto">
            <a:xfrm>
              <a:off x="838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46827" name="Line 11"/>
            <p:cNvSpPr>
              <a:spLocks noChangeShapeType="1"/>
            </p:cNvSpPr>
            <p:nvPr/>
          </p:nvSpPr>
          <p:spPr bwMode="auto">
            <a:xfrm>
              <a:off x="838" y="340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46828" name="Line 12"/>
            <p:cNvSpPr>
              <a:spLocks noChangeShapeType="1"/>
            </p:cNvSpPr>
            <p:nvPr/>
          </p:nvSpPr>
          <p:spPr bwMode="auto">
            <a:xfrm>
              <a:off x="4809" y="239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46829" name="Text Box 13"/>
            <p:cNvSpPr txBox="1">
              <a:spLocks noChangeArrowheads="1"/>
            </p:cNvSpPr>
            <p:nvPr/>
          </p:nvSpPr>
          <p:spPr bwMode="auto">
            <a:xfrm>
              <a:off x="1406" y="3974"/>
              <a:ext cx="1134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 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 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6830" name="Line 14"/>
            <p:cNvSpPr>
              <a:spLocks noChangeShapeType="1"/>
            </p:cNvSpPr>
            <p:nvPr/>
          </p:nvSpPr>
          <p:spPr bwMode="auto">
            <a:xfrm>
              <a:off x="838" y="13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46831" name="Line 15"/>
            <p:cNvSpPr>
              <a:spLocks noChangeShapeType="1"/>
            </p:cNvSpPr>
            <p:nvPr/>
          </p:nvSpPr>
          <p:spPr bwMode="auto">
            <a:xfrm>
              <a:off x="838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46832" name="Line 16"/>
            <p:cNvSpPr>
              <a:spLocks noChangeShapeType="1"/>
            </p:cNvSpPr>
            <p:nvPr/>
          </p:nvSpPr>
          <p:spPr bwMode="auto">
            <a:xfrm>
              <a:off x="838" y="182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46833" name="Line 17"/>
            <p:cNvSpPr>
              <a:spLocks noChangeShapeType="1"/>
            </p:cNvSpPr>
            <p:nvPr/>
          </p:nvSpPr>
          <p:spPr bwMode="auto">
            <a:xfrm>
              <a:off x="838" y="204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46834" name="Line 18"/>
            <p:cNvSpPr>
              <a:spLocks noChangeShapeType="1"/>
            </p:cNvSpPr>
            <p:nvPr/>
          </p:nvSpPr>
          <p:spPr bwMode="auto">
            <a:xfrm rot="-5400000">
              <a:off x="1689" y="3918"/>
              <a:ext cx="11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46835" name="Rectangle 1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Multiplexer Expansion</a:t>
            </a:r>
            <a:br>
              <a:rPr lang="en-US" dirty="0"/>
            </a:br>
            <a:r>
              <a:rPr lang="en-US" dirty="0"/>
              <a:t>8-to-1 MUX using Dual 4-to-1 MUX</a:t>
            </a:r>
          </a:p>
        </p:txBody>
      </p:sp>
      <p:grpSp>
        <p:nvGrpSpPr>
          <p:cNvPr id="3" name="Group 119"/>
          <p:cNvGrpSpPr>
            <a:grpSpLocks/>
          </p:cNvGrpSpPr>
          <p:nvPr/>
        </p:nvGrpSpPr>
        <p:grpSpPr bwMode="auto">
          <a:xfrm>
            <a:off x="1871663" y="1808163"/>
            <a:ext cx="2881312" cy="2160587"/>
            <a:chOff x="2993" y="2727"/>
            <a:chExt cx="1815" cy="1361"/>
          </a:xfrm>
        </p:grpSpPr>
        <p:sp>
          <p:nvSpPr>
            <p:cNvPr id="546936" name="AutoShape 120"/>
            <p:cNvSpPr>
              <a:spLocks noChangeArrowheads="1"/>
            </p:cNvSpPr>
            <p:nvPr/>
          </p:nvSpPr>
          <p:spPr bwMode="auto">
            <a:xfrm flipH="1">
              <a:off x="3334" y="2727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546937" name="Line 121"/>
            <p:cNvSpPr>
              <a:spLocks noChangeShapeType="1"/>
            </p:cNvSpPr>
            <p:nvPr/>
          </p:nvSpPr>
          <p:spPr bwMode="auto">
            <a:xfrm rot="-5400000">
              <a:off x="3900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6938" name="Line 122"/>
            <p:cNvSpPr>
              <a:spLocks noChangeShapeType="1"/>
            </p:cNvSpPr>
            <p:nvPr/>
          </p:nvSpPr>
          <p:spPr bwMode="auto">
            <a:xfrm rot="-5400000">
              <a:off x="3673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6939" name="Text Box 123"/>
            <p:cNvSpPr txBox="1">
              <a:spLocks noChangeArrowheads="1"/>
            </p:cNvSpPr>
            <p:nvPr/>
          </p:nvSpPr>
          <p:spPr bwMode="auto">
            <a:xfrm>
              <a:off x="4240" y="3177"/>
              <a:ext cx="226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6940" name="Line 124"/>
            <p:cNvSpPr>
              <a:spLocks noChangeShapeType="1"/>
            </p:cNvSpPr>
            <p:nvPr/>
          </p:nvSpPr>
          <p:spPr bwMode="auto">
            <a:xfrm>
              <a:off x="2993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6941" name="Text Box 125"/>
            <p:cNvSpPr txBox="1">
              <a:spLocks noChangeArrowheads="1"/>
            </p:cNvSpPr>
            <p:nvPr/>
          </p:nvSpPr>
          <p:spPr bwMode="auto">
            <a:xfrm>
              <a:off x="3333" y="2815"/>
              <a:ext cx="226" cy="9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46942" name="Line 126"/>
            <p:cNvSpPr>
              <a:spLocks noChangeShapeType="1"/>
            </p:cNvSpPr>
            <p:nvPr/>
          </p:nvSpPr>
          <p:spPr bwMode="auto">
            <a:xfrm>
              <a:off x="2993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6943" name="Line 127"/>
            <p:cNvSpPr>
              <a:spLocks noChangeShapeType="1"/>
            </p:cNvSpPr>
            <p:nvPr/>
          </p:nvSpPr>
          <p:spPr bwMode="auto">
            <a:xfrm>
              <a:off x="2993" y="340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6944" name="Line 128"/>
            <p:cNvSpPr>
              <a:spLocks noChangeShapeType="1"/>
            </p:cNvSpPr>
            <p:nvPr/>
          </p:nvSpPr>
          <p:spPr bwMode="auto">
            <a:xfrm>
              <a:off x="2993" y="363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6945" name="Line 129"/>
            <p:cNvSpPr>
              <a:spLocks noChangeShapeType="1"/>
            </p:cNvSpPr>
            <p:nvPr/>
          </p:nvSpPr>
          <p:spPr bwMode="auto">
            <a:xfrm>
              <a:off x="446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6946" name="Text Box 130"/>
            <p:cNvSpPr txBox="1">
              <a:spLocks noChangeArrowheads="1"/>
            </p:cNvSpPr>
            <p:nvPr/>
          </p:nvSpPr>
          <p:spPr bwMode="auto">
            <a:xfrm>
              <a:off x="3674" y="3634"/>
              <a:ext cx="567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 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grpSp>
        <p:nvGrpSpPr>
          <p:cNvPr id="4" name="Group 131"/>
          <p:cNvGrpSpPr>
            <a:grpSpLocks/>
          </p:cNvGrpSpPr>
          <p:nvPr/>
        </p:nvGrpSpPr>
        <p:grpSpPr bwMode="auto">
          <a:xfrm>
            <a:off x="1871663" y="3968750"/>
            <a:ext cx="2881312" cy="2160588"/>
            <a:chOff x="2993" y="2727"/>
            <a:chExt cx="1815" cy="1361"/>
          </a:xfrm>
        </p:grpSpPr>
        <p:sp>
          <p:nvSpPr>
            <p:cNvPr id="546948" name="AutoShape 132"/>
            <p:cNvSpPr>
              <a:spLocks noChangeArrowheads="1"/>
            </p:cNvSpPr>
            <p:nvPr/>
          </p:nvSpPr>
          <p:spPr bwMode="auto">
            <a:xfrm flipH="1">
              <a:off x="3334" y="2727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546949" name="Line 133"/>
            <p:cNvSpPr>
              <a:spLocks noChangeShapeType="1"/>
            </p:cNvSpPr>
            <p:nvPr/>
          </p:nvSpPr>
          <p:spPr bwMode="auto">
            <a:xfrm rot="-5400000">
              <a:off x="3900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6950" name="Line 134"/>
            <p:cNvSpPr>
              <a:spLocks noChangeShapeType="1"/>
            </p:cNvSpPr>
            <p:nvPr/>
          </p:nvSpPr>
          <p:spPr bwMode="auto">
            <a:xfrm rot="-5400000">
              <a:off x="3673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6951" name="Text Box 135"/>
            <p:cNvSpPr txBox="1">
              <a:spLocks noChangeArrowheads="1"/>
            </p:cNvSpPr>
            <p:nvPr/>
          </p:nvSpPr>
          <p:spPr bwMode="auto">
            <a:xfrm>
              <a:off x="4240" y="3177"/>
              <a:ext cx="226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6952" name="Line 136"/>
            <p:cNvSpPr>
              <a:spLocks noChangeShapeType="1"/>
            </p:cNvSpPr>
            <p:nvPr/>
          </p:nvSpPr>
          <p:spPr bwMode="auto">
            <a:xfrm>
              <a:off x="2993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6953" name="Text Box 137"/>
            <p:cNvSpPr txBox="1">
              <a:spLocks noChangeArrowheads="1"/>
            </p:cNvSpPr>
            <p:nvPr/>
          </p:nvSpPr>
          <p:spPr bwMode="auto">
            <a:xfrm>
              <a:off x="3333" y="2815"/>
              <a:ext cx="226" cy="9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46954" name="Line 138"/>
            <p:cNvSpPr>
              <a:spLocks noChangeShapeType="1"/>
            </p:cNvSpPr>
            <p:nvPr/>
          </p:nvSpPr>
          <p:spPr bwMode="auto">
            <a:xfrm>
              <a:off x="2993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6955" name="Line 139"/>
            <p:cNvSpPr>
              <a:spLocks noChangeShapeType="1"/>
            </p:cNvSpPr>
            <p:nvPr/>
          </p:nvSpPr>
          <p:spPr bwMode="auto">
            <a:xfrm>
              <a:off x="2993" y="340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6956" name="Line 140"/>
            <p:cNvSpPr>
              <a:spLocks noChangeShapeType="1"/>
            </p:cNvSpPr>
            <p:nvPr/>
          </p:nvSpPr>
          <p:spPr bwMode="auto">
            <a:xfrm>
              <a:off x="2993" y="363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6957" name="Line 141"/>
            <p:cNvSpPr>
              <a:spLocks noChangeShapeType="1"/>
            </p:cNvSpPr>
            <p:nvPr/>
          </p:nvSpPr>
          <p:spPr bwMode="auto">
            <a:xfrm>
              <a:off x="446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6958" name="Text Box 142"/>
            <p:cNvSpPr txBox="1">
              <a:spLocks noChangeArrowheads="1"/>
            </p:cNvSpPr>
            <p:nvPr/>
          </p:nvSpPr>
          <p:spPr bwMode="auto">
            <a:xfrm>
              <a:off x="3674" y="3634"/>
              <a:ext cx="567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 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grpSp>
        <p:nvGrpSpPr>
          <p:cNvPr id="5" name="Group 155"/>
          <p:cNvGrpSpPr>
            <a:grpSpLocks/>
          </p:cNvGrpSpPr>
          <p:nvPr/>
        </p:nvGrpSpPr>
        <p:grpSpPr bwMode="auto">
          <a:xfrm>
            <a:off x="4751388" y="3249613"/>
            <a:ext cx="2881312" cy="1441450"/>
            <a:chOff x="2993" y="2047"/>
            <a:chExt cx="1815" cy="908"/>
          </a:xfrm>
        </p:grpSpPr>
        <p:sp>
          <p:nvSpPr>
            <p:cNvPr id="546960" name="AutoShape 144"/>
            <p:cNvSpPr>
              <a:spLocks noChangeArrowheads="1"/>
            </p:cNvSpPr>
            <p:nvPr/>
          </p:nvSpPr>
          <p:spPr bwMode="auto">
            <a:xfrm flipH="1">
              <a:off x="3334" y="2047"/>
              <a:ext cx="1134" cy="68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546961" name="Line 145"/>
            <p:cNvSpPr>
              <a:spLocks noChangeShapeType="1"/>
            </p:cNvSpPr>
            <p:nvPr/>
          </p:nvSpPr>
          <p:spPr bwMode="auto">
            <a:xfrm rot="-5400000">
              <a:off x="3787" y="284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46962" name="Text Box 146"/>
            <p:cNvSpPr txBox="1">
              <a:spLocks noChangeArrowheads="1"/>
            </p:cNvSpPr>
            <p:nvPr/>
          </p:nvSpPr>
          <p:spPr bwMode="auto">
            <a:xfrm>
              <a:off x="4240" y="2274"/>
              <a:ext cx="226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6963" name="Line 147"/>
            <p:cNvSpPr>
              <a:spLocks noChangeShapeType="1"/>
            </p:cNvSpPr>
            <p:nvPr/>
          </p:nvSpPr>
          <p:spPr bwMode="auto">
            <a:xfrm>
              <a:off x="2993" y="227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46964" name="Text Box 148"/>
            <p:cNvSpPr txBox="1">
              <a:spLocks noChangeArrowheads="1"/>
            </p:cNvSpPr>
            <p:nvPr/>
          </p:nvSpPr>
          <p:spPr bwMode="auto">
            <a:xfrm>
              <a:off x="3333" y="2135"/>
              <a:ext cx="226" cy="4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46965" name="Line 149"/>
            <p:cNvSpPr>
              <a:spLocks noChangeShapeType="1"/>
            </p:cNvSpPr>
            <p:nvPr/>
          </p:nvSpPr>
          <p:spPr bwMode="auto">
            <a:xfrm>
              <a:off x="2993" y="250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46966" name="Line 150"/>
            <p:cNvSpPr>
              <a:spLocks noChangeShapeType="1"/>
            </p:cNvSpPr>
            <p:nvPr/>
          </p:nvSpPr>
          <p:spPr bwMode="auto">
            <a:xfrm>
              <a:off x="4467" y="239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46967" name="Text Box 151"/>
            <p:cNvSpPr txBox="1">
              <a:spLocks noChangeArrowheads="1"/>
            </p:cNvSpPr>
            <p:nvPr/>
          </p:nvSpPr>
          <p:spPr bwMode="auto">
            <a:xfrm>
              <a:off x="3674" y="2501"/>
              <a:ext cx="567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S</a:t>
              </a:r>
              <a:endParaRPr lang="en-US" sz="24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46968" name="Line 152"/>
          <p:cNvSpPr>
            <a:spLocks noChangeShapeType="1"/>
          </p:cNvSpPr>
          <p:nvPr/>
        </p:nvSpPr>
        <p:spPr bwMode="auto">
          <a:xfrm>
            <a:off x="4751388" y="2708275"/>
            <a:ext cx="0" cy="9001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546969" name="Line 153"/>
          <p:cNvSpPr>
            <a:spLocks noChangeShapeType="1"/>
          </p:cNvSpPr>
          <p:nvPr/>
        </p:nvSpPr>
        <p:spPr bwMode="auto">
          <a:xfrm>
            <a:off x="4751388" y="3968750"/>
            <a:ext cx="0" cy="9001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546970" name="Line 154"/>
          <p:cNvSpPr>
            <a:spLocks noChangeShapeType="1"/>
          </p:cNvSpPr>
          <p:nvPr/>
        </p:nvSpPr>
        <p:spPr bwMode="auto">
          <a:xfrm>
            <a:off x="6192838" y="4689475"/>
            <a:ext cx="0" cy="12604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6972" name="Line 156"/>
          <p:cNvSpPr>
            <a:spLocks noChangeShapeType="1"/>
          </p:cNvSpPr>
          <p:nvPr/>
        </p:nvSpPr>
        <p:spPr bwMode="auto">
          <a:xfrm flipV="1">
            <a:off x="2771775" y="5949950"/>
            <a:ext cx="34210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6973" name="Line 157"/>
          <p:cNvSpPr>
            <a:spLocks noChangeShapeType="1"/>
          </p:cNvSpPr>
          <p:nvPr/>
        </p:nvSpPr>
        <p:spPr bwMode="auto">
          <a:xfrm rot="-5400000">
            <a:off x="2682081" y="6039644"/>
            <a:ext cx="17938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546975" name="Rectangle 159"/>
          <p:cNvSpPr>
            <a:spLocks noChangeArrowheads="1"/>
          </p:cNvSpPr>
          <p:nvPr/>
        </p:nvSpPr>
        <p:spPr bwMode="auto">
          <a:xfrm>
            <a:off x="3176588" y="6129338"/>
            <a:ext cx="53860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400" b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0   0</a:t>
            </a:r>
          </a:p>
        </p:txBody>
      </p:sp>
      <p:sp>
        <p:nvSpPr>
          <p:cNvPr id="546976" name="Line 160"/>
          <p:cNvSpPr>
            <a:spLocks noChangeShapeType="1"/>
          </p:cNvSpPr>
          <p:nvPr/>
        </p:nvSpPr>
        <p:spPr bwMode="auto">
          <a:xfrm>
            <a:off x="2847975" y="2168525"/>
            <a:ext cx="1079500" cy="53975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6977" name="Line 161"/>
          <p:cNvSpPr>
            <a:spLocks noChangeShapeType="1"/>
          </p:cNvSpPr>
          <p:nvPr/>
        </p:nvSpPr>
        <p:spPr bwMode="auto">
          <a:xfrm>
            <a:off x="2860675" y="4329113"/>
            <a:ext cx="1077913" cy="53975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6978" name="Rectangle 162"/>
          <p:cNvSpPr>
            <a:spLocks noChangeArrowheads="1"/>
          </p:cNvSpPr>
          <p:nvPr/>
        </p:nvSpPr>
        <p:spPr bwMode="auto">
          <a:xfrm>
            <a:off x="2798763" y="6129338"/>
            <a:ext cx="1538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400" b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46979" name="Line 163"/>
          <p:cNvSpPr>
            <a:spLocks noChangeShapeType="1"/>
          </p:cNvSpPr>
          <p:nvPr/>
        </p:nvSpPr>
        <p:spPr bwMode="auto">
          <a:xfrm flipV="1">
            <a:off x="5715000" y="3789363"/>
            <a:ext cx="1081088" cy="179387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6" name="Content Placeholder 6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4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4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4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4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6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968" grpId="0" animBg="1"/>
      <p:bldP spid="546969" grpId="0" animBg="1"/>
      <p:bldP spid="546970" grpId="0" animBg="1"/>
      <p:bldP spid="546972" grpId="0" animBg="1"/>
      <p:bldP spid="546973" grpId="0" animBg="1"/>
      <p:bldP spid="546975" grpId="0"/>
      <p:bldP spid="546976" grpId="0" animBg="1"/>
      <p:bldP spid="546977" grpId="0" animBg="1"/>
      <p:bldP spid="546978" grpId="0"/>
      <p:bldP spid="54697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DeMultiplexers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r>
              <a:rPr lang="en-US" dirty="0"/>
              <a:t>A decoder with enable input can  function as a </a:t>
            </a:r>
            <a:r>
              <a:rPr lang="en-US" dirty="0" err="1"/>
              <a:t>demultiplexer</a:t>
            </a:r>
            <a:r>
              <a:rPr lang="en-US" dirty="0"/>
              <a:t> – a circuit receives information from a single line and directs it to one of 2</a:t>
            </a:r>
            <a:r>
              <a:rPr lang="en-US" i="1" baseline="30000" dirty="0"/>
              <a:t>n </a:t>
            </a:r>
            <a:r>
              <a:rPr lang="en-US" dirty="0"/>
              <a:t>possible output lines.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DeMultiplexers / Decoders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04863" y="1458913"/>
            <a:ext cx="2882900" cy="1800225"/>
            <a:chOff x="725" y="1026"/>
            <a:chExt cx="1816" cy="1134"/>
          </a:xfrm>
        </p:grpSpPr>
        <p:sp>
          <p:nvSpPr>
            <p:cNvPr id="542725" name="AutoShape 5"/>
            <p:cNvSpPr>
              <a:spLocks noChangeArrowheads="1"/>
            </p:cNvSpPr>
            <p:nvPr/>
          </p:nvSpPr>
          <p:spPr bwMode="auto">
            <a:xfrm flipH="1" flipV="1">
              <a:off x="1066" y="1026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vert="eaVert"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Binary</a:t>
              </a:r>
              <a:b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Decoder</a:t>
              </a:r>
            </a:p>
          </p:txBody>
        </p:sp>
        <p:sp>
          <p:nvSpPr>
            <p:cNvPr id="542726" name="Line 6"/>
            <p:cNvSpPr>
              <a:spLocks noChangeShapeType="1"/>
            </p:cNvSpPr>
            <p:nvPr/>
          </p:nvSpPr>
          <p:spPr bwMode="auto">
            <a:xfrm>
              <a:off x="725" y="13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2727" name="Line 7"/>
            <p:cNvSpPr>
              <a:spLocks noChangeShapeType="1"/>
            </p:cNvSpPr>
            <p:nvPr/>
          </p:nvSpPr>
          <p:spPr bwMode="auto">
            <a:xfrm>
              <a:off x="725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2728" name="Text Box 8"/>
            <p:cNvSpPr txBox="1">
              <a:spLocks noChangeArrowheads="1"/>
            </p:cNvSpPr>
            <p:nvPr/>
          </p:nvSpPr>
          <p:spPr bwMode="auto">
            <a:xfrm>
              <a:off x="1066" y="1243"/>
              <a:ext cx="226" cy="69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542729" name="Line 9"/>
            <p:cNvSpPr>
              <a:spLocks noChangeShapeType="1"/>
            </p:cNvSpPr>
            <p:nvPr/>
          </p:nvSpPr>
          <p:spPr bwMode="auto">
            <a:xfrm>
              <a:off x="2200" y="125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2730" name="Text Box 10"/>
            <p:cNvSpPr txBox="1">
              <a:spLocks noChangeArrowheads="1"/>
            </p:cNvSpPr>
            <p:nvPr/>
          </p:nvSpPr>
          <p:spPr bwMode="auto">
            <a:xfrm>
              <a:off x="1965" y="1086"/>
              <a:ext cx="226" cy="9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2731" name="Line 11"/>
            <p:cNvSpPr>
              <a:spLocks noChangeShapeType="1"/>
            </p:cNvSpPr>
            <p:nvPr/>
          </p:nvSpPr>
          <p:spPr bwMode="auto">
            <a:xfrm>
              <a:off x="2200" y="147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2732" name="Line 12"/>
            <p:cNvSpPr>
              <a:spLocks noChangeShapeType="1"/>
            </p:cNvSpPr>
            <p:nvPr/>
          </p:nvSpPr>
          <p:spPr bwMode="auto">
            <a:xfrm>
              <a:off x="2200" y="170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2733" name="Line 13"/>
            <p:cNvSpPr>
              <a:spLocks noChangeShapeType="1"/>
            </p:cNvSpPr>
            <p:nvPr/>
          </p:nvSpPr>
          <p:spPr bwMode="auto">
            <a:xfrm>
              <a:off x="2200" y="193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2734" name="Line 14"/>
            <p:cNvSpPr>
              <a:spLocks noChangeShapeType="1"/>
            </p:cNvSpPr>
            <p:nvPr/>
          </p:nvSpPr>
          <p:spPr bwMode="auto">
            <a:xfrm>
              <a:off x="725" y="182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542735" name="Group 15"/>
          <p:cNvGraphicFramePr>
            <a:graphicFrameLocks noGrp="1"/>
          </p:cNvGraphicFramePr>
          <p:nvPr/>
        </p:nvGraphicFramePr>
        <p:xfrm>
          <a:off x="4787900" y="2076450"/>
          <a:ext cx="3421063" cy="2590800"/>
        </p:xfrm>
        <a:graphic>
          <a:graphicData uri="http://schemas.openxmlformats.org/drawingml/2006/table">
            <a:tbl>
              <a:tblPr/>
              <a:tblGrid>
                <a:gridCol w="541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79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 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 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812800" y="3649663"/>
            <a:ext cx="3060700" cy="2160587"/>
            <a:chOff x="385" y="2614"/>
            <a:chExt cx="1928" cy="1361"/>
          </a:xfrm>
        </p:grpSpPr>
        <p:sp>
          <p:nvSpPr>
            <p:cNvPr id="542770" name="AutoShape 50"/>
            <p:cNvSpPr>
              <a:spLocks noChangeArrowheads="1"/>
            </p:cNvSpPr>
            <p:nvPr/>
          </p:nvSpPr>
          <p:spPr bwMode="auto">
            <a:xfrm flipH="1">
              <a:off x="725" y="2614"/>
              <a:ext cx="1249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400" b="1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DeMUX</a:t>
              </a:r>
              <a:endPara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771" name="Line 51"/>
            <p:cNvSpPr>
              <a:spLocks noChangeShapeType="1"/>
            </p:cNvSpPr>
            <p:nvPr/>
          </p:nvSpPr>
          <p:spPr bwMode="auto">
            <a:xfrm rot="-5400000">
              <a:off x="1324" y="386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2772" name="Line 52"/>
            <p:cNvSpPr>
              <a:spLocks noChangeShapeType="1"/>
            </p:cNvSpPr>
            <p:nvPr/>
          </p:nvSpPr>
          <p:spPr bwMode="auto">
            <a:xfrm rot="-5400000">
              <a:off x="1097" y="386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2773" name="Text Box 53"/>
            <p:cNvSpPr txBox="1">
              <a:spLocks noChangeArrowheads="1"/>
            </p:cNvSpPr>
            <p:nvPr/>
          </p:nvSpPr>
          <p:spPr bwMode="auto">
            <a:xfrm>
              <a:off x="725" y="3067"/>
              <a:ext cx="226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4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774" name="Line 54"/>
            <p:cNvSpPr>
              <a:spLocks noChangeShapeType="1"/>
            </p:cNvSpPr>
            <p:nvPr/>
          </p:nvSpPr>
          <p:spPr bwMode="auto">
            <a:xfrm>
              <a:off x="1972" y="284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2775" name="Text Box 55"/>
            <p:cNvSpPr txBox="1">
              <a:spLocks noChangeArrowheads="1"/>
            </p:cNvSpPr>
            <p:nvPr/>
          </p:nvSpPr>
          <p:spPr bwMode="auto">
            <a:xfrm>
              <a:off x="1746" y="2702"/>
              <a:ext cx="226" cy="9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2776" name="Line 56"/>
            <p:cNvSpPr>
              <a:spLocks noChangeShapeType="1"/>
            </p:cNvSpPr>
            <p:nvPr/>
          </p:nvSpPr>
          <p:spPr bwMode="auto">
            <a:xfrm>
              <a:off x="1972" y="306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2777" name="Line 57"/>
            <p:cNvSpPr>
              <a:spLocks noChangeShapeType="1"/>
            </p:cNvSpPr>
            <p:nvPr/>
          </p:nvSpPr>
          <p:spPr bwMode="auto">
            <a:xfrm>
              <a:off x="1972" y="329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2778" name="Line 58"/>
            <p:cNvSpPr>
              <a:spLocks noChangeShapeType="1"/>
            </p:cNvSpPr>
            <p:nvPr/>
          </p:nvSpPr>
          <p:spPr bwMode="auto">
            <a:xfrm>
              <a:off x="1972" y="3522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2779" name="Line 59"/>
            <p:cNvSpPr>
              <a:spLocks noChangeShapeType="1"/>
            </p:cNvSpPr>
            <p:nvPr/>
          </p:nvSpPr>
          <p:spPr bwMode="auto">
            <a:xfrm>
              <a:off x="385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2780" name="Text Box 60"/>
            <p:cNvSpPr txBox="1">
              <a:spLocks noChangeArrowheads="1"/>
            </p:cNvSpPr>
            <p:nvPr/>
          </p:nvSpPr>
          <p:spPr bwMode="auto">
            <a:xfrm>
              <a:off x="1066" y="3473"/>
              <a:ext cx="567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 S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4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Demultiplexers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Group 66"/>
          <p:cNvGraphicFramePr>
            <a:graphicFrameLocks noGrp="1"/>
          </p:cNvGraphicFramePr>
          <p:nvPr/>
        </p:nvGraphicFramePr>
        <p:xfrm>
          <a:off x="647700" y="2646363"/>
          <a:ext cx="3421063" cy="2590800"/>
        </p:xfrm>
        <a:graphic>
          <a:graphicData uri="http://schemas.openxmlformats.org/drawingml/2006/table">
            <a:tbl>
              <a:tblPr/>
              <a:tblGrid>
                <a:gridCol w="541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79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 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 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6" name="Object 68"/>
          <p:cNvGraphicFramePr>
            <a:graphicFrameLocks noChangeAspect="1"/>
          </p:cNvGraphicFramePr>
          <p:nvPr/>
        </p:nvGraphicFramePr>
        <p:xfrm>
          <a:off x="4438650" y="2271712"/>
          <a:ext cx="3820741" cy="380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Visio" r:id="rId4" imgW="2159203" imgH="2149206" progId="">
                  <p:embed/>
                </p:oleObj>
              </mc:Choice>
              <mc:Fallback>
                <p:oleObj name="Visio" r:id="rId4" imgW="2159203" imgH="214920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2271712"/>
                        <a:ext cx="3820741" cy="380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Three-State Gates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5292725" y="3941763"/>
            <a:ext cx="2663825" cy="1408112"/>
            <a:chOff x="3295" y="2727"/>
            <a:chExt cx="1678" cy="887"/>
          </a:xfrm>
        </p:grpSpPr>
        <p:grpSp>
          <p:nvGrpSpPr>
            <p:cNvPr id="3" name="Group 53"/>
            <p:cNvGrpSpPr>
              <a:grpSpLocks/>
            </p:cNvGrpSpPr>
            <p:nvPr/>
          </p:nvGrpSpPr>
          <p:grpSpPr bwMode="auto">
            <a:xfrm>
              <a:off x="3447" y="2727"/>
              <a:ext cx="1360" cy="680"/>
              <a:chOff x="725" y="1139"/>
              <a:chExt cx="1360" cy="68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1179" y="1139"/>
                <a:ext cx="453" cy="454"/>
                <a:chOff x="3334" y="1026"/>
                <a:chExt cx="453" cy="454"/>
              </a:xfrm>
            </p:grpSpPr>
            <p:sp>
              <p:nvSpPr>
                <p:cNvPr id="526342" name="Line 6"/>
                <p:cNvSpPr>
                  <a:spLocks noChangeShapeType="1"/>
                </p:cNvSpPr>
                <p:nvPr/>
              </p:nvSpPr>
              <p:spPr bwMode="auto">
                <a:xfrm>
                  <a:off x="3334" y="1026"/>
                  <a:ext cx="453" cy="227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endParaRPr lang="en-AU"/>
                </a:p>
              </p:txBody>
            </p:sp>
            <p:sp>
              <p:nvSpPr>
                <p:cNvPr id="526343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334" y="1253"/>
                  <a:ext cx="453" cy="227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endParaRPr lang="en-AU"/>
                </a:p>
              </p:txBody>
            </p:sp>
            <p:sp>
              <p:nvSpPr>
                <p:cNvPr id="526344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334" y="1026"/>
                  <a:ext cx="0" cy="454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endParaRPr lang="en-AU"/>
                </a:p>
              </p:txBody>
            </p:sp>
          </p:grpSp>
          <p:sp>
            <p:nvSpPr>
              <p:cNvPr id="526345" name="Line 9"/>
              <p:cNvSpPr>
                <a:spLocks noChangeShapeType="1"/>
              </p:cNvSpPr>
              <p:nvPr/>
            </p:nvSpPr>
            <p:spPr bwMode="auto">
              <a:xfrm flipH="1">
                <a:off x="725" y="1366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526347" name="Line 11"/>
              <p:cNvSpPr>
                <a:spLocks noChangeShapeType="1"/>
              </p:cNvSpPr>
              <p:nvPr/>
            </p:nvSpPr>
            <p:spPr bwMode="auto">
              <a:xfrm flipH="1">
                <a:off x="1632" y="1366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526348" name="Line 12"/>
              <p:cNvSpPr>
                <a:spLocks noChangeShapeType="1"/>
              </p:cNvSpPr>
              <p:nvPr/>
            </p:nvSpPr>
            <p:spPr bwMode="auto">
              <a:xfrm flipH="1" flipV="1">
                <a:off x="1405" y="1479"/>
                <a:ext cx="0" cy="3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AU"/>
              </a:p>
            </p:txBody>
          </p:sp>
        </p:grpSp>
        <p:sp>
          <p:nvSpPr>
            <p:cNvPr id="526349" name="Rectangle 13"/>
            <p:cNvSpPr>
              <a:spLocks noChangeArrowheads="1"/>
            </p:cNvSpPr>
            <p:nvPr/>
          </p:nvSpPr>
          <p:spPr bwMode="auto">
            <a:xfrm>
              <a:off x="3295" y="2840"/>
              <a:ext cx="128" cy="20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i="1">
                  <a:solidFill>
                    <a:srgbClr val="CC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526350" name="Rectangle 14"/>
            <p:cNvSpPr>
              <a:spLocks noChangeArrowheads="1"/>
            </p:cNvSpPr>
            <p:nvPr/>
          </p:nvSpPr>
          <p:spPr bwMode="auto">
            <a:xfrm>
              <a:off x="4856" y="2840"/>
              <a:ext cx="117" cy="20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i="1">
                  <a:solidFill>
                    <a:srgbClr val="CC00CC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526351" name="Rectangle 15"/>
            <p:cNvSpPr>
              <a:spLocks noChangeArrowheads="1"/>
            </p:cNvSpPr>
            <p:nvPr/>
          </p:nvSpPr>
          <p:spPr bwMode="auto">
            <a:xfrm>
              <a:off x="4057" y="3407"/>
              <a:ext cx="128" cy="20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</p:grpSp>
      <p:graphicFrame>
        <p:nvGraphicFramePr>
          <p:cNvPr id="526376" name="Group 40"/>
          <p:cNvGraphicFramePr>
            <a:graphicFrameLocks noGrp="1"/>
          </p:cNvGraphicFramePr>
          <p:nvPr/>
        </p:nvGraphicFramePr>
        <p:xfrm>
          <a:off x="5292725" y="1854200"/>
          <a:ext cx="2519363" cy="172720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   A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Hi-Z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1871663" y="2141538"/>
            <a:ext cx="1439862" cy="1081087"/>
            <a:chOff x="3334" y="1026"/>
            <a:chExt cx="453" cy="454"/>
          </a:xfrm>
        </p:grpSpPr>
        <p:sp>
          <p:nvSpPr>
            <p:cNvPr id="526378" name="Line 42"/>
            <p:cNvSpPr>
              <a:spLocks noChangeShapeType="1"/>
            </p:cNvSpPr>
            <p:nvPr/>
          </p:nvSpPr>
          <p:spPr bwMode="auto">
            <a:xfrm>
              <a:off x="3334" y="1026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26379" name="Line 43"/>
            <p:cNvSpPr>
              <a:spLocks noChangeShapeType="1"/>
            </p:cNvSpPr>
            <p:nvPr/>
          </p:nvSpPr>
          <p:spPr bwMode="auto">
            <a:xfrm flipH="1">
              <a:off x="3334" y="1253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26380" name="Line 44"/>
            <p:cNvSpPr>
              <a:spLocks noChangeShapeType="1"/>
            </p:cNvSpPr>
            <p:nvPr/>
          </p:nvSpPr>
          <p:spPr bwMode="auto">
            <a:xfrm flipV="1">
              <a:off x="3334" y="1026"/>
              <a:ext cx="0" cy="45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</p:grpSp>
      <p:sp>
        <p:nvSpPr>
          <p:cNvPr id="526381" name="Line 45"/>
          <p:cNvSpPr>
            <a:spLocks noChangeShapeType="1"/>
          </p:cNvSpPr>
          <p:nvPr/>
        </p:nvSpPr>
        <p:spPr bwMode="auto">
          <a:xfrm flipH="1">
            <a:off x="1150938" y="2681288"/>
            <a:ext cx="928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26382" name="Line 46"/>
          <p:cNvSpPr>
            <a:spLocks noChangeShapeType="1"/>
          </p:cNvSpPr>
          <p:nvPr/>
        </p:nvSpPr>
        <p:spPr bwMode="auto">
          <a:xfrm flipH="1">
            <a:off x="2452688" y="2681288"/>
            <a:ext cx="1643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26383" name="Line 47"/>
          <p:cNvSpPr>
            <a:spLocks noChangeShapeType="1"/>
          </p:cNvSpPr>
          <p:nvPr/>
        </p:nvSpPr>
        <p:spPr bwMode="auto">
          <a:xfrm flipH="1" flipV="1">
            <a:off x="2220913" y="3092450"/>
            <a:ext cx="0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26384" name="Rectangle 48"/>
          <p:cNvSpPr>
            <a:spLocks noChangeArrowheads="1"/>
          </p:cNvSpPr>
          <p:nvPr/>
        </p:nvSpPr>
        <p:spPr bwMode="auto">
          <a:xfrm>
            <a:off x="909638" y="2501900"/>
            <a:ext cx="203200" cy="3286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526385" name="Rectangle 49"/>
          <p:cNvSpPr>
            <a:spLocks noChangeArrowheads="1"/>
          </p:cNvSpPr>
          <p:nvPr/>
        </p:nvSpPr>
        <p:spPr bwMode="auto">
          <a:xfrm>
            <a:off x="4095750" y="2501900"/>
            <a:ext cx="185738" cy="3286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526386" name="Rectangle 50"/>
          <p:cNvSpPr>
            <a:spLocks noChangeArrowheads="1"/>
          </p:cNvSpPr>
          <p:nvPr/>
        </p:nvSpPr>
        <p:spPr bwMode="auto">
          <a:xfrm>
            <a:off x="2117725" y="3698875"/>
            <a:ext cx="203200" cy="3286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526387" name="Line 51"/>
          <p:cNvSpPr>
            <a:spLocks noChangeShapeType="1"/>
          </p:cNvSpPr>
          <p:nvPr/>
        </p:nvSpPr>
        <p:spPr bwMode="auto">
          <a:xfrm flipV="1">
            <a:off x="2051050" y="2438400"/>
            <a:ext cx="360363" cy="24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26388" name="Line 52"/>
          <p:cNvSpPr>
            <a:spLocks noChangeShapeType="1"/>
          </p:cNvSpPr>
          <p:nvPr/>
        </p:nvSpPr>
        <p:spPr bwMode="auto">
          <a:xfrm flipH="1" flipV="1">
            <a:off x="2219325" y="2576513"/>
            <a:ext cx="0" cy="5397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1035050" y="5049838"/>
            <a:ext cx="2544763" cy="1408112"/>
            <a:chOff x="652" y="3181"/>
            <a:chExt cx="1603" cy="887"/>
          </a:xfrm>
        </p:grpSpPr>
        <p:grpSp>
          <p:nvGrpSpPr>
            <p:cNvPr id="7" name="Group 58"/>
            <p:cNvGrpSpPr>
              <a:grpSpLocks/>
            </p:cNvGrpSpPr>
            <p:nvPr/>
          </p:nvGrpSpPr>
          <p:grpSpPr bwMode="auto">
            <a:xfrm>
              <a:off x="1218" y="3181"/>
              <a:ext cx="453" cy="454"/>
              <a:chOff x="3334" y="1026"/>
              <a:chExt cx="453" cy="454"/>
            </a:xfrm>
          </p:grpSpPr>
          <p:sp>
            <p:nvSpPr>
              <p:cNvPr id="526395" name="Line 59"/>
              <p:cNvSpPr>
                <a:spLocks noChangeShapeType="1"/>
              </p:cNvSpPr>
              <p:nvPr/>
            </p:nvSpPr>
            <p:spPr bwMode="auto">
              <a:xfrm>
                <a:off x="3334" y="1026"/>
                <a:ext cx="453" cy="227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526396" name="Line 60"/>
              <p:cNvSpPr>
                <a:spLocks noChangeShapeType="1"/>
              </p:cNvSpPr>
              <p:nvPr/>
            </p:nvSpPr>
            <p:spPr bwMode="auto">
              <a:xfrm flipH="1">
                <a:off x="3334" y="1253"/>
                <a:ext cx="453" cy="227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526397" name="Line 61"/>
              <p:cNvSpPr>
                <a:spLocks noChangeShapeType="1"/>
              </p:cNvSpPr>
              <p:nvPr/>
            </p:nvSpPr>
            <p:spPr bwMode="auto">
              <a:xfrm flipV="1">
                <a:off x="3334" y="1026"/>
                <a:ext cx="0" cy="45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AU"/>
              </a:p>
            </p:txBody>
          </p:sp>
        </p:grpSp>
        <p:sp>
          <p:nvSpPr>
            <p:cNvPr id="526398" name="Line 62"/>
            <p:cNvSpPr>
              <a:spLocks noChangeShapeType="1"/>
            </p:cNvSpPr>
            <p:nvPr/>
          </p:nvSpPr>
          <p:spPr bwMode="auto">
            <a:xfrm flipH="1">
              <a:off x="764" y="340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26399" name="Line 63"/>
            <p:cNvSpPr>
              <a:spLocks noChangeShapeType="1"/>
            </p:cNvSpPr>
            <p:nvPr/>
          </p:nvSpPr>
          <p:spPr bwMode="auto">
            <a:xfrm flipH="1">
              <a:off x="1671" y="340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26400" name="Line 64"/>
            <p:cNvSpPr>
              <a:spLocks noChangeShapeType="1"/>
            </p:cNvSpPr>
            <p:nvPr/>
          </p:nvSpPr>
          <p:spPr bwMode="auto">
            <a:xfrm flipH="1" flipV="1">
              <a:off x="1444" y="3521"/>
              <a:ext cx="0" cy="3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26401" name="Rectangle 65"/>
            <p:cNvSpPr>
              <a:spLocks noChangeArrowheads="1"/>
            </p:cNvSpPr>
            <p:nvPr/>
          </p:nvSpPr>
          <p:spPr bwMode="auto">
            <a:xfrm>
              <a:off x="652" y="3294"/>
              <a:ext cx="48" cy="20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i="1">
                  <a:solidFill>
                    <a:srgbClr val="CC00C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526402" name="Rectangle 66"/>
            <p:cNvSpPr>
              <a:spLocks noChangeArrowheads="1"/>
            </p:cNvSpPr>
            <p:nvPr/>
          </p:nvSpPr>
          <p:spPr bwMode="auto">
            <a:xfrm>
              <a:off x="2207" y="3294"/>
              <a:ext cx="48" cy="20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i="1">
                  <a:solidFill>
                    <a:srgbClr val="CC00C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526403" name="Rectangle 67"/>
            <p:cNvSpPr>
              <a:spLocks noChangeArrowheads="1"/>
            </p:cNvSpPr>
            <p:nvPr/>
          </p:nvSpPr>
          <p:spPr bwMode="auto">
            <a:xfrm>
              <a:off x="1414" y="3861"/>
              <a:ext cx="48" cy="20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graphicFrame>
          <p:nvGraphicFramePr>
            <p:cNvPr id="526404" name="Object 68"/>
            <p:cNvGraphicFramePr>
              <a:graphicFrameLocks noChangeAspect="1"/>
            </p:cNvGraphicFramePr>
            <p:nvPr/>
          </p:nvGraphicFramePr>
          <p:xfrm>
            <a:off x="1625" y="3327"/>
            <a:ext cx="16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4" name="Visio" r:id="rId4" imgW="76078" imgH="76078" progId="">
                    <p:embed/>
                  </p:oleObj>
                </mc:Choice>
                <mc:Fallback>
                  <p:oleObj name="Visio" r:id="rId4" imgW="76078" imgH="76078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5" y="3327"/>
                          <a:ext cx="16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" name="Content Placeholder 4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/>
              <a:t>Tri-State Buffer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Tri-State Inverter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Three-State Gates</a:t>
            </a:r>
            <a:br>
              <a:rPr lang="en-US" dirty="0"/>
            </a:br>
            <a:r>
              <a:rPr lang="en-US" dirty="0"/>
              <a:t>2-to-1-line </a:t>
            </a:r>
            <a:r>
              <a:rPr lang="en-US" dirty="0" err="1"/>
              <a:t>mux</a:t>
            </a:r>
            <a:r>
              <a:rPr lang="en-US" dirty="0"/>
              <a:t> </a:t>
            </a:r>
          </a:p>
        </p:txBody>
      </p:sp>
      <p:sp>
        <p:nvSpPr>
          <p:cNvPr id="530502" name="Rectangle 70"/>
          <p:cNvSpPr>
            <a:spLocks noChangeArrowheads="1"/>
          </p:cNvSpPr>
          <p:nvPr/>
        </p:nvSpPr>
        <p:spPr bwMode="auto">
          <a:xfrm>
            <a:off x="5202238" y="3646488"/>
            <a:ext cx="358775" cy="3286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1941513" y="2644775"/>
            <a:ext cx="3240087" cy="2339975"/>
            <a:chOff x="2074" y="2614"/>
            <a:chExt cx="2041" cy="1474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2301" y="2614"/>
              <a:ext cx="1360" cy="680"/>
              <a:chOff x="725" y="1139"/>
              <a:chExt cx="1360" cy="680"/>
            </a:xfrm>
          </p:grpSpPr>
          <p:grpSp>
            <p:nvGrpSpPr>
              <p:cNvPr id="4" name="Group 62"/>
              <p:cNvGrpSpPr>
                <a:grpSpLocks/>
              </p:cNvGrpSpPr>
              <p:nvPr/>
            </p:nvGrpSpPr>
            <p:grpSpPr bwMode="auto">
              <a:xfrm>
                <a:off x="1179" y="1139"/>
                <a:ext cx="453" cy="454"/>
                <a:chOff x="3334" y="1026"/>
                <a:chExt cx="453" cy="454"/>
              </a:xfrm>
            </p:grpSpPr>
            <p:sp>
              <p:nvSpPr>
                <p:cNvPr id="530495" name="Line 63"/>
                <p:cNvSpPr>
                  <a:spLocks noChangeShapeType="1"/>
                </p:cNvSpPr>
                <p:nvPr/>
              </p:nvSpPr>
              <p:spPr bwMode="auto">
                <a:xfrm>
                  <a:off x="3334" y="1026"/>
                  <a:ext cx="453" cy="227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endParaRPr lang="en-AU"/>
                </a:p>
              </p:txBody>
            </p:sp>
            <p:sp>
              <p:nvSpPr>
                <p:cNvPr id="530496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3334" y="1253"/>
                  <a:ext cx="453" cy="227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endParaRPr lang="en-AU"/>
                </a:p>
              </p:txBody>
            </p:sp>
            <p:sp>
              <p:nvSpPr>
                <p:cNvPr id="530497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3334" y="1026"/>
                  <a:ext cx="0" cy="454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endParaRPr lang="en-AU"/>
                </a:p>
              </p:txBody>
            </p:sp>
          </p:grpSp>
          <p:sp>
            <p:nvSpPr>
              <p:cNvPr id="530498" name="Line 66"/>
              <p:cNvSpPr>
                <a:spLocks noChangeShapeType="1"/>
              </p:cNvSpPr>
              <p:nvPr/>
            </p:nvSpPr>
            <p:spPr bwMode="auto">
              <a:xfrm flipH="1">
                <a:off x="725" y="1366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530499" name="Line 67"/>
              <p:cNvSpPr>
                <a:spLocks noChangeShapeType="1"/>
              </p:cNvSpPr>
              <p:nvPr/>
            </p:nvSpPr>
            <p:spPr bwMode="auto">
              <a:xfrm flipH="1">
                <a:off x="1632" y="1366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530500" name="Line 68"/>
              <p:cNvSpPr>
                <a:spLocks noChangeShapeType="1"/>
              </p:cNvSpPr>
              <p:nvPr/>
            </p:nvSpPr>
            <p:spPr bwMode="auto">
              <a:xfrm flipH="1" flipV="1">
                <a:off x="1405" y="1479"/>
                <a:ext cx="0" cy="3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AU"/>
              </a:p>
            </p:txBody>
          </p:sp>
        </p:grpSp>
        <p:sp>
          <p:nvSpPr>
            <p:cNvPr id="530501" name="Rectangle 69"/>
            <p:cNvSpPr>
              <a:spLocks noChangeArrowheads="1"/>
            </p:cNvSpPr>
            <p:nvPr/>
          </p:nvSpPr>
          <p:spPr bwMode="auto">
            <a:xfrm>
              <a:off x="2110" y="2727"/>
              <a:ext cx="128" cy="20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i="1">
                  <a:solidFill>
                    <a:srgbClr val="CC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530503" name="Rectangle 71"/>
            <p:cNvSpPr>
              <a:spLocks noChangeArrowheads="1"/>
            </p:cNvSpPr>
            <p:nvPr/>
          </p:nvSpPr>
          <p:spPr bwMode="auto">
            <a:xfrm>
              <a:off x="2074" y="3067"/>
              <a:ext cx="128" cy="20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grpSp>
          <p:nvGrpSpPr>
            <p:cNvPr id="5" name="Group 73"/>
            <p:cNvGrpSpPr>
              <a:grpSpLocks/>
            </p:cNvGrpSpPr>
            <p:nvPr/>
          </p:nvGrpSpPr>
          <p:grpSpPr bwMode="auto">
            <a:xfrm>
              <a:off x="2755" y="3634"/>
              <a:ext cx="453" cy="454"/>
              <a:chOff x="3334" y="1026"/>
              <a:chExt cx="453" cy="454"/>
            </a:xfrm>
          </p:grpSpPr>
          <p:sp>
            <p:nvSpPr>
              <p:cNvPr id="530506" name="Line 74"/>
              <p:cNvSpPr>
                <a:spLocks noChangeShapeType="1"/>
              </p:cNvSpPr>
              <p:nvPr/>
            </p:nvSpPr>
            <p:spPr bwMode="auto">
              <a:xfrm>
                <a:off x="3334" y="1026"/>
                <a:ext cx="453" cy="227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530507" name="Line 75"/>
              <p:cNvSpPr>
                <a:spLocks noChangeShapeType="1"/>
              </p:cNvSpPr>
              <p:nvPr/>
            </p:nvSpPr>
            <p:spPr bwMode="auto">
              <a:xfrm flipH="1">
                <a:off x="3334" y="1253"/>
                <a:ext cx="453" cy="227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530508" name="Line 76"/>
              <p:cNvSpPr>
                <a:spLocks noChangeShapeType="1"/>
              </p:cNvSpPr>
              <p:nvPr/>
            </p:nvSpPr>
            <p:spPr bwMode="auto">
              <a:xfrm flipV="1">
                <a:off x="3334" y="1026"/>
                <a:ext cx="0" cy="45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AU"/>
              </a:p>
            </p:txBody>
          </p:sp>
        </p:grpSp>
        <p:sp>
          <p:nvSpPr>
            <p:cNvPr id="530509" name="Line 77"/>
            <p:cNvSpPr>
              <a:spLocks noChangeShapeType="1"/>
            </p:cNvSpPr>
            <p:nvPr/>
          </p:nvSpPr>
          <p:spPr bwMode="auto">
            <a:xfrm flipH="1">
              <a:off x="2301" y="3861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30510" name="Line 78"/>
            <p:cNvSpPr>
              <a:spLocks noChangeShapeType="1"/>
            </p:cNvSpPr>
            <p:nvPr/>
          </p:nvSpPr>
          <p:spPr bwMode="auto">
            <a:xfrm flipH="1">
              <a:off x="3208" y="3861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30512" name="Rectangle 80"/>
            <p:cNvSpPr>
              <a:spLocks noChangeArrowheads="1"/>
            </p:cNvSpPr>
            <p:nvPr/>
          </p:nvSpPr>
          <p:spPr bwMode="auto">
            <a:xfrm>
              <a:off x="2110" y="3747"/>
              <a:ext cx="128" cy="20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i="1">
                  <a:solidFill>
                    <a:srgbClr val="CC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30514" name="Line 82"/>
            <p:cNvSpPr>
              <a:spLocks noChangeShapeType="1"/>
            </p:cNvSpPr>
            <p:nvPr/>
          </p:nvSpPr>
          <p:spPr bwMode="auto">
            <a:xfrm flipH="1">
              <a:off x="3662" y="3350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30515" name="Line 83"/>
            <p:cNvSpPr>
              <a:spLocks noChangeShapeType="1"/>
            </p:cNvSpPr>
            <p:nvPr/>
          </p:nvSpPr>
          <p:spPr bwMode="auto">
            <a:xfrm flipV="1">
              <a:off x="3660" y="2840"/>
              <a:ext cx="1" cy="10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30516" name="Line 84"/>
            <p:cNvSpPr>
              <a:spLocks noChangeShapeType="1"/>
            </p:cNvSpPr>
            <p:nvPr/>
          </p:nvSpPr>
          <p:spPr bwMode="auto">
            <a:xfrm flipH="1">
              <a:off x="2300" y="3180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graphicFrame>
          <p:nvGraphicFramePr>
            <p:cNvPr id="530518" name="Object 86"/>
            <p:cNvGraphicFramePr>
              <a:graphicFrameLocks noChangeAspect="1"/>
            </p:cNvGraphicFramePr>
            <p:nvPr/>
          </p:nvGraphicFramePr>
          <p:xfrm>
            <a:off x="2827" y="3269"/>
            <a:ext cx="304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78" name="Visio" r:id="rId4" imgW="223845" imgH="250911" progId="">
                    <p:embed/>
                  </p:oleObj>
                </mc:Choice>
                <mc:Fallback>
                  <p:oleObj name="Visio" r:id="rId4" imgW="223845" imgH="250911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7" y="3269"/>
                          <a:ext cx="304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0519" name="Line 87"/>
            <p:cNvSpPr>
              <a:spLocks noChangeShapeType="1"/>
            </p:cNvSpPr>
            <p:nvPr/>
          </p:nvSpPr>
          <p:spPr bwMode="auto">
            <a:xfrm flipV="1">
              <a:off x="2981" y="3586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</p:grpSp>
      <p:sp>
        <p:nvSpPr>
          <p:cNvPr id="530521" name="AutoShape 89"/>
          <p:cNvSpPr>
            <a:spLocks/>
          </p:cNvSpPr>
          <p:nvPr/>
        </p:nvSpPr>
        <p:spPr bwMode="auto">
          <a:xfrm flipH="1">
            <a:off x="5656263" y="3449638"/>
            <a:ext cx="180975" cy="719137"/>
          </a:xfrm>
          <a:prstGeom prst="rightBrace">
            <a:avLst>
              <a:gd name="adj1" fmla="val 33114"/>
              <a:gd name="adj2" fmla="val 50000"/>
            </a:avLst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AU"/>
          </a:p>
        </p:txBody>
      </p:sp>
      <p:sp>
        <p:nvSpPr>
          <p:cNvPr id="530522" name="Rectangle 90"/>
          <p:cNvSpPr>
            <a:spLocks noChangeArrowheads="1"/>
          </p:cNvSpPr>
          <p:nvPr/>
        </p:nvSpPr>
        <p:spPr bwMode="auto">
          <a:xfrm>
            <a:off x="5921375" y="3363913"/>
            <a:ext cx="1527175" cy="8397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= 1</a:t>
            </a:r>
          </a:p>
          <a:p>
            <a:r>
              <a:rPr lang="en-US" sz="2400" b="1" i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Procedure</a:t>
            </a:r>
          </a:p>
        </p:txBody>
      </p:sp>
      <p:sp>
        <p:nvSpPr>
          <p:cNvPr id="487429" name="AutoShape 5"/>
          <p:cNvSpPr>
            <a:spLocks noChangeArrowheads="1"/>
          </p:cNvSpPr>
          <p:nvPr/>
        </p:nvSpPr>
        <p:spPr bwMode="auto">
          <a:xfrm>
            <a:off x="2047875" y="5408613"/>
            <a:ext cx="1800225" cy="720725"/>
          </a:xfrm>
          <a:prstGeom prst="wedgeRoundRectCallout">
            <a:avLst>
              <a:gd name="adj1" fmla="val 66139"/>
              <a:gd name="adj2" fmla="val -120704"/>
              <a:gd name="adj3" fmla="val 16667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65113" indent="-265113" algn="l">
              <a:spcBef>
                <a:spcPct val="0"/>
              </a:spcBef>
              <a:buClr>
                <a:srgbClr val="996600"/>
              </a:buClr>
              <a:buSzPct val="80000"/>
              <a:buFont typeface="Wingdings" pitchFamily="2" charset="2"/>
              <a:buChar char="Ø"/>
            </a:pPr>
            <a:r>
              <a:rPr lang="en-US" sz="24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4-bits</a:t>
            </a:r>
          </a:p>
          <a:p>
            <a:pPr marL="265113" indent="-265113" algn="l">
              <a:spcBef>
                <a:spcPct val="0"/>
              </a:spcBef>
              <a:buClr>
                <a:srgbClr val="996600"/>
              </a:buClr>
              <a:buSzPct val="80000"/>
              <a:buFont typeface="Wingdings" pitchFamily="2" charset="2"/>
              <a:buChar char="Ø"/>
            </a:pPr>
            <a:r>
              <a:rPr lang="en-US" sz="24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0-9 values</a:t>
            </a:r>
          </a:p>
        </p:txBody>
      </p:sp>
      <p:sp>
        <p:nvSpPr>
          <p:cNvPr id="487430" name="AutoShape 6"/>
          <p:cNvSpPr>
            <a:spLocks noChangeArrowheads="1"/>
          </p:cNvSpPr>
          <p:nvPr/>
        </p:nvSpPr>
        <p:spPr bwMode="auto">
          <a:xfrm>
            <a:off x="6369050" y="5408613"/>
            <a:ext cx="1619250" cy="720725"/>
          </a:xfrm>
          <a:prstGeom prst="wedgeRoundRectCallout">
            <a:avLst>
              <a:gd name="adj1" fmla="val -44903"/>
              <a:gd name="adj2" fmla="val -116079"/>
              <a:gd name="adj3" fmla="val 16667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65113" indent="-265113" algn="l">
              <a:spcBef>
                <a:spcPct val="0"/>
              </a:spcBef>
              <a:buClr>
                <a:srgbClr val="996600"/>
              </a:buClr>
              <a:buSzPct val="80000"/>
              <a:buFont typeface="Wingdings" pitchFamily="2" charset="2"/>
              <a:buChar char="Ø"/>
            </a:pPr>
            <a:r>
              <a:rPr lang="en-US" sz="24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4-bits</a:t>
            </a:r>
          </a:p>
          <a:p>
            <a:pPr marL="265113" indent="-265113" algn="l">
              <a:spcBef>
                <a:spcPct val="0"/>
              </a:spcBef>
              <a:buClr>
                <a:srgbClr val="996600"/>
              </a:buClr>
              <a:buSzPct val="80000"/>
              <a:buFont typeface="Wingdings" pitchFamily="2" charset="2"/>
              <a:buChar char="Ø"/>
            </a:pPr>
            <a:r>
              <a:rPr lang="en-US" sz="24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Value+3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202113" y="5319713"/>
            <a:ext cx="1806575" cy="900112"/>
            <a:chOff x="3049" y="3407"/>
            <a:chExt cx="1138" cy="567"/>
          </a:xfrm>
        </p:grpSpPr>
        <p:sp>
          <p:nvSpPr>
            <p:cNvPr id="487432" name="AutoShape 8"/>
            <p:cNvSpPr>
              <a:spLocks noChangeArrowheads="1"/>
            </p:cNvSpPr>
            <p:nvPr/>
          </p:nvSpPr>
          <p:spPr bwMode="auto">
            <a:xfrm>
              <a:off x="3220" y="3407"/>
              <a:ext cx="794" cy="56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87433" name="Line 9"/>
            <p:cNvSpPr>
              <a:spLocks noChangeShapeType="1"/>
            </p:cNvSpPr>
            <p:nvPr/>
          </p:nvSpPr>
          <p:spPr bwMode="auto">
            <a:xfrm>
              <a:off x="3049" y="3748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87434" name="Line 10"/>
            <p:cNvSpPr>
              <a:spLocks noChangeShapeType="1"/>
            </p:cNvSpPr>
            <p:nvPr/>
          </p:nvSpPr>
          <p:spPr bwMode="auto">
            <a:xfrm>
              <a:off x="3049" y="3521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87435" name="Line 11"/>
            <p:cNvSpPr>
              <a:spLocks noChangeShapeType="1"/>
            </p:cNvSpPr>
            <p:nvPr/>
          </p:nvSpPr>
          <p:spPr bwMode="auto">
            <a:xfrm>
              <a:off x="3049" y="3635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87436" name="Line 12"/>
            <p:cNvSpPr>
              <a:spLocks noChangeShapeType="1"/>
            </p:cNvSpPr>
            <p:nvPr/>
          </p:nvSpPr>
          <p:spPr bwMode="auto">
            <a:xfrm>
              <a:off x="4016" y="3521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87437" name="Line 13"/>
            <p:cNvSpPr>
              <a:spLocks noChangeShapeType="1"/>
            </p:cNvSpPr>
            <p:nvPr/>
          </p:nvSpPr>
          <p:spPr bwMode="auto">
            <a:xfrm>
              <a:off x="4016" y="3634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87438" name="Text Box 14"/>
            <p:cNvSpPr txBox="1">
              <a:spLocks noChangeArrowheads="1"/>
            </p:cNvSpPr>
            <p:nvPr/>
          </p:nvSpPr>
          <p:spPr bwMode="auto">
            <a:xfrm>
              <a:off x="3504" y="3521"/>
              <a:ext cx="227" cy="27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32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?</a:t>
              </a:r>
            </a:p>
          </p:txBody>
        </p:sp>
        <p:sp>
          <p:nvSpPr>
            <p:cNvPr id="487439" name="Line 15"/>
            <p:cNvSpPr>
              <a:spLocks noChangeShapeType="1"/>
            </p:cNvSpPr>
            <p:nvPr/>
          </p:nvSpPr>
          <p:spPr bwMode="auto">
            <a:xfrm>
              <a:off x="3049" y="3861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87440" name="Line 16"/>
            <p:cNvSpPr>
              <a:spLocks noChangeShapeType="1"/>
            </p:cNvSpPr>
            <p:nvPr/>
          </p:nvSpPr>
          <p:spPr bwMode="auto">
            <a:xfrm>
              <a:off x="4015" y="3747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87441" name="Line 17"/>
            <p:cNvSpPr>
              <a:spLocks noChangeShapeType="1"/>
            </p:cNvSpPr>
            <p:nvPr/>
          </p:nvSpPr>
          <p:spPr bwMode="auto">
            <a:xfrm>
              <a:off x="4014" y="3860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19" name="Content Placeholder 1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problem statement:</a:t>
            </a:r>
          </a:p>
          <a:p>
            <a:pPr lvl="1"/>
            <a:r>
              <a:rPr lang="en-US" dirty="0"/>
              <a:t>Determine the number of </a:t>
            </a:r>
            <a:r>
              <a:rPr lang="en-US" i="1" dirty="0">
                <a:solidFill>
                  <a:schemeClr val="accent1"/>
                </a:solidFill>
              </a:rPr>
              <a:t>inputs</a:t>
            </a:r>
            <a:r>
              <a:rPr lang="en-US" dirty="0"/>
              <a:t> and </a:t>
            </a:r>
            <a:r>
              <a:rPr lang="en-US" i="1" dirty="0">
                <a:solidFill>
                  <a:schemeClr val="accent1"/>
                </a:solidFill>
              </a:rPr>
              <a:t>outputs</a:t>
            </a:r>
          </a:p>
          <a:p>
            <a:pPr lvl="1"/>
            <a:r>
              <a:rPr lang="en-US" dirty="0"/>
              <a:t>Derive the truth table</a:t>
            </a:r>
          </a:p>
          <a:p>
            <a:pPr lvl="1"/>
            <a:r>
              <a:rPr lang="en-US" dirty="0"/>
              <a:t>Simplify the Boolean expression for each output</a:t>
            </a:r>
          </a:p>
          <a:p>
            <a:pPr lvl="1"/>
            <a:r>
              <a:rPr lang="en-US" dirty="0"/>
              <a:t>Produce the required circuit and verify it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Example: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 Design a circuit to convert a “BCD” code to “Excess 3” code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9" grpId="0" animBg="1"/>
      <p:bldP spid="48743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Three-State Gates</a:t>
            </a:r>
            <a:br>
              <a:rPr lang="en-US" dirty="0"/>
            </a:br>
            <a:r>
              <a:rPr lang="en-US" dirty="0"/>
              <a:t>4-to-1-line </a:t>
            </a:r>
            <a:r>
              <a:rPr lang="en-US" dirty="0" err="1"/>
              <a:t>mux</a:t>
            </a:r>
            <a:r>
              <a:rPr lang="en-US" dirty="0"/>
              <a:t> 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192838" y="1089025"/>
            <a:ext cx="719137" cy="720725"/>
            <a:chOff x="3334" y="1026"/>
            <a:chExt cx="453" cy="454"/>
          </a:xfrm>
        </p:grpSpPr>
        <p:sp>
          <p:nvSpPr>
            <p:cNvPr id="531484" name="Line 28"/>
            <p:cNvSpPr>
              <a:spLocks noChangeShapeType="1"/>
            </p:cNvSpPr>
            <p:nvPr/>
          </p:nvSpPr>
          <p:spPr bwMode="auto">
            <a:xfrm>
              <a:off x="3334" y="1026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31485" name="Line 29"/>
            <p:cNvSpPr>
              <a:spLocks noChangeShapeType="1"/>
            </p:cNvSpPr>
            <p:nvPr/>
          </p:nvSpPr>
          <p:spPr bwMode="auto">
            <a:xfrm flipH="1">
              <a:off x="3334" y="1253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31486" name="Line 30"/>
            <p:cNvSpPr>
              <a:spLocks noChangeShapeType="1"/>
            </p:cNvSpPr>
            <p:nvPr/>
          </p:nvSpPr>
          <p:spPr bwMode="auto">
            <a:xfrm flipV="1">
              <a:off x="3334" y="1026"/>
              <a:ext cx="0" cy="45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</p:grpSp>
      <p:sp>
        <p:nvSpPr>
          <p:cNvPr id="531487" name="Line 31"/>
          <p:cNvSpPr>
            <a:spLocks noChangeShapeType="1"/>
          </p:cNvSpPr>
          <p:nvPr/>
        </p:nvSpPr>
        <p:spPr bwMode="auto">
          <a:xfrm flipH="1">
            <a:off x="2592388" y="1449388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488" name="Line 32"/>
          <p:cNvSpPr>
            <a:spLocks noChangeShapeType="1"/>
          </p:cNvSpPr>
          <p:nvPr/>
        </p:nvSpPr>
        <p:spPr bwMode="auto">
          <a:xfrm flipH="1">
            <a:off x="6911975" y="1449388"/>
            <a:ext cx="719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489" name="Line 33"/>
          <p:cNvSpPr>
            <a:spLocks noChangeShapeType="1"/>
          </p:cNvSpPr>
          <p:nvPr/>
        </p:nvSpPr>
        <p:spPr bwMode="auto">
          <a:xfrm flipH="1" flipV="1">
            <a:off x="6551613" y="1628775"/>
            <a:ext cx="0" cy="3603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490" name="Rectangle 34"/>
          <p:cNvSpPr>
            <a:spLocks noChangeArrowheads="1"/>
          </p:cNvSpPr>
          <p:nvPr/>
        </p:nvSpPr>
        <p:spPr bwMode="auto">
          <a:xfrm>
            <a:off x="2232025" y="4508500"/>
            <a:ext cx="220663" cy="3286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i="1" baseline="-2500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31491" name="Rectangle 35"/>
          <p:cNvSpPr>
            <a:spLocks noChangeArrowheads="1"/>
          </p:cNvSpPr>
          <p:nvPr/>
        </p:nvSpPr>
        <p:spPr bwMode="auto">
          <a:xfrm>
            <a:off x="8380413" y="2906713"/>
            <a:ext cx="185737" cy="3286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531492" name="Rectangle 36"/>
          <p:cNvSpPr>
            <a:spLocks noChangeArrowheads="1"/>
          </p:cNvSpPr>
          <p:nvPr/>
        </p:nvSpPr>
        <p:spPr bwMode="auto">
          <a:xfrm>
            <a:off x="2592388" y="5949950"/>
            <a:ext cx="203200" cy="3286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531502" name="Rectangle 46"/>
          <p:cNvSpPr>
            <a:spLocks noChangeArrowheads="1"/>
          </p:cNvSpPr>
          <p:nvPr/>
        </p:nvSpPr>
        <p:spPr bwMode="auto">
          <a:xfrm>
            <a:off x="2566988" y="5229225"/>
            <a:ext cx="271462" cy="3286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i="1" baseline="-25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1503" name="Line 47"/>
          <p:cNvSpPr>
            <a:spLocks noChangeShapeType="1"/>
          </p:cNvSpPr>
          <p:nvPr/>
        </p:nvSpPr>
        <p:spPr bwMode="auto">
          <a:xfrm flipH="1">
            <a:off x="7632700" y="3070225"/>
            <a:ext cx="719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04" name="Line 48"/>
          <p:cNvSpPr>
            <a:spLocks noChangeShapeType="1"/>
          </p:cNvSpPr>
          <p:nvPr/>
        </p:nvSpPr>
        <p:spPr bwMode="auto">
          <a:xfrm flipV="1">
            <a:off x="7632700" y="1447800"/>
            <a:ext cx="0" cy="3241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6192838" y="2170113"/>
            <a:ext cx="719137" cy="720725"/>
            <a:chOff x="3334" y="1026"/>
            <a:chExt cx="453" cy="454"/>
          </a:xfrm>
        </p:grpSpPr>
        <p:sp>
          <p:nvSpPr>
            <p:cNvPr id="531510" name="Line 54"/>
            <p:cNvSpPr>
              <a:spLocks noChangeShapeType="1"/>
            </p:cNvSpPr>
            <p:nvPr/>
          </p:nvSpPr>
          <p:spPr bwMode="auto">
            <a:xfrm>
              <a:off x="3334" y="1026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31511" name="Line 55"/>
            <p:cNvSpPr>
              <a:spLocks noChangeShapeType="1"/>
            </p:cNvSpPr>
            <p:nvPr/>
          </p:nvSpPr>
          <p:spPr bwMode="auto">
            <a:xfrm flipH="1">
              <a:off x="3334" y="1253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31512" name="Line 56"/>
            <p:cNvSpPr>
              <a:spLocks noChangeShapeType="1"/>
            </p:cNvSpPr>
            <p:nvPr/>
          </p:nvSpPr>
          <p:spPr bwMode="auto">
            <a:xfrm flipV="1">
              <a:off x="3334" y="1026"/>
              <a:ext cx="0" cy="45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</p:grpSp>
      <p:sp>
        <p:nvSpPr>
          <p:cNvPr id="531513" name="Line 57"/>
          <p:cNvSpPr>
            <a:spLocks noChangeShapeType="1"/>
          </p:cNvSpPr>
          <p:nvPr/>
        </p:nvSpPr>
        <p:spPr bwMode="auto">
          <a:xfrm flipH="1" flipV="1">
            <a:off x="6551613" y="2709863"/>
            <a:ext cx="0" cy="3603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6192838" y="3251200"/>
            <a:ext cx="719137" cy="720725"/>
            <a:chOff x="3334" y="1026"/>
            <a:chExt cx="453" cy="454"/>
          </a:xfrm>
        </p:grpSpPr>
        <p:sp>
          <p:nvSpPr>
            <p:cNvPr id="531515" name="Line 59"/>
            <p:cNvSpPr>
              <a:spLocks noChangeShapeType="1"/>
            </p:cNvSpPr>
            <p:nvPr/>
          </p:nvSpPr>
          <p:spPr bwMode="auto">
            <a:xfrm>
              <a:off x="3334" y="1026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31516" name="Line 60"/>
            <p:cNvSpPr>
              <a:spLocks noChangeShapeType="1"/>
            </p:cNvSpPr>
            <p:nvPr/>
          </p:nvSpPr>
          <p:spPr bwMode="auto">
            <a:xfrm flipH="1">
              <a:off x="3334" y="1253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31517" name="Line 61"/>
            <p:cNvSpPr>
              <a:spLocks noChangeShapeType="1"/>
            </p:cNvSpPr>
            <p:nvPr/>
          </p:nvSpPr>
          <p:spPr bwMode="auto">
            <a:xfrm flipV="1">
              <a:off x="3334" y="1026"/>
              <a:ext cx="0" cy="45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</p:grpSp>
      <p:sp>
        <p:nvSpPr>
          <p:cNvPr id="531518" name="Line 62"/>
          <p:cNvSpPr>
            <a:spLocks noChangeShapeType="1"/>
          </p:cNvSpPr>
          <p:nvPr/>
        </p:nvSpPr>
        <p:spPr bwMode="auto">
          <a:xfrm flipH="1" flipV="1">
            <a:off x="6551613" y="3790950"/>
            <a:ext cx="0" cy="3603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6192838" y="4332288"/>
            <a:ext cx="719137" cy="720725"/>
            <a:chOff x="3334" y="1026"/>
            <a:chExt cx="453" cy="454"/>
          </a:xfrm>
        </p:grpSpPr>
        <p:sp>
          <p:nvSpPr>
            <p:cNvPr id="531520" name="Line 64"/>
            <p:cNvSpPr>
              <a:spLocks noChangeShapeType="1"/>
            </p:cNvSpPr>
            <p:nvPr/>
          </p:nvSpPr>
          <p:spPr bwMode="auto">
            <a:xfrm>
              <a:off x="3334" y="1026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31521" name="Line 65"/>
            <p:cNvSpPr>
              <a:spLocks noChangeShapeType="1"/>
            </p:cNvSpPr>
            <p:nvPr/>
          </p:nvSpPr>
          <p:spPr bwMode="auto">
            <a:xfrm flipH="1">
              <a:off x="3334" y="1253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31522" name="Line 66"/>
            <p:cNvSpPr>
              <a:spLocks noChangeShapeType="1"/>
            </p:cNvSpPr>
            <p:nvPr/>
          </p:nvSpPr>
          <p:spPr bwMode="auto">
            <a:xfrm flipV="1">
              <a:off x="3334" y="1026"/>
              <a:ext cx="0" cy="45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</p:grpSp>
      <p:sp>
        <p:nvSpPr>
          <p:cNvPr id="531523" name="Line 67"/>
          <p:cNvSpPr>
            <a:spLocks noChangeShapeType="1"/>
          </p:cNvSpPr>
          <p:nvPr/>
        </p:nvSpPr>
        <p:spPr bwMode="auto">
          <a:xfrm flipH="1" flipV="1">
            <a:off x="6551613" y="4872038"/>
            <a:ext cx="0" cy="14366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24" name="Line 68"/>
          <p:cNvSpPr>
            <a:spLocks noChangeShapeType="1"/>
          </p:cNvSpPr>
          <p:nvPr/>
        </p:nvSpPr>
        <p:spPr bwMode="auto">
          <a:xfrm flipH="1">
            <a:off x="5472113" y="1989138"/>
            <a:ext cx="10795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25" name="Line 69"/>
          <p:cNvSpPr>
            <a:spLocks noChangeShapeType="1"/>
          </p:cNvSpPr>
          <p:nvPr/>
        </p:nvSpPr>
        <p:spPr bwMode="auto">
          <a:xfrm flipH="1" flipV="1">
            <a:off x="5651500" y="3068638"/>
            <a:ext cx="900113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26" name="Line 70"/>
          <p:cNvSpPr>
            <a:spLocks noChangeShapeType="1"/>
          </p:cNvSpPr>
          <p:nvPr/>
        </p:nvSpPr>
        <p:spPr bwMode="auto">
          <a:xfrm flipH="1">
            <a:off x="5832475" y="4151313"/>
            <a:ext cx="7191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27" name="Line 71"/>
          <p:cNvSpPr>
            <a:spLocks noChangeShapeType="1"/>
          </p:cNvSpPr>
          <p:nvPr/>
        </p:nvSpPr>
        <p:spPr bwMode="auto">
          <a:xfrm flipH="1">
            <a:off x="4932363" y="6308725"/>
            <a:ext cx="16192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28" name="Line 72"/>
          <p:cNvSpPr>
            <a:spLocks noChangeShapeType="1"/>
          </p:cNvSpPr>
          <p:nvPr/>
        </p:nvSpPr>
        <p:spPr bwMode="auto">
          <a:xfrm flipH="1">
            <a:off x="6911975" y="2528888"/>
            <a:ext cx="719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29" name="Line 73"/>
          <p:cNvSpPr>
            <a:spLocks noChangeShapeType="1"/>
          </p:cNvSpPr>
          <p:nvPr/>
        </p:nvSpPr>
        <p:spPr bwMode="auto">
          <a:xfrm flipH="1">
            <a:off x="6911975" y="3608388"/>
            <a:ext cx="719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30" name="Line 74"/>
          <p:cNvSpPr>
            <a:spLocks noChangeShapeType="1"/>
          </p:cNvSpPr>
          <p:nvPr/>
        </p:nvSpPr>
        <p:spPr bwMode="auto">
          <a:xfrm flipH="1">
            <a:off x="6911975" y="4687888"/>
            <a:ext cx="719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32" name="Line 76"/>
          <p:cNvSpPr>
            <a:spLocks noChangeShapeType="1"/>
          </p:cNvSpPr>
          <p:nvPr/>
        </p:nvSpPr>
        <p:spPr bwMode="auto">
          <a:xfrm flipH="1">
            <a:off x="2592388" y="2528888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33" name="Line 77"/>
          <p:cNvSpPr>
            <a:spLocks noChangeShapeType="1"/>
          </p:cNvSpPr>
          <p:nvPr/>
        </p:nvSpPr>
        <p:spPr bwMode="auto">
          <a:xfrm flipH="1">
            <a:off x="2592388" y="3608388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34" name="Line 78"/>
          <p:cNvSpPr>
            <a:spLocks noChangeShapeType="1"/>
          </p:cNvSpPr>
          <p:nvPr/>
        </p:nvSpPr>
        <p:spPr bwMode="auto">
          <a:xfrm flipH="1">
            <a:off x="2592388" y="4689475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35" name="Rectangle 79"/>
          <p:cNvSpPr>
            <a:spLocks noChangeArrowheads="1"/>
          </p:cNvSpPr>
          <p:nvPr/>
        </p:nvSpPr>
        <p:spPr bwMode="auto">
          <a:xfrm>
            <a:off x="2232025" y="3429000"/>
            <a:ext cx="220663" cy="3286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i="1" baseline="-2500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1536" name="Rectangle 80"/>
          <p:cNvSpPr>
            <a:spLocks noChangeArrowheads="1"/>
          </p:cNvSpPr>
          <p:nvPr/>
        </p:nvSpPr>
        <p:spPr bwMode="auto">
          <a:xfrm>
            <a:off x="2232025" y="2349500"/>
            <a:ext cx="220663" cy="3286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i="1" baseline="-2500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31537" name="Rectangle 81"/>
          <p:cNvSpPr>
            <a:spLocks noChangeArrowheads="1"/>
          </p:cNvSpPr>
          <p:nvPr/>
        </p:nvSpPr>
        <p:spPr bwMode="auto">
          <a:xfrm>
            <a:off x="2232025" y="1268413"/>
            <a:ext cx="220663" cy="3286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i="1" baseline="-250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31539" name="AutoShape 83"/>
          <p:cNvSpPr>
            <a:spLocks noChangeArrowheads="1"/>
          </p:cNvSpPr>
          <p:nvPr/>
        </p:nvSpPr>
        <p:spPr bwMode="auto">
          <a:xfrm flipH="1" flipV="1">
            <a:off x="3311525" y="4868863"/>
            <a:ext cx="1606550" cy="18002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8000"/>
            </a:solidFill>
            <a:round/>
            <a:headEnd/>
            <a:tailEnd/>
          </a:ln>
          <a:effectLst/>
        </p:spPr>
        <p:txBody>
          <a:bodyPr vert="eaVert" wrap="none" lIns="0" tIns="0" rIns="0" bIns="0" anchor="ctr" anchorCtr="1"/>
          <a:lstStyle/>
          <a:p>
            <a:r>
              <a:rPr lang="en-US" sz="24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br>
              <a:rPr lang="en-US" sz="24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Decoder</a:t>
            </a:r>
          </a:p>
        </p:txBody>
      </p:sp>
      <p:sp>
        <p:nvSpPr>
          <p:cNvPr id="531540" name="Line 84"/>
          <p:cNvSpPr>
            <a:spLocks noChangeShapeType="1"/>
          </p:cNvSpPr>
          <p:nvPr/>
        </p:nvSpPr>
        <p:spPr bwMode="auto">
          <a:xfrm>
            <a:off x="2951163" y="5408613"/>
            <a:ext cx="3603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41" name="Line 85"/>
          <p:cNvSpPr>
            <a:spLocks noChangeShapeType="1"/>
          </p:cNvSpPr>
          <p:nvPr/>
        </p:nvSpPr>
        <p:spPr bwMode="auto">
          <a:xfrm>
            <a:off x="2951163" y="5768975"/>
            <a:ext cx="360362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42" name="Text Box 86"/>
          <p:cNvSpPr txBox="1">
            <a:spLocks noChangeArrowheads="1"/>
          </p:cNvSpPr>
          <p:nvPr/>
        </p:nvSpPr>
        <p:spPr bwMode="auto">
          <a:xfrm>
            <a:off x="3311525" y="5213350"/>
            <a:ext cx="358775" cy="10953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531543" name="Line 87"/>
          <p:cNvSpPr>
            <a:spLocks noChangeShapeType="1"/>
          </p:cNvSpPr>
          <p:nvPr/>
        </p:nvSpPr>
        <p:spPr bwMode="auto">
          <a:xfrm>
            <a:off x="4930775" y="5229225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44" name="Text Box 88"/>
          <p:cNvSpPr txBox="1">
            <a:spLocks noChangeArrowheads="1"/>
          </p:cNvSpPr>
          <p:nvPr/>
        </p:nvSpPr>
        <p:spPr bwMode="auto">
          <a:xfrm>
            <a:off x="4500563" y="4964113"/>
            <a:ext cx="358775" cy="14605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i="1" baseline="-25000" dirty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i="1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i="1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i="1" baseline="-250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31545" name="Line 89"/>
          <p:cNvSpPr>
            <a:spLocks noChangeShapeType="1"/>
          </p:cNvSpPr>
          <p:nvPr/>
        </p:nvSpPr>
        <p:spPr bwMode="auto">
          <a:xfrm>
            <a:off x="4930775" y="5588000"/>
            <a:ext cx="720725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46" name="Line 90"/>
          <p:cNvSpPr>
            <a:spLocks noChangeShapeType="1"/>
          </p:cNvSpPr>
          <p:nvPr/>
        </p:nvSpPr>
        <p:spPr bwMode="auto">
          <a:xfrm>
            <a:off x="4930775" y="5946775"/>
            <a:ext cx="901700" cy="31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47" name="Line 91"/>
          <p:cNvSpPr>
            <a:spLocks noChangeShapeType="1"/>
          </p:cNvSpPr>
          <p:nvPr/>
        </p:nvSpPr>
        <p:spPr bwMode="auto">
          <a:xfrm flipV="1">
            <a:off x="5832475" y="4149725"/>
            <a:ext cx="1588" cy="18002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48" name="Line 92"/>
          <p:cNvSpPr>
            <a:spLocks noChangeShapeType="1"/>
          </p:cNvSpPr>
          <p:nvPr/>
        </p:nvSpPr>
        <p:spPr bwMode="auto">
          <a:xfrm flipV="1">
            <a:off x="5651500" y="3068638"/>
            <a:ext cx="1588" cy="25209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49" name="Line 93"/>
          <p:cNvSpPr>
            <a:spLocks noChangeShapeType="1"/>
          </p:cNvSpPr>
          <p:nvPr/>
        </p:nvSpPr>
        <p:spPr bwMode="auto">
          <a:xfrm flipV="1">
            <a:off x="5472113" y="1989138"/>
            <a:ext cx="1587" cy="32400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50" name="Line 94"/>
          <p:cNvSpPr>
            <a:spLocks noChangeShapeType="1"/>
          </p:cNvSpPr>
          <p:nvPr/>
        </p:nvSpPr>
        <p:spPr bwMode="auto">
          <a:xfrm>
            <a:off x="2951163" y="6127750"/>
            <a:ext cx="360362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51" name="Rectangle 95"/>
          <p:cNvSpPr>
            <a:spLocks noChangeArrowheads="1"/>
          </p:cNvSpPr>
          <p:nvPr/>
        </p:nvSpPr>
        <p:spPr bwMode="auto">
          <a:xfrm>
            <a:off x="2592388" y="5621338"/>
            <a:ext cx="271462" cy="3286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i="1" baseline="-25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Using a decoder and external gates, design the combinational circuit defined by the following three </a:t>
            </a:r>
            <a:r>
              <a:rPr lang="en-US" dirty="0" err="1"/>
              <a:t>boolean</a:t>
            </a:r>
            <a:r>
              <a:rPr lang="en-US" dirty="0"/>
              <a:t> functions:</a:t>
            </a:r>
          </a:p>
          <a:p>
            <a:r>
              <a:rPr lang="en-US" i="1" dirty="0"/>
              <a:t>F</a:t>
            </a:r>
            <a:r>
              <a:rPr lang="en-US" baseline="-25000" dirty="0"/>
              <a:t>1 </a:t>
            </a:r>
            <a:r>
              <a:rPr lang="en-US" dirty="0"/>
              <a:t>= </a:t>
            </a:r>
            <a:r>
              <a:rPr lang="en-US" i="1" dirty="0"/>
              <a:t>x’ </a:t>
            </a:r>
            <a:r>
              <a:rPr lang="en-US" i="1" dirty="0" err="1"/>
              <a:t>y’z</a:t>
            </a:r>
            <a:r>
              <a:rPr lang="en-US" i="1" dirty="0"/>
              <a:t>’ + </a:t>
            </a:r>
            <a:r>
              <a:rPr lang="en-US" i="1" dirty="0" err="1"/>
              <a:t>xz</a:t>
            </a:r>
            <a:r>
              <a:rPr lang="en-US" i="1" dirty="0"/>
              <a:t> = ∑ </a:t>
            </a:r>
            <a:r>
              <a:rPr lang="en-US" dirty="0"/>
              <a:t>(0, 5, 7)</a:t>
            </a:r>
          </a:p>
          <a:p>
            <a:r>
              <a:rPr lang="en-US" i="1" dirty="0"/>
              <a:t>F</a:t>
            </a:r>
            <a:r>
              <a:rPr lang="en-US" baseline="-25000" dirty="0"/>
              <a:t>2 </a:t>
            </a:r>
            <a:r>
              <a:rPr lang="en-US" dirty="0"/>
              <a:t>= </a:t>
            </a:r>
            <a:r>
              <a:rPr lang="en-US" i="1" dirty="0" err="1"/>
              <a:t>xy’z</a:t>
            </a:r>
            <a:r>
              <a:rPr lang="en-US" i="1" dirty="0"/>
              <a:t>’ + </a:t>
            </a:r>
            <a:r>
              <a:rPr lang="en-US" i="1" dirty="0" err="1"/>
              <a:t>x’y</a:t>
            </a:r>
            <a:r>
              <a:rPr lang="en-US" i="1" dirty="0"/>
              <a:t> = ∑ </a:t>
            </a:r>
            <a:r>
              <a:rPr lang="en-US" dirty="0"/>
              <a:t>(2, 3, 4)</a:t>
            </a:r>
            <a:endParaRPr lang="en-US" i="1" dirty="0"/>
          </a:p>
          <a:p>
            <a:r>
              <a:rPr lang="en-US" i="1" dirty="0"/>
              <a:t>F</a:t>
            </a:r>
            <a:r>
              <a:rPr lang="en-US" baseline="-25000" dirty="0"/>
              <a:t>3 </a:t>
            </a:r>
            <a:r>
              <a:rPr lang="en-US" dirty="0"/>
              <a:t>= </a:t>
            </a:r>
            <a:r>
              <a:rPr lang="en-US" i="1" dirty="0" err="1"/>
              <a:t>x’y’z</a:t>
            </a:r>
            <a:r>
              <a:rPr lang="en-US" i="1" dirty="0"/>
              <a:t> + </a:t>
            </a:r>
            <a:r>
              <a:rPr lang="en-US" i="1" dirty="0" err="1"/>
              <a:t>xy</a:t>
            </a:r>
            <a:r>
              <a:rPr lang="en-US" i="1" dirty="0"/>
              <a:t> = ∑ </a:t>
            </a:r>
            <a:r>
              <a:rPr lang="en-US" dirty="0"/>
              <a:t>(1, 6, 7)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4550" y="4114800"/>
            <a:ext cx="42291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combinational circuit is specified by the following three </a:t>
            </a:r>
            <a:r>
              <a:rPr lang="en-US" dirty="0" err="1"/>
              <a:t>boolean</a:t>
            </a:r>
            <a:r>
              <a:rPr lang="en-US" dirty="0"/>
              <a:t> functions:</a:t>
            </a:r>
          </a:p>
          <a:p>
            <a:pPr>
              <a:buNone/>
            </a:pPr>
            <a:r>
              <a:rPr lang="en-US" i="1" dirty="0"/>
              <a:t>	F</a:t>
            </a:r>
            <a:r>
              <a:rPr lang="en-US" baseline="-25000" dirty="0"/>
              <a:t>1 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) = </a:t>
            </a:r>
            <a:r>
              <a:rPr lang="en-US" i="1" dirty="0"/>
              <a:t>∑ </a:t>
            </a:r>
            <a:r>
              <a:rPr lang="en-US" dirty="0"/>
              <a:t>(2, 4, 7)</a:t>
            </a:r>
          </a:p>
          <a:p>
            <a:pPr>
              <a:buNone/>
            </a:pPr>
            <a:r>
              <a:rPr lang="en-US" i="1" dirty="0"/>
              <a:t>	F</a:t>
            </a:r>
            <a:r>
              <a:rPr lang="en-US" baseline="-25000" dirty="0"/>
              <a:t>2 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) </a:t>
            </a:r>
            <a:r>
              <a:rPr lang="en-US" i="1" dirty="0"/>
              <a:t>= ∑ </a:t>
            </a:r>
            <a:r>
              <a:rPr lang="en-US" dirty="0"/>
              <a:t>(0, 3)</a:t>
            </a:r>
            <a:endParaRPr lang="en-US" i="1" dirty="0"/>
          </a:p>
          <a:p>
            <a:pPr>
              <a:buNone/>
            </a:pPr>
            <a:r>
              <a:rPr lang="en-US" i="1" dirty="0"/>
              <a:t>	F</a:t>
            </a:r>
            <a:r>
              <a:rPr lang="en-US" baseline="-25000" dirty="0"/>
              <a:t>3 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) </a:t>
            </a:r>
            <a:r>
              <a:rPr lang="en-US" i="1" dirty="0"/>
              <a:t>= ∑ </a:t>
            </a:r>
            <a:r>
              <a:rPr lang="en-US" dirty="0"/>
              <a:t>(0, 2, 3, 4, 7)</a:t>
            </a:r>
          </a:p>
          <a:p>
            <a:r>
              <a:rPr lang="en-US" dirty="0"/>
              <a:t>Implement the circuit with a decoder constructed with NAND gates.</a:t>
            </a:r>
          </a:p>
          <a:p>
            <a:pPr>
              <a:buNone/>
            </a:pPr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pic>
        <p:nvPicPr>
          <p:cNvPr id="1218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211" y="2095500"/>
            <a:ext cx="7421651" cy="349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967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/>
              <a:t>Implement the </a:t>
            </a:r>
            <a:r>
              <a:rPr lang="en-AU"/>
              <a:t>following Boolean </a:t>
            </a:r>
            <a:r>
              <a:rPr lang="en-AU" dirty="0"/>
              <a:t>function with a  4 X 1 multiplexer and external gates.</a:t>
            </a:r>
          </a:p>
          <a:p>
            <a:pPr>
              <a:buNone/>
            </a:pPr>
            <a:r>
              <a:rPr lang="pt-BR" i="1" dirty="0"/>
              <a:t>	F(A, B, C, D) = ∑ </a:t>
            </a:r>
            <a:r>
              <a:rPr lang="pt-BR" dirty="0"/>
              <a:t>(1, 3, 4, 11, 12, 1 3, 14, 15)</a:t>
            </a:r>
            <a:endParaRPr lang="en-US" dirty="0"/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0163" y="2833688"/>
            <a:ext cx="55911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/>
              <a:t>Implement the following Boole an function with a  4 X 1 multiplexer and external gates.</a:t>
            </a:r>
          </a:p>
          <a:p>
            <a:pPr>
              <a:buNone/>
            </a:pPr>
            <a:r>
              <a:rPr lang="pt-BR" i="1" dirty="0"/>
              <a:t>	F</a:t>
            </a:r>
            <a:r>
              <a:rPr lang="pt-BR" dirty="0"/>
              <a:t>(</a:t>
            </a:r>
            <a:r>
              <a:rPr lang="pt-BR" i="1" dirty="0"/>
              <a:t>A, B, C, D</a:t>
            </a:r>
            <a:r>
              <a:rPr lang="pt-BR" dirty="0"/>
              <a:t>)</a:t>
            </a:r>
            <a:r>
              <a:rPr lang="pt-BR" i="1" dirty="0"/>
              <a:t> = ∑ </a:t>
            </a:r>
            <a:r>
              <a:rPr lang="pt-BR" dirty="0"/>
              <a:t>(</a:t>
            </a:r>
            <a:r>
              <a:rPr lang="en-AU" dirty="0"/>
              <a:t>1, 2, 4, 7, 8, 9, 10, 11, 13, 15</a:t>
            </a:r>
            <a:r>
              <a:rPr lang="pt-BR" dirty="0"/>
              <a:t>)</a:t>
            </a:r>
            <a:endParaRPr lang="en-US" dirty="0"/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6007" y="2933700"/>
            <a:ext cx="556766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/>
              <a:t>Construct a 16 X 1 multiplexer with two 8 X 1 and one 2 X 1 multiplexers. Use block diagrams</a:t>
            </a:r>
            <a:endParaRPr lang="en-US" i="1" dirty="0"/>
          </a:p>
          <a:p>
            <a:endParaRPr lang="en-US" i="1" dirty="0"/>
          </a:p>
        </p:txBody>
      </p:sp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6449" y="2603509"/>
            <a:ext cx="4672013" cy="3935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Using four half-adders design a 4-bit combinational circuit </a:t>
            </a:r>
            <a:r>
              <a:rPr lang="en-US" dirty="0" err="1"/>
              <a:t>incrementer</a:t>
            </a:r>
            <a:r>
              <a:rPr lang="en-US" dirty="0"/>
              <a:t> (a circuit that adds 1 to a 4-bit binary number)</a:t>
            </a:r>
          </a:p>
        </p:txBody>
      </p:sp>
      <p:pic>
        <p:nvPicPr>
          <p:cNvPr id="1832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175" y="2847975"/>
            <a:ext cx="75247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Using a half-adder and three full-</a:t>
            </a:r>
            <a:r>
              <a:rPr lang="en-US" dirty="0" err="1"/>
              <a:t>adeders</a:t>
            </a:r>
            <a:r>
              <a:rPr lang="en-US" dirty="0"/>
              <a:t> design a 4-bit combinational circuit </a:t>
            </a:r>
            <a:r>
              <a:rPr lang="en-US" dirty="0" err="1"/>
              <a:t>decrementer</a:t>
            </a:r>
            <a:r>
              <a:rPr lang="en-US" dirty="0"/>
              <a:t> (a circuit that subtracts 1 from a 4-bit binary number)</a:t>
            </a:r>
          </a:p>
        </p:txBody>
      </p:sp>
      <p:pic>
        <p:nvPicPr>
          <p:cNvPr id="22835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338" y="2962275"/>
            <a:ext cx="682942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Design a combinational circuit that compares two 4-bit numbers to check if they are equal. The circuit output is equal to 1 if two numbers are equal and 0 otherwise.</a:t>
            </a:r>
          </a:p>
        </p:txBody>
      </p:sp>
      <p:pic>
        <p:nvPicPr>
          <p:cNvPr id="2416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0288" y="3267075"/>
            <a:ext cx="37433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Procedure</a:t>
            </a:r>
            <a:br>
              <a:rPr lang="en-US" dirty="0"/>
            </a:br>
            <a:r>
              <a:rPr lang="en-US" dirty="0"/>
              <a:t>BCD-to-Excess 3 Converter</a:t>
            </a:r>
          </a:p>
        </p:txBody>
      </p:sp>
      <p:graphicFrame>
        <p:nvGraphicFramePr>
          <p:cNvPr id="488980" name="Group 532"/>
          <p:cNvGraphicFramePr>
            <a:graphicFrameLocks noGrp="1"/>
          </p:cNvGraphicFramePr>
          <p:nvPr/>
        </p:nvGraphicFramePr>
        <p:xfrm>
          <a:off x="971550" y="1630363"/>
          <a:ext cx="2162175" cy="5038731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 B  C  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  x  y  z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x  x  x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graphicFrame>
        <p:nvGraphicFramePr>
          <p:cNvPr id="488956" name="Group 508"/>
          <p:cNvGraphicFramePr>
            <a:graphicFrameLocks noGrp="1"/>
          </p:cNvGraphicFramePr>
          <p:nvPr/>
        </p:nvGraphicFramePr>
        <p:xfrm>
          <a:off x="3671888" y="1449388"/>
          <a:ext cx="2339975" cy="1811973"/>
        </p:xfrm>
        <a:graphic>
          <a:graphicData uri="http://schemas.openxmlformats.org/drawingml/2006/table">
            <a:tbl>
              <a:tblPr/>
              <a:tblGrid>
                <a:gridCol w="1285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636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2541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38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7813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0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858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488958" name="Group 510"/>
          <p:cNvGraphicFramePr>
            <a:graphicFrameLocks noGrp="1"/>
          </p:cNvGraphicFramePr>
          <p:nvPr/>
        </p:nvGraphicFramePr>
        <p:xfrm>
          <a:off x="6372225" y="1449388"/>
          <a:ext cx="2339975" cy="1811973"/>
        </p:xfrm>
        <a:graphic>
          <a:graphicData uri="http://schemas.openxmlformats.org/drawingml/2006/table">
            <a:tbl>
              <a:tblPr/>
              <a:tblGrid>
                <a:gridCol w="1285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63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2541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38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7813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0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858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488960" name="Group 512"/>
          <p:cNvGraphicFramePr>
            <a:graphicFrameLocks noGrp="1"/>
          </p:cNvGraphicFramePr>
          <p:nvPr/>
        </p:nvGraphicFramePr>
        <p:xfrm>
          <a:off x="3671888" y="3957638"/>
          <a:ext cx="2339975" cy="1811973"/>
        </p:xfrm>
        <a:graphic>
          <a:graphicData uri="http://schemas.openxmlformats.org/drawingml/2006/table">
            <a:tbl>
              <a:tblPr/>
              <a:tblGrid>
                <a:gridCol w="1285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636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2541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38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7813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0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858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488962" name="Group 514"/>
          <p:cNvGraphicFramePr>
            <a:graphicFrameLocks noGrp="1"/>
          </p:cNvGraphicFramePr>
          <p:nvPr/>
        </p:nvGraphicFramePr>
        <p:xfrm>
          <a:off x="6372225" y="3957638"/>
          <a:ext cx="2339975" cy="1811973"/>
        </p:xfrm>
        <a:graphic>
          <a:graphicData uri="http://schemas.openxmlformats.org/drawingml/2006/table">
            <a:tbl>
              <a:tblPr/>
              <a:tblGrid>
                <a:gridCol w="1285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63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2541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38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7813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0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858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88963" name="AutoShape 515"/>
          <p:cNvSpPr>
            <a:spLocks noChangeArrowheads="1"/>
          </p:cNvSpPr>
          <p:nvPr/>
        </p:nvSpPr>
        <p:spPr bwMode="auto">
          <a:xfrm>
            <a:off x="4017963" y="2443163"/>
            <a:ext cx="1695450" cy="4746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C00FF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88964" name="AutoShape 516"/>
          <p:cNvSpPr>
            <a:spLocks noChangeArrowheads="1"/>
          </p:cNvSpPr>
          <p:nvPr/>
        </p:nvSpPr>
        <p:spPr bwMode="auto">
          <a:xfrm>
            <a:off x="4481513" y="2154238"/>
            <a:ext cx="720725" cy="4873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88965" name="AutoShape 517"/>
          <p:cNvSpPr>
            <a:spLocks noChangeArrowheads="1"/>
          </p:cNvSpPr>
          <p:nvPr/>
        </p:nvSpPr>
        <p:spPr bwMode="auto">
          <a:xfrm>
            <a:off x="4964113" y="2151063"/>
            <a:ext cx="720725" cy="4873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33CC33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88966" name="AutoShape 518"/>
          <p:cNvSpPr>
            <a:spLocks/>
          </p:cNvSpPr>
          <p:nvPr/>
        </p:nvSpPr>
        <p:spPr bwMode="auto">
          <a:xfrm rot="-5400000">
            <a:off x="7323138" y="1498600"/>
            <a:ext cx="458788" cy="719137"/>
          </a:xfrm>
          <a:prstGeom prst="leftBracket">
            <a:avLst>
              <a:gd name="adj" fmla="val 11524"/>
            </a:avLst>
          </a:prstGeom>
          <a:noFill/>
          <a:ln w="28575">
            <a:solidFill>
              <a:srgbClr val="CC00FF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88967" name="AutoShape 519"/>
          <p:cNvSpPr>
            <a:spLocks/>
          </p:cNvSpPr>
          <p:nvPr/>
        </p:nvSpPr>
        <p:spPr bwMode="auto">
          <a:xfrm rot="16200000" flipH="1">
            <a:off x="7341394" y="2569369"/>
            <a:ext cx="441325" cy="719137"/>
          </a:xfrm>
          <a:prstGeom prst="leftBracket">
            <a:avLst>
              <a:gd name="adj" fmla="val 11980"/>
            </a:avLst>
          </a:prstGeom>
          <a:noFill/>
          <a:ln w="28575">
            <a:solidFill>
              <a:srgbClr val="CC00FF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88968" name="AutoShape 520"/>
          <p:cNvSpPr>
            <a:spLocks/>
          </p:cNvSpPr>
          <p:nvPr/>
        </p:nvSpPr>
        <p:spPr bwMode="auto">
          <a:xfrm rot="-5400000">
            <a:off x="7791450" y="1498600"/>
            <a:ext cx="458788" cy="719138"/>
          </a:xfrm>
          <a:prstGeom prst="leftBracket">
            <a:avLst>
              <a:gd name="adj" fmla="val 11524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88969" name="AutoShape 521"/>
          <p:cNvSpPr>
            <a:spLocks/>
          </p:cNvSpPr>
          <p:nvPr/>
        </p:nvSpPr>
        <p:spPr bwMode="auto">
          <a:xfrm rot="16200000" flipH="1">
            <a:off x="7809706" y="2569369"/>
            <a:ext cx="441325" cy="719138"/>
          </a:xfrm>
          <a:prstGeom prst="leftBracket">
            <a:avLst>
              <a:gd name="adj" fmla="val 1198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88970" name="AutoShape 522"/>
          <p:cNvSpPr>
            <a:spLocks noChangeArrowheads="1"/>
          </p:cNvSpPr>
          <p:nvPr/>
        </p:nvSpPr>
        <p:spPr bwMode="auto">
          <a:xfrm>
            <a:off x="6694488" y="2163763"/>
            <a:ext cx="361950" cy="4873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33CC33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88971" name="AutoShape 523"/>
          <p:cNvSpPr>
            <a:spLocks noChangeArrowheads="1"/>
          </p:cNvSpPr>
          <p:nvPr/>
        </p:nvSpPr>
        <p:spPr bwMode="auto">
          <a:xfrm>
            <a:off x="4022725" y="4357688"/>
            <a:ext cx="274638" cy="10795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C00FF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88972" name="AutoShape 524"/>
          <p:cNvSpPr>
            <a:spLocks noChangeArrowheads="1"/>
          </p:cNvSpPr>
          <p:nvPr/>
        </p:nvSpPr>
        <p:spPr bwMode="auto">
          <a:xfrm>
            <a:off x="4956175" y="4367213"/>
            <a:ext cx="274638" cy="1050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88973" name="AutoShape 525"/>
          <p:cNvSpPr>
            <a:spLocks/>
          </p:cNvSpPr>
          <p:nvPr/>
        </p:nvSpPr>
        <p:spPr bwMode="auto">
          <a:xfrm>
            <a:off x="8091488" y="4362450"/>
            <a:ext cx="539750" cy="1079500"/>
          </a:xfrm>
          <a:prstGeom prst="leftBracket">
            <a:avLst>
              <a:gd name="adj" fmla="val 14704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88974" name="AutoShape 526"/>
          <p:cNvSpPr>
            <a:spLocks/>
          </p:cNvSpPr>
          <p:nvPr/>
        </p:nvSpPr>
        <p:spPr bwMode="auto">
          <a:xfrm flipH="1">
            <a:off x="6434138" y="4367213"/>
            <a:ext cx="620712" cy="1079500"/>
          </a:xfrm>
          <a:prstGeom prst="leftBracket">
            <a:avLst>
              <a:gd name="adj" fmla="val 12786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88975" name="Text Box 527"/>
          <p:cNvSpPr txBox="1">
            <a:spLocks noChangeArrowheads="1"/>
          </p:cNvSpPr>
          <p:nvPr/>
        </p:nvSpPr>
        <p:spPr bwMode="auto">
          <a:xfrm>
            <a:off x="3851275" y="3429000"/>
            <a:ext cx="21590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BC+BD</a:t>
            </a:r>
          </a:p>
        </p:txBody>
      </p:sp>
      <p:sp>
        <p:nvSpPr>
          <p:cNvPr id="488976" name="Text Box 528"/>
          <p:cNvSpPr txBox="1">
            <a:spLocks noChangeArrowheads="1"/>
          </p:cNvSpPr>
          <p:nvPr/>
        </p:nvSpPr>
        <p:spPr bwMode="auto">
          <a:xfrm>
            <a:off x="6551613" y="3429000"/>
            <a:ext cx="2341562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B’C+B’D+BC’D’</a:t>
            </a:r>
          </a:p>
        </p:txBody>
      </p:sp>
      <p:sp>
        <p:nvSpPr>
          <p:cNvPr id="488977" name="Text Box 529"/>
          <p:cNvSpPr txBox="1">
            <a:spLocks noChangeArrowheads="1"/>
          </p:cNvSpPr>
          <p:nvPr/>
        </p:nvSpPr>
        <p:spPr bwMode="auto">
          <a:xfrm>
            <a:off x="3851275" y="5949950"/>
            <a:ext cx="21590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C’D’+CD</a:t>
            </a:r>
          </a:p>
        </p:txBody>
      </p:sp>
      <p:sp>
        <p:nvSpPr>
          <p:cNvPr id="488978" name="Text Box 530"/>
          <p:cNvSpPr txBox="1">
            <a:spLocks noChangeArrowheads="1"/>
          </p:cNvSpPr>
          <p:nvPr/>
        </p:nvSpPr>
        <p:spPr bwMode="auto">
          <a:xfrm>
            <a:off x="6551613" y="5949950"/>
            <a:ext cx="21590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D’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8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8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8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8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8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8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8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8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8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8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8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8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8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8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8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8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8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8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8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8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963" grpId="0" animBg="1"/>
      <p:bldP spid="488964" grpId="0" animBg="1"/>
      <p:bldP spid="488965" grpId="0" animBg="1"/>
      <p:bldP spid="488966" grpId="0" animBg="1"/>
      <p:bldP spid="488967" grpId="0" animBg="1"/>
      <p:bldP spid="488968" grpId="0" animBg="1"/>
      <p:bldP spid="488969" grpId="0" animBg="1"/>
      <p:bldP spid="488970" grpId="0" animBg="1"/>
      <p:bldP spid="488971" grpId="0" animBg="1"/>
      <p:bldP spid="488972" grpId="0" animBg="1"/>
      <p:bldP spid="488973" grpId="0" animBg="1"/>
      <p:bldP spid="488974" grpId="0" animBg="1"/>
      <p:bldP spid="488975" grpId="0"/>
      <p:bldP spid="488976" grpId="0"/>
      <p:bldP spid="488977" grpId="0"/>
      <p:bldP spid="4889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Procedure</a:t>
            </a:r>
            <a:br>
              <a:rPr lang="en-US" dirty="0"/>
            </a:br>
            <a:r>
              <a:rPr lang="en-US" dirty="0"/>
              <a:t>BCD-to-Excess 3 Converter</a:t>
            </a:r>
          </a:p>
        </p:txBody>
      </p:sp>
      <p:graphicFrame>
        <p:nvGraphicFramePr>
          <p:cNvPr id="489552" name="Group 80"/>
          <p:cNvGraphicFramePr>
            <a:graphicFrameLocks noGrp="1"/>
          </p:cNvGraphicFramePr>
          <p:nvPr/>
        </p:nvGraphicFramePr>
        <p:xfrm>
          <a:off x="971550" y="1630363"/>
          <a:ext cx="2162175" cy="5038731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 B  C  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  x  y  z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graphicFrame>
        <p:nvGraphicFramePr>
          <p:cNvPr id="489546" name="Object 74"/>
          <p:cNvGraphicFramePr>
            <a:graphicFrameLocks noChangeAspect="1"/>
          </p:cNvGraphicFramePr>
          <p:nvPr/>
        </p:nvGraphicFramePr>
        <p:xfrm>
          <a:off x="3355975" y="1679575"/>
          <a:ext cx="5656263" cy="38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4" imgW="3196742" imgH="2201144" progId="">
                  <p:embed/>
                </p:oleObj>
              </mc:Choice>
              <mc:Fallback>
                <p:oleObj name="Visio" r:id="rId4" imgW="3196742" imgH="220114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1679575"/>
                        <a:ext cx="5656263" cy="389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47" name="Text Box 75"/>
          <p:cNvSpPr txBox="1">
            <a:spLocks noChangeArrowheads="1"/>
          </p:cNvSpPr>
          <p:nvPr/>
        </p:nvSpPr>
        <p:spPr bwMode="auto">
          <a:xfrm>
            <a:off x="3671888" y="5768975"/>
            <a:ext cx="21590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89548" name="Text Box 76"/>
          <p:cNvSpPr txBox="1">
            <a:spLocks noChangeArrowheads="1"/>
          </p:cNvSpPr>
          <p:nvPr/>
        </p:nvSpPr>
        <p:spPr bwMode="auto">
          <a:xfrm>
            <a:off x="3671888" y="6129338"/>
            <a:ext cx="2700337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B’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’</a:t>
            </a:r>
          </a:p>
        </p:txBody>
      </p:sp>
      <p:sp>
        <p:nvSpPr>
          <p:cNvPr id="489549" name="Text Box 77"/>
          <p:cNvSpPr txBox="1">
            <a:spLocks noChangeArrowheads="1"/>
          </p:cNvSpPr>
          <p:nvPr/>
        </p:nvSpPr>
        <p:spPr bwMode="auto">
          <a:xfrm>
            <a:off x="6551613" y="5768975"/>
            <a:ext cx="18002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CD</a:t>
            </a:r>
          </a:p>
        </p:txBody>
      </p:sp>
      <p:sp>
        <p:nvSpPr>
          <p:cNvPr id="489550" name="Text Box 78"/>
          <p:cNvSpPr txBox="1">
            <a:spLocks noChangeArrowheads="1"/>
          </p:cNvSpPr>
          <p:nvPr/>
        </p:nvSpPr>
        <p:spPr bwMode="auto">
          <a:xfrm>
            <a:off x="6551613" y="6129338"/>
            <a:ext cx="1620837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D’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4503</TotalTime>
  <Words>5149</Words>
  <Application>Microsoft Office PowerPoint</Application>
  <PresentationFormat>On-screen Show (4:3)</PresentationFormat>
  <Paragraphs>1902</Paragraphs>
  <Slides>79</Slides>
  <Notes>70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82" baseType="lpstr">
      <vt:lpstr>Oriel</vt:lpstr>
      <vt:lpstr>Visio</vt:lpstr>
      <vt:lpstr>Equation</vt:lpstr>
      <vt:lpstr>CSE 205: Digital Logic Design</vt:lpstr>
      <vt:lpstr>Logic Circuits</vt:lpstr>
      <vt:lpstr>Combinational Circuits</vt:lpstr>
      <vt:lpstr>Combinational Circuits</vt:lpstr>
      <vt:lpstr>Analysis Procedure Boolean Expression Approach</vt:lpstr>
      <vt:lpstr>Analysis Procedure Truth Table Approach</vt:lpstr>
      <vt:lpstr>Design Procedure</vt:lpstr>
      <vt:lpstr>Design Procedure BCD-to-Excess 3 Converter</vt:lpstr>
      <vt:lpstr>Design Procedure BCD-to-Excess 3 Converter</vt:lpstr>
      <vt:lpstr>Binary Adder</vt:lpstr>
      <vt:lpstr>Binary Adder</vt:lpstr>
      <vt:lpstr>Binary Adder</vt:lpstr>
      <vt:lpstr>Binary Adder</vt:lpstr>
      <vt:lpstr>Binary Adder</vt:lpstr>
      <vt:lpstr>Binary Adder</vt:lpstr>
      <vt:lpstr>Four-Bit Binary Adder</vt:lpstr>
      <vt:lpstr>Carry Lookahead Logic</vt:lpstr>
      <vt:lpstr>Carry Lookahead Logic</vt:lpstr>
      <vt:lpstr>Carry Lookahead Logic</vt:lpstr>
      <vt:lpstr>4-Bit Adder with Carry Lookahead</vt:lpstr>
      <vt:lpstr>Binary Subtractor</vt:lpstr>
      <vt:lpstr>Binary Adder</vt:lpstr>
      <vt:lpstr>Binary Subtractor</vt:lpstr>
      <vt:lpstr>Binary Adder/Subtractor</vt:lpstr>
      <vt:lpstr>Overflow</vt:lpstr>
      <vt:lpstr>Overflow</vt:lpstr>
      <vt:lpstr>Overflow</vt:lpstr>
      <vt:lpstr>Overflow</vt:lpstr>
      <vt:lpstr>Decimal Adder</vt:lpstr>
      <vt:lpstr>BCD Adder</vt:lpstr>
      <vt:lpstr>BCD Adder</vt:lpstr>
      <vt:lpstr>BCD Adder</vt:lpstr>
      <vt:lpstr>BCD Adder</vt:lpstr>
      <vt:lpstr>Binary Multipilier</vt:lpstr>
      <vt:lpstr>Binary Multipilier</vt:lpstr>
      <vt:lpstr>Magnitude Comparator</vt:lpstr>
      <vt:lpstr>Magnitude Comparator</vt:lpstr>
      <vt:lpstr>Decoders</vt:lpstr>
      <vt:lpstr>Decoders</vt:lpstr>
      <vt:lpstr>Decoders</vt:lpstr>
      <vt:lpstr>Decoders</vt:lpstr>
      <vt:lpstr>Decoders</vt:lpstr>
      <vt:lpstr>Decoders</vt:lpstr>
      <vt:lpstr>Decoders</vt:lpstr>
      <vt:lpstr>Decoders</vt:lpstr>
      <vt:lpstr>Implementation Using Decoders</vt:lpstr>
      <vt:lpstr>Implementation Using Decoders</vt:lpstr>
      <vt:lpstr>Implementation Using Decoders</vt:lpstr>
      <vt:lpstr>Implementation Using Decoders</vt:lpstr>
      <vt:lpstr>Implementation Using Decoders</vt:lpstr>
      <vt:lpstr>Encoders</vt:lpstr>
      <vt:lpstr>Encoders</vt:lpstr>
      <vt:lpstr>Priority Encoders</vt:lpstr>
      <vt:lpstr>Priority Encoders</vt:lpstr>
      <vt:lpstr>Multiplexers</vt:lpstr>
      <vt:lpstr>Multiplexers</vt:lpstr>
      <vt:lpstr>Multiplexers</vt:lpstr>
      <vt:lpstr>Multiplexers</vt:lpstr>
      <vt:lpstr>Implementation Using Multiplexers</vt:lpstr>
      <vt:lpstr>Implementation Using Multiplexers</vt:lpstr>
      <vt:lpstr>Implementation Using Multiplexers</vt:lpstr>
      <vt:lpstr>Implementation Using Multiplexers</vt:lpstr>
      <vt:lpstr>Implementation Using Multiplexers</vt:lpstr>
      <vt:lpstr>Multiplexer Expansion 8-to-1 MUX using Dual 4-to-1 MUX</vt:lpstr>
      <vt:lpstr>DeMultiplexers</vt:lpstr>
      <vt:lpstr>DeMultiplexers / Decoders</vt:lpstr>
      <vt:lpstr>Demultiplexers</vt:lpstr>
      <vt:lpstr>Three-State Gates</vt:lpstr>
      <vt:lpstr>Three-State Gates 2-to-1-line mux </vt:lpstr>
      <vt:lpstr>Three-State Gates 4-to-1-line mux 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</vt:vector>
  </TitlesOfParts>
  <Company>BUET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lenovo</cp:lastModifiedBy>
  <cp:revision>635</cp:revision>
  <dcterms:created xsi:type="dcterms:W3CDTF">2012-03-31T05:29:50Z</dcterms:created>
  <dcterms:modified xsi:type="dcterms:W3CDTF">2024-01-07T08:02:46Z</dcterms:modified>
</cp:coreProperties>
</file>