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4"/>
  </p:notesMasterIdLst>
  <p:sldIdLst>
    <p:sldId id="256" r:id="rId2"/>
    <p:sldId id="307" r:id="rId3"/>
    <p:sldId id="316" r:id="rId4"/>
    <p:sldId id="309" r:id="rId5"/>
    <p:sldId id="259" r:id="rId6"/>
    <p:sldId id="317" r:id="rId7"/>
    <p:sldId id="318" r:id="rId8"/>
    <p:sldId id="323" r:id="rId9"/>
    <p:sldId id="319" r:id="rId10"/>
    <p:sldId id="326" r:id="rId11"/>
    <p:sldId id="325" r:id="rId12"/>
    <p:sldId id="324" r:id="rId13"/>
    <p:sldId id="320" r:id="rId14"/>
    <p:sldId id="327" r:id="rId15"/>
    <p:sldId id="328" r:id="rId16"/>
    <p:sldId id="329" r:id="rId17"/>
    <p:sldId id="321" r:id="rId18"/>
    <p:sldId id="322" r:id="rId19"/>
    <p:sldId id="330" r:id="rId20"/>
    <p:sldId id="331" r:id="rId21"/>
    <p:sldId id="332" r:id="rId22"/>
    <p:sldId id="333" r:id="rId23"/>
  </p:sldIdLst>
  <p:sldSz cx="9144000" cy="5143500" type="screen16x9"/>
  <p:notesSz cx="6858000" cy="9144000"/>
  <p:embeddedFontLst>
    <p:embeddedFont>
      <p:font typeface="Fira Sans Extra Condensed SemiBold"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Livvic" panose="020B0604020202020204" charset="0"/>
      <p:regular r:id="rId33"/>
      <p:bold r:id="rId34"/>
      <p:italic r:id="rId35"/>
      <p:boldItalic r:id="rId36"/>
    </p:embeddedFont>
    <p:embeddedFont>
      <p:font typeface="Baskerville Old Face" panose="02020602080505020303" pitchFamily="18" charset="0"/>
      <p:regular r:id="rId37"/>
    </p:embeddedFont>
    <p:embeddedFont>
      <p:font typeface="Poppin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A30450-E89B-43E8-882E-DC634594D272}">
  <a:tblStyle styleId="{FFA30450-E89B-43E8-882E-DC634594D2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63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57462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05bac666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05bac666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3250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1870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930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743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1971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342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884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7407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918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7782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1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0516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014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945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466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496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587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50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afa3d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05afa3d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658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641550" y="3475338"/>
            <a:ext cx="5860800" cy="409500"/>
          </a:xfrm>
          <a:prstGeom prst="rect">
            <a:avLst/>
          </a:prstGeom>
          <a:solidFill>
            <a:schemeClr val="accen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p:nvPr/>
        </p:nvSpPr>
        <p:spPr>
          <a:xfrm rot="10800000" flipH="1">
            <a:off x="-527875" y="-1091222"/>
            <a:ext cx="4596342"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5050" y="142150"/>
            <a:ext cx="289975" cy="919425"/>
            <a:chOff x="205050" y="142150"/>
            <a:chExt cx="289975" cy="919425"/>
          </a:xfrm>
        </p:grpSpPr>
        <p:sp>
          <p:nvSpPr>
            <p:cNvPr id="12" name="Google Shape;12;p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842050" y="321875"/>
            <a:ext cx="2301900" cy="3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txBox="1">
            <a:spLocks noGrp="1"/>
          </p:cNvSpPr>
          <p:nvPr>
            <p:ph type="ctrTitle"/>
          </p:nvPr>
        </p:nvSpPr>
        <p:spPr>
          <a:xfrm>
            <a:off x="715100" y="801463"/>
            <a:ext cx="7713900" cy="2598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017950" y="2882285"/>
            <a:ext cx="51081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787200" y="1129800"/>
            <a:ext cx="1569600" cy="1568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017950" y="3718444"/>
            <a:ext cx="51081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3"/>
          <p:cNvSpPr/>
          <p:nvPr/>
        </p:nvSpPr>
        <p:spPr>
          <a:xfrm flipH="1">
            <a:off x="-595608" y="3573075"/>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533563" y="3088600"/>
            <a:ext cx="510050" cy="919425"/>
            <a:chOff x="257500" y="825775"/>
            <a:chExt cx="510050" cy="919425"/>
          </a:xfrm>
        </p:grpSpPr>
        <p:sp>
          <p:nvSpPr>
            <p:cNvPr id="32" name="Google Shape;32;p3"/>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rot="10800000">
            <a:off x="4846137" y="-148293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3"/>
          <p:cNvGrpSpPr/>
          <p:nvPr/>
        </p:nvGrpSpPr>
        <p:grpSpPr>
          <a:xfrm rot="-5400000">
            <a:off x="7787500" y="-170500"/>
            <a:ext cx="289975" cy="919425"/>
            <a:chOff x="205050" y="142150"/>
            <a:chExt cx="289975" cy="919425"/>
          </a:xfrm>
        </p:grpSpPr>
        <p:sp>
          <p:nvSpPr>
            <p:cNvPr id="52" name="Google Shape;52;p3"/>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4"/>
        <p:cNvGrpSpPr/>
        <p:nvPr/>
      </p:nvGrpSpPr>
      <p:grpSpPr>
        <a:xfrm>
          <a:off x="0" y="0"/>
          <a:ext cx="0" cy="0"/>
          <a:chOff x="0" y="0"/>
          <a:chExt cx="0" cy="0"/>
        </a:xfrm>
      </p:grpSpPr>
      <p:sp>
        <p:nvSpPr>
          <p:cNvPr id="415" name="Google Shape;415;p25"/>
          <p:cNvSpPr/>
          <p:nvPr/>
        </p:nvSpPr>
        <p:spPr>
          <a:xfrm>
            <a:off x="-776550" y="4087225"/>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7625825" y="3004225"/>
            <a:ext cx="15183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0" y="2289825"/>
            <a:ext cx="12102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5"/>
          <p:cNvGrpSpPr/>
          <p:nvPr/>
        </p:nvGrpSpPr>
        <p:grpSpPr>
          <a:xfrm rot="10800000">
            <a:off x="671963" y="3892950"/>
            <a:ext cx="510050" cy="919425"/>
            <a:chOff x="257500" y="825775"/>
            <a:chExt cx="510050" cy="919425"/>
          </a:xfrm>
        </p:grpSpPr>
        <p:sp>
          <p:nvSpPr>
            <p:cNvPr id="419" name="Google Shape;419;p2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5"/>
          <p:cNvSpPr/>
          <p:nvPr/>
        </p:nvSpPr>
        <p:spPr>
          <a:xfrm rot="-5400000">
            <a:off x="641200" y="110946"/>
            <a:ext cx="1189500" cy="9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rot="10800000" flipH="1">
            <a:off x="5400589" y="-1322603"/>
            <a:ext cx="3913985" cy="308296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5"/>
          <p:cNvGrpSpPr/>
          <p:nvPr/>
        </p:nvGrpSpPr>
        <p:grpSpPr>
          <a:xfrm rot="10800000">
            <a:off x="8642800" y="602475"/>
            <a:ext cx="69900" cy="579625"/>
            <a:chOff x="8904375" y="2444650"/>
            <a:chExt cx="69900" cy="579625"/>
          </a:xfrm>
        </p:grpSpPr>
        <p:sp>
          <p:nvSpPr>
            <p:cNvPr id="440" name="Google Shape;440;p25"/>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marL="914400" lvl="1"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marL="1371600" lvl="2"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marL="1828800" lvl="3"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marL="2286000" lvl="4"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marL="2743200" lvl="5"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marL="3200400" lvl="6"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marL="3657600" lvl="7"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marL="4114800" lvl="8"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7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rxiv.org/abs/2102.0925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cademia.edu/80212156/"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205.6745v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90"/>
        <p:cNvGrpSpPr/>
        <p:nvPr/>
      </p:nvGrpSpPr>
      <p:grpSpPr>
        <a:xfrm>
          <a:off x="0" y="0"/>
          <a:ext cx="0" cy="0"/>
          <a:chOff x="0" y="0"/>
          <a:chExt cx="0" cy="0"/>
        </a:xfrm>
      </p:grpSpPr>
      <p:grpSp>
        <p:nvGrpSpPr>
          <p:cNvPr id="36" name="Google Shape;1851;p31"/>
          <p:cNvGrpSpPr/>
          <p:nvPr/>
        </p:nvGrpSpPr>
        <p:grpSpPr>
          <a:xfrm rot="2132650" flipH="1">
            <a:off x="7767291" y="1849597"/>
            <a:ext cx="694862" cy="1072435"/>
            <a:chOff x="3858200" y="2567325"/>
            <a:chExt cx="1036875" cy="1348425"/>
          </a:xfrm>
          <a:solidFill>
            <a:schemeClr val="tx2"/>
          </a:solidFill>
        </p:grpSpPr>
        <p:sp>
          <p:nvSpPr>
            <p:cNvPr id="37"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8"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9"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0"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1"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2"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3"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4"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5"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6"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7"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72" name="Google Shape;1851;p31"/>
          <p:cNvGrpSpPr/>
          <p:nvPr/>
        </p:nvGrpSpPr>
        <p:grpSpPr>
          <a:xfrm rot="-465838" flipH="1">
            <a:off x="1924301" y="970797"/>
            <a:ext cx="694862" cy="1072435"/>
            <a:chOff x="3858200" y="2567325"/>
            <a:chExt cx="1036875" cy="1348425"/>
          </a:xfrm>
        </p:grpSpPr>
        <p:sp>
          <p:nvSpPr>
            <p:cNvPr id="73"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851;p31"/>
          <p:cNvGrpSpPr/>
          <p:nvPr/>
        </p:nvGrpSpPr>
        <p:grpSpPr>
          <a:xfrm rot="19939745" flipH="1">
            <a:off x="1444478" y="3186025"/>
            <a:ext cx="772424" cy="1116032"/>
            <a:chOff x="3858200" y="2567325"/>
            <a:chExt cx="1036875" cy="1348425"/>
          </a:xfrm>
          <a:solidFill>
            <a:schemeClr val="bg2"/>
          </a:solidFill>
        </p:grpSpPr>
        <p:sp>
          <p:nvSpPr>
            <p:cNvPr id="61"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851;p31"/>
          <p:cNvGrpSpPr/>
          <p:nvPr/>
        </p:nvGrpSpPr>
        <p:grpSpPr>
          <a:xfrm rot="-465838" flipH="1">
            <a:off x="4159779" y="202601"/>
            <a:ext cx="694862" cy="1072435"/>
            <a:chOff x="3858200" y="2567325"/>
            <a:chExt cx="1036875" cy="1348425"/>
          </a:xfrm>
          <a:solidFill>
            <a:schemeClr val="bg2"/>
          </a:solidFill>
        </p:grpSpPr>
        <p:sp>
          <p:nvSpPr>
            <p:cNvPr id="25"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6"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7"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8"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9"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0"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1"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2"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3"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4"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5"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48" name="Google Shape;1851;p31"/>
          <p:cNvGrpSpPr/>
          <p:nvPr/>
        </p:nvGrpSpPr>
        <p:grpSpPr>
          <a:xfrm rot="-465838" flipH="1">
            <a:off x="5667097" y="1394886"/>
            <a:ext cx="694862" cy="1072435"/>
            <a:chOff x="3858200" y="2567325"/>
            <a:chExt cx="1036875" cy="1348425"/>
          </a:xfrm>
        </p:grpSpPr>
        <p:sp>
          <p:nvSpPr>
            <p:cNvPr id="49"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30"/>
          <p:cNvSpPr/>
          <p:nvPr/>
        </p:nvSpPr>
        <p:spPr>
          <a:xfrm>
            <a:off x="4199007" y="2781214"/>
            <a:ext cx="4931099" cy="3884224"/>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p>
        </p:txBody>
      </p:sp>
      <p:sp>
        <p:nvSpPr>
          <p:cNvPr id="492" name="Google Shape;492;p30"/>
          <p:cNvSpPr/>
          <p:nvPr/>
        </p:nvSpPr>
        <p:spPr>
          <a:xfrm rot="-5400000">
            <a:off x="-1126245" y="3242933"/>
            <a:ext cx="30249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txBox="1">
            <a:spLocks noGrp="1"/>
          </p:cNvSpPr>
          <p:nvPr>
            <p:ph type="ctrTitle"/>
          </p:nvPr>
        </p:nvSpPr>
        <p:spPr>
          <a:xfrm>
            <a:off x="553239" y="1121566"/>
            <a:ext cx="7713900" cy="2598000"/>
          </a:xfrm>
          <a:prstGeom prst="rect">
            <a:avLst/>
          </a:prstGeom>
        </p:spPr>
        <p:txBody>
          <a:bodyPr spcFirstLastPara="1" wrap="square" lIns="91425" tIns="91425" rIns="91425" bIns="91425" anchor="b" anchorCtr="0">
            <a:noAutofit/>
          </a:bodyPr>
          <a:lstStyle/>
          <a:p>
            <a:r>
              <a:rPr lang="en-US" sz="4000" dirty="0"/>
              <a:t>Comparative Evaluation of Fingerprint-Based Gender Classification (CNN)</a:t>
            </a:r>
          </a:p>
        </p:txBody>
      </p:sp>
      <p:grpSp>
        <p:nvGrpSpPr>
          <p:cNvPr id="495" name="Google Shape;495;p30"/>
          <p:cNvGrpSpPr/>
          <p:nvPr/>
        </p:nvGrpSpPr>
        <p:grpSpPr>
          <a:xfrm rot="5400000">
            <a:off x="7707025" y="4148775"/>
            <a:ext cx="510050" cy="919425"/>
            <a:chOff x="257500" y="825775"/>
            <a:chExt cx="510050" cy="919425"/>
          </a:xfrm>
        </p:grpSpPr>
        <p:sp>
          <p:nvSpPr>
            <p:cNvPr id="496" name="Google Shape;496;p30"/>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1851;p31"/>
          <p:cNvGrpSpPr/>
          <p:nvPr/>
        </p:nvGrpSpPr>
        <p:grpSpPr>
          <a:xfrm rot="19912014" flipH="1">
            <a:off x="4506546" y="3481871"/>
            <a:ext cx="694862" cy="1072435"/>
            <a:chOff x="3858200" y="2567325"/>
            <a:chExt cx="1036875" cy="1348425"/>
          </a:xfrm>
          <a:solidFill>
            <a:schemeClr val="accent1">
              <a:lumMod val="90000"/>
            </a:schemeClr>
          </a:solidFill>
        </p:grpSpPr>
        <p:sp>
          <p:nvSpPr>
            <p:cNvPr id="85"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6"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7"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8"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9"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0"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1"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2"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3"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4"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5"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96" name="Picture 2" descr="https://lh5.googleusercontent.com/vNlxLHptgMoPDLE-7Q1zbLeLbPz6SYaEWWKhsV73aKdWFfw7uqX3-sgpfDFA3slGbQz-4Wtp-bigcoI-4poLaeezj_xg1eqBkvrO1vN1jynsvqj0mEYBkBlAWP8neuKiEAH8BEtGlYFBYmjRsmiJRduHa4l5X64U7efRJ3MKtPyP7RFVAZmxsXGVtx7_vwNLC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60" y="148963"/>
            <a:ext cx="1291105" cy="616727"/>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p:cNvSpPr txBox="1"/>
          <p:nvPr/>
        </p:nvSpPr>
        <p:spPr>
          <a:xfrm>
            <a:off x="8571536" y="4793938"/>
            <a:ext cx="456124" cy="400110"/>
          </a:xfrm>
          <a:prstGeom prst="rect">
            <a:avLst/>
          </a:prstGeom>
          <a:noFill/>
        </p:spPr>
        <p:txBody>
          <a:bodyPr wrap="square" rtlCol="0">
            <a:spAutoFit/>
          </a:bodyPr>
          <a:lstStyle/>
          <a:p>
            <a:pPr algn="ctr"/>
            <a:r>
              <a:rPr lang="en-US" sz="2000" b="1" dirty="0" smtClean="0"/>
              <a:t>1</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442532" y="2128520"/>
            <a:ext cx="7237926" cy="1832122"/>
          </a:xfrm>
          <a:prstGeom prst="rect">
            <a:avLst/>
          </a:prstGeom>
        </p:spPr>
        <p:txBody>
          <a:bodyPr spcFirstLastPara="1" wrap="square" lIns="91425" tIns="91425" rIns="91425" bIns="91425" anchor="t" anchorCtr="0">
            <a:noAutofit/>
          </a:bodyPr>
          <a:lstStyle/>
          <a:p>
            <a:pPr marL="0" indent="0" algn="just"/>
            <a:r>
              <a:rPr lang="en-US" sz="1600" dirty="0"/>
              <a:t>In this study, we preprocess the dataset adopted from the </a:t>
            </a:r>
            <a:r>
              <a:rPr lang="en-US" sz="1600" dirty="0" err="1"/>
              <a:t>Sokoto</a:t>
            </a:r>
            <a:r>
              <a:rPr lang="en-US" sz="1600" dirty="0"/>
              <a:t> Coventry Fingerprint (SOCOFing) dataset [22] contains 6,000 fingerprints belonging to 600 African subjects. There are 10 fingerprints per subject; all subjects are 18 or older. SOCOFing contains unique attributes such as labels for gender and hand and finger names. </a:t>
            </a:r>
            <a:endParaRPr dirty="0"/>
          </a:p>
        </p:txBody>
      </p:sp>
      <p:sp>
        <p:nvSpPr>
          <p:cNvPr id="587" name="Google Shape;587;p33"/>
          <p:cNvSpPr txBox="1">
            <a:spLocks noGrp="1"/>
          </p:cNvSpPr>
          <p:nvPr>
            <p:ph type="title" idx="2"/>
          </p:nvPr>
        </p:nvSpPr>
        <p:spPr>
          <a:xfrm>
            <a:off x="2156346" y="1125436"/>
            <a:ext cx="4568052" cy="668741"/>
          </a:xfrm>
          <a:prstGeom prst="rect">
            <a:avLst/>
          </a:prstGeom>
          <a:solidFill>
            <a:schemeClr val="accent1"/>
          </a:solidFill>
        </p:spPr>
        <p:txBody>
          <a:bodyPr spcFirstLastPara="1" wrap="square" lIns="91425" tIns="91425" rIns="91425" bIns="91425" anchor="ctr" anchorCtr="0">
            <a:noAutofit/>
          </a:bodyPr>
          <a:lstStyle/>
          <a:p>
            <a:r>
              <a:rPr lang="en-US" sz="4400" dirty="0"/>
              <a:t>Dataset</a:t>
            </a: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958511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3303922" y="4231439"/>
            <a:ext cx="7010353" cy="507104"/>
          </a:xfrm>
          <a:prstGeom prst="rect">
            <a:avLst/>
          </a:prstGeom>
        </p:spPr>
        <p:txBody>
          <a:bodyPr spcFirstLastPara="1" wrap="square" lIns="91425" tIns="91425" rIns="91425" bIns="91425" anchor="t" anchorCtr="0">
            <a:noAutofit/>
          </a:bodyPr>
          <a:lstStyle/>
          <a:p>
            <a:pPr marL="0" indent="0" algn="l"/>
            <a:r>
              <a:rPr lang="en-US" sz="1050" dirty="0">
                <a:latin typeface="Times New Roman" panose="02020603050405020304" pitchFamily="18" charset="0"/>
                <a:ea typeface="Times New Roman" panose="02020603050405020304" pitchFamily="18" charset="0"/>
              </a:rPr>
              <a:t>Figure 2. Images are altered into z-cut, obliteration, and central rotation.</a:t>
            </a:r>
            <a:br>
              <a:rPr lang="en-US" sz="1050" dirty="0">
                <a:latin typeface="Times New Roman" panose="02020603050405020304" pitchFamily="18" charset="0"/>
                <a:ea typeface="Times New Roman" panose="02020603050405020304" pitchFamily="18" charset="0"/>
              </a:rPr>
            </a:br>
            <a:endParaRPr lang="en-US" sz="1050" dirty="0"/>
          </a:p>
          <a:p>
            <a:pPr marL="0" indent="0" algn="l"/>
            <a:endParaRPr sz="1050" dirty="0"/>
          </a:p>
        </p:txBody>
      </p:sp>
      <p:sp>
        <p:nvSpPr>
          <p:cNvPr id="587" name="Google Shape;587;p33"/>
          <p:cNvSpPr txBox="1">
            <a:spLocks noGrp="1"/>
          </p:cNvSpPr>
          <p:nvPr>
            <p:ph type="title" idx="2"/>
          </p:nvPr>
        </p:nvSpPr>
        <p:spPr>
          <a:xfrm>
            <a:off x="3495237" y="957994"/>
            <a:ext cx="3770487" cy="344358"/>
          </a:xfrm>
          <a:prstGeom prst="rect">
            <a:avLst/>
          </a:prstGeom>
          <a:solidFill>
            <a:schemeClr val="accent1"/>
          </a:solidFill>
        </p:spPr>
        <p:txBody>
          <a:bodyPr spcFirstLastPara="1" wrap="square" lIns="91425" tIns="91425" rIns="91425" bIns="91425" anchor="ctr" anchorCtr="0">
            <a:noAutofit/>
          </a:bodyPr>
          <a:lstStyle/>
          <a:p>
            <a:r>
              <a:rPr lang="en-US" sz="2000" dirty="0" smtClean="0"/>
              <a:t>Dataset</a:t>
            </a:r>
            <a:endParaRPr lang="en-US" sz="20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19" name="Picture 18"/>
          <p:cNvPicPr/>
          <p:nvPr/>
        </p:nvPicPr>
        <p:blipFill>
          <a:blip r:embed="rId3">
            <a:extLst>
              <a:ext uri="{28A0092B-C50C-407E-A947-70E740481C1C}">
                <a14:useLocalDpi xmlns:a14="http://schemas.microsoft.com/office/drawing/2010/main" val="0"/>
              </a:ext>
            </a:extLst>
          </a:blip>
          <a:stretch>
            <a:fillRect/>
          </a:stretch>
        </p:blipFill>
        <p:spPr>
          <a:xfrm>
            <a:off x="2886050" y="1994913"/>
            <a:ext cx="4988859" cy="2013893"/>
          </a:xfrm>
          <a:prstGeom prst="rect">
            <a:avLst/>
          </a:prstGeom>
        </p:spPr>
      </p:pic>
    </p:spTree>
    <p:extLst>
      <p:ext uri="{BB962C8B-B14F-4D97-AF65-F5344CB8AC3E}">
        <p14:creationId xmlns:p14="http://schemas.microsoft.com/office/powerpoint/2010/main" val="3420911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365008" y="4298174"/>
            <a:ext cx="6645874" cy="399527"/>
          </a:xfrm>
          <a:prstGeom prst="rect">
            <a:avLst/>
          </a:prstGeom>
        </p:spPr>
        <p:txBody>
          <a:bodyPr spcFirstLastPara="1" wrap="square" lIns="91425" tIns="91425" rIns="91425" bIns="91425" anchor="t" anchorCtr="0">
            <a:noAutofit/>
          </a:bodyPr>
          <a:lstStyle/>
          <a:p>
            <a:r>
              <a:rPr lang="en-US" sz="1400" dirty="0"/>
              <a:t>Figure 3. Convolutional neural network (CNN) Architecture. </a:t>
            </a:r>
          </a:p>
        </p:txBody>
      </p:sp>
      <p:sp>
        <p:nvSpPr>
          <p:cNvPr id="587" name="Google Shape;587;p33"/>
          <p:cNvSpPr txBox="1">
            <a:spLocks noGrp="1"/>
          </p:cNvSpPr>
          <p:nvPr>
            <p:ph type="title" idx="2"/>
          </p:nvPr>
        </p:nvSpPr>
        <p:spPr>
          <a:xfrm>
            <a:off x="2012682" y="1075625"/>
            <a:ext cx="4568052" cy="668741"/>
          </a:xfrm>
          <a:prstGeom prst="rect">
            <a:avLst/>
          </a:prstGeom>
          <a:solidFill>
            <a:schemeClr val="accent1"/>
          </a:solidFill>
        </p:spPr>
        <p:txBody>
          <a:bodyPr spcFirstLastPara="1" wrap="square" lIns="91425" tIns="91425" rIns="91425" bIns="91425" anchor="ctr" anchorCtr="0">
            <a:noAutofit/>
          </a:bodyPr>
          <a:lstStyle/>
          <a:p>
            <a:r>
              <a:rPr lang="en-US" sz="3600" dirty="0"/>
              <a:t>Proposed Model</a:t>
            </a: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19" name="Picture 18"/>
          <p:cNvPicPr/>
          <p:nvPr/>
        </p:nvPicPr>
        <p:blipFill>
          <a:blip r:embed="rId3">
            <a:extLst>
              <a:ext uri="{28A0092B-C50C-407E-A947-70E740481C1C}">
                <a14:useLocalDpi xmlns:a14="http://schemas.microsoft.com/office/drawing/2010/main" val="0"/>
              </a:ext>
            </a:extLst>
          </a:blip>
          <a:stretch>
            <a:fillRect/>
          </a:stretch>
        </p:blipFill>
        <p:spPr>
          <a:xfrm>
            <a:off x="2416372" y="2028952"/>
            <a:ext cx="4464685" cy="2184400"/>
          </a:xfrm>
          <a:prstGeom prst="rect">
            <a:avLst/>
          </a:prstGeom>
        </p:spPr>
      </p:pic>
    </p:spTree>
    <p:extLst>
      <p:ext uri="{BB962C8B-B14F-4D97-AF65-F5344CB8AC3E}">
        <p14:creationId xmlns:p14="http://schemas.microsoft.com/office/powerpoint/2010/main" val="901022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287139" y="2801128"/>
            <a:ext cx="6806199" cy="1405218"/>
          </a:xfrm>
          <a:prstGeom prst="rect">
            <a:avLst/>
          </a:prstGeom>
        </p:spPr>
        <p:txBody>
          <a:bodyPr spcFirstLastPara="1" wrap="square" lIns="91425" tIns="91425" rIns="91425" bIns="91425" anchor="t" anchorCtr="0">
            <a:noAutofit/>
          </a:bodyPr>
          <a:lstStyle/>
          <a:p>
            <a:pPr marL="0" indent="0" algn="just"/>
            <a:r>
              <a:rPr lang="en-US" dirty="0">
                <a:solidFill>
                  <a:schemeClr val="tx1"/>
                </a:solidFill>
              </a:rPr>
              <a:t>Convolutional Neural Networks (CNNs) have revolutionized the field of computer vision and achieved remarkable success in various image-related tasks. In this discussion, we focus on a specific CNN model with an impressive accuracy of </a:t>
            </a:r>
            <a:r>
              <a:rPr lang="en-US" dirty="0">
                <a:solidFill>
                  <a:srgbClr val="00B050"/>
                </a:solidFill>
              </a:rPr>
              <a:t>99.23%.</a:t>
            </a:r>
            <a:endParaRPr dirty="0">
              <a:solidFill>
                <a:srgbClr val="00B050"/>
              </a:solidFill>
            </a:endParaRPr>
          </a:p>
        </p:txBody>
      </p:sp>
      <p:sp>
        <p:nvSpPr>
          <p:cNvPr id="587" name="Google Shape;587;p33"/>
          <p:cNvSpPr txBox="1">
            <a:spLocks noGrp="1"/>
          </p:cNvSpPr>
          <p:nvPr>
            <p:ph type="title" idx="2"/>
          </p:nvPr>
        </p:nvSpPr>
        <p:spPr>
          <a:xfrm>
            <a:off x="1745762" y="1284419"/>
            <a:ext cx="6051746" cy="1192995"/>
          </a:xfrm>
          <a:prstGeom prst="rect">
            <a:avLst/>
          </a:prstGeom>
          <a:solidFill>
            <a:schemeClr val="accent1"/>
          </a:solidFill>
        </p:spPr>
        <p:txBody>
          <a:bodyPr spcFirstLastPara="1" wrap="square" lIns="91425" tIns="91425" rIns="91425" bIns="91425" anchor="ctr" anchorCtr="0">
            <a:noAutofit/>
          </a:bodyPr>
          <a:lstStyle/>
          <a:p>
            <a:r>
              <a:rPr lang="en-US" sz="3200" dirty="0"/>
              <a:t>Experimental Result and Analysis</a:t>
            </a: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37574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2622176" y="4417359"/>
            <a:ext cx="6145687" cy="430306"/>
          </a:xfrm>
          <a:prstGeom prst="rect">
            <a:avLst/>
          </a:prstGeom>
        </p:spPr>
        <p:txBody>
          <a:bodyPr spcFirstLastPara="1" wrap="square" lIns="91425" tIns="91425" rIns="91425" bIns="91425" anchor="t" anchorCtr="0">
            <a:noAutofit/>
          </a:bodyPr>
          <a:lstStyle/>
          <a:p>
            <a:pPr marL="0" indent="0" algn="just"/>
            <a:r>
              <a:rPr lang="en-US" sz="1100" dirty="0"/>
              <a:t> Figure 4. Sample input fingerprint images of male and female.</a:t>
            </a:r>
            <a:endParaRPr sz="1100" dirty="0"/>
          </a:p>
        </p:txBody>
      </p:sp>
      <p:sp>
        <p:nvSpPr>
          <p:cNvPr id="587" name="Google Shape;587;p33"/>
          <p:cNvSpPr txBox="1">
            <a:spLocks noGrp="1"/>
          </p:cNvSpPr>
          <p:nvPr>
            <p:ph type="title" idx="2"/>
          </p:nvPr>
        </p:nvSpPr>
        <p:spPr>
          <a:xfrm>
            <a:off x="2446503" y="903266"/>
            <a:ext cx="4761685" cy="961335"/>
          </a:xfrm>
          <a:prstGeom prst="rect">
            <a:avLst/>
          </a:prstGeom>
          <a:solidFill>
            <a:schemeClr val="accent1"/>
          </a:solidFill>
        </p:spPr>
        <p:txBody>
          <a:bodyPr spcFirstLastPara="1" wrap="square" lIns="91425" tIns="91425" rIns="91425" bIns="91425" anchor="ctr" anchorCtr="0">
            <a:noAutofit/>
          </a:bodyPr>
          <a:lstStyle/>
          <a:p>
            <a:r>
              <a:rPr lang="en-US" sz="3200" dirty="0"/>
              <a:t>Experimental Result and Analysis</a:t>
            </a: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2246039" y="1971588"/>
            <a:ext cx="5008353" cy="2499137"/>
          </a:xfrm>
          <a:prstGeom prst="rect">
            <a:avLst/>
          </a:prstGeom>
        </p:spPr>
      </p:pic>
    </p:spTree>
    <p:extLst>
      <p:ext uri="{BB962C8B-B14F-4D97-AF65-F5344CB8AC3E}">
        <p14:creationId xmlns:p14="http://schemas.microsoft.com/office/powerpoint/2010/main" val="2592910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2737186" y="4045383"/>
            <a:ext cx="6145687" cy="430306"/>
          </a:xfrm>
          <a:prstGeom prst="rect">
            <a:avLst/>
          </a:prstGeom>
        </p:spPr>
        <p:txBody>
          <a:bodyPr spcFirstLastPara="1" wrap="square" lIns="91425" tIns="91425" rIns="91425" bIns="91425" anchor="t" anchorCtr="0">
            <a:noAutofit/>
          </a:bodyPr>
          <a:lstStyle/>
          <a:p>
            <a:pPr marL="0" indent="0" algn="just"/>
            <a:r>
              <a:rPr lang="en-US" sz="1100" dirty="0"/>
              <a:t>  Figure 5. Accuracy and loss curve of the proposed model CNN.</a:t>
            </a:r>
            <a:r>
              <a:rPr lang="en-US" sz="1100" dirty="0" smtClean="0"/>
              <a:t>.</a:t>
            </a:r>
            <a:endParaRPr sz="1100" dirty="0"/>
          </a:p>
        </p:txBody>
      </p:sp>
      <p:sp>
        <p:nvSpPr>
          <p:cNvPr id="587" name="Google Shape;587;p33"/>
          <p:cNvSpPr txBox="1">
            <a:spLocks noGrp="1"/>
          </p:cNvSpPr>
          <p:nvPr>
            <p:ph type="title" idx="2"/>
          </p:nvPr>
        </p:nvSpPr>
        <p:spPr>
          <a:xfrm>
            <a:off x="2446503" y="903266"/>
            <a:ext cx="4761685" cy="961335"/>
          </a:xfrm>
          <a:prstGeom prst="rect">
            <a:avLst/>
          </a:prstGeom>
          <a:solidFill>
            <a:schemeClr val="accent1"/>
          </a:solidFill>
        </p:spPr>
        <p:txBody>
          <a:bodyPr spcFirstLastPara="1" wrap="square" lIns="91425" tIns="91425" rIns="91425" bIns="91425" anchor="ctr" anchorCtr="0">
            <a:noAutofit/>
          </a:bodyPr>
          <a:lstStyle/>
          <a:p>
            <a:r>
              <a:rPr lang="en-US" sz="3200" dirty="0"/>
              <a:t>Experimental Result and Analysis</a:t>
            </a: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21" name="Picture 20" descr="https://miro.medium.com/v2/resize:fit:483/1*-MnZ1j87KFKNM16buJH9mQ.png"/>
          <p:cNvPicPr/>
          <p:nvPr/>
        </p:nvPicPr>
        <p:blipFill>
          <a:blip r:embed="rId3">
            <a:extLst>
              <a:ext uri="{28A0092B-C50C-407E-A947-70E740481C1C}">
                <a14:useLocalDpi xmlns:a14="http://schemas.microsoft.com/office/drawing/2010/main" val="0"/>
              </a:ext>
            </a:extLst>
          </a:blip>
          <a:srcRect/>
          <a:stretch>
            <a:fillRect/>
          </a:stretch>
        </p:blipFill>
        <p:spPr bwMode="auto">
          <a:xfrm>
            <a:off x="2737186" y="2287551"/>
            <a:ext cx="3978910" cy="1550035"/>
          </a:xfrm>
          <a:prstGeom prst="rect">
            <a:avLst/>
          </a:prstGeom>
          <a:noFill/>
          <a:extLst/>
        </p:spPr>
      </p:pic>
    </p:spTree>
    <p:extLst>
      <p:ext uri="{BB962C8B-B14F-4D97-AF65-F5344CB8AC3E}">
        <p14:creationId xmlns:p14="http://schemas.microsoft.com/office/powerpoint/2010/main" val="1434989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3086810" y="2142624"/>
            <a:ext cx="6145687" cy="430306"/>
          </a:xfrm>
          <a:prstGeom prst="rect">
            <a:avLst/>
          </a:prstGeom>
        </p:spPr>
        <p:txBody>
          <a:bodyPr spcFirstLastPara="1" wrap="square" lIns="91425" tIns="91425" rIns="91425" bIns="91425" anchor="t" anchorCtr="0">
            <a:noAutofit/>
          </a:bodyPr>
          <a:lstStyle/>
          <a:p>
            <a:pPr marL="0" indent="0" algn="just"/>
            <a:r>
              <a:rPr lang="en-US" sz="1100" b="1" dirty="0"/>
              <a:t>Table2.</a:t>
            </a:r>
            <a:r>
              <a:rPr lang="en-US" sz="1100" dirty="0"/>
              <a:t> Classifying</a:t>
            </a:r>
            <a:r>
              <a:rPr lang="en-US" sz="1100" b="1" dirty="0"/>
              <a:t> </a:t>
            </a:r>
            <a:r>
              <a:rPr lang="en-US" sz="1100" dirty="0"/>
              <a:t>accuracy, precision, recall, and F1 score.</a:t>
            </a:r>
            <a:endParaRPr sz="1100" dirty="0"/>
          </a:p>
        </p:txBody>
      </p:sp>
      <p:sp>
        <p:nvSpPr>
          <p:cNvPr id="587" name="Google Shape;587;p33"/>
          <p:cNvSpPr txBox="1">
            <a:spLocks noGrp="1"/>
          </p:cNvSpPr>
          <p:nvPr>
            <p:ph type="title" idx="2"/>
          </p:nvPr>
        </p:nvSpPr>
        <p:spPr>
          <a:xfrm>
            <a:off x="2662518" y="903267"/>
            <a:ext cx="4545670" cy="723034"/>
          </a:xfrm>
          <a:prstGeom prst="rect">
            <a:avLst/>
          </a:prstGeom>
          <a:solidFill>
            <a:schemeClr val="accent1"/>
          </a:solidFill>
        </p:spPr>
        <p:txBody>
          <a:bodyPr spcFirstLastPara="1" wrap="square" lIns="91425" tIns="91425" rIns="91425" bIns="91425" anchor="ctr" anchorCtr="0">
            <a:noAutofit/>
          </a:bodyPr>
          <a:lstStyle/>
          <a:p>
            <a:r>
              <a:rPr lang="en-US" sz="2800" dirty="0"/>
              <a:t>Experimental Result and Analysis</a:t>
            </a: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aphicFrame>
        <p:nvGraphicFramePr>
          <p:cNvPr id="5" name="Table 4"/>
          <p:cNvGraphicFramePr>
            <a:graphicFrameLocks noGrp="1"/>
          </p:cNvGraphicFramePr>
          <p:nvPr>
            <p:extLst>
              <p:ext uri="{D42A27DB-BD31-4B8C-83A1-F6EECF244321}">
                <p14:modId xmlns:p14="http://schemas.microsoft.com/office/powerpoint/2010/main" val="1487724037"/>
              </p:ext>
            </p:extLst>
          </p:nvPr>
        </p:nvGraphicFramePr>
        <p:xfrm>
          <a:off x="2393576" y="2501152"/>
          <a:ext cx="4807324" cy="1079500"/>
        </p:xfrm>
        <a:graphic>
          <a:graphicData uri="http://schemas.openxmlformats.org/drawingml/2006/table">
            <a:tbl>
              <a:tblPr/>
              <a:tblGrid>
                <a:gridCol w="1546412"/>
                <a:gridCol w="744488"/>
                <a:gridCol w="915063"/>
                <a:gridCol w="857872"/>
                <a:gridCol w="743489"/>
              </a:tblGrid>
              <a:tr h="133462">
                <a:tc>
                  <a:txBody>
                    <a:bodyPr/>
                    <a:lstStyle/>
                    <a:p>
                      <a:pPr marL="0" marR="0">
                        <a:lnSpc>
                          <a:spcPct val="115000"/>
                        </a:lnSpc>
                        <a:spcBef>
                          <a:spcPts val="0"/>
                        </a:spcBef>
                        <a:spcAft>
                          <a:spcPts val="0"/>
                        </a:spcAft>
                      </a:pPr>
                      <a:r>
                        <a:rPr lang="en-US" sz="1000" b="1" dirty="0">
                          <a:effectLst/>
                          <a:latin typeface="Times New Roman" panose="02020603050405020304" pitchFamily="18" charset="0"/>
                          <a:ea typeface="Times New Roman" panose="02020603050405020304" pitchFamily="18" charset="0"/>
                          <a:cs typeface="Vrinda"/>
                        </a:rPr>
                        <a:t>Deep Learning Algorithm</a:t>
                      </a:r>
                      <a:endParaRPr lang="en-US" sz="1100" dirty="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CFE2F3"/>
                    </a:solidFill>
                  </a:tcPr>
                </a:tc>
                <a:tc>
                  <a:txBody>
                    <a:bodyPr/>
                    <a:lstStyle/>
                    <a:p>
                      <a:pPr marL="0" marR="0" algn="ctr">
                        <a:lnSpc>
                          <a:spcPct val="115000"/>
                        </a:lnSpc>
                        <a:spcBef>
                          <a:spcPts val="0"/>
                        </a:spcBef>
                        <a:spcAft>
                          <a:spcPts val="0"/>
                        </a:spcAft>
                      </a:pPr>
                      <a:r>
                        <a:rPr lang="en-US" sz="1000" b="1" dirty="0">
                          <a:effectLst/>
                          <a:latin typeface="Times New Roman" panose="02020603050405020304" pitchFamily="18" charset="0"/>
                          <a:ea typeface="Times New Roman" panose="02020603050405020304" pitchFamily="18" charset="0"/>
                          <a:cs typeface="Vrinda"/>
                        </a:rPr>
                        <a:t>Accuracy</a:t>
                      </a:r>
                      <a:endParaRPr lang="en-US" sz="1100" dirty="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CFE2F3"/>
                    </a:solidFill>
                  </a:tcPr>
                </a:tc>
                <a:tc>
                  <a:txBody>
                    <a:bodyPr/>
                    <a:lstStyle/>
                    <a:p>
                      <a:pPr marL="0" marR="0" algn="ctr">
                        <a:lnSpc>
                          <a:spcPct val="115000"/>
                        </a:lnSpc>
                        <a:spcBef>
                          <a:spcPts val="0"/>
                        </a:spcBef>
                        <a:spcAft>
                          <a:spcPts val="0"/>
                        </a:spcAft>
                      </a:pPr>
                      <a:r>
                        <a:rPr lang="en-US" sz="1000" b="1">
                          <a:effectLst/>
                          <a:latin typeface="Times New Roman" panose="02020603050405020304" pitchFamily="18" charset="0"/>
                          <a:ea typeface="Times New Roman" panose="02020603050405020304" pitchFamily="18" charset="0"/>
                          <a:cs typeface="Vrinda"/>
                        </a:rPr>
                        <a:t>Precision</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CFE2F3"/>
                    </a:solidFill>
                  </a:tcPr>
                </a:tc>
                <a:tc>
                  <a:txBody>
                    <a:bodyPr/>
                    <a:lstStyle/>
                    <a:p>
                      <a:pPr marL="0" marR="0" algn="ctr">
                        <a:lnSpc>
                          <a:spcPct val="115000"/>
                        </a:lnSpc>
                        <a:spcBef>
                          <a:spcPts val="0"/>
                        </a:spcBef>
                        <a:spcAft>
                          <a:spcPts val="0"/>
                        </a:spcAft>
                      </a:pPr>
                      <a:r>
                        <a:rPr lang="en-US" sz="1000" b="1">
                          <a:effectLst/>
                          <a:latin typeface="Times New Roman" panose="02020603050405020304" pitchFamily="18" charset="0"/>
                          <a:ea typeface="Times New Roman" panose="02020603050405020304" pitchFamily="18" charset="0"/>
                          <a:cs typeface="Vrinda"/>
                        </a:rPr>
                        <a:t>Recall</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CFE2F3"/>
                    </a:solidFill>
                  </a:tcPr>
                </a:tc>
                <a:tc>
                  <a:txBody>
                    <a:bodyPr/>
                    <a:lstStyle/>
                    <a:p>
                      <a:pPr marL="0" marR="0" algn="ctr">
                        <a:lnSpc>
                          <a:spcPct val="115000"/>
                        </a:lnSpc>
                        <a:spcBef>
                          <a:spcPts val="0"/>
                        </a:spcBef>
                        <a:spcAft>
                          <a:spcPts val="0"/>
                        </a:spcAft>
                      </a:pPr>
                      <a:r>
                        <a:rPr lang="en-US" sz="1000" b="1">
                          <a:effectLst/>
                          <a:latin typeface="Times New Roman" panose="02020603050405020304" pitchFamily="18" charset="0"/>
                          <a:ea typeface="Times New Roman" panose="02020603050405020304" pitchFamily="18" charset="0"/>
                          <a:cs typeface="Vrinda"/>
                        </a:rPr>
                        <a:t>F1-Score</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CFE2F3"/>
                    </a:solidFill>
                  </a:tcPr>
                </a:tc>
              </a:tr>
              <a:tr h="200025">
                <a:tc>
                  <a:txBody>
                    <a:bodyPr/>
                    <a:lstStyle/>
                    <a:p>
                      <a:pPr marL="0" marR="0">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Convolutional Neural Network</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D0E0E3"/>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99.23%</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98.39%</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98.88%</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0.978754</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r>
              <a:tr h="200025">
                <a:tc>
                  <a:txBody>
                    <a:bodyPr/>
                    <a:lstStyle/>
                    <a:p>
                      <a:pPr marL="0" marR="0">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Vrinda"/>
                        </a:rPr>
                        <a:t>K-Nearest Neighbors</a:t>
                      </a:r>
                      <a:endParaRPr lang="en-US" sz="1100" dirty="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D0E0E3"/>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95.28%</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94.91%</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94.91%</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0.889352</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r>
              <a:tr h="200025">
                <a:tc>
                  <a:txBody>
                    <a:bodyPr/>
                    <a:lstStyle/>
                    <a:p>
                      <a:pPr marL="0" marR="0">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Support Vector Machine</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D0E0E3"/>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93.45%</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92.43%</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Vrinda"/>
                        </a:rPr>
                        <a:t>92.94%</a:t>
                      </a:r>
                      <a:endParaRPr lang="en-US" sz="110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c>
                  <a:txBody>
                    <a:bodyPr/>
                    <a:lstStyle/>
                    <a:p>
                      <a:pPr marL="0" marR="0" algn="ctr">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Vrinda"/>
                        </a:rPr>
                        <a:t>0.876849</a:t>
                      </a:r>
                      <a:endParaRPr lang="en-US" sz="1100" dirty="0">
                        <a:effectLst/>
                        <a:latin typeface="Calibri" panose="020F0502020204030204" pitchFamily="34" charset="0"/>
                        <a:ea typeface="Times New Roman" panose="02020603050405020304" pitchFamily="18" charset="0"/>
                        <a:cs typeface="Vrinda"/>
                      </a:endParaRPr>
                    </a:p>
                  </a:txBody>
                  <a:tcPr marL="25400" marR="25400" marT="25400" marB="25400" anchor="b">
                    <a:lnL w="12700" cap="flat" cmpd="sng" algn="ctr">
                      <a:solidFill>
                        <a:srgbClr val="434343"/>
                      </a:solidFill>
                      <a:prstDash val="solid"/>
                      <a:round/>
                      <a:headEnd type="none" w="med" len="med"/>
                      <a:tailEnd type="none" w="med" len="med"/>
                    </a:lnL>
                    <a:lnR w="12700" cap="flat" cmpd="sng" algn="ctr">
                      <a:solidFill>
                        <a:srgbClr val="434343"/>
                      </a:solidFill>
                      <a:prstDash val="solid"/>
                      <a:round/>
                      <a:headEnd type="none" w="med" len="med"/>
                      <a:tailEnd type="none" w="med" len="med"/>
                    </a:lnR>
                    <a:lnT w="12700" cap="flat" cmpd="sng" algn="ctr">
                      <a:solidFill>
                        <a:srgbClr val="434343"/>
                      </a:solidFill>
                      <a:prstDash val="solid"/>
                      <a:round/>
                      <a:headEnd type="none" w="med" len="med"/>
                      <a:tailEnd type="none" w="med" len="med"/>
                    </a:lnT>
                    <a:lnB w="12700" cap="flat" cmpd="sng" algn="ctr">
                      <a:solidFill>
                        <a:srgbClr val="434343"/>
                      </a:solidFill>
                      <a:prstDash val="solid"/>
                      <a:round/>
                      <a:headEnd type="none" w="med" len="med"/>
                      <a:tailEnd type="none" w="med" len="med"/>
                    </a:lnB>
                    <a:solidFill>
                      <a:srgbClr val="B6D7A8"/>
                    </a:solidFill>
                  </a:tcPr>
                </a:tc>
              </a:tr>
            </a:tbl>
          </a:graphicData>
        </a:graphic>
      </p:graphicFrame>
      <p:sp>
        <p:nvSpPr>
          <p:cNvPr id="6" name="Rectangle 2"/>
          <p:cNvSpPr>
            <a:spLocks noChangeArrowheads="1"/>
          </p:cNvSpPr>
          <p:nvPr/>
        </p:nvSpPr>
        <p:spPr bwMode="auto">
          <a:xfrm>
            <a:off x="2043037" y="305295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18069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821409" y="2086391"/>
            <a:ext cx="7237926" cy="1832122"/>
          </a:xfrm>
          <a:prstGeom prst="rect">
            <a:avLst/>
          </a:prstGeom>
        </p:spPr>
        <p:txBody>
          <a:bodyPr spcFirstLastPara="1" wrap="square" lIns="91425" tIns="91425" rIns="91425" bIns="91425" anchor="t" anchorCtr="0">
            <a:noAutofit/>
          </a:bodyPr>
          <a:lstStyle/>
          <a:p>
            <a:r>
              <a:rPr lang="en-US" sz="1600" dirty="0"/>
              <a:t>The findings from these evaluations contribute to the advancement of biometric research and may have practical applications in various fields, such as law enforcement, border control, and forensic sciences. It's important to note that while fingerprint-based gender classification shows promise, it is not without limitations. Factors like image quality, variations in fingerprint acquisition devices, and noise can affect the accuracy of gender classification algorithms. Additionally, ethical considerations regarding privacy and potential biases must be considered when deploying such technologies in real-world applications.</a:t>
            </a:r>
          </a:p>
        </p:txBody>
      </p:sp>
      <p:sp>
        <p:nvSpPr>
          <p:cNvPr id="587" name="Google Shape;587;p33"/>
          <p:cNvSpPr txBox="1">
            <a:spLocks noGrp="1"/>
          </p:cNvSpPr>
          <p:nvPr>
            <p:ph type="title" idx="2"/>
          </p:nvPr>
        </p:nvSpPr>
        <p:spPr>
          <a:xfrm>
            <a:off x="2156346" y="1125436"/>
            <a:ext cx="4568052" cy="668741"/>
          </a:xfrm>
          <a:prstGeom prst="rect">
            <a:avLst/>
          </a:prstGeom>
          <a:solidFill>
            <a:schemeClr val="accent1"/>
          </a:solidFill>
        </p:spPr>
        <p:txBody>
          <a:bodyPr spcFirstLastPara="1" wrap="square" lIns="91425" tIns="91425" rIns="91425" bIns="91425" anchor="ctr" anchorCtr="0">
            <a:noAutofit/>
          </a:bodyPr>
          <a:lstStyle/>
          <a:p>
            <a:r>
              <a:rPr lang="en-US" sz="4400" dirty="0"/>
              <a:t>CONCLUSION</a:t>
            </a: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60861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442532" y="2128520"/>
            <a:ext cx="7237926" cy="1832122"/>
          </a:xfrm>
          <a:prstGeom prst="rect">
            <a:avLst/>
          </a:prstGeom>
        </p:spPr>
        <p:txBody>
          <a:bodyPr spcFirstLastPara="1" wrap="square" lIns="91425" tIns="91425" rIns="91425" bIns="91425" anchor="t" anchorCtr="0">
            <a:noAutofit/>
          </a:bodyPr>
          <a:lstStyle/>
          <a:p>
            <a:pPr algn="l"/>
            <a:r>
              <a:rPr lang="en-US" sz="900" dirty="0"/>
              <a:t>[1] S. </a:t>
            </a:r>
            <a:r>
              <a:rPr lang="en-US" sz="900" dirty="0" err="1"/>
              <a:t>Alwahaishi</a:t>
            </a:r>
            <a:r>
              <a:rPr lang="en-US" sz="900" dirty="0"/>
              <a:t> and J. </a:t>
            </a:r>
            <a:r>
              <a:rPr lang="en-US" sz="900" dirty="0" err="1"/>
              <a:t>Zdralek</a:t>
            </a:r>
            <a:r>
              <a:rPr lang="en-US" sz="900" dirty="0"/>
              <a:t>, “Biometric authentication security: an overview,” in Proceedings of the 2020 IEEE International Conference on Cloud Computing in Emerging Markets CCEM, pp. 87–91, Bengaluru, India, November 2020.</a:t>
            </a:r>
            <a:br>
              <a:rPr lang="en-US" sz="900" dirty="0"/>
            </a:br>
            <a:r>
              <a:rPr lang="en-US" sz="900" dirty="0"/>
              <a:t/>
            </a:r>
            <a:br>
              <a:rPr lang="en-US" sz="900" dirty="0"/>
            </a:br>
            <a:endParaRPr lang="en-US" sz="900" dirty="0"/>
          </a:p>
          <a:p>
            <a:pPr algn="l"/>
            <a:r>
              <a:rPr lang="en-US" sz="900" dirty="0"/>
              <a:t>[2] M. Gomez-</a:t>
            </a:r>
            <a:r>
              <a:rPr lang="en-US" sz="900" dirty="0" err="1"/>
              <a:t>Barrero</a:t>
            </a:r>
            <a:r>
              <a:rPr lang="en-US" sz="900" dirty="0"/>
              <a:t>, P. </a:t>
            </a:r>
            <a:r>
              <a:rPr lang="en-US" sz="900" dirty="0" err="1"/>
              <a:t>Rozdowski</a:t>
            </a:r>
            <a:r>
              <a:rPr lang="en-US" sz="900" dirty="0"/>
              <a:t>, C. </a:t>
            </a:r>
            <a:r>
              <a:rPr lang="en-US" sz="900" dirty="0" err="1"/>
              <a:t>Rathgeb</a:t>
            </a:r>
            <a:r>
              <a:rPr lang="en-US" sz="900" dirty="0"/>
              <a:t>, J. </a:t>
            </a:r>
            <a:r>
              <a:rPr lang="en-US" sz="900" dirty="0" err="1"/>
              <a:t>Patino</a:t>
            </a:r>
            <a:r>
              <a:rPr lang="en-US" sz="900" dirty="0"/>
              <a:t>, and M. </a:t>
            </a:r>
            <a:r>
              <a:rPr lang="en-US" sz="900" dirty="0" err="1"/>
              <a:t>Todisco</a:t>
            </a:r>
            <a:r>
              <a:rPr lang="en-US" sz="900" dirty="0"/>
              <a:t>, “Biometrics in the era of COVID-19: challenges and opportunities,” 2021, </a:t>
            </a:r>
            <a:r>
              <a:rPr lang="en-US" sz="900" u="sng" dirty="0">
                <a:hlinkClick r:id="rId3"/>
              </a:rPr>
              <a:t>http://arxiv.org/abs/2102.09258</a:t>
            </a:r>
            <a:r>
              <a:rPr lang="en-US" sz="900" dirty="0"/>
              <a:t>.</a:t>
            </a:r>
            <a:br>
              <a:rPr lang="en-US" sz="900" dirty="0"/>
            </a:br>
            <a:r>
              <a:rPr lang="en-US" sz="900" dirty="0"/>
              <a:t/>
            </a:r>
            <a:br>
              <a:rPr lang="en-US" sz="900" dirty="0"/>
            </a:br>
            <a:endParaRPr lang="en-US" sz="900" dirty="0"/>
          </a:p>
          <a:p>
            <a:pPr algn="l"/>
            <a:r>
              <a:rPr lang="en-US" sz="900" dirty="0"/>
              <a:t>[3] J. </a:t>
            </a:r>
            <a:r>
              <a:rPr lang="en-US" sz="900" dirty="0" err="1"/>
              <a:t>Preciozzi</a:t>
            </a:r>
            <a:r>
              <a:rPr lang="en-US" sz="900" dirty="0"/>
              <a:t>, G. </a:t>
            </a:r>
            <a:r>
              <a:rPr lang="en-US" sz="900" dirty="0" err="1"/>
              <a:t>Garella</a:t>
            </a:r>
            <a:r>
              <a:rPr lang="en-US" sz="900" dirty="0"/>
              <a:t>, V. Camacho, et al., “Fingerprint biometrics from newborn to adult: a study from a national identity database system,” IEEE Trans </a:t>
            </a:r>
            <a:r>
              <a:rPr lang="en-US" sz="900" dirty="0" err="1"/>
              <a:t>Biom</a:t>
            </a:r>
            <a:r>
              <a:rPr lang="en-US" sz="900" dirty="0"/>
              <a:t> </a:t>
            </a:r>
            <a:r>
              <a:rPr lang="en-US" sz="900" dirty="0" err="1"/>
              <a:t>Behav</a:t>
            </a:r>
            <a:r>
              <a:rPr lang="en-US" sz="900" dirty="0"/>
              <a:t> Identity </a:t>
            </a:r>
            <a:r>
              <a:rPr lang="en-US" sz="900" dirty="0" err="1"/>
              <a:t>Sci</a:t>
            </a:r>
            <a:r>
              <a:rPr lang="en-US" sz="900" dirty="0"/>
              <a:t>, vol. 2, no. 1, pp. 68–79, 2020.</a:t>
            </a:r>
            <a:br>
              <a:rPr lang="en-US" sz="900" dirty="0"/>
            </a:br>
            <a:r>
              <a:rPr lang="en-US" sz="900" dirty="0"/>
              <a:t/>
            </a:r>
            <a:br>
              <a:rPr lang="en-US" sz="900" dirty="0"/>
            </a:br>
            <a:endParaRPr lang="en-US" sz="900" dirty="0"/>
          </a:p>
          <a:p>
            <a:pPr algn="l"/>
            <a:r>
              <a:rPr lang="en-US" sz="900" dirty="0"/>
              <a:t>[4] H. </a:t>
            </a:r>
            <a:r>
              <a:rPr lang="en-US" sz="900" dirty="0" err="1"/>
              <a:t>Chiroma</a:t>
            </a:r>
            <a:r>
              <a:rPr lang="en-US" sz="900" dirty="0"/>
              <a:t>, “Deep learning algorithms based on fingerprint authentication: systematic literature review,” Journal of Artificial Intelligence and Systems, vol. 3, no. 1, pp. 157–197, 2021.</a:t>
            </a:r>
          </a:p>
          <a:p>
            <a:pPr algn="l"/>
            <a:r>
              <a:rPr lang="en-US" sz="900" dirty="0"/>
              <a:t> </a:t>
            </a:r>
          </a:p>
          <a:p>
            <a:pPr algn="l"/>
            <a:r>
              <a:rPr lang="en-US" sz="900" dirty="0"/>
              <a:t>[5] Y. Liu, T. Zhou, Z. </a:t>
            </a:r>
            <a:r>
              <a:rPr lang="en-US" sz="900" dirty="0" err="1"/>
              <a:t>Yue</a:t>
            </a:r>
            <a:r>
              <a:rPr lang="en-US" sz="900" dirty="0"/>
              <a:t>, et al., “Secure and efficient online fingerprint authentication scheme based on cloud computing,” IEEE Transactions on Cloud Computing, p. 1, 2021.</a:t>
            </a:r>
            <a:br>
              <a:rPr lang="en-US" sz="900" dirty="0"/>
            </a:br>
            <a:endParaRPr sz="1000" dirty="0"/>
          </a:p>
        </p:txBody>
      </p:sp>
      <p:sp>
        <p:nvSpPr>
          <p:cNvPr id="587" name="Google Shape;587;p33"/>
          <p:cNvSpPr txBox="1">
            <a:spLocks noGrp="1"/>
          </p:cNvSpPr>
          <p:nvPr>
            <p:ph type="title" idx="2"/>
          </p:nvPr>
        </p:nvSpPr>
        <p:spPr>
          <a:xfrm>
            <a:off x="2156346" y="1125436"/>
            <a:ext cx="4568052" cy="668741"/>
          </a:xfrm>
          <a:prstGeom prst="rect">
            <a:avLst/>
          </a:prstGeom>
          <a:solidFill>
            <a:schemeClr val="accent1"/>
          </a:solidFill>
        </p:spPr>
        <p:txBody>
          <a:bodyPr spcFirstLastPara="1" wrap="square" lIns="91425" tIns="91425" rIns="91425" bIns="91425" anchor="ctr" anchorCtr="0">
            <a:noAutofit/>
          </a:bodyPr>
          <a:lstStyle/>
          <a:p>
            <a:r>
              <a:rPr lang="en-US" sz="4400" dirty="0" smtClean="0"/>
              <a:t/>
            </a:r>
            <a:br>
              <a:rPr lang="en-US" sz="4400" dirty="0" smtClean="0"/>
            </a:br>
            <a:r>
              <a:rPr lang="en-US" sz="4400" dirty="0" smtClean="0"/>
              <a:t>REFERENCES</a:t>
            </a:r>
            <a:r>
              <a:rPr lang="en-US" sz="4400" dirty="0"/>
              <a:t/>
            </a:r>
            <a:br>
              <a:rPr lang="en-US" sz="4400" dirty="0"/>
            </a:b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90912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442532" y="2128520"/>
            <a:ext cx="7237926" cy="1832122"/>
          </a:xfrm>
          <a:prstGeom prst="rect">
            <a:avLst/>
          </a:prstGeom>
        </p:spPr>
        <p:txBody>
          <a:bodyPr spcFirstLastPara="1" wrap="square" lIns="91425" tIns="91425" rIns="91425" bIns="91425" anchor="t" anchorCtr="0">
            <a:noAutofit/>
          </a:bodyPr>
          <a:lstStyle/>
          <a:p>
            <a:pPr algn="l"/>
            <a:r>
              <a:rPr lang="en-US" sz="900" dirty="0" smtClean="0"/>
              <a:t>[</a:t>
            </a:r>
            <a:r>
              <a:rPr lang="en-US" sz="900" dirty="0"/>
              <a:t>[6] C. </a:t>
            </a:r>
            <a:r>
              <a:rPr lang="en-US" sz="900" dirty="0" err="1"/>
              <a:t>Militello</a:t>
            </a:r>
            <a:r>
              <a:rPr lang="en-US" sz="900" dirty="0"/>
              <a:t>, V. Conti, S. </a:t>
            </a:r>
            <a:r>
              <a:rPr lang="en-US" sz="900" dirty="0" err="1"/>
              <a:t>Vitabile</a:t>
            </a:r>
            <a:r>
              <a:rPr lang="en-US" sz="900" dirty="0"/>
              <a:t>, and F. </a:t>
            </a:r>
            <a:r>
              <a:rPr lang="en-US" sz="900" dirty="0" err="1"/>
              <a:t>Sorbello</a:t>
            </a:r>
            <a:r>
              <a:rPr lang="en-US" sz="900" dirty="0"/>
              <a:t>, “Embedded access points for trusted data and resources access in HPC systems,”: e-Journal of Supercomputing, vol. 55, no. 1, pp. 4–27, 2010, </a:t>
            </a:r>
            <a:r>
              <a:rPr lang="en-US" sz="900" u="sng" dirty="0">
                <a:hlinkClick r:id="rId3"/>
              </a:rPr>
              <a:t>https://www.academia.edu/80212156/</a:t>
            </a:r>
            <a:r>
              <a:rPr lang="en-US" sz="900" dirty="0"/>
              <a:t> Embedded_access_points_for_trusted_data_and_resources_access_in_HPC_systems.</a:t>
            </a:r>
            <a:br>
              <a:rPr lang="en-US" sz="900" dirty="0"/>
            </a:br>
            <a:r>
              <a:rPr lang="en-US" sz="900" dirty="0"/>
              <a:t/>
            </a:r>
            <a:br>
              <a:rPr lang="en-US" sz="900" dirty="0"/>
            </a:br>
            <a:endParaRPr lang="en-US" sz="900" dirty="0"/>
          </a:p>
          <a:p>
            <a:pPr algn="l"/>
            <a:r>
              <a:rPr lang="en-US" sz="900" dirty="0"/>
              <a:t>[7] W. </a:t>
            </a:r>
            <a:r>
              <a:rPr lang="en-US" sz="900" dirty="0" err="1"/>
              <a:t>Xu</a:t>
            </a:r>
            <a:r>
              <a:rPr lang="en-US" sz="900" dirty="0"/>
              <a:t>, Y. </a:t>
            </a:r>
            <a:r>
              <a:rPr lang="en-US" sz="900" dirty="0" err="1"/>
              <a:t>Zhuang</a:t>
            </a:r>
            <a:r>
              <a:rPr lang="en-US" sz="900" dirty="0"/>
              <a:t>, X. Long, Y. Wu, and F. Lin, “Human gender classification: a review,” International Journal of Biometrics, vol. 8, no. 3/4, p. 275, 2016.</a:t>
            </a:r>
            <a:br>
              <a:rPr lang="en-US" sz="900" dirty="0"/>
            </a:br>
            <a:r>
              <a:rPr lang="en-US" sz="900" dirty="0"/>
              <a:t/>
            </a:r>
            <a:br>
              <a:rPr lang="en-US" sz="900" dirty="0"/>
            </a:br>
            <a:endParaRPr lang="en-US" sz="900" dirty="0"/>
          </a:p>
          <a:p>
            <a:pPr algn="l"/>
            <a:r>
              <a:rPr lang="en-US" sz="900" dirty="0"/>
              <a:t>[8] M. </a:t>
            </a:r>
            <a:r>
              <a:rPr lang="en-US" sz="900" dirty="0" err="1"/>
              <a:t>Linortner</a:t>
            </a:r>
            <a:r>
              <a:rPr lang="en-US" sz="900" dirty="0"/>
              <a:t> and A. </a:t>
            </a:r>
            <a:r>
              <a:rPr lang="en-US" sz="900" dirty="0" err="1"/>
              <a:t>Uhl</a:t>
            </a:r>
            <a:r>
              <a:rPr lang="en-US" sz="900" dirty="0"/>
              <a:t>, “Towards match-on-card .</a:t>
            </a:r>
            <a:r>
              <a:rPr lang="en-US" sz="900" dirty="0" err="1"/>
              <a:t>nger</a:t>
            </a:r>
            <a:r>
              <a:rPr lang="en-US" sz="900" dirty="0"/>
              <a:t> vein recognition,” in Proceedings of the IH and </a:t>
            </a:r>
            <a:r>
              <a:rPr lang="en-US" sz="900" dirty="0" err="1"/>
              <a:t>MMSec</a:t>
            </a:r>
            <a:r>
              <a:rPr lang="en-US" sz="900" dirty="0"/>
              <a:t> 2021 -  Proceedings of the 2021 ACM Workshop on Information  Hiding and Multimedia Security, pp. 87–92, New York, NY,  United States, June 2021.</a:t>
            </a:r>
            <a:br>
              <a:rPr lang="en-US" sz="900" dirty="0"/>
            </a:br>
            <a:r>
              <a:rPr lang="en-US" sz="900" dirty="0"/>
              <a:t/>
            </a:r>
            <a:br>
              <a:rPr lang="en-US" sz="900" dirty="0"/>
            </a:br>
            <a:r>
              <a:rPr lang="en-US" sz="900" dirty="0"/>
              <a:t>[9]Butler, J. (1990). Gender Trouble: Feminism and the Subversion of Identity.</a:t>
            </a:r>
            <a:br>
              <a:rPr lang="en-US" sz="900" dirty="0"/>
            </a:br>
            <a:endParaRPr lang="en-US" sz="900" dirty="0"/>
          </a:p>
          <a:p>
            <a:pPr algn="l"/>
            <a:r>
              <a:rPr lang="en-US" sz="900" dirty="0"/>
              <a:t>[10]</a:t>
            </a:r>
            <a:r>
              <a:rPr lang="en-US" sz="900" dirty="0" err="1"/>
              <a:t>Fausto</a:t>
            </a:r>
            <a:r>
              <a:rPr lang="en-US" sz="900" dirty="0"/>
              <a:t>-Sterling, A. (2000). Sexing the Body: Gender Politics and the Construction of Sexuality.</a:t>
            </a:r>
            <a:br>
              <a:rPr lang="en-US" sz="900" dirty="0"/>
            </a:br>
            <a:endParaRPr sz="1000" dirty="0"/>
          </a:p>
        </p:txBody>
      </p:sp>
      <p:sp>
        <p:nvSpPr>
          <p:cNvPr id="587" name="Google Shape;587;p33"/>
          <p:cNvSpPr txBox="1">
            <a:spLocks noGrp="1"/>
          </p:cNvSpPr>
          <p:nvPr>
            <p:ph type="title" idx="2"/>
          </p:nvPr>
        </p:nvSpPr>
        <p:spPr>
          <a:xfrm>
            <a:off x="2156346" y="1125436"/>
            <a:ext cx="4568052" cy="668741"/>
          </a:xfrm>
          <a:prstGeom prst="rect">
            <a:avLst/>
          </a:prstGeom>
          <a:solidFill>
            <a:schemeClr val="accent1"/>
          </a:solidFill>
        </p:spPr>
        <p:txBody>
          <a:bodyPr spcFirstLastPara="1" wrap="square" lIns="91425" tIns="91425" rIns="91425" bIns="91425" anchor="ctr" anchorCtr="0">
            <a:noAutofit/>
          </a:bodyPr>
          <a:lstStyle/>
          <a:p>
            <a:r>
              <a:rPr lang="en-US" sz="4400" dirty="0" smtClean="0"/>
              <a:t/>
            </a:r>
            <a:br>
              <a:rPr lang="en-US" sz="4400" dirty="0" smtClean="0"/>
            </a:br>
            <a:r>
              <a:rPr lang="en-US" sz="4400" dirty="0" smtClean="0"/>
              <a:t>REFERENCES</a:t>
            </a:r>
            <a:r>
              <a:rPr lang="en-US" sz="4400" dirty="0"/>
              <a:t/>
            </a:r>
            <a:br>
              <a:rPr lang="en-US" sz="4400" dirty="0"/>
            </a:b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3504338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48507" y="947403"/>
            <a:ext cx="2914276" cy="584775"/>
          </a:xfrm>
          <a:prstGeom prst="rect">
            <a:avLst/>
          </a:prstGeom>
        </p:spPr>
        <p:txBody>
          <a:bodyPr wrap="square">
            <a:spAutoFit/>
          </a:bodyPr>
          <a:lstStyle/>
          <a:p>
            <a:pPr lvl="0" algn="ctr"/>
            <a:r>
              <a:rPr lang="en-US" sz="3200" dirty="0">
                <a:solidFill>
                  <a:srgbClr val="2B2B2B">
                    <a:lumMod val="90000"/>
                    <a:lumOff val="10000"/>
                  </a:srgbClr>
                </a:solidFill>
                <a:latin typeface="Adobe Heiti Std R" panose="020B0400000000000000" pitchFamily="34" charset="-128"/>
                <a:ea typeface="Adobe Heiti Std R" panose="020B0400000000000000" pitchFamily="34" charset="-128"/>
              </a:rPr>
              <a:t>Supervised by</a:t>
            </a:r>
          </a:p>
        </p:txBody>
      </p:sp>
      <p:sp>
        <p:nvSpPr>
          <p:cNvPr id="12" name="Rectangle 11"/>
          <p:cNvSpPr/>
          <p:nvPr/>
        </p:nvSpPr>
        <p:spPr>
          <a:xfrm>
            <a:off x="2617488" y="3700730"/>
            <a:ext cx="4039869" cy="954107"/>
          </a:xfrm>
          <a:prstGeom prst="rect">
            <a:avLst/>
          </a:prstGeom>
        </p:spPr>
        <p:txBody>
          <a:bodyPr wrap="square">
            <a:spAutoFit/>
          </a:bodyPr>
          <a:lstStyle/>
          <a:p>
            <a:pPr algn="ctr"/>
            <a:r>
              <a:rPr lang="en-US" sz="1800" b="1" dirty="0">
                <a:solidFill>
                  <a:schemeClr val="tx1"/>
                </a:solidFill>
                <a:latin typeface="Fira Sans Extra Condensed SemiBold" panose="020B0604020202020204" charset="0"/>
                <a:cs typeface="Times New Roman" panose="02020603050405020304" pitchFamily="18" charset="0"/>
              </a:rPr>
              <a:t>Prof. Md. Abdul Based</a:t>
            </a:r>
          </a:p>
          <a:p>
            <a:pPr algn="ctr"/>
            <a:r>
              <a:rPr lang="en-US" sz="1200" dirty="0">
                <a:solidFill>
                  <a:schemeClr val="tx1"/>
                </a:solidFill>
                <a:latin typeface="Fira Sans Extra Condensed SemiBold" panose="020B0604020202020204" charset="0"/>
                <a:cs typeface="Times New Roman" panose="02020603050405020304" pitchFamily="18" charset="0"/>
              </a:rPr>
              <a:t>Additional Director of Research &amp; Publications Cell</a:t>
            </a:r>
          </a:p>
          <a:p>
            <a:pPr algn="ctr"/>
            <a:r>
              <a:rPr lang="en-US" sz="1200" dirty="0">
                <a:solidFill>
                  <a:schemeClr val="tx1"/>
                </a:solidFill>
                <a:latin typeface="Fira Sans Extra Condensed SemiBold" panose="020B0604020202020204" charset="0"/>
                <a:cs typeface="Times New Roman" panose="02020603050405020304" pitchFamily="18" charset="0"/>
              </a:rPr>
              <a:t>Dept. of Computer Science &amp; Engineering</a:t>
            </a:r>
          </a:p>
          <a:p>
            <a:pPr algn="ctr"/>
            <a:r>
              <a:rPr lang="en-US" sz="1200" b="1" dirty="0">
                <a:solidFill>
                  <a:schemeClr val="tx1"/>
                </a:solidFill>
                <a:latin typeface="Fira Sans Extra Condensed SemiBold" panose="020B0604020202020204" charset="0"/>
                <a:cs typeface="Times New Roman" panose="02020603050405020304" pitchFamily="18" charset="0"/>
              </a:rPr>
              <a:t>Dhaka International University</a:t>
            </a:r>
          </a:p>
        </p:txBody>
      </p:sp>
      <p:pic>
        <p:nvPicPr>
          <p:cNvPr id="14" name="Picture 2" descr="https://lh5.googleusercontent.com/vNlxLHptgMoPDLE-7Q1zbLeLbPz6SYaEWWKhsV73aKdWFfw7uqX3-sgpfDFA3slGbQz-4Wtp-bigcoI-4poLaeezj_xg1eqBkvrO1vN1jynsvqj0mEYBkBlAWP8neuKiEAH8BEtGlYFBYmjRsmiJRduHa4l5X64U7efRJ3MKtPyP7RFVAZmxsXGVtx7_vwNLC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2" y="123780"/>
            <a:ext cx="1291105" cy="6167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11827" t="2295" r="2497" b="47848"/>
          <a:stretch/>
        </p:blipFill>
        <p:spPr>
          <a:xfrm>
            <a:off x="3366027" y="1532178"/>
            <a:ext cx="2542789" cy="1972975"/>
          </a:xfrm>
          <a:prstGeom prst="rect">
            <a:avLst/>
          </a:prstGeom>
          <a:ln>
            <a:noFill/>
          </a:ln>
          <a:effectLst>
            <a:softEdge rad="112500"/>
          </a:effectLst>
        </p:spPr>
      </p:pic>
      <p:sp>
        <p:nvSpPr>
          <p:cNvPr id="16" name="TextBox 15"/>
          <p:cNvSpPr txBox="1"/>
          <p:nvPr/>
        </p:nvSpPr>
        <p:spPr>
          <a:xfrm>
            <a:off x="8619206" y="4654837"/>
            <a:ext cx="456124" cy="400110"/>
          </a:xfrm>
          <a:prstGeom prst="rect">
            <a:avLst/>
          </a:prstGeom>
          <a:noFill/>
        </p:spPr>
        <p:txBody>
          <a:bodyPr wrap="square" rtlCol="0">
            <a:spAutoFit/>
          </a:bodyPr>
          <a:lstStyle/>
          <a:p>
            <a:pPr algn="ctr"/>
            <a:r>
              <a:rPr lang="en-US" sz="2000" b="1" dirty="0"/>
              <a:t>2</a:t>
            </a:r>
          </a:p>
        </p:txBody>
      </p:sp>
    </p:spTree>
    <p:extLst>
      <p:ext uri="{BB962C8B-B14F-4D97-AF65-F5344CB8AC3E}">
        <p14:creationId xmlns:p14="http://schemas.microsoft.com/office/powerpoint/2010/main" val="29679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442532" y="2128520"/>
            <a:ext cx="7237926" cy="1832122"/>
          </a:xfrm>
          <a:prstGeom prst="rect">
            <a:avLst/>
          </a:prstGeom>
        </p:spPr>
        <p:txBody>
          <a:bodyPr spcFirstLastPara="1" wrap="square" lIns="91425" tIns="91425" rIns="91425" bIns="91425" anchor="t" anchorCtr="0">
            <a:noAutofit/>
          </a:bodyPr>
          <a:lstStyle/>
          <a:p>
            <a:pPr algn="l"/>
            <a:r>
              <a:rPr lang="en-US" sz="900" dirty="0"/>
              <a:t>[11]</a:t>
            </a:r>
            <a:r>
              <a:rPr lang="en-US" sz="900" dirty="0" err="1"/>
              <a:t>Laqueur</a:t>
            </a:r>
            <a:r>
              <a:rPr lang="en-US" sz="900" dirty="0"/>
              <a:t>, T. (1992). Making Sex: Body and Gender from the Greeks to Freud.</a:t>
            </a:r>
            <a:br>
              <a:rPr lang="en-US" sz="900" dirty="0"/>
            </a:br>
            <a:endParaRPr lang="en-US" sz="900" dirty="0"/>
          </a:p>
          <a:p>
            <a:pPr algn="l"/>
            <a:r>
              <a:rPr lang="en-US" sz="900" dirty="0"/>
              <a:t>[12]</a:t>
            </a:r>
            <a:r>
              <a:rPr lang="en-US" sz="900" dirty="0" err="1"/>
              <a:t>Raz</a:t>
            </a:r>
            <a:r>
              <a:rPr lang="en-US" sz="900" dirty="0"/>
              <a:t>, O. (2018). Islam and Gender: The Religious Debate in Contemporary Iran.</a:t>
            </a:r>
            <a:br>
              <a:rPr lang="en-US" sz="900" dirty="0"/>
            </a:br>
            <a:endParaRPr lang="en-US" sz="900" dirty="0"/>
          </a:p>
          <a:p>
            <a:pPr algn="l"/>
            <a:r>
              <a:rPr lang="en-US" sz="900" dirty="0"/>
              <a:t>[13]</a:t>
            </a:r>
            <a:r>
              <a:rPr lang="en-US" sz="900" dirty="0" err="1"/>
              <a:t>Serano</a:t>
            </a:r>
            <a:r>
              <a:rPr lang="en-US" sz="900" dirty="0"/>
              <a:t>, J. (2007). Whipping Girl: A Transsexual Woman on Sexism and the Scapegoating of Femininity.</a:t>
            </a:r>
          </a:p>
          <a:p>
            <a:pPr algn="l"/>
            <a:r>
              <a:rPr lang="en-US" sz="900" dirty="0"/>
              <a:t/>
            </a:r>
            <a:br>
              <a:rPr lang="en-US" sz="900" dirty="0"/>
            </a:br>
            <a:r>
              <a:rPr lang="en-US" sz="900" dirty="0"/>
              <a:t>[14] P. </a:t>
            </a:r>
            <a:r>
              <a:rPr lang="en-US" sz="900" dirty="0" err="1"/>
              <a:t>Gnanasivam</a:t>
            </a:r>
            <a:r>
              <a:rPr lang="en-US" sz="900" dirty="0"/>
              <a:t> and Dr. S. </a:t>
            </a:r>
            <a:r>
              <a:rPr lang="en-US" sz="900" dirty="0" err="1"/>
              <a:t>Muttan</a:t>
            </a:r>
            <a:r>
              <a:rPr lang="en-US" sz="900" dirty="0"/>
              <a:t>, “Fingerprint gender classification using wavelet transform and singular value decomposition,” 2012, </a:t>
            </a:r>
            <a:r>
              <a:rPr lang="en-US" sz="900" u="sng" dirty="0">
                <a:hlinkClick r:id="rId3"/>
              </a:rPr>
              <a:t>https://arxiv.org/abs/1205.6745v1</a:t>
            </a:r>
            <a:r>
              <a:rPr lang="en-US" sz="900" dirty="0"/>
              <a:t>.</a:t>
            </a:r>
            <a:br>
              <a:rPr lang="en-US" sz="900" dirty="0"/>
            </a:br>
            <a:r>
              <a:rPr lang="en-US" sz="900" dirty="0"/>
              <a:t/>
            </a:r>
            <a:br>
              <a:rPr lang="en-US" sz="900" dirty="0"/>
            </a:br>
            <a:endParaRPr lang="en-US" sz="900" dirty="0"/>
          </a:p>
          <a:p>
            <a:pPr algn="l"/>
            <a:r>
              <a:rPr lang="en-US" sz="900" dirty="0"/>
              <a:t>[15] S. R. </a:t>
            </a:r>
            <a:r>
              <a:rPr lang="en-US" sz="900" dirty="0" err="1"/>
              <a:t>Shinde</a:t>
            </a:r>
            <a:r>
              <a:rPr lang="en-US" sz="900" dirty="0"/>
              <a:t> and S. D. ) Spade, “Gender classification with KNN by extraction of Haar wavelet features from canny shape fingerprints,” in Proceedings of the 2015 International Conference on Information Processing (ICIP), pp. 702–707, Pune, India, June 2016.</a:t>
            </a:r>
            <a:br>
              <a:rPr lang="en-US" sz="900" dirty="0"/>
            </a:br>
            <a:r>
              <a:rPr lang="en-US" sz="900" dirty="0"/>
              <a:t/>
            </a:r>
            <a:br>
              <a:rPr lang="en-US" sz="900" dirty="0"/>
            </a:br>
            <a:endParaRPr lang="en-US" sz="900" dirty="0"/>
          </a:p>
          <a:p>
            <a:pPr algn="l"/>
            <a:r>
              <a:rPr lang="en-US" sz="900" dirty="0"/>
              <a:t>[16] M. K. </a:t>
            </a:r>
            <a:r>
              <a:rPr lang="en-US" sz="900" dirty="0" err="1"/>
              <a:t>Shinde</a:t>
            </a:r>
            <a:r>
              <a:rPr lang="en-US" sz="900" dirty="0"/>
              <a:t> and S. A. </a:t>
            </a:r>
            <a:r>
              <a:rPr lang="en-US" sz="900" dirty="0" err="1"/>
              <a:t>Annadate</a:t>
            </a:r>
            <a:r>
              <a:rPr lang="en-US" sz="900" dirty="0"/>
              <a:t>, “Analysis of fingerprint image for gender classification or identification: using wavelet transform and singular value decomposition,” in Proceedings of the 1st International Conference on Computing, Communication, Control and Automation, ICCUBEA, pp. 650–654, Pune, India, February 2015.</a:t>
            </a:r>
            <a:br>
              <a:rPr lang="en-US" sz="900" dirty="0"/>
            </a:br>
            <a:r>
              <a:rPr lang="en-US" sz="900" dirty="0"/>
              <a:t/>
            </a:r>
            <a:br>
              <a:rPr lang="en-US" sz="900" dirty="0"/>
            </a:br>
            <a:endParaRPr sz="1000" dirty="0"/>
          </a:p>
        </p:txBody>
      </p:sp>
      <p:sp>
        <p:nvSpPr>
          <p:cNvPr id="587" name="Google Shape;587;p33"/>
          <p:cNvSpPr txBox="1">
            <a:spLocks noGrp="1"/>
          </p:cNvSpPr>
          <p:nvPr>
            <p:ph type="title" idx="2"/>
          </p:nvPr>
        </p:nvSpPr>
        <p:spPr>
          <a:xfrm>
            <a:off x="2156346" y="1125436"/>
            <a:ext cx="4568052" cy="668741"/>
          </a:xfrm>
          <a:prstGeom prst="rect">
            <a:avLst/>
          </a:prstGeom>
          <a:solidFill>
            <a:schemeClr val="accent1"/>
          </a:solidFill>
        </p:spPr>
        <p:txBody>
          <a:bodyPr spcFirstLastPara="1" wrap="square" lIns="91425" tIns="91425" rIns="91425" bIns="91425" anchor="ctr" anchorCtr="0">
            <a:noAutofit/>
          </a:bodyPr>
          <a:lstStyle/>
          <a:p>
            <a:r>
              <a:rPr lang="en-US" sz="4400" dirty="0" smtClean="0"/>
              <a:t/>
            </a:r>
            <a:br>
              <a:rPr lang="en-US" sz="4400" dirty="0" smtClean="0"/>
            </a:br>
            <a:r>
              <a:rPr lang="en-US" sz="4400" dirty="0" smtClean="0"/>
              <a:t>REFERENCES</a:t>
            </a:r>
            <a:r>
              <a:rPr lang="en-US" sz="4400" dirty="0"/>
              <a:t/>
            </a:r>
            <a:br>
              <a:rPr lang="en-US" sz="4400" dirty="0"/>
            </a:b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3123312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442532" y="2128520"/>
            <a:ext cx="7237926" cy="1832122"/>
          </a:xfrm>
          <a:prstGeom prst="rect">
            <a:avLst/>
          </a:prstGeom>
        </p:spPr>
        <p:txBody>
          <a:bodyPr spcFirstLastPara="1" wrap="square" lIns="91425" tIns="91425" rIns="91425" bIns="91425" anchor="t" anchorCtr="0">
            <a:noAutofit/>
          </a:bodyPr>
          <a:lstStyle/>
          <a:p>
            <a:pPr algn="l"/>
            <a:r>
              <a:rPr lang="en-US" sz="800" dirty="0"/>
              <a:t>[17] S. F. Abdullah, A. F. N. A. Rahman, Z. A. </a:t>
            </a:r>
            <a:r>
              <a:rPr lang="en-US" sz="800" dirty="0" err="1"/>
              <a:t>Abas</a:t>
            </a:r>
            <a:r>
              <a:rPr lang="en-US" sz="800" dirty="0"/>
              <a:t>, and W. H. M. </a:t>
            </a:r>
            <a:r>
              <a:rPr lang="en-US" sz="800" dirty="0" err="1"/>
              <a:t>Saad</a:t>
            </a:r>
            <a:r>
              <a:rPr lang="en-US" sz="800" dirty="0"/>
              <a:t>, “Development of a </a:t>
            </a:r>
            <a:r>
              <a:rPr lang="en-US" sz="800" dirty="0" err="1"/>
              <a:t>fngerprint</a:t>
            </a:r>
            <a:r>
              <a:rPr lang="en-US" sz="800" dirty="0"/>
              <a:t> gender classification algorithm using fingerprint global features,” International Journal of Advanced Computer Science and Applications, vol. 7, no. 6, 2016.</a:t>
            </a:r>
            <a:br>
              <a:rPr lang="en-US" sz="800" dirty="0"/>
            </a:br>
            <a:r>
              <a:rPr lang="en-US" sz="800" dirty="0"/>
              <a:t/>
            </a:r>
            <a:br>
              <a:rPr lang="en-US" sz="800" dirty="0"/>
            </a:br>
            <a:endParaRPr lang="en-US" sz="800" dirty="0"/>
          </a:p>
          <a:p>
            <a:pPr algn="l"/>
            <a:r>
              <a:rPr lang="en-US" sz="800" dirty="0"/>
              <a:t>[18] M. </a:t>
            </a:r>
            <a:r>
              <a:rPr lang="en-US" sz="800" dirty="0" err="1"/>
              <a:t>Kanojia</a:t>
            </a:r>
            <a:r>
              <a:rPr lang="en-US" sz="800" dirty="0"/>
              <a:t>, N. Gandhi, L. J. Armstrong, and C. </a:t>
            </a:r>
            <a:r>
              <a:rPr lang="en-US" sz="800" dirty="0" err="1"/>
              <a:t>Suthar</a:t>
            </a:r>
            <a:r>
              <a:rPr lang="en-US" sz="800" dirty="0"/>
              <a:t>, “Fingerprint-based gender identification using digital image processing and artificial neural network,” Advances in Intelligent Systems and Computing, vol. 736, pp. 1018–1027, 2017.</a:t>
            </a:r>
            <a:br>
              <a:rPr lang="en-US" sz="800" dirty="0"/>
            </a:br>
            <a:r>
              <a:rPr lang="en-US" sz="800" dirty="0"/>
              <a:t/>
            </a:r>
            <a:br>
              <a:rPr lang="en-US" sz="800" dirty="0"/>
            </a:br>
            <a:endParaRPr lang="en-US" sz="800" dirty="0"/>
          </a:p>
          <a:p>
            <a:pPr algn="l"/>
            <a:r>
              <a:rPr lang="en-US" sz="800" dirty="0"/>
              <a:t>[19] O. N. </a:t>
            </a:r>
            <a:r>
              <a:rPr lang="en-US" sz="800" dirty="0" err="1"/>
              <a:t>Iloanusi</a:t>
            </a:r>
            <a:r>
              <a:rPr lang="en-US" sz="800" dirty="0"/>
              <a:t> and U. C. </a:t>
            </a:r>
            <a:r>
              <a:rPr lang="en-US" sz="800" dirty="0" err="1"/>
              <a:t>Ejiogu</a:t>
            </a:r>
            <a:r>
              <a:rPr lang="en-US" sz="800" dirty="0"/>
              <a:t>, “Information security journal: a global perspective ISSN: (print),” Gender classi5- </a:t>
            </a:r>
            <a:r>
              <a:rPr lang="en-US" sz="800" dirty="0" err="1"/>
              <a:t>cation</a:t>
            </a:r>
            <a:r>
              <a:rPr lang="en-US" sz="800" dirty="0"/>
              <a:t> from fused multi-</a:t>
            </a:r>
            <a:r>
              <a:rPr lang="en-US" sz="800" dirty="0" err="1"/>
              <a:t>fngerprint</a:t>
            </a:r>
            <a:r>
              <a:rPr lang="en-US" sz="800" dirty="0"/>
              <a:t> types Gender </a:t>
            </a:r>
            <a:r>
              <a:rPr lang="en-US" sz="800" dirty="0" err="1"/>
              <a:t>classifcation</a:t>
            </a:r>
            <a:r>
              <a:rPr lang="en-US" sz="800" dirty="0"/>
              <a:t> from fused multi-5ngerprint types, vol. 29, no. 5, 2020.</a:t>
            </a:r>
            <a:br>
              <a:rPr lang="en-US" sz="800" dirty="0"/>
            </a:br>
            <a:r>
              <a:rPr lang="en-US" sz="800" dirty="0"/>
              <a:t/>
            </a:r>
            <a:br>
              <a:rPr lang="en-US" sz="800" dirty="0"/>
            </a:br>
            <a:endParaRPr lang="en-US" sz="800" dirty="0"/>
          </a:p>
          <a:p>
            <a:pPr algn="l"/>
            <a:r>
              <a:rPr lang="en-US" sz="800" dirty="0"/>
              <a:t>[20] G. </a:t>
            </a:r>
            <a:r>
              <a:rPr lang="en-US" sz="800" dirty="0" err="1"/>
              <a:t>Jayakala</a:t>
            </a:r>
            <a:r>
              <a:rPr lang="en-US" sz="800" dirty="0"/>
              <a:t>, L. </a:t>
            </a:r>
            <a:r>
              <a:rPr lang="en-US" sz="800" dirty="0" err="1"/>
              <a:t>Sudha</a:t>
            </a:r>
            <a:r>
              <a:rPr lang="en-US" sz="800" dirty="0"/>
              <a:t>, and A. Professor, “Gender classification</a:t>
            </a:r>
          </a:p>
          <a:p>
            <a:pPr algn="l"/>
            <a:r>
              <a:rPr lang="en-US" sz="800" dirty="0"/>
              <a:t>based on fingerprint analysis,” Turkish Journal of Computer and Mathematics Education (TURCOMAT), vol. 12, no. 10, pp. 1249–1256, 2021.</a:t>
            </a:r>
            <a:br>
              <a:rPr lang="en-US" sz="800" dirty="0"/>
            </a:br>
            <a:r>
              <a:rPr lang="en-US" sz="800" dirty="0"/>
              <a:t/>
            </a:r>
            <a:br>
              <a:rPr lang="en-US" sz="800" dirty="0"/>
            </a:br>
            <a:endParaRPr lang="en-US" sz="800" dirty="0"/>
          </a:p>
          <a:p>
            <a:pPr algn="l"/>
            <a:r>
              <a:rPr lang="en-US" sz="800" dirty="0"/>
              <a:t>[21] Y. Qi, M. </a:t>
            </a:r>
            <a:r>
              <a:rPr lang="en-US" sz="800" dirty="0" err="1"/>
              <a:t>Qiu</a:t>
            </a:r>
            <a:r>
              <a:rPr lang="en-US" sz="800" dirty="0"/>
              <a:t>, H. Lin, J. Chen, Y. Li, and H. Lei, “Research on gender-related fingerprint features,” Extracting Fingerprint Features Using </a:t>
            </a:r>
            <a:r>
              <a:rPr lang="en-US" sz="800" dirty="0" err="1"/>
              <a:t>Autoencoder</a:t>
            </a:r>
            <a:r>
              <a:rPr lang="en-US" sz="800" dirty="0"/>
              <a:t> Networks for Gender Classification, vol. 12, no. 19, 2022.</a:t>
            </a:r>
          </a:p>
          <a:p>
            <a:pPr algn="l"/>
            <a:r>
              <a:rPr lang="en-US" sz="800" dirty="0"/>
              <a:t>	</a:t>
            </a:r>
          </a:p>
          <a:p>
            <a:pPr algn="l"/>
            <a:r>
              <a:rPr lang="en-US" sz="800" dirty="0"/>
              <a:t>[22].</a:t>
            </a:r>
            <a:r>
              <a:rPr lang="en-US" sz="800" dirty="0" err="1"/>
              <a:t>Shehu</a:t>
            </a:r>
            <a:r>
              <a:rPr lang="en-US" sz="800" dirty="0"/>
              <a:t>, Y.I., Ruiz-Garcia, A., Palade, V., James, A. (2018) “Detection of Fingerprint Alterations Using Deep Convolutional Neural Networks” in Proceedings of the International Conference on Artificial Neural Networks (ICANN 2018), Rhodes – Greece, 5th- 7th October 2018. Springer-</a:t>
            </a:r>
            <a:r>
              <a:rPr lang="en-US" sz="800" dirty="0" err="1"/>
              <a:t>Verlag</a:t>
            </a:r>
            <a:r>
              <a:rPr lang="en-US" sz="800" dirty="0"/>
              <a:t> Lecture Notes in Computer Science.</a:t>
            </a:r>
          </a:p>
          <a:p>
            <a:pPr algn="l"/>
            <a:r>
              <a:rPr lang="en-US" sz="800" dirty="0"/>
              <a:t/>
            </a:r>
            <a:br>
              <a:rPr lang="en-US" sz="800" dirty="0"/>
            </a:br>
            <a:endParaRPr sz="900" dirty="0"/>
          </a:p>
        </p:txBody>
      </p:sp>
      <p:sp>
        <p:nvSpPr>
          <p:cNvPr id="587" name="Google Shape;587;p33"/>
          <p:cNvSpPr txBox="1">
            <a:spLocks noGrp="1"/>
          </p:cNvSpPr>
          <p:nvPr>
            <p:ph type="title" idx="2"/>
          </p:nvPr>
        </p:nvSpPr>
        <p:spPr>
          <a:xfrm>
            <a:off x="2156346" y="1125436"/>
            <a:ext cx="4568052" cy="668741"/>
          </a:xfrm>
          <a:prstGeom prst="rect">
            <a:avLst/>
          </a:prstGeom>
          <a:solidFill>
            <a:schemeClr val="accent1"/>
          </a:solidFill>
        </p:spPr>
        <p:txBody>
          <a:bodyPr spcFirstLastPara="1" wrap="square" lIns="91425" tIns="91425" rIns="91425" bIns="91425" anchor="ctr" anchorCtr="0">
            <a:noAutofit/>
          </a:bodyPr>
          <a:lstStyle/>
          <a:p>
            <a:r>
              <a:rPr lang="en-US" sz="4400" dirty="0" smtClean="0"/>
              <a:t/>
            </a:r>
            <a:br>
              <a:rPr lang="en-US" sz="4400" dirty="0" smtClean="0"/>
            </a:br>
            <a:r>
              <a:rPr lang="en-US" sz="4400" dirty="0" smtClean="0"/>
              <a:t>REFERENCES</a:t>
            </a:r>
            <a:r>
              <a:rPr lang="en-US" sz="4400" dirty="0"/>
              <a:t/>
            </a:r>
            <a:br>
              <a:rPr lang="en-US" sz="4400" dirty="0"/>
            </a:b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390097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442532" y="2128520"/>
            <a:ext cx="154962" cy="106305"/>
          </a:xfrm>
          <a:prstGeom prst="rect">
            <a:avLst/>
          </a:prstGeom>
        </p:spPr>
        <p:txBody>
          <a:bodyPr spcFirstLastPara="1" wrap="square" lIns="91425" tIns="91425" rIns="91425" bIns="91425" anchor="t" anchorCtr="0">
            <a:noAutofit/>
          </a:bodyPr>
          <a:lstStyle/>
          <a:p>
            <a:pPr algn="l"/>
            <a:r>
              <a:rPr lang="en-US" sz="900" dirty="0" smtClean="0"/>
              <a:t>.</a:t>
            </a:r>
            <a:endParaRPr sz="900" dirty="0"/>
          </a:p>
        </p:txBody>
      </p:sp>
      <p:sp>
        <p:nvSpPr>
          <p:cNvPr id="587" name="Google Shape;587;p33"/>
          <p:cNvSpPr txBox="1">
            <a:spLocks noGrp="1"/>
          </p:cNvSpPr>
          <p:nvPr>
            <p:ph type="title" idx="2"/>
          </p:nvPr>
        </p:nvSpPr>
        <p:spPr>
          <a:xfrm>
            <a:off x="2259106" y="2028953"/>
            <a:ext cx="4855257" cy="876076"/>
          </a:xfrm>
          <a:prstGeom prst="rect">
            <a:avLst/>
          </a:prstGeom>
          <a:solidFill>
            <a:schemeClr val="accent1"/>
          </a:solidFill>
        </p:spPr>
        <p:txBody>
          <a:bodyPr spcFirstLastPara="1" wrap="square" lIns="91425" tIns="91425" rIns="91425" bIns="91425" anchor="ctr" anchorCtr="0">
            <a:noAutofit/>
          </a:bodyPr>
          <a:lstStyle/>
          <a:p>
            <a:r>
              <a:rPr lang="en-US" sz="4400" dirty="0" smtClean="0"/>
              <a:t>Thank You</a:t>
            </a: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6543444" y="322975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19" name="Google Shape;1851;p31"/>
          <p:cNvGrpSpPr/>
          <p:nvPr/>
        </p:nvGrpSpPr>
        <p:grpSpPr>
          <a:xfrm rot="-465838" flipH="1">
            <a:off x="1431321" y="1075988"/>
            <a:ext cx="694862" cy="1072435"/>
            <a:chOff x="3858200" y="2567325"/>
            <a:chExt cx="1036875" cy="1348425"/>
          </a:xfrm>
          <a:solidFill>
            <a:schemeClr val="accent2">
              <a:lumMod val="50000"/>
            </a:schemeClr>
          </a:solidFill>
        </p:grpSpPr>
        <p:sp>
          <p:nvSpPr>
            <p:cNvPr id="20"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2"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5"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6"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7"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8"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9"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0"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429355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59576651"/>
              </p:ext>
            </p:extLst>
          </p:nvPr>
        </p:nvGraphicFramePr>
        <p:xfrm>
          <a:off x="1828799" y="1533091"/>
          <a:ext cx="5850405" cy="2783358"/>
        </p:xfrm>
        <a:graphic>
          <a:graphicData uri="http://schemas.openxmlformats.org/drawingml/2006/table">
            <a:tbl>
              <a:tblPr firstRow="1" bandRow="1">
                <a:tableStyleId>{69C7853C-536D-4A76-A0AE-DD22124D55A5}</a:tableStyleId>
              </a:tblPr>
              <a:tblGrid>
                <a:gridCol w="1950135"/>
                <a:gridCol w="1950135"/>
                <a:gridCol w="1950135"/>
              </a:tblGrid>
              <a:tr h="355359">
                <a:tc>
                  <a:txBody>
                    <a:bodyPr/>
                    <a:lstStyle/>
                    <a:p>
                      <a:endParaRPr lang="en-US" dirty="0"/>
                    </a:p>
                  </a:txBody>
                  <a:tcPr/>
                </a:tc>
                <a:tc>
                  <a:txBody>
                    <a:bodyPr/>
                    <a:lstStyle/>
                    <a:p>
                      <a:r>
                        <a:rPr lang="en-US" sz="1400" dirty="0" smtClean="0">
                          <a:solidFill>
                            <a:schemeClr val="tx1"/>
                          </a:solidFill>
                          <a:latin typeface="Adobe Caslon Pro Bold" panose="0205070206050A020403" pitchFamily="18" charset="0"/>
                        </a:rPr>
                        <a:t>Roll:</a:t>
                      </a:r>
                      <a:endParaRPr lang="en-US" dirty="0"/>
                    </a:p>
                  </a:txBody>
                  <a:tcPr/>
                </a:tc>
                <a:tc>
                  <a:txBody>
                    <a:bodyPr/>
                    <a:lstStyle/>
                    <a:p>
                      <a:r>
                        <a:rPr lang="en-US" sz="1400" dirty="0" smtClean="0">
                          <a:solidFill>
                            <a:schemeClr val="tx1"/>
                          </a:solidFill>
                          <a:latin typeface="Adobe Caslon Pro Bold" panose="0205070206050A020403" pitchFamily="18" charset="0"/>
                        </a:rPr>
                        <a:t>Batch</a:t>
                      </a:r>
                      <a:endParaRPr lang="en-US" dirty="0"/>
                    </a:p>
                  </a:txBody>
                  <a:tcPr/>
                </a:tc>
              </a:tr>
              <a:tr h="35535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err="1" smtClean="0">
                          <a:latin typeface="Adobe Caslon Pro Bold" panose="0205070206050A020403" pitchFamily="18" charset="0"/>
                        </a:rPr>
                        <a:t>Md</a:t>
                      </a:r>
                      <a:r>
                        <a:rPr lang="en-US" sz="1400" dirty="0" smtClean="0">
                          <a:latin typeface="Adobe Caslon Pro Bold" panose="0205070206050A020403" pitchFamily="18" charset="0"/>
                        </a:rPr>
                        <a:t> </a:t>
                      </a:r>
                      <a:r>
                        <a:rPr lang="en-US" sz="1400" dirty="0" err="1" smtClean="0">
                          <a:latin typeface="Adobe Caslon Pro Bold" panose="0205070206050A020403" pitchFamily="18" charset="0"/>
                        </a:rPr>
                        <a:t>Atiqur</a:t>
                      </a:r>
                      <a:r>
                        <a:rPr lang="en-US" sz="1400" dirty="0" smtClean="0">
                          <a:latin typeface="Adobe Caslon Pro Bold" panose="0205070206050A020403" pitchFamily="18" charset="0"/>
                        </a:rPr>
                        <a:t> Rahman</a:t>
                      </a:r>
                      <a:endParaRPr lang="en-US" sz="1400" b="1" dirty="0" smtClean="0">
                        <a:solidFill>
                          <a:schemeClr val="tx1"/>
                        </a:solidFill>
                        <a:latin typeface="Adobe Caslon Pro Bold" panose="0205070206050A020403" pitchFamily="18" charset="0"/>
                      </a:endParaRPr>
                    </a:p>
                  </a:txBody>
                  <a:tcPr/>
                </a:tc>
                <a:tc>
                  <a:txBody>
                    <a:bodyPr/>
                    <a:lstStyle/>
                    <a:p>
                      <a:r>
                        <a:rPr lang="en-US" sz="1400" dirty="0" smtClean="0">
                          <a:solidFill>
                            <a:schemeClr val="tx1"/>
                          </a:solidFill>
                          <a:latin typeface="Adobe Caslon Pro Bold" panose="0205070206050A020403" pitchFamily="18" charset="0"/>
                        </a:rPr>
                        <a:t>03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Adobe Caslon Pro Bold" panose="0205070206050A020403" pitchFamily="18" charset="0"/>
                        </a:rPr>
                        <a:t>54th(1</a:t>
                      </a:r>
                      <a:r>
                        <a:rPr lang="en-US" sz="1400" baseline="30000" dirty="0" smtClean="0">
                          <a:solidFill>
                            <a:schemeClr val="tx1"/>
                          </a:solidFill>
                          <a:latin typeface="Adobe Caslon Pro Bold" panose="0205070206050A020403" pitchFamily="18" charset="0"/>
                        </a:rPr>
                        <a:t>st</a:t>
                      </a:r>
                      <a:r>
                        <a:rPr lang="en-US" sz="1400" dirty="0" smtClean="0">
                          <a:solidFill>
                            <a:schemeClr val="tx1"/>
                          </a:solidFill>
                          <a:latin typeface="Adobe Caslon Pro Bold" panose="0205070206050A020403" pitchFamily="18" charset="0"/>
                        </a:rPr>
                        <a:t> Shift)</a:t>
                      </a:r>
                    </a:p>
                  </a:txBody>
                  <a:tcPr/>
                </a:tc>
              </a:tr>
              <a:tr h="49652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err="1" smtClean="0">
                          <a:latin typeface="Adobe Caslon Pro Bold" panose="0205070206050A020403" pitchFamily="18" charset="0"/>
                        </a:rPr>
                        <a:t>Md</a:t>
                      </a:r>
                      <a:r>
                        <a:rPr lang="en-US" sz="1400" dirty="0" smtClean="0">
                          <a:latin typeface="Adobe Caslon Pro Bold" panose="0205070206050A020403" pitchFamily="18" charset="0"/>
                        </a:rPr>
                        <a:t> </a:t>
                      </a:r>
                      <a:r>
                        <a:rPr lang="en-US" sz="1400" dirty="0" err="1" smtClean="0">
                          <a:latin typeface="Adobe Caslon Pro Bold" panose="0205070206050A020403" pitchFamily="18" charset="0"/>
                        </a:rPr>
                        <a:t>Saymon</a:t>
                      </a:r>
                      <a:r>
                        <a:rPr lang="en-US" sz="1400" dirty="0" smtClean="0">
                          <a:latin typeface="Adobe Caslon Pro Bold" panose="0205070206050A020403" pitchFamily="18" charset="0"/>
                        </a:rPr>
                        <a:t> Islam </a:t>
                      </a:r>
                      <a:endParaRPr lang="en-US" sz="1400" b="1" dirty="0" smtClean="0">
                        <a:solidFill>
                          <a:schemeClr val="tx1"/>
                        </a:solidFill>
                        <a:latin typeface="Adobe Caslon Pro Bold" panose="0205070206050A020403" pitchFamily="18" charset="0"/>
                      </a:endParaRPr>
                    </a:p>
                    <a:p>
                      <a:endParaRPr lang="en-US" dirty="0"/>
                    </a:p>
                  </a:txBody>
                  <a:tcPr/>
                </a:tc>
                <a:tc>
                  <a:txBody>
                    <a:bodyPr/>
                    <a:lstStyle/>
                    <a:p>
                      <a:r>
                        <a:rPr lang="en-US" sz="1400" dirty="0" smtClean="0">
                          <a:solidFill>
                            <a:schemeClr val="tx1"/>
                          </a:solidFill>
                          <a:latin typeface="Adobe Caslon Pro Bold" panose="0205070206050A020403" pitchFamily="18" charset="0"/>
                        </a:rPr>
                        <a:t>06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Adobe Caslon Pro Bold" panose="0205070206050A020403" pitchFamily="18" charset="0"/>
                        </a:rPr>
                        <a:t>54th(1</a:t>
                      </a:r>
                      <a:r>
                        <a:rPr lang="en-US" sz="1400" baseline="30000" dirty="0" smtClean="0">
                          <a:solidFill>
                            <a:schemeClr val="tx1"/>
                          </a:solidFill>
                          <a:latin typeface="Adobe Caslon Pro Bold" panose="0205070206050A020403" pitchFamily="18" charset="0"/>
                        </a:rPr>
                        <a:t>st</a:t>
                      </a:r>
                      <a:r>
                        <a:rPr lang="en-US" sz="1400" dirty="0" smtClean="0">
                          <a:solidFill>
                            <a:schemeClr val="tx1"/>
                          </a:solidFill>
                          <a:latin typeface="Adobe Caslon Pro Bold" panose="0205070206050A020403" pitchFamily="18" charset="0"/>
                        </a:rPr>
                        <a:t> Shift)</a:t>
                      </a:r>
                    </a:p>
                  </a:txBody>
                  <a:tcPr/>
                </a:tc>
              </a:tr>
              <a:tr h="49652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err="1" smtClean="0">
                          <a:solidFill>
                            <a:schemeClr val="tx1"/>
                          </a:solidFill>
                          <a:latin typeface="Adobe Caslon Pro Bold" panose="0205070206050A020403" pitchFamily="18" charset="0"/>
                        </a:rPr>
                        <a:t>Shameul</a:t>
                      </a:r>
                      <a:r>
                        <a:rPr lang="en-US" sz="1400" b="1" dirty="0" smtClean="0">
                          <a:solidFill>
                            <a:schemeClr val="tx1"/>
                          </a:solidFill>
                          <a:latin typeface="Adobe Caslon Pro Bold" panose="0205070206050A020403" pitchFamily="18" charset="0"/>
                        </a:rPr>
                        <a:t> </a:t>
                      </a:r>
                      <a:r>
                        <a:rPr lang="en-US" sz="1400" b="1" dirty="0" err="1" smtClean="0">
                          <a:solidFill>
                            <a:schemeClr val="tx1"/>
                          </a:solidFill>
                          <a:latin typeface="Adobe Caslon Pro Bold" panose="0205070206050A020403" pitchFamily="18" charset="0"/>
                        </a:rPr>
                        <a:t>Haque</a:t>
                      </a:r>
                      <a:r>
                        <a:rPr lang="en-US" sz="1400" b="1" dirty="0" smtClean="0">
                          <a:solidFill>
                            <a:schemeClr val="tx1"/>
                          </a:solidFill>
                          <a:latin typeface="Adobe Caslon Pro Bold" panose="0205070206050A020403" pitchFamily="18" charset="0"/>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Adobe Caslon Pro Bold" panose="0205070206050A020403" pitchFamily="18" charset="0"/>
                        </a:rPr>
                        <a:t>07</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Adobe Caslon Pro Bold" panose="0205070206050A020403" pitchFamily="18" charset="0"/>
                        </a:rPr>
                        <a:t>54th(1</a:t>
                      </a:r>
                      <a:r>
                        <a:rPr lang="en-US" sz="1400" baseline="30000" dirty="0" smtClean="0">
                          <a:solidFill>
                            <a:schemeClr val="tx1"/>
                          </a:solidFill>
                          <a:latin typeface="Adobe Caslon Pro Bold" panose="0205070206050A020403" pitchFamily="18" charset="0"/>
                        </a:rPr>
                        <a:t>st</a:t>
                      </a:r>
                      <a:r>
                        <a:rPr lang="en-US" sz="1400" dirty="0" smtClean="0">
                          <a:solidFill>
                            <a:schemeClr val="tx1"/>
                          </a:solidFill>
                          <a:latin typeface="Adobe Caslon Pro Bold" panose="0205070206050A020403" pitchFamily="18" charset="0"/>
                        </a:rPr>
                        <a:t> Shift)</a:t>
                      </a:r>
                    </a:p>
                  </a:txBody>
                  <a:tcPr/>
                </a:tc>
              </a:tr>
              <a:tr h="49652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err="1" smtClean="0">
                          <a:solidFill>
                            <a:schemeClr val="tx1"/>
                          </a:solidFill>
                          <a:latin typeface="Adobe Caslon Pro Bold" panose="0205070206050A020403" pitchFamily="18" charset="0"/>
                        </a:rPr>
                        <a:t>Lubana</a:t>
                      </a:r>
                      <a:r>
                        <a:rPr lang="en-US" sz="1400" b="1" dirty="0" smtClean="0">
                          <a:solidFill>
                            <a:schemeClr val="tx1"/>
                          </a:solidFill>
                          <a:latin typeface="Adobe Caslon Pro Bold" panose="0205070206050A020403" pitchFamily="18" charset="0"/>
                        </a:rPr>
                        <a:t> </a:t>
                      </a:r>
                      <a:r>
                        <a:rPr lang="en-US" sz="1400" b="1" dirty="0" err="1" smtClean="0">
                          <a:solidFill>
                            <a:schemeClr val="tx1"/>
                          </a:solidFill>
                          <a:latin typeface="Adobe Caslon Pro Bold" panose="0205070206050A020403" pitchFamily="18" charset="0"/>
                        </a:rPr>
                        <a:t>Akter</a:t>
                      </a:r>
                      <a:r>
                        <a:rPr lang="en-US" sz="1400" b="1" dirty="0" smtClean="0">
                          <a:solidFill>
                            <a:schemeClr val="tx1"/>
                          </a:solidFill>
                          <a:latin typeface="Adobe Caslon Pro Bold" panose="0205070206050A020403" pitchFamily="18" charset="0"/>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Adobe Caslon Pro Bold" panose="0205070206050A020403" pitchFamily="18" charset="0"/>
                        </a:rPr>
                        <a:t>23</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Adobe Caslon Pro Bold" panose="0205070206050A020403" pitchFamily="18" charset="0"/>
                        </a:rPr>
                        <a:t>54th(1</a:t>
                      </a:r>
                      <a:r>
                        <a:rPr lang="en-US" sz="1400" baseline="30000" dirty="0" smtClean="0">
                          <a:solidFill>
                            <a:schemeClr val="tx1"/>
                          </a:solidFill>
                          <a:latin typeface="Adobe Caslon Pro Bold" panose="0205070206050A020403" pitchFamily="18" charset="0"/>
                        </a:rPr>
                        <a:t>st</a:t>
                      </a:r>
                      <a:r>
                        <a:rPr lang="en-US" sz="1400" dirty="0" smtClean="0">
                          <a:solidFill>
                            <a:schemeClr val="tx1"/>
                          </a:solidFill>
                          <a:latin typeface="Adobe Caslon Pro Bold" panose="0205070206050A020403" pitchFamily="18" charset="0"/>
                        </a:rPr>
                        <a:t> Shift)</a:t>
                      </a:r>
                    </a:p>
                  </a:txBody>
                  <a:tcPr/>
                </a:tc>
              </a:tr>
              <a:tr h="49652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err="1" smtClean="0">
                          <a:solidFill>
                            <a:schemeClr val="tx1"/>
                          </a:solidFill>
                          <a:latin typeface="Adobe Caslon Pro Bold" panose="0205070206050A020403" pitchFamily="18" charset="0"/>
                        </a:rPr>
                        <a:t>Meher</a:t>
                      </a:r>
                      <a:r>
                        <a:rPr lang="en-US" sz="1400" b="1" dirty="0" smtClean="0">
                          <a:solidFill>
                            <a:schemeClr val="tx1"/>
                          </a:solidFill>
                          <a:latin typeface="Adobe Caslon Pro Bold" panose="0205070206050A020403" pitchFamily="18" charset="0"/>
                        </a:rPr>
                        <a:t> </a:t>
                      </a:r>
                      <a:r>
                        <a:rPr lang="en-US" sz="1400" b="1" dirty="0" err="1" smtClean="0">
                          <a:solidFill>
                            <a:schemeClr val="tx1"/>
                          </a:solidFill>
                          <a:latin typeface="Adobe Caslon Pro Bold" panose="0205070206050A020403" pitchFamily="18" charset="0"/>
                        </a:rPr>
                        <a:t>Negar</a:t>
                      </a:r>
                      <a:r>
                        <a:rPr lang="en-US" sz="1400" b="1" dirty="0" smtClean="0">
                          <a:solidFill>
                            <a:schemeClr val="tx1"/>
                          </a:solidFill>
                          <a:latin typeface="Adobe Caslon Pro Bold" panose="0205070206050A020403" pitchFamily="18" charset="0"/>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Adobe Caslon Pro Bold" panose="0205070206050A020403" pitchFamily="18" charset="0"/>
                        </a:rPr>
                        <a:t>25</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Adobe Caslon Pro Bold" panose="0205070206050A020403" pitchFamily="18" charset="0"/>
                        </a:rPr>
                        <a:t>54th(1</a:t>
                      </a:r>
                      <a:r>
                        <a:rPr lang="en-US" sz="1400" baseline="30000" dirty="0" smtClean="0">
                          <a:solidFill>
                            <a:schemeClr val="tx1"/>
                          </a:solidFill>
                          <a:latin typeface="Adobe Caslon Pro Bold" panose="0205070206050A020403" pitchFamily="18" charset="0"/>
                        </a:rPr>
                        <a:t>st</a:t>
                      </a:r>
                      <a:r>
                        <a:rPr lang="en-US" sz="1400" dirty="0" smtClean="0">
                          <a:solidFill>
                            <a:schemeClr val="tx1"/>
                          </a:solidFill>
                          <a:latin typeface="Adobe Caslon Pro Bold" panose="0205070206050A020403" pitchFamily="18" charset="0"/>
                        </a:rPr>
                        <a:t> Shift)</a:t>
                      </a:r>
                    </a:p>
                  </a:txBody>
                  <a:tcPr/>
                </a:tc>
              </a:tr>
            </a:tbl>
          </a:graphicData>
        </a:graphic>
      </p:graphicFrame>
      <p:sp>
        <p:nvSpPr>
          <p:cNvPr id="3" name="Rectangle 2"/>
          <p:cNvSpPr/>
          <p:nvPr/>
        </p:nvSpPr>
        <p:spPr>
          <a:xfrm>
            <a:off x="3667468" y="922094"/>
            <a:ext cx="2207058" cy="738664"/>
          </a:xfrm>
          <a:prstGeom prst="rect">
            <a:avLst/>
          </a:prstGeom>
        </p:spPr>
        <p:txBody>
          <a:bodyPr wrap="square">
            <a:spAutoFit/>
          </a:bodyPr>
          <a:lstStyle/>
          <a:p>
            <a:r>
              <a:rPr lang="en-US" sz="2800" b="1" dirty="0">
                <a:solidFill>
                  <a:schemeClr val="tx1">
                    <a:lumMod val="90000"/>
                    <a:lumOff val="10000"/>
                  </a:schemeClr>
                </a:solidFill>
                <a:latin typeface="Baskerville Old Face" panose="02020602080505020303" pitchFamily="18" charset="0"/>
              </a:rPr>
              <a:t>Presented by</a:t>
            </a:r>
            <a:r>
              <a:rPr lang="en-US" dirty="0">
                <a:solidFill>
                  <a:schemeClr val="tx1">
                    <a:lumMod val="90000"/>
                    <a:lumOff val="10000"/>
                  </a:schemeClr>
                </a:solidFill>
                <a:latin typeface="Baskerville Old Face" panose="02020602080505020303" pitchFamily="18" charset="0"/>
              </a:rPr>
              <a:t/>
            </a:r>
            <a:br>
              <a:rPr lang="en-US" dirty="0">
                <a:solidFill>
                  <a:schemeClr val="tx1">
                    <a:lumMod val="90000"/>
                    <a:lumOff val="10000"/>
                  </a:schemeClr>
                </a:solidFill>
                <a:latin typeface="Baskerville Old Face" panose="02020602080505020303" pitchFamily="18" charset="0"/>
              </a:rPr>
            </a:br>
            <a:endParaRPr lang="en-US" dirty="0"/>
          </a:p>
        </p:txBody>
      </p:sp>
    </p:spTree>
    <p:extLst>
      <p:ext uri="{BB962C8B-B14F-4D97-AF65-F5344CB8AC3E}">
        <p14:creationId xmlns:p14="http://schemas.microsoft.com/office/powerpoint/2010/main" val="2442774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2016014" y="502820"/>
            <a:ext cx="2584928" cy="963251"/>
          </a:xfrm>
          <a:prstGeom prst="rect">
            <a:avLst/>
          </a:prstGeom>
        </p:spPr>
      </p:pic>
      <p:sp>
        <p:nvSpPr>
          <p:cNvPr id="17" name="Rectangle 16"/>
          <p:cNvSpPr/>
          <p:nvPr/>
        </p:nvSpPr>
        <p:spPr>
          <a:xfrm>
            <a:off x="2218629" y="1263487"/>
            <a:ext cx="5043944" cy="400110"/>
          </a:xfrm>
          <a:prstGeom prst="rect">
            <a:avLst/>
          </a:prstGeom>
        </p:spPr>
        <p:txBody>
          <a:bodyPr wrap="square">
            <a:spAutoFit/>
          </a:bodyPr>
          <a:lstStyle/>
          <a:p>
            <a:pPr marL="285750" indent="-285750">
              <a:buFont typeface="Arial" panose="020B0604020202020204" pitchFamily="34" charset="0"/>
              <a:buChar char="•"/>
            </a:pPr>
            <a:endParaRPr lang="en-US" sz="2000" dirty="0" smtClean="0"/>
          </a:p>
        </p:txBody>
      </p:sp>
      <p:sp>
        <p:nvSpPr>
          <p:cNvPr id="18" name="Rectangle 17"/>
          <p:cNvSpPr/>
          <p:nvPr/>
        </p:nvSpPr>
        <p:spPr>
          <a:xfrm>
            <a:off x="8625880" y="4677926"/>
            <a:ext cx="312906" cy="369332"/>
          </a:xfrm>
          <a:prstGeom prst="rect">
            <a:avLst/>
          </a:prstGeom>
        </p:spPr>
        <p:txBody>
          <a:bodyPr wrap="none">
            <a:spAutoFit/>
          </a:bodyPr>
          <a:lstStyle/>
          <a:p>
            <a:pPr algn="ctr"/>
            <a:r>
              <a:rPr lang="en-US" sz="1800" b="1" dirty="0" smtClean="0"/>
              <a:t>4</a:t>
            </a:r>
            <a:endParaRPr lang="en-US" sz="1800" b="1" dirty="0"/>
          </a:p>
        </p:txBody>
      </p:sp>
      <p:grpSp>
        <p:nvGrpSpPr>
          <p:cNvPr id="19" name="Google Shape;1851;p31"/>
          <p:cNvGrpSpPr/>
          <p:nvPr/>
        </p:nvGrpSpPr>
        <p:grpSpPr>
          <a:xfrm rot="-465838" flipH="1">
            <a:off x="6192659" y="2086711"/>
            <a:ext cx="694862" cy="1072435"/>
            <a:chOff x="3858200" y="2567325"/>
            <a:chExt cx="1036875" cy="1348425"/>
          </a:xfrm>
          <a:solidFill>
            <a:schemeClr val="bg2"/>
          </a:solidFill>
        </p:grpSpPr>
        <p:sp>
          <p:nvSpPr>
            <p:cNvPr id="20"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2"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5"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6"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7"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8"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9"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0"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31" name="Google Shape;1851;p31"/>
          <p:cNvGrpSpPr/>
          <p:nvPr/>
        </p:nvGrpSpPr>
        <p:grpSpPr>
          <a:xfrm rot="-465838" flipH="1">
            <a:off x="5593547" y="471262"/>
            <a:ext cx="694862" cy="1072435"/>
            <a:chOff x="3858200" y="2567325"/>
            <a:chExt cx="1036875" cy="1348425"/>
          </a:xfrm>
          <a:solidFill>
            <a:schemeClr val="accent1">
              <a:lumMod val="90000"/>
            </a:schemeClr>
          </a:solidFill>
        </p:grpSpPr>
        <p:sp>
          <p:nvSpPr>
            <p:cNvPr id="32"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3"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4"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5"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6"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7"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8"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9"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0"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1"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2"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43" name="Google Shape;1851;p31"/>
          <p:cNvGrpSpPr/>
          <p:nvPr/>
        </p:nvGrpSpPr>
        <p:grpSpPr>
          <a:xfrm rot="-465838" flipH="1">
            <a:off x="1147468" y="1486393"/>
            <a:ext cx="694862" cy="1072435"/>
            <a:chOff x="3858200" y="2567325"/>
            <a:chExt cx="1036875" cy="1348425"/>
          </a:xfrm>
          <a:solidFill>
            <a:schemeClr val="accent2">
              <a:lumMod val="50000"/>
            </a:schemeClr>
          </a:solidFill>
        </p:grpSpPr>
        <p:sp>
          <p:nvSpPr>
            <p:cNvPr id="44"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5"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6"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7"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8"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9"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0"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1"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2"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3"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4"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55" name="Google Shape;1851;p31"/>
          <p:cNvGrpSpPr/>
          <p:nvPr/>
        </p:nvGrpSpPr>
        <p:grpSpPr>
          <a:xfrm rot="-465838" flipH="1">
            <a:off x="5323829" y="3622676"/>
            <a:ext cx="694862" cy="1072435"/>
            <a:chOff x="3858200" y="2567325"/>
            <a:chExt cx="1036875" cy="1348425"/>
          </a:xfrm>
          <a:solidFill>
            <a:schemeClr val="tx2">
              <a:lumMod val="75000"/>
            </a:schemeClr>
          </a:solidFill>
        </p:grpSpPr>
        <p:sp>
          <p:nvSpPr>
            <p:cNvPr id="56"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7"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8"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9"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0"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1"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2"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3"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4"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5"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6"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2" name="Rectangle 1"/>
          <p:cNvSpPr/>
          <p:nvPr/>
        </p:nvSpPr>
        <p:spPr>
          <a:xfrm>
            <a:off x="2286000" y="1771531"/>
            <a:ext cx="4572000" cy="2246769"/>
          </a:xfrm>
          <a:prstGeom prst="rect">
            <a:avLst/>
          </a:prstGeom>
        </p:spPr>
        <p:txBody>
          <a:bodyPr>
            <a:spAutoFit/>
          </a:bodyPr>
          <a:lstStyle/>
          <a:p>
            <a:pPr marL="285750" indent="-285750">
              <a:buFont typeface="Arial" panose="020B0604020202020204" pitchFamily="34" charset="0"/>
              <a:buChar char="•"/>
            </a:pPr>
            <a:r>
              <a:rPr lang="en-US" sz="2000" dirty="0">
                <a:latin typeface="Adobe Gothic Std B" panose="020B0800000000000000" pitchFamily="34" charset="-128"/>
                <a:ea typeface="Adobe Gothic Std B" panose="020B0800000000000000" pitchFamily="34" charset="-128"/>
              </a:rPr>
              <a:t>Introduction</a:t>
            </a:r>
          </a:p>
          <a:p>
            <a:pPr marL="285750" indent="-285750">
              <a:buFont typeface="Arial" panose="020B0604020202020204" pitchFamily="34" charset="0"/>
              <a:buChar char="•"/>
            </a:pPr>
            <a:r>
              <a:rPr lang="en-US" sz="2000" dirty="0">
                <a:latin typeface="Adobe Gothic Std B" panose="020B0800000000000000" pitchFamily="34" charset="-128"/>
                <a:ea typeface="Adobe Gothic Std B" panose="020B0800000000000000" pitchFamily="34" charset="-128"/>
              </a:rPr>
              <a:t>O</a:t>
            </a:r>
            <a:r>
              <a:rPr lang="en-US" sz="2000" dirty="0" smtClean="0">
                <a:latin typeface="Adobe Gothic Std B" panose="020B0800000000000000" pitchFamily="34" charset="-128"/>
                <a:ea typeface="Adobe Gothic Std B" panose="020B0800000000000000" pitchFamily="34" charset="-128"/>
              </a:rPr>
              <a:t>bjective</a:t>
            </a:r>
            <a:endParaRPr lang="en-US" sz="2000" dirty="0">
              <a:latin typeface="Adobe Gothic Std B" panose="020B0800000000000000" pitchFamily="34" charset="-128"/>
              <a:ea typeface="Adobe Gothic Std B" panose="020B0800000000000000" pitchFamily="34" charset="-128"/>
            </a:endParaRPr>
          </a:p>
          <a:p>
            <a:pPr marL="285750" indent="-285750">
              <a:buFont typeface="Arial" panose="020B0604020202020204" pitchFamily="34" charset="0"/>
              <a:buChar char="•"/>
            </a:pPr>
            <a:r>
              <a:rPr lang="en-US" sz="2000" dirty="0">
                <a:latin typeface="Adobe Gothic Std B" panose="020B0800000000000000" pitchFamily="34" charset="-128"/>
                <a:ea typeface="Adobe Gothic Std B" panose="020B0800000000000000" pitchFamily="34" charset="-128"/>
              </a:rPr>
              <a:t>Background of Research</a:t>
            </a:r>
          </a:p>
          <a:p>
            <a:pPr marL="285750" indent="-285750">
              <a:buFont typeface="Arial" panose="020B0604020202020204" pitchFamily="34" charset="0"/>
              <a:buChar char="•"/>
            </a:pPr>
            <a:r>
              <a:rPr lang="en-US" sz="2000" dirty="0" smtClean="0">
                <a:latin typeface="Adobe Gothic Std B" panose="020B0800000000000000" pitchFamily="34" charset="-128"/>
                <a:ea typeface="Adobe Gothic Std B" panose="020B0800000000000000" pitchFamily="34" charset="-128"/>
              </a:rPr>
              <a:t>Methodology</a:t>
            </a:r>
            <a:endParaRPr lang="en-US" sz="2000" dirty="0">
              <a:latin typeface="Adobe Gothic Std B" panose="020B0800000000000000" pitchFamily="34" charset="-128"/>
              <a:ea typeface="Adobe Gothic Std B" panose="020B0800000000000000" pitchFamily="34" charset="-128"/>
            </a:endParaRPr>
          </a:p>
          <a:p>
            <a:pPr marL="285750" indent="-285750">
              <a:buFont typeface="Arial" panose="020B0604020202020204" pitchFamily="34" charset="0"/>
              <a:buChar char="•"/>
            </a:pPr>
            <a:r>
              <a:rPr lang="en-US" sz="2000" dirty="0">
                <a:latin typeface="Adobe Gothic Std B" panose="020B0800000000000000" pitchFamily="34" charset="-128"/>
                <a:ea typeface="Adobe Gothic Std B" panose="020B0800000000000000" pitchFamily="34" charset="-128"/>
              </a:rPr>
              <a:t>Results and Analysis</a:t>
            </a:r>
          </a:p>
          <a:p>
            <a:pPr marL="285750" indent="-285750">
              <a:buFont typeface="Arial" panose="020B0604020202020204" pitchFamily="34" charset="0"/>
              <a:buChar char="•"/>
            </a:pPr>
            <a:r>
              <a:rPr lang="en-US" sz="2000" dirty="0">
                <a:latin typeface="Adobe Gothic Std B" panose="020B0800000000000000" pitchFamily="34" charset="-128"/>
                <a:ea typeface="Adobe Gothic Std B" panose="020B0800000000000000" pitchFamily="34" charset="-128"/>
              </a:rPr>
              <a:t>Conclusion</a:t>
            </a:r>
          </a:p>
          <a:p>
            <a:pPr marL="285750" indent="-285750">
              <a:buFont typeface="Arial" panose="020B0604020202020204" pitchFamily="34" charset="0"/>
              <a:buChar char="•"/>
            </a:pPr>
            <a:r>
              <a:rPr lang="en-US" sz="2000" dirty="0">
                <a:latin typeface="Adobe Gothic Std B" panose="020B0800000000000000" pitchFamily="34" charset="-128"/>
                <a:ea typeface="Adobe Gothic Std B" panose="020B0800000000000000" pitchFamily="34" charset="-128"/>
              </a:rPr>
              <a:t>References</a:t>
            </a:r>
          </a:p>
        </p:txBody>
      </p:sp>
    </p:spTree>
    <p:extLst>
      <p:ext uri="{BB962C8B-B14F-4D97-AF65-F5344CB8AC3E}">
        <p14:creationId xmlns:p14="http://schemas.microsoft.com/office/powerpoint/2010/main" val="1712126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442532" y="2128520"/>
            <a:ext cx="7237926" cy="1832122"/>
          </a:xfrm>
          <a:prstGeom prst="rect">
            <a:avLst/>
          </a:prstGeom>
        </p:spPr>
        <p:txBody>
          <a:bodyPr spcFirstLastPara="1" wrap="square" lIns="91425" tIns="91425" rIns="91425" bIns="91425" anchor="t" anchorCtr="0">
            <a:noAutofit/>
          </a:bodyPr>
          <a:lstStyle/>
          <a:p>
            <a:pPr marL="0" indent="0" algn="just"/>
            <a:r>
              <a:rPr lang="en-US" sz="1600" dirty="0">
                <a:solidFill>
                  <a:schemeClr val="tx1">
                    <a:lumMod val="90000"/>
                    <a:lumOff val="10000"/>
                  </a:schemeClr>
                </a:solidFill>
                <a:latin typeface="+mn-lt"/>
              </a:rPr>
              <a:t>This study comprehensively evaluated fingerprint-based gender classification by employing </a:t>
            </a:r>
            <a:r>
              <a:rPr lang="en-US" sz="1600" dirty="0" smtClean="0">
                <a:solidFill>
                  <a:schemeClr val="tx1">
                    <a:lumMod val="90000"/>
                    <a:lumOff val="10000"/>
                  </a:schemeClr>
                </a:solidFill>
                <a:latin typeface="+mn-lt"/>
              </a:rPr>
              <a:t>Convolutional </a:t>
            </a:r>
            <a:r>
              <a:rPr lang="en-US" sz="1600" dirty="0">
                <a:solidFill>
                  <a:schemeClr val="tx1">
                    <a:lumMod val="90000"/>
                    <a:lumOff val="10000"/>
                  </a:schemeClr>
                </a:solidFill>
                <a:latin typeface="+mn-lt"/>
              </a:rPr>
              <a:t>Neural Network (CNN) on the SOCOFing dataset comprising 55,273 fingerprint images. Notably, our system achieved an exceptional accuracy rate of 99.23%. This remarkable performance underscores the significant role that fingerprints can play in accurately determining an individual's gender by leveraging critical features inherent in the fingerprint data. This research highlights the promise of fingerprints as a robust biometric trait for gender </a:t>
            </a:r>
            <a:r>
              <a:rPr lang="en-US" sz="1600" dirty="0" smtClean="0">
                <a:solidFill>
                  <a:schemeClr val="tx1">
                    <a:lumMod val="90000"/>
                    <a:lumOff val="10000"/>
                  </a:schemeClr>
                </a:solidFill>
                <a:latin typeface="+mn-lt"/>
              </a:rPr>
              <a:t>classification</a:t>
            </a:r>
            <a:endParaRPr dirty="0"/>
          </a:p>
        </p:txBody>
      </p:sp>
      <p:sp>
        <p:nvSpPr>
          <p:cNvPr id="587" name="Google Shape;587;p33"/>
          <p:cNvSpPr txBox="1">
            <a:spLocks noGrp="1"/>
          </p:cNvSpPr>
          <p:nvPr>
            <p:ph type="title" idx="2"/>
          </p:nvPr>
        </p:nvSpPr>
        <p:spPr>
          <a:xfrm>
            <a:off x="2156346" y="1125436"/>
            <a:ext cx="4568052" cy="668741"/>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smtClean="0"/>
              <a:t>Introduction</a:t>
            </a:r>
            <a:endParaRPr sz="4400" dirty="0"/>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2243671" y="2141966"/>
            <a:ext cx="3733547" cy="1885427"/>
          </a:xfrm>
          <a:prstGeom prst="rect">
            <a:avLst/>
          </a:prstGeom>
        </p:spPr>
        <p:txBody>
          <a:bodyPr spcFirstLastPara="1" wrap="square" lIns="91425" tIns="91425" rIns="91425" bIns="91425" anchor="t" anchorCtr="0">
            <a:noAutofit/>
          </a:bodyPr>
          <a:lstStyle/>
          <a:p>
            <a:pPr marL="285750" indent="-285750" algn="just">
              <a:buFont typeface="Wingdings" panose="05000000000000000000" pitchFamily="2" charset="2"/>
              <a:buChar char="q"/>
            </a:pPr>
            <a:r>
              <a:rPr lang="en-US" b="1" dirty="0">
                <a:solidFill>
                  <a:srgbClr val="00B050"/>
                </a:solidFill>
              </a:rPr>
              <a:t>Accuracy </a:t>
            </a:r>
            <a:r>
              <a:rPr lang="en-US" b="1" dirty="0" smtClean="0">
                <a:solidFill>
                  <a:srgbClr val="00B050"/>
                </a:solidFill>
              </a:rPr>
              <a:t>Assessment</a:t>
            </a:r>
            <a:endParaRPr lang="en-US" b="1" dirty="0">
              <a:solidFill>
                <a:srgbClr val="00B050"/>
              </a:solidFill>
            </a:endParaRPr>
          </a:p>
          <a:p>
            <a:pPr marL="285750" indent="-285750" algn="just">
              <a:buFont typeface="Wingdings" panose="05000000000000000000" pitchFamily="2" charset="2"/>
              <a:buChar char="q"/>
            </a:pPr>
            <a:r>
              <a:rPr lang="en-US" b="1" dirty="0">
                <a:solidFill>
                  <a:srgbClr val="00B050"/>
                </a:solidFill>
              </a:rPr>
              <a:t>Performance </a:t>
            </a:r>
            <a:r>
              <a:rPr lang="en-US" b="1" dirty="0" smtClean="0">
                <a:solidFill>
                  <a:srgbClr val="00B050"/>
                </a:solidFill>
              </a:rPr>
              <a:t>Comparison</a:t>
            </a:r>
            <a:endParaRPr lang="en-US" b="1" dirty="0">
              <a:solidFill>
                <a:srgbClr val="00B050"/>
              </a:solidFill>
            </a:endParaRPr>
          </a:p>
          <a:p>
            <a:pPr marL="285750" indent="-285750" algn="just">
              <a:buFont typeface="Wingdings" panose="05000000000000000000" pitchFamily="2" charset="2"/>
              <a:buChar char="q"/>
            </a:pPr>
            <a:r>
              <a:rPr lang="en-US" b="1" dirty="0">
                <a:solidFill>
                  <a:srgbClr val="00B050"/>
                </a:solidFill>
              </a:rPr>
              <a:t>Robustness </a:t>
            </a:r>
            <a:r>
              <a:rPr lang="en-US" b="1" dirty="0" smtClean="0">
                <a:solidFill>
                  <a:srgbClr val="00B050"/>
                </a:solidFill>
              </a:rPr>
              <a:t>Analysis</a:t>
            </a:r>
            <a:endParaRPr lang="en-US" b="1" dirty="0">
              <a:solidFill>
                <a:srgbClr val="00B050"/>
              </a:solidFill>
            </a:endParaRPr>
          </a:p>
          <a:p>
            <a:pPr marL="285750" indent="-285750" algn="just">
              <a:buFont typeface="Wingdings" panose="05000000000000000000" pitchFamily="2" charset="2"/>
              <a:buChar char="q"/>
            </a:pPr>
            <a:r>
              <a:rPr lang="en-US" b="1" dirty="0">
                <a:solidFill>
                  <a:srgbClr val="00B050"/>
                </a:solidFill>
              </a:rPr>
              <a:t>Feature Extraction </a:t>
            </a:r>
            <a:r>
              <a:rPr lang="en-US" b="1" dirty="0" smtClean="0">
                <a:solidFill>
                  <a:srgbClr val="00B050"/>
                </a:solidFill>
              </a:rPr>
              <a:t>Analysis</a:t>
            </a:r>
            <a:endParaRPr lang="en-US" b="1" dirty="0">
              <a:solidFill>
                <a:srgbClr val="00B050"/>
              </a:solidFill>
            </a:endParaRPr>
          </a:p>
          <a:p>
            <a:pPr marL="285750" indent="-285750" algn="just">
              <a:buFont typeface="Wingdings" panose="05000000000000000000" pitchFamily="2" charset="2"/>
              <a:buChar char="q"/>
            </a:pPr>
            <a:r>
              <a:rPr lang="en-US" b="1" dirty="0">
                <a:solidFill>
                  <a:srgbClr val="00B050"/>
                </a:solidFill>
              </a:rPr>
              <a:t>Computational </a:t>
            </a:r>
            <a:r>
              <a:rPr lang="en-US" b="1" dirty="0" smtClean="0">
                <a:solidFill>
                  <a:srgbClr val="00B050"/>
                </a:solidFill>
              </a:rPr>
              <a:t>Efficiency</a:t>
            </a:r>
            <a:endParaRPr lang="en-US" b="1" dirty="0">
              <a:solidFill>
                <a:srgbClr val="00B050"/>
              </a:solidFill>
            </a:endParaRPr>
          </a:p>
          <a:p>
            <a:pPr marL="285750" indent="-285750" algn="just">
              <a:buFont typeface="Wingdings" panose="05000000000000000000" pitchFamily="2" charset="2"/>
              <a:buChar char="q"/>
            </a:pPr>
            <a:r>
              <a:rPr lang="en-US" b="1" dirty="0">
                <a:solidFill>
                  <a:srgbClr val="00B050"/>
                </a:solidFill>
              </a:rPr>
              <a:t>Comparative </a:t>
            </a:r>
            <a:r>
              <a:rPr lang="en-US" b="1" dirty="0" smtClean="0">
                <a:solidFill>
                  <a:srgbClr val="00B050"/>
                </a:solidFill>
              </a:rPr>
              <a:t>Benchmarking </a:t>
            </a:r>
            <a:endParaRPr b="1" dirty="0">
              <a:solidFill>
                <a:srgbClr val="00B050"/>
              </a:solidFill>
            </a:endParaRPr>
          </a:p>
        </p:txBody>
      </p:sp>
      <p:sp>
        <p:nvSpPr>
          <p:cNvPr id="587" name="Google Shape;587;p33"/>
          <p:cNvSpPr txBox="1">
            <a:spLocks noGrp="1"/>
          </p:cNvSpPr>
          <p:nvPr>
            <p:ph type="title" idx="2"/>
          </p:nvPr>
        </p:nvSpPr>
        <p:spPr>
          <a:xfrm>
            <a:off x="2176516" y="1125898"/>
            <a:ext cx="4568052" cy="668741"/>
          </a:xfrm>
          <a:prstGeom prst="rect">
            <a:avLst/>
          </a:prstGeom>
          <a:solidFill>
            <a:schemeClr val="accent1"/>
          </a:solidFill>
        </p:spPr>
        <p:txBody>
          <a:bodyPr spcFirstLastPara="1" wrap="square" lIns="91425" tIns="91425" rIns="91425" bIns="91425" anchor="ctr" anchorCtr="0">
            <a:noAutofit/>
          </a:bodyPr>
          <a:lstStyle/>
          <a:p>
            <a:r>
              <a:rPr lang="en-US" sz="4400" dirty="0">
                <a:latin typeface="Adobe Gothic Std B" panose="020B0800000000000000" pitchFamily="34" charset="-128"/>
                <a:ea typeface="Adobe Gothic Std B" panose="020B0800000000000000" pitchFamily="34" charset="-128"/>
              </a:rPr>
              <a:t>Objective</a:t>
            </a: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503492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txBox="1">
            <a:spLocks noGrp="1"/>
          </p:cNvSpPr>
          <p:nvPr>
            <p:ph type="subTitle" idx="1"/>
          </p:nvPr>
        </p:nvSpPr>
        <p:spPr>
          <a:xfrm>
            <a:off x="1442532" y="2128520"/>
            <a:ext cx="7237926" cy="1832122"/>
          </a:xfrm>
          <a:prstGeom prst="rect">
            <a:avLst/>
          </a:prstGeom>
        </p:spPr>
        <p:txBody>
          <a:bodyPr spcFirstLastPara="1" wrap="square" lIns="91425" tIns="91425" rIns="91425" bIns="91425" anchor="t" anchorCtr="0">
            <a:noAutofit/>
          </a:bodyPr>
          <a:lstStyle/>
          <a:p>
            <a:pPr marL="0" indent="0" algn="just"/>
            <a:r>
              <a:rPr lang="en-US" sz="1600" dirty="0"/>
              <a:t>T</a:t>
            </a:r>
            <a:r>
              <a:rPr lang="en-US" sz="1600" dirty="0" smtClean="0"/>
              <a:t>he </a:t>
            </a:r>
            <a:r>
              <a:rPr lang="en-US" sz="1600" dirty="0"/>
              <a:t>comparative evaluation of fingerprint-based gender classification using CNNs represents a significant step towards improving the accuracy and reliability of gender classification techniques. This research has the potential to enhance the capabilities of biometric systems and contribute to the broader field of computer vision and pattern recognition.</a:t>
            </a:r>
            <a:endParaRPr dirty="0"/>
          </a:p>
        </p:txBody>
      </p:sp>
      <p:sp>
        <p:nvSpPr>
          <p:cNvPr id="587" name="Google Shape;587;p33"/>
          <p:cNvSpPr txBox="1">
            <a:spLocks noGrp="1"/>
          </p:cNvSpPr>
          <p:nvPr>
            <p:ph type="title" idx="2"/>
          </p:nvPr>
        </p:nvSpPr>
        <p:spPr>
          <a:xfrm>
            <a:off x="2453621" y="1302214"/>
            <a:ext cx="5098046" cy="668741"/>
          </a:xfrm>
          <a:prstGeom prst="rect">
            <a:avLst/>
          </a:prstGeom>
          <a:solidFill>
            <a:schemeClr val="accent1"/>
          </a:solidFill>
        </p:spPr>
        <p:txBody>
          <a:bodyPr spcFirstLastPara="1" wrap="square" lIns="91425" tIns="91425" rIns="91425" bIns="91425" anchor="ctr" anchorCtr="0">
            <a:noAutofit/>
          </a:bodyPr>
          <a:lstStyle/>
          <a:p>
            <a:r>
              <a:rPr lang="en-US" sz="3200" dirty="0">
                <a:latin typeface="Adobe Gothic Std B" panose="020B0800000000000000" pitchFamily="34" charset="-128"/>
                <a:ea typeface="Adobe Gothic Std B" panose="020B0800000000000000" pitchFamily="34" charset="-128"/>
              </a:rPr>
              <a:t>Background of Research</a:t>
            </a:r>
            <a:endParaRPr lang="en-US" sz="32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4124736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51403816"/>
              </p:ext>
            </p:extLst>
          </p:nvPr>
        </p:nvGraphicFramePr>
        <p:xfrm>
          <a:off x="1565663" y="1230164"/>
          <a:ext cx="6251689" cy="3145580"/>
        </p:xfrm>
        <a:graphic>
          <a:graphicData uri="http://schemas.openxmlformats.org/drawingml/2006/table">
            <a:tbl>
              <a:tblPr firstRow="1" bandRow="1">
                <a:tableStyleId>{3C2FFA5D-87B4-456A-9821-1D502468CF0F}</a:tableStyleId>
              </a:tblPr>
              <a:tblGrid>
                <a:gridCol w="3236582"/>
                <a:gridCol w="920978"/>
                <a:gridCol w="1026233"/>
                <a:gridCol w="1067896"/>
              </a:tblGrid>
              <a:tr h="173231">
                <a:tc>
                  <a:txBody>
                    <a:bodyPr/>
                    <a:lstStyle/>
                    <a:p>
                      <a:pPr algn="ctr"/>
                      <a:r>
                        <a:rPr lang="en-US" b="1" dirty="0" smtClean="0">
                          <a:solidFill>
                            <a:srgbClr val="00B050"/>
                          </a:solidFill>
                        </a:rPr>
                        <a:t>Research work</a:t>
                      </a:r>
                      <a:endParaRPr lang="en-US" b="1" dirty="0">
                        <a:solidFill>
                          <a:srgbClr val="00B050"/>
                        </a:solidFill>
                      </a:endParaRPr>
                    </a:p>
                  </a:txBody>
                  <a:tcPr/>
                </a:tc>
                <a:tc>
                  <a:txBody>
                    <a:bodyPr/>
                    <a:lstStyle/>
                    <a:p>
                      <a:r>
                        <a:rPr lang="en-US" b="1" dirty="0" smtClean="0">
                          <a:solidFill>
                            <a:srgbClr val="00B050"/>
                          </a:solidFill>
                        </a:rPr>
                        <a:t>Year</a:t>
                      </a:r>
                      <a:endParaRPr lang="en-US" b="1" dirty="0">
                        <a:solidFill>
                          <a:srgbClr val="00B050"/>
                        </a:solidFill>
                      </a:endParaRPr>
                    </a:p>
                  </a:txBody>
                  <a:tcPr/>
                </a:tc>
                <a:tc>
                  <a:txBody>
                    <a:bodyPr/>
                    <a:lstStyle/>
                    <a:p>
                      <a:r>
                        <a:rPr lang="en-US" sz="1400" b="1" i="0" u="none" strike="noStrike" cap="none" dirty="0" smtClean="0">
                          <a:solidFill>
                            <a:srgbClr val="00B050"/>
                          </a:solidFill>
                          <a:effectLst/>
                          <a:latin typeface="+mn-lt"/>
                          <a:ea typeface="+mn-ea"/>
                          <a:cs typeface="+mn-cs"/>
                          <a:sym typeface="Arial"/>
                        </a:rPr>
                        <a:t>Accuracy </a:t>
                      </a:r>
                      <a:endParaRPr lang="en-US" b="1" dirty="0">
                        <a:solidFill>
                          <a:srgbClr val="00B050"/>
                        </a:solidFill>
                      </a:endParaRPr>
                    </a:p>
                  </a:txBody>
                  <a:tcPr/>
                </a:tc>
                <a:tc>
                  <a:txBody>
                    <a:bodyPr/>
                    <a:lstStyle/>
                    <a:p>
                      <a:r>
                        <a:rPr lang="en-US" sz="1400" b="1" i="0" u="none" strike="noStrike" cap="none" dirty="0" smtClean="0">
                          <a:solidFill>
                            <a:srgbClr val="00B050"/>
                          </a:solidFill>
                          <a:effectLst/>
                          <a:latin typeface="+mn-lt"/>
                          <a:ea typeface="+mn-ea"/>
                          <a:cs typeface="+mn-cs"/>
                          <a:sym typeface="Arial"/>
                        </a:rPr>
                        <a:t>Algorithm</a:t>
                      </a:r>
                      <a:endParaRPr lang="en-US" b="1" dirty="0">
                        <a:solidFill>
                          <a:srgbClr val="00B050"/>
                        </a:solidFill>
                      </a:endParaRPr>
                    </a:p>
                  </a:txBody>
                  <a:tcPr/>
                </a:tc>
              </a:tr>
              <a:tr h="845843">
                <a:tc>
                  <a:txBody>
                    <a:bodyPr/>
                    <a:lstStyle/>
                    <a:p>
                      <a:r>
                        <a:rPr lang="en-US" sz="900" b="0" i="0" u="none" strike="noStrike" cap="none" dirty="0" smtClean="0">
                          <a:solidFill>
                            <a:schemeClr val="dk1"/>
                          </a:solidFill>
                          <a:effectLst/>
                          <a:latin typeface="+mj-lt"/>
                          <a:ea typeface="+mn-ea"/>
                          <a:cs typeface="+mn-cs"/>
                          <a:sym typeface="Arial"/>
                        </a:rPr>
                        <a:t>Fingerprint gender classification using wavelet transform and singular value decomposition</a:t>
                      </a:r>
                      <a:r>
                        <a:rPr lang="en-US" sz="900" b="0" i="0" u="none" strike="noStrike" cap="none" baseline="0" dirty="0" smtClean="0">
                          <a:solidFill>
                            <a:schemeClr val="dk1"/>
                          </a:solidFill>
                          <a:effectLst/>
                          <a:latin typeface="+mj-lt"/>
                          <a:ea typeface="+mn-ea"/>
                          <a:cs typeface="+mn-cs"/>
                          <a:sym typeface="Arial"/>
                        </a:rPr>
                        <a:t> </a:t>
                      </a:r>
                      <a:r>
                        <a:rPr lang="en-US" sz="900" b="0" i="0" u="none" strike="noStrike" cap="none" dirty="0" smtClean="0">
                          <a:solidFill>
                            <a:schemeClr val="dk1"/>
                          </a:solidFill>
                          <a:effectLst/>
                          <a:latin typeface="+mj-lt"/>
                          <a:ea typeface="+mn-ea"/>
                          <a:cs typeface="+mn-cs"/>
                          <a:sym typeface="Arial"/>
                        </a:rPr>
                        <a:t>[14]</a:t>
                      </a:r>
                      <a:endParaRPr lang="en-US" sz="900" b="0" dirty="0">
                        <a:latin typeface="+mj-lt"/>
                      </a:endParaRPr>
                    </a:p>
                  </a:txBody>
                  <a:tcPr/>
                </a:tc>
                <a:tc>
                  <a:txBody>
                    <a:bodyPr/>
                    <a:lstStyle/>
                    <a:p>
                      <a:r>
                        <a:rPr lang="en-US" sz="900" dirty="0" smtClean="0">
                          <a:latin typeface="+mj-lt"/>
                        </a:rPr>
                        <a:t>2012</a:t>
                      </a:r>
                      <a:endParaRPr lang="en-US" sz="900" dirty="0">
                        <a:latin typeface="+mj-lt"/>
                      </a:endParaRPr>
                    </a:p>
                  </a:txBody>
                  <a:tcPr/>
                </a:tc>
                <a:tc>
                  <a:txBody>
                    <a:bodyPr/>
                    <a:lstStyle/>
                    <a:p>
                      <a:r>
                        <a:rPr lang="en-US" sz="900" b="0" i="0" u="none" strike="noStrike" cap="none" dirty="0" smtClean="0">
                          <a:solidFill>
                            <a:schemeClr val="dk1"/>
                          </a:solidFill>
                          <a:effectLst/>
                          <a:latin typeface="+mj-lt"/>
                          <a:ea typeface="+mn-ea"/>
                          <a:cs typeface="+mn-cs"/>
                          <a:sym typeface="Arial"/>
                        </a:rPr>
                        <a:t>89.32% </a:t>
                      </a:r>
                      <a:endParaRPr lang="en-US" sz="900" dirty="0">
                        <a:latin typeface="+mj-lt"/>
                      </a:endParaRPr>
                    </a:p>
                  </a:txBody>
                  <a:tcPr/>
                </a:tc>
                <a:tc>
                  <a:txBody>
                    <a:bodyPr/>
                    <a:lstStyle/>
                    <a:p>
                      <a:r>
                        <a:rPr lang="en-US" sz="900" dirty="0" smtClean="0">
                          <a:latin typeface="+mj-lt"/>
                        </a:rPr>
                        <a:t>KNN</a:t>
                      </a:r>
                      <a:endParaRPr lang="en-US" sz="900" dirty="0">
                        <a:latin typeface="+mj-lt"/>
                      </a:endParaRPr>
                    </a:p>
                  </a:txBody>
                  <a:tcPr/>
                </a:tc>
              </a:tr>
              <a:tr h="714777">
                <a:tc>
                  <a:txBody>
                    <a:bodyPr/>
                    <a:lstStyle/>
                    <a:p>
                      <a:r>
                        <a:rPr lang="en-US" sz="900" b="0" i="0" u="none" strike="noStrike" cap="none" dirty="0" smtClean="0">
                          <a:solidFill>
                            <a:schemeClr val="dk1"/>
                          </a:solidFill>
                          <a:effectLst/>
                          <a:latin typeface="+mj-lt"/>
                          <a:ea typeface="+mn-ea"/>
                          <a:cs typeface="+mn-cs"/>
                          <a:sym typeface="Arial"/>
                        </a:rPr>
                        <a:t>Gender classification with KNN by extraction of Haar wavelet features from canny shape fingerprints[15]</a:t>
                      </a:r>
                      <a:endParaRPr lang="en-US" sz="900" b="0" dirty="0">
                        <a:latin typeface="+mj-lt"/>
                      </a:endParaRPr>
                    </a:p>
                  </a:txBody>
                  <a:tcPr/>
                </a:tc>
                <a:tc>
                  <a:txBody>
                    <a:bodyPr/>
                    <a:lstStyle/>
                    <a:p>
                      <a:r>
                        <a:rPr lang="en-US" sz="900" dirty="0" smtClean="0">
                          <a:latin typeface="+mj-lt"/>
                        </a:rPr>
                        <a:t>2016</a:t>
                      </a:r>
                      <a:endParaRPr lang="en-US" sz="900" dirty="0">
                        <a:latin typeface="+mj-lt"/>
                      </a:endParaRPr>
                    </a:p>
                  </a:txBody>
                  <a:tcPr/>
                </a:tc>
                <a:tc>
                  <a:txBody>
                    <a:bodyPr/>
                    <a:lstStyle/>
                    <a:p>
                      <a:r>
                        <a:rPr lang="en-US" sz="900" b="0" i="0" u="none" strike="noStrike" cap="none" dirty="0" smtClean="0">
                          <a:solidFill>
                            <a:schemeClr val="dk1"/>
                          </a:solidFill>
                          <a:effectLst/>
                          <a:latin typeface="+mj-lt"/>
                          <a:ea typeface="+mn-ea"/>
                          <a:cs typeface="+mn-cs"/>
                          <a:sym typeface="Arial"/>
                        </a:rPr>
                        <a:t>98%</a:t>
                      </a:r>
                      <a:endParaRPr lang="en-US" sz="900" dirty="0">
                        <a:latin typeface="+mj-lt"/>
                      </a:endParaRPr>
                    </a:p>
                  </a:txBody>
                  <a:tcPr/>
                </a:tc>
                <a:tc>
                  <a:txBody>
                    <a:bodyPr/>
                    <a:lstStyle/>
                    <a:p>
                      <a:r>
                        <a:rPr lang="en-US" sz="900" dirty="0" smtClean="0">
                          <a:latin typeface="+mj-lt"/>
                        </a:rPr>
                        <a:t>KNN</a:t>
                      </a:r>
                      <a:endParaRPr lang="en-US" sz="900" dirty="0">
                        <a:latin typeface="+mj-lt"/>
                      </a:endParaRPr>
                    </a:p>
                  </a:txBody>
                  <a:tcPr/>
                </a:tc>
              </a:tr>
              <a:tr h="27081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smtClean="0">
                          <a:solidFill>
                            <a:schemeClr val="dk1"/>
                          </a:solidFill>
                          <a:effectLst/>
                          <a:latin typeface="+mj-lt"/>
                          <a:ea typeface="+mn-ea"/>
                          <a:cs typeface="+mn-cs"/>
                          <a:sym typeface="Arial"/>
                        </a:rPr>
                        <a:t>Fingerprint-based gender identification using digital image processing and artificial neural network[18]</a:t>
                      </a:r>
                      <a:endParaRPr lang="en-US" sz="900" b="0" dirty="0" smtClean="0">
                        <a:latin typeface="+mj-lt"/>
                      </a:endParaRPr>
                    </a:p>
                    <a:p>
                      <a:endParaRPr lang="en-US" sz="1200" b="0" dirty="0">
                        <a:latin typeface="+mj-lt"/>
                      </a:endParaRPr>
                    </a:p>
                  </a:txBody>
                  <a:tcPr/>
                </a:tc>
                <a:tc>
                  <a:txBody>
                    <a:bodyPr/>
                    <a:lstStyle/>
                    <a:p>
                      <a:r>
                        <a:rPr lang="en-US" sz="900" dirty="0" smtClean="0">
                          <a:latin typeface="+mj-lt"/>
                        </a:rPr>
                        <a:t>2017</a:t>
                      </a:r>
                      <a:endParaRPr lang="en-US" sz="900" dirty="0">
                        <a:latin typeface="+mj-lt"/>
                      </a:endParaRPr>
                    </a:p>
                  </a:txBody>
                  <a:tcPr/>
                </a:tc>
                <a:tc>
                  <a:txBody>
                    <a:bodyPr/>
                    <a:lstStyle/>
                    <a:p>
                      <a:r>
                        <a:rPr lang="en-US" sz="900" dirty="0" smtClean="0">
                          <a:latin typeface="+mj-lt"/>
                        </a:rPr>
                        <a:t>82</a:t>
                      </a:r>
                      <a:r>
                        <a:rPr lang="en-US" sz="900" b="0" i="0" u="none" strike="noStrike" cap="none" dirty="0" smtClean="0">
                          <a:solidFill>
                            <a:schemeClr val="dk1"/>
                          </a:solidFill>
                          <a:effectLst/>
                          <a:latin typeface="+mj-lt"/>
                          <a:ea typeface="+mn-ea"/>
                          <a:cs typeface="+mn-cs"/>
                          <a:sym typeface="Arial"/>
                        </a:rPr>
                        <a:t>%</a:t>
                      </a:r>
                      <a:endParaRPr lang="en-US" sz="900" dirty="0">
                        <a:latin typeface="+mj-lt"/>
                      </a:endParaRPr>
                    </a:p>
                  </a:txBody>
                  <a:tcPr/>
                </a:tc>
                <a:tc>
                  <a:txBody>
                    <a:bodyPr/>
                    <a:lstStyle/>
                    <a:p>
                      <a:r>
                        <a:rPr lang="en-US" sz="900" dirty="0" smtClean="0">
                          <a:latin typeface="+mj-lt"/>
                        </a:rPr>
                        <a:t>ANN</a:t>
                      </a:r>
                      <a:endParaRPr lang="en-US" sz="900" dirty="0">
                        <a:latin typeface="+mj-lt"/>
                      </a:endParaRPr>
                    </a:p>
                  </a:txBody>
                  <a:tcPr/>
                </a:tc>
              </a:tr>
              <a:tr h="270818">
                <a:tc>
                  <a:txBody>
                    <a:bodyPr/>
                    <a:lstStyle/>
                    <a:p>
                      <a:r>
                        <a:rPr lang="en-US" sz="900" b="0" i="0" u="none" strike="noStrike" cap="none" dirty="0" smtClean="0">
                          <a:solidFill>
                            <a:schemeClr val="dk1"/>
                          </a:solidFill>
                          <a:effectLst/>
                          <a:latin typeface="+mj-lt"/>
                          <a:ea typeface="+mn-ea"/>
                          <a:cs typeface="+mn-cs"/>
                          <a:sym typeface="Arial"/>
                        </a:rPr>
                        <a:t>Gender classification</a:t>
                      </a:r>
                    </a:p>
                    <a:p>
                      <a:r>
                        <a:rPr lang="en-US" sz="900" b="0" i="0" u="none" strike="noStrike" cap="none" dirty="0" smtClean="0">
                          <a:solidFill>
                            <a:schemeClr val="dk1"/>
                          </a:solidFill>
                          <a:effectLst/>
                          <a:latin typeface="+mj-lt"/>
                          <a:ea typeface="+mn-ea"/>
                          <a:cs typeface="+mn-cs"/>
                          <a:sym typeface="Arial"/>
                        </a:rPr>
                        <a:t>based on fingerprint </a:t>
                      </a:r>
                      <a:r>
                        <a:rPr lang="en-US" sz="900" b="0" i="0" u="none" strike="noStrike" cap="none" dirty="0" smtClean="0">
                          <a:solidFill>
                            <a:schemeClr val="dk1"/>
                          </a:solidFill>
                          <a:effectLst/>
                          <a:latin typeface="+mj-lt"/>
                          <a:ea typeface="+mn-ea"/>
                          <a:cs typeface="+mn-cs"/>
                          <a:sym typeface="Arial"/>
                        </a:rPr>
                        <a:t>analysis[20]</a:t>
                      </a:r>
                      <a:endParaRPr lang="en-US" sz="900" b="0" dirty="0">
                        <a:latin typeface="+mj-lt"/>
                      </a:endParaRPr>
                    </a:p>
                  </a:txBody>
                  <a:tcPr/>
                </a:tc>
                <a:tc>
                  <a:txBody>
                    <a:bodyPr/>
                    <a:lstStyle/>
                    <a:p>
                      <a:r>
                        <a:rPr lang="en-US" sz="900" dirty="0" smtClean="0">
                          <a:latin typeface="+mj-lt"/>
                        </a:rPr>
                        <a:t>2021</a:t>
                      </a:r>
                      <a:endParaRPr lang="en-US" sz="900" dirty="0">
                        <a:latin typeface="+mj-lt"/>
                      </a:endParaRPr>
                    </a:p>
                  </a:txBody>
                  <a:tcPr/>
                </a:tc>
                <a:tc>
                  <a:txBody>
                    <a:bodyPr/>
                    <a:lstStyle/>
                    <a:p>
                      <a:r>
                        <a:rPr lang="en-US" sz="900" b="0" i="0" u="none" strike="noStrike" cap="none" dirty="0" smtClean="0">
                          <a:solidFill>
                            <a:schemeClr val="dk1"/>
                          </a:solidFill>
                          <a:effectLst/>
                          <a:latin typeface="+mj-lt"/>
                          <a:ea typeface="+mn-ea"/>
                          <a:cs typeface="+mn-cs"/>
                          <a:sym typeface="Arial"/>
                        </a:rPr>
                        <a:t>99%</a:t>
                      </a:r>
                      <a:endParaRPr lang="en-US" sz="900" dirty="0">
                        <a:latin typeface="+mj-lt"/>
                      </a:endParaRPr>
                    </a:p>
                  </a:txBody>
                  <a:tcPr/>
                </a:tc>
                <a:tc>
                  <a:txBody>
                    <a:bodyPr/>
                    <a:lstStyle/>
                    <a:p>
                      <a:r>
                        <a:rPr lang="en-US" sz="900" dirty="0" smtClean="0">
                          <a:latin typeface="+mj-lt"/>
                        </a:rPr>
                        <a:t>KNN</a:t>
                      </a:r>
                      <a:endParaRPr lang="en-US" sz="900" dirty="0">
                        <a:latin typeface="+mj-lt"/>
                      </a:endParaRPr>
                    </a:p>
                  </a:txBody>
                  <a:tcPr/>
                </a:tc>
              </a:tr>
              <a:tr h="270818">
                <a:tc>
                  <a:txBody>
                    <a:bodyPr/>
                    <a:lstStyle/>
                    <a:p>
                      <a:r>
                        <a:rPr lang="en-US" sz="900" b="0" i="0" u="none" strike="noStrike" cap="none" dirty="0" smtClean="0">
                          <a:solidFill>
                            <a:schemeClr val="dk1"/>
                          </a:solidFill>
                          <a:effectLst/>
                          <a:latin typeface="+mj-lt"/>
                          <a:ea typeface="+mn-ea"/>
                          <a:cs typeface="+mn-cs"/>
                          <a:sym typeface="Arial"/>
                        </a:rPr>
                        <a:t>Research on gender-related fingerprint </a:t>
                      </a:r>
                      <a:r>
                        <a:rPr lang="en-US" sz="900" b="0" i="0" u="none" strike="noStrike" cap="none" dirty="0" smtClean="0">
                          <a:solidFill>
                            <a:schemeClr val="dk1"/>
                          </a:solidFill>
                          <a:effectLst/>
                          <a:latin typeface="+mj-lt"/>
                          <a:ea typeface="+mn-ea"/>
                          <a:cs typeface="+mn-cs"/>
                          <a:sym typeface="Arial"/>
                        </a:rPr>
                        <a:t>features[21]</a:t>
                      </a:r>
                      <a:endParaRPr lang="en-US" sz="900" b="0" dirty="0">
                        <a:latin typeface="+mj-lt"/>
                      </a:endParaRPr>
                    </a:p>
                  </a:txBody>
                  <a:tcPr/>
                </a:tc>
                <a:tc>
                  <a:txBody>
                    <a:bodyPr/>
                    <a:lstStyle/>
                    <a:p>
                      <a:r>
                        <a:rPr lang="en-US" sz="900" dirty="0" smtClean="0">
                          <a:latin typeface="+mj-lt"/>
                        </a:rPr>
                        <a:t>2022</a:t>
                      </a:r>
                      <a:endParaRPr lang="en-US" sz="90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latin typeface="+mj-lt"/>
                        </a:rPr>
                        <a:t>97.48</a:t>
                      </a:r>
                    </a:p>
                    <a:p>
                      <a:endParaRPr lang="en-US" sz="90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latin typeface="+mj-lt"/>
                        </a:rPr>
                        <a:t>CNN</a:t>
                      </a:r>
                    </a:p>
                    <a:p>
                      <a:endParaRPr lang="en-US" sz="900" dirty="0">
                        <a:latin typeface="+mj-lt"/>
                      </a:endParaRPr>
                    </a:p>
                  </a:txBody>
                  <a:tcPr/>
                </a:tc>
              </a:tr>
            </a:tbl>
          </a:graphicData>
        </a:graphic>
      </p:graphicFrame>
      <p:sp>
        <p:nvSpPr>
          <p:cNvPr id="7" name="Google Shape;587;p33"/>
          <p:cNvSpPr txBox="1">
            <a:spLocks/>
          </p:cNvSpPr>
          <p:nvPr/>
        </p:nvSpPr>
        <p:spPr>
          <a:xfrm>
            <a:off x="3716806" y="467068"/>
            <a:ext cx="2420857" cy="583748"/>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ea typeface="Times New Roman" panose="02020603050405020304" pitchFamily="18" charset="0"/>
              </a:rPr>
              <a:t>RELATED WORK</a:t>
            </a:r>
            <a:endParaRPr lang="en-US" sz="2000" dirty="0">
              <a:solidFill>
                <a:srgbClr val="FF0000"/>
              </a:solidFill>
            </a:endParaRPr>
          </a:p>
        </p:txBody>
      </p:sp>
      <p:sp>
        <p:nvSpPr>
          <p:cNvPr id="8" name="TextBox 7"/>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spTree>
    <p:extLst>
      <p:ext uri="{BB962C8B-B14F-4D97-AF65-F5344CB8AC3E}">
        <p14:creationId xmlns:p14="http://schemas.microsoft.com/office/powerpoint/2010/main" val="4224156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p:nvPr/>
        </p:nvSpPr>
        <p:spPr>
          <a:xfrm>
            <a:off x="7254392" y="948520"/>
            <a:ext cx="1903501" cy="3538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1"/>
          </p:nvPr>
        </p:nvSpPr>
        <p:spPr/>
        <p:txBody>
          <a:bodyPr/>
          <a:lstStyle/>
          <a:p>
            <a:endParaRPr lang="en-US"/>
          </a:p>
        </p:txBody>
      </p:sp>
      <p:sp>
        <p:nvSpPr>
          <p:cNvPr id="587" name="Google Shape;587;p33"/>
          <p:cNvSpPr txBox="1">
            <a:spLocks noGrp="1"/>
          </p:cNvSpPr>
          <p:nvPr>
            <p:ph type="ctrTitle"/>
          </p:nvPr>
        </p:nvSpPr>
        <p:spPr>
          <a:xfrm>
            <a:off x="1017707" y="1715813"/>
            <a:ext cx="7713900" cy="2598000"/>
          </a:xfrm>
          <a:prstGeom prst="rect">
            <a:avLst/>
          </a:prstGeom>
          <a:solidFill>
            <a:schemeClr val="accent1"/>
          </a:solidFill>
        </p:spPr>
        <p:txBody>
          <a:bodyPr spcFirstLastPara="1" wrap="square" lIns="91425" tIns="91425" rIns="91425" bIns="91425" anchor="ctr" anchorCtr="0">
            <a:noAutofit/>
          </a:bodyPr>
          <a:lstStyle/>
          <a:p>
            <a:r>
              <a:rPr lang="en-US" sz="4400" dirty="0">
                <a:latin typeface="Adobe Gothic Std B" panose="020B0800000000000000" pitchFamily="34" charset="-128"/>
                <a:ea typeface="Adobe Gothic Std B" panose="020B0800000000000000" pitchFamily="34" charset="-128"/>
              </a:rPr>
              <a:t>Methodology</a:t>
            </a:r>
            <a:endParaRPr lang="en-US" sz="4400" dirty="0">
              <a:latin typeface="Adobe Gothic Std B" panose="020B0800000000000000" pitchFamily="34" charset="-128"/>
              <a:ea typeface="Adobe Gothic Std B" panose="020B0800000000000000" pitchFamily="34" charset="-128"/>
            </a:endParaRPr>
          </a:p>
        </p:txBody>
      </p:sp>
      <p:sp>
        <p:nvSpPr>
          <p:cNvPr id="588" name="Google Shape;588;p33"/>
          <p:cNvSpPr/>
          <p:nvPr/>
        </p:nvSpPr>
        <p:spPr>
          <a:xfrm rot="5400000">
            <a:off x="-581330" y="640500"/>
            <a:ext cx="1626300" cy="345300"/>
          </a:xfrm>
          <a:prstGeom prst="rect">
            <a:avLst/>
          </a:pr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8681013" y="4757195"/>
            <a:ext cx="462987" cy="400110"/>
          </a:xfrm>
          <a:prstGeom prst="rect">
            <a:avLst/>
          </a:prstGeom>
          <a:noFill/>
        </p:spPr>
        <p:txBody>
          <a:bodyPr wrap="square" rtlCol="0">
            <a:spAutoFit/>
          </a:bodyPr>
          <a:lstStyle/>
          <a:p>
            <a:pPr algn="ctr"/>
            <a:r>
              <a:rPr lang="en-US" sz="2000" b="1" dirty="0" smtClean="0"/>
              <a:t>5</a:t>
            </a:r>
            <a:endParaRPr lang="en-US" sz="2000" b="1" dirty="0"/>
          </a:p>
        </p:txBody>
      </p:sp>
      <p:grpSp>
        <p:nvGrpSpPr>
          <p:cNvPr id="7" name="Google Shape;1851;p31"/>
          <p:cNvGrpSpPr/>
          <p:nvPr/>
        </p:nvGrpSpPr>
        <p:grpSpPr>
          <a:xfrm rot="-465838" flipH="1">
            <a:off x="1278921" y="923588"/>
            <a:ext cx="694862" cy="1072435"/>
            <a:chOff x="3858200" y="2567325"/>
            <a:chExt cx="1036875" cy="1348425"/>
          </a:xfrm>
          <a:solidFill>
            <a:schemeClr val="accent2">
              <a:lumMod val="50000"/>
            </a:schemeClr>
          </a:solidFill>
        </p:grpSpPr>
        <p:sp>
          <p:nvSpPr>
            <p:cNvPr id="8" name="Google Shape;1852;p3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853;p3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854;p3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855;p3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 name="Google Shape;1856;p3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 name="Google Shape;1857;p3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 name="Google Shape;1858;p3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 name="Google Shape;1859;p3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1860;p3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1861;p3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1862;p3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633463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Candy Pastel Style MK Plan by Slidesgo">
  <a:themeElements>
    <a:clrScheme name="Simple Light">
      <a:dk1>
        <a:srgbClr val="2B2B2B"/>
      </a:dk1>
      <a:lt1>
        <a:srgbClr val="FFFFFF"/>
      </a:lt1>
      <a:dk2>
        <a:srgbClr val="B5EBE7"/>
      </a:dk2>
      <a:lt2>
        <a:srgbClr val="D2BCE6"/>
      </a:lt2>
      <a:accent1>
        <a:srgbClr val="FAECB6"/>
      </a:accent1>
      <a:accent2>
        <a:srgbClr val="F7CFB0"/>
      </a:accent2>
      <a:accent3>
        <a:srgbClr val="F3C5D8"/>
      </a:accent3>
      <a:accent4>
        <a:srgbClr val="FFFFFF"/>
      </a:accent4>
      <a:accent5>
        <a:srgbClr val="FFFFFF"/>
      </a:accent5>
      <a:accent6>
        <a:srgbClr val="FFFFFF"/>
      </a:accent6>
      <a:hlink>
        <a:srgbClr val="5BC9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836</Words>
  <Application>Microsoft Office PowerPoint</Application>
  <PresentationFormat>On-screen Show (16:9)</PresentationFormat>
  <Paragraphs>157</Paragraphs>
  <Slides>22</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Adobe Gothic Std B</vt:lpstr>
      <vt:lpstr>Fira Sans Extra Condensed SemiBold</vt:lpstr>
      <vt:lpstr>Calibri</vt:lpstr>
      <vt:lpstr>Times New Roman</vt:lpstr>
      <vt:lpstr>Arial</vt:lpstr>
      <vt:lpstr>Adobe Heiti Std R</vt:lpstr>
      <vt:lpstr>Livvic</vt:lpstr>
      <vt:lpstr>Adobe Caslon Pro Bold</vt:lpstr>
      <vt:lpstr>Vrinda</vt:lpstr>
      <vt:lpstr>Baskerville Old Face</vt:lpstr>
      <vt:lpstr>Poppins</vt:lpstr>
      <vt:lpstr>Wingdings</vt:lpstr>
      <vt:lpstr>Candy Pastel Style MK Plan by Slidesgo</vt:lpstr>
      <vt:lpstr>Comparative Evaluation of Fingerprint-Based Gender Classification (CNN)</vt:lpstr>
      <vt:lpstr>PowerPoint Presentation</vt:lpstr>
      <vt:lpstr>PowerPoint Presentation</vt:lpstr>
      <vt:lpstr>PowerPoint Presentation</vt:lpstr>
      <vt:lpstr>Introduction</vt:lpstr>
      <vt:lpstr>Objective</vt:lpstr>
      <vt:lpstr>Background of Research</vt:lpstr>
      <vt:lpstr>PowerPoint Presentation</vt:lpstr>
      <vt:lpstr>Methodology</vt:lpstr>
      <vt:lpstr>Dataset</vt:lpstr>
      <vt:lpstr>Dataset</vt:lpstr>
      <vt:lpstr>Proposed Model</vt:lpstr>
      <vt:lpstr>Experimental Result and Analysis</vt:lpstr>
      <vt:lpstr>Experimental Result and Analysis</vt:lpstr>
      <vt:lpstr>Experimental Result and Analysis</vt:lpstr>
      <vt:lpstr>Experimental Result and Analysis</vt:lpstr>
      <vt:lpstr>CONCLUSION</vt:lpstr>
      <vt:lpstr> REFERENCES </vt:lpstr>
      <vt:lpstr> REFERENCES </vt:lpstr>
      <vt:lpstr> REFERENCES </vt:lpstr>
      <vt:lpstr> 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Gender Classification Based on Fingerprints (CNN)</dc:title>
  <dc:creator>Meher</dc:creator>
  <cp:lastModifiedBy>Microsoft account</cp:lastModifiedBy>
  <cp:revision>59</cp:revision>
  <dcterms:modified xsi:type="dcterms:W3CDTF">2023-06-15T23:41:46Z</dcterms:modified>
</cp:coreProperties>
</file>