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AM MEMBERS:…"/>
          <p:cNvSpPr txBox="1"/>
          <p:nvPr>
            <p:ph type="body" idx="21"/>
          </p:nvPr>
        </p:nvSpPr>
        <p:spPr>
          <a:xfrm>
            <a:off x="1219200" y="9398659"/>
            <a:ext cx="21945600" cy="24061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r" defTabSz="635634">
              <a:defRPr spc="-23" sz="2309"/>
            </a:pPr>
            <a:r>
              <a:t>TEAM MEMBERS:</a:t>
            </a:r>
          </a:p>
          <a:p>
            <a:pPr algn="r" defTabSz="635634">
              <a:defRPr spc="-23" sz="2309"/>
            </a:pPr>
            <a:r>
              <a:t>MEHER SAI SANJANA POTUKUCHI</a:t>
            </a:r>
          </a:p>
          <a:p>
            <a:pPr algn="r" defTabSz="635634">
              <a:defRPr spc="-23" sz="2309"/>
            </a:pPr>
            <a:r>
              <a:t>POLAMARASETTI GOWTAM</a:t>
            </a:r>
          </a:p>
          <a:p>
            <a:pPr algn="r" defTabSz="635634">
              <a:defRPr spc="-23" sz="2309"/>
            </a:pPr>
          </a:p>
          <a:p>
            <a:pPr algn="r" defTabSz="635634">
              <a:defRPr spc="-23" sz="2309"/>
            </a:pPr>
            <a:r>
              <a:t>FACULTY MENTOR:</a:t>
            </a:r>
          </a:p>
          <a:p>
            <a:pPr algn="r" defTabSz="635634">
              <a:defRPr spc="-23" sz="2309"/>
            </a:pPr>
            <a:r>
              <a:t>SURAJ ARAVIND B</a:t>
            </a:r>
          </a:p>
        </p:txBody>
      </p:sp>
      <p:sp>
        <p:nvSpPr>
          <p:cNvPr id="152" name="EngageTrack"/>
          <p:cNvSpPr txBox="1"/>
          <p:nvPr>
            <p:ph type="ctrTitle"/>
          </p:nvPr>
        </p:nvSpPr>
        <p:spPr>
          <a:xfrm>
            <a:off x="1219199" y="1009166"/>
            <a:ext cx="21945601" cy="4267201"/>
          </a:xfrm>
          <a:prstGeom prst="rect">
            <a:avLst/>
          </a:prstGeom>
        </p:spPr>
        <p:txBody>
          <a:bodyPr/>
          <a:lstStyle/>
          <a:p>
            <a:pPr/>
            <a:r>
              <a:t>EngageTrack</a:t>
            </a:r>
          </a:p>
        </p:txBody>
      </p:sp>
      <p:sp>
        <p:nvSpPr>
          <p:cNvPr id="153" name="A Smart AI Powered Classroom Engagement Monitoring System"/>
          <p:cNvSpPr txBox="1"/>
          <p:nvPr>
            <p:ph type="subTitle" sz="quarter" idx="1"/>
          </p:nvPr>
        </p:nvSpPr>
        <p:spPr>
          <a:xfrm>
            <a:off x="1219200" y="5732703"/>
            <a:ext cx="21945601" cy="2250594"/>
          </a:xfrm>
          <a:prstGeom prst="rect">
            <a:avLst/>
          </a:prstGeom>
        </p:spPr>
        <p:txBody>
          <a:bodyPr/>
          <a:lstStyle/>
          <a:p>
            <a:pPr/>
            <a:r>
              <a:t>A Smart AI Powered Classroom Engagement Monitoring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ROBLEM AND 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PROBLEM AND MOTIVATION</a:t>
            </a:r>
          </a:p>
        </p:txBody>
      </p:sp>
      <p:sp>
        <p:nvSpPr>
          <p:cNvPr id="156" name="It can be challenging for teachers to keep an eye on every student's participation and comprehension, particularly in large or hybrid classroom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 can be challenging for teachers to keep an eye on every student's participation and comprehension, particularly in large or hybrid classrooms.</a:t>
            </a:r>
          </a:p>
          <a:p>
            <a:pPr marL="0" indent="0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• Passive learning frequently goes unnoticed.</a:t>
            </a:r>
          </a:p>
          <a:p>
            <a:pPr marL="0" indent="0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• It is challenging to act promptly when real-time insights are lacking.</a:t>
            </a:r>
          </a:p>
          <a:p>
            <a:pPr marL="0" indent="0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buSzTx/>
              <a:buNone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Our Solution:</a:t>
            </a:r>
          </a:p>
          <a:p>
            <a:pPr marL="0" indent="0">
              <a:buSz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EngageTrack gives teachers real-time insight into student behaviour and comprehension through analytics and artificial intelligence.</a:t>
            </a:r>
          </a:p>
        </p:txBody>
      </p:sp>
      <p:sp>
        <p:nvSpPr>
          <p:cNvPr id="157" name="The Problem in Classrooms Toda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l"/>
          </a:lstStyle>
          <a:p>
            <a:pPr/>
            <a:r>
              <a:t>The Problem in Classrooms Today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ystem 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System  Overview</a:t>
            </a:r>
          </a:p>
        </p:txBody>
      </p:sp>
      <p:sp>
        <p:nvSpPr>
          <p:cNvPr id="160" name="Lecture Transcription: Web Speech API (real-time speech-to-text)…"/>
          <p:cNvSpPr txBox="1"/>
          <p:nvPr>
            <p:ph type="body" idx="1"/>
          </p:nvPr>
        </p:nvSpPr>
        <p:spPr>
          <a:xfrm>
            <a:off x="1219199" y="3054980"/>
            <a:ext cx="21948578" cy="9441820"/>
          </a:xfrm>
          <a:prstGeom prst="rect">
            <a:avLst/>
          </a:prstGeom>
        </p:spPr>
        <p:txBody>
          <a:bodyPr/>
          <a:lstStyle/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6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sz="4400"/>
              <a:t>Lecture Transcription:</a:t>
            </a:r>
            <a:r>
              <a:rPr sz="4400"/>
              <a:t> Web Speech API (real-time speech-to-text)</a:t>
            </a:r>
            <a:endParaRPr sz="4400"/>
          </a:p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Engagement Tracking:</a:t>
            </a:r>
            <a:r>
              <a:t> Typing pattern analysis using Random Forest</a:t>
            </a:r>
          </a:p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Essay Evaluation:</a:t>
            </a:r>
            <a:r>
              <a:t> Semantic similarity using Sentence Transformers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	•	</a:t>
            </a:r>
            <a:r>
              <a:t>Tech Stack: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317500" algn="r"/>
                <a:tab pos="419100" algn="l"/>
              </a:tabLst>
              <a:defRPr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Frontend: HTML, CSS, JS, Jinja2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317500" algn="r"/>
                <a:tab pos="419100" algn="l"/>
              </a:tabLst>
              <a:defRPr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Backend: FastAPI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317500" algn="r"/>
                <a:tab pos="419100" algn="l"/>
              </a:tabLst>
              <a:defRPr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Database: MongoDB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317500" algn="r"/>
                <a:tab pos="419100" algn="l"/>
              </a:tabLst>
              <a:defRPr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Also used OpenVino Optimized mini LLM.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Key Highlights and Imp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Key Highlights and Impact</a:t>
            </a:r>
          </a:p>
        </p:txBody>
      </p:sp>
      <p:sp>
        <p:nvSpPr>
          <p:cNvPr id="163" name="Dashboards for Teachers and Students…"/>
          <p:cNvSpPr txBox="1"/>
          <p:nvPr>
            <p:ph type="body" idx="1"/>
          </p:nvPr>
        </p:nvSpPr>
        <p:spPr>
          <a:xfrm>
            <a:off x="1219199" y="2975642"/>
            <a:ext cx="21948578" cy="9521158"/>
          </a:xfrm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	</a:t>
            </a:r>
            <a:r>
              <a:t>Dashboards for Teachers and Students</a:t>
            </a:r>
            <a:endParaRPr b="0"/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33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</a:t>
            </a:r>
            <a:r>
              <a:rPr b="1"/>
              <a:t>Engagement Score</a:t>
            </a:r>
            <a:r>
              <a:t> based on typing behavior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33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</a:t>
            </a:r>
            <a:r>
              <a:rPr b="1"/>
              <a:t>Similarity</a:t>
            </a:r>
            <a:r>
              <a:t> </a:t>
            </a:r>
            <a:r>
              <a:rPr b="1"/>
              <a:t>Score</a:t>
            </a:r>
            <a:r>
              <a:t> via essay–lecture similarity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	•	</a:t>
            </a:r>
            <a:r>
              <a:t>Usability Considerations:</a:t>
            </a:r>
            <a:endParaRPr b="0"/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317500" algn="r"/>
                <a:tab pos="419100" algn="l"/>
              </a:tabLst>
              <a:defRPr sz="33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Backend response time</a:t>
            </a:r>
          </a:p>
          <a:p>
            <a:pPr marL="419100" indent="-419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317500" algn="r"/>
                <a:tab pos="419100" algn="l"/>
              </a:tabLst>
              <a:defRPr sz="33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Transcription accuracy </a:t>
            </a:r>
          </a:p>
          <a:p>
            <a:pPr marL="0" indent="0" defTabSz="127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Future Scope:</a:t>
            </a:r>
            <a:endParaRPr b="0"/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33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Gamification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33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Multilingual support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330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AI assistant for student queries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hank You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