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58" r:id="rId4"/>
    <p:sldId id="273" r:id="rId5"/>
    <p:sldId id="274" r:id="rId6"/>
    <p:sldId id="277" r:id="rId7"/>
    <p:sldId id="278" r:id="rId8"/>
    <p:sldId id="269" r:id="rId9"/>
    <p:sldId id="280" r:id="rId10"/>
    <p:sldId id="281" r:id="rId11"/>
    <p:sldId id="279"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95" d="100"/>
          <a:sy n="95"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222401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1925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235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508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2042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7562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4589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smtClean="0"/>
              <a:t>Implementation Flow</a:t>
            </a:r>
            <a:endParaRPr lang="en-GB" dirty="0"/>
          </a:p>
        </p:txBody>
      </p:sp>
      <p:sp>
        <p:nvSpPr>
          <p:cNvPr id="4" name="Rectangle 3"/>
          <p:cNvSpPr/>
          <p:nvPr/>
        </p:nvSpPr>
        <p:spPr>
          <a:xfrm>
            <a:off x="251209" y="1226449"/>
            <a:ext cx="8435591" cy="3539430"/>
          </a:xfrm>
          <a:prstGeom prst="rect">
            <a:avLst/>
          </a:prstGeom>
        </p:spPr>
        <p:txBody>
          <a:bodyPr wrap="square">
            <a:spAutoFit/>
          </a:bodyPr>
          <a:lstStyle/>
          <a:p>
            <a:pPr marL="285750" indent="-285750">
              <a:buFont typeface="Arial" panose="020B0604020202020204" pitchFamily="34" charset="0"/>
              <a:buChar char="•"/>
            </a:pPr>
            <a:r>
              <a:rPr lang="en-US" dirty="0" smtClean="0"/>
              <a:t>Creating </a:t>
            </a:r>
            <a:r>
              <a:rPr lang="en-US" dirty="0"/>
              <a:t>a backup service for both the webservers with custom </a:t>
            </a:r>
            <a:r>
              <a:rPr lang="en-US" dirty="0" smtClean="0"/>
              <a:t>policy</a:t>
            </a:r>
          </a:p>
          <a:p>
            <a:pPr marL="285750" indent="-285750">
              <a:buFont typeface="Arial" panose="020B0604020202020204" pitchFamily="34" charset="0"/>
              <a:buChar char="•"/>
            </a:pPr>
            <a:r>
              <a:rPr lang="en-US" dirty="0" smtClean="0"/>
              <a:t>Creating </a:t>
            </a:r>
            <a:r>
              <a:rPr lang="en-US" dirty="0"/>
              <a:t>a rule condition for both the </a:t>
            </a:r>
            <a:r>
              <a:rPr lang="en-US" dirty="0" smtClean="0"/>
              <a:t>webservers</a:t>
            </a:r>
          </a:p>
          <a:p>
            <a:pPr marL="285750" indent="-285750">
              <a:buFont typeface="Arial" panose="020B0604020202020204" pitchFamily="34" charset="0"/>
              <a:buChar char="•"/>
            </a:pPr>
            <a:r>
              <a:rPr lang="en-US" dirty="0" smtClean="0"/>
              <a:t>Creating </a:t>
            </a:r>
            <a:r>
              <a:rPr lang="en-US" dirty="0"/>
              <a:t>a </a:t>
            </a:r>
            <a:r>
              <a:rPr lang="en-US" dirty="0" err="1"/>
              <a:t>publicIP</a:t>
            </a:r>
            <a:r>
              <a:rPr lang="en-US" dirty="0"/>
              <a:t>, “</a:t>
            </a:r>
            <a:r>
              <a:rPr lang="en-US" dirty="0" err="1"/>
              <a:t>jumpportpublicIP</a:t>
            </a:r>
            <a:r>
              <a:rPr lang="en-US" dirty="0"/>
              <a:t>” for associating with jump port </a:t>
            </a:r>
            <a:r>
              <a:rPr lang="en-US" dirty="0" smtClean="0"/>
              <a:t>NIC</a:t>
            </a:r>
          </a:p>
          <a:p>
            <a:pPr marL="285750" indent="-285750">
              <a:buFont typeface="Arial" panose="020B0604020202020204" pitchFamily="34" charset="0"/>
              <a:buChar char="•"/>
            </a:pPr>
            <a:r>
              <a:rPr lang="en-US" dirty="0" smtClean="0"/>
              <a:t>Creating </a:t>
            </a:r>
            <a:r>
              <a:rPr lang="en-US" dirty="0"/>
              <a:t>a jump port NIC, named “</a:t>
            </a:r>
            <a:r>
              <a:rPr lang="en-US" dirty="0" err="1" smtClean="0"/>
              <a:t>jumpportNIC</a:t>
            </a:r>
            <a:r>
              <a:rPr lang="en-US" dirty="0" smtClean="0"/>
              <a:t>”</a:t>
            </a:r>
          </a:p>
          <a:p>
            <a:pPr marL="285750" indent="-285750">
              <a:buFont typeface="Arial" panose="020B0604020202020204" pitchFamily="34" charset="0"/>
              <a:buChar char="•"/>
            </a:pPr>
            <a:r>
              <a:rPr lang="en-US" dirty="0" smtClean="0"/>
              <a:t>Create </a:t>
            </a:r>
            <a:r>
              <a:rPr lang="en-US" dirty="0"/>
              <a:t>a VM for </a:t>
            </a:r>
            <a:r>
              <a:rPr lang="en-US" dirty="0" err="1"/>
              <a:t>jumpport</a:t>
            </a:r>
            <a:r>
              <a:rPr lang="en-US" dirty="0"/>
              <a:t>, </a:t>
            </a:r>
            <a:r>
              <a:rPr lang="en-US" dirty="0" err="1"/>
              <a:t>jumpportserver</a:t>
            </a:r>
            <a:r>
              <a:rPr lang="en-US" dirty="0"/>
              <a:t> and associating it to </a:t>
            </a:r>
            <a:r>
              <a:rPr lang="en-US" dirty="0" err="1" smtClean="0"/>
              <a:t>jumpportNIC</a:t>
            </a:r>
            <a:endParaRPr lang="en-US" dirty="0" smtClean="0"/>
          </a:p>
          <a:p>
            <a:pPr marL="285750" indent="-285750">
              <a:buFont typeface="Arial" panose="020B0604020202020204" pitchFamily="34" charset="0"/>
              <a:buChar char="•"/>
            </a:pPr>
            <a:r>
              <a:rPr lang="en-US" dirty="0" smtClean="0"/>
              <a:t>Creating </a:t>
            </a:r>
            <a:r>
              <a:rPr lang="en-US" dirty="0"/>
              <a:t>a </a:t>
            </a:r>
            <a:r>
              <a:rPr lang="en-US" dirty="0" err="1"/>
              <a:t>publicIP</a:t>
            </a:r>
            <a:r>
              <a:rPr lang="en-US" dirty="0"/>
              <a:t>, “webserver11publicIP” for associating with webserver11 </a:t>
            </a:r>
            <a:r>
              <a:rPr lang="en-US" dirty="0" smtClean="0"/>
              <a:t>NIC</a:t>
            </a:r>
          </a:p>
          <a:p>
            <a:pPr marL="285750" indent="-285750">
              <a:buFont typeface="Arial" panose="020B0604020202020204" pitchFamily="34" charset="0"/>
              <a:buChar char="•"/>
            </a:pPr>
            <a:r>
              <a:rPr lang="en-US" dirty="0" smtClean="0"/>
              <a:t>Creating </a:t>
            </a:r>
            <a:r>
              <a:rPr lang="en-US" dirty="0"/>
              <a:t>a jump port NIC, named “</a:t>
            </a:r>
            <a:r>
              <a:rPr lang="en-US" dirty="0" smtClean="0"/>
              <a:t>webserver11NIC”</a:t>
            </a:r>
          </a:p>
          <a:p>
            <a:pPr marL="285750" indent="-285750">
              <a:buFont typeface="Arial" panose="020B0604020202020204" pitchFamily="34" charset="0"/>
              <a:buChar char="•"/>
            </a:pPr>
            <a:r>
              <a:rPr lang="en-US" dirty="0" smtClean="0"/>
              <a:t>Create </a:t>
            </a:r>
            <a:r>
              <a:rPr lang="en-US" dirty="0"/>
              <a:t>a VM for webserver11 and associating it to </a:t>
            </a:r>
            <a:r>
              <a:rPr lang="en-US" dirty="0" smtClean="0"/>
              <a:t>webserver11NIC</a:t>
            </a:r>
          </a:p>
          <a:p>
            <a:pPr marL="285750" indent="-285750">
              <a:buFont typeface="Arial" panose="020B0604020202020204" pitchFamily="34" charset="0"/>
              <a:buChar char="•"/>
            </a:pPr>
            <a:r>
              <a:rPr lang="en-US" dirty="0" smtClean="0"/>
              <a:t>Peering </a:t>
            </a:r>
            <a:r>
              <a:rPr lang="en-US" dirty="0"/>
              <a:t>VNETs created in SEA and EUS </a:t>
            </a:r>
            <a:r>
              <a:rPr lang="en-US" dirty="0" smtClean="0"/>
              <a:t>regions</a:t>
            </a:r>
          </a:p>
          <a:p>
            <a:pPr marL="285750" indent="-285750">
              <a:buFont typeface="Arial" panose="020B0604020202020204" pitchFamily="34" charset="0"/>
              <a:buChar char="•"/>
            </a:pPr>
            <a:r>
              <a:rPr lang="en-US" dirty="0" smtClean="0"/>
              <a:t>Creating </a:t>
            </a:r>
            <a:r>
              <a:rPr lang="en-US" dirty="0"/>
              <a:t>storage account in SEA region with GRS </a:t>
            </a:r>
            <a:r>
              <a:rPr lang="en-US" dirty="0" smtClean="0"/>
              <a:t>replication</a:t>
            </a:r>
          </a:p>
          <a:p>
            <a:pPr marL="285750" indent="-285750">
              <a:buFont typeface="Arial" panose="020B0604020202020204" pitchFamily="34" charset="0"/>
              <a:buChar char="•"/>
            </a:pPr>
            <a:r>
              <a:rPr lang="en-US" dirty="0" smtClean="0"/>
              <a:t>Creating </a:t>
            </a:r>
            <a:r>
              <a:rPr lang="en-US" dirty="0"/>
              <a:t>storage account in EUS region with ZRS </a:t>
            </a:r>
            <a:r>
              <a:rPr lang="en-US" dirty="0" smtClean="0"/>
              <a:t>replication</a:t>
            </a:r>
          </a:p>
          <a:p>
            <a:pPr marL="285750" indent="-285750">
              <a:buFont typeface="Arial" panose="020B0604020202020204" pitchFamily="34" charset="0"/>
              <a:buChar char="•"/>
            </a:pPr>
            <a:r>
              <a:rPr lang="en-US" dirty="0" smtClean="0"/>
              <a:t>Accessing </a:t>
            </a:r>
            <a:r>
              <a:rPr lang="en-US" dirty="0"/>
              <a:t>storage account keys for use in </a:t>
            </a:r>
            <a:r>
              <a:rPr lang="en-US" dirty="0" smtClean="0"/>
              <a:t>applications</a:t>
            </a:r>
          </a:p>
          <a:p>
            <a:pPr marL="285750" indent="-285750">
              <a:buFont typeface="Arial" panose="020B0604020202020204" pitchFamily="34" charset="0"/>
              <a:buChar char="•"/>
            </a:pPr>
            <a:r>
              <a:rPr lang="en-US" dirty="0" smtClean="0"/>
              <a:t>Installing </a:t>
            </a:r>
            <a:r>
              <a:rPr lang="en-US" dirty="0"/>
              <a:t>Storage explorer in webserver11 and connecting to cloud, uploading contents to cross-verify </a:t>
            </a:r>
            <a:endParaRPr lang="en-US" dirty="0" smtClean="0"/>
          </a:p>
          <a:p>
            <a:pPr marL="285750" indent="-285750">
              <a:buFont typeface="Arial" panose="020B0604020202020204" pitchFamily="34" charset="0"/>
              <a:buChar char="•"/>
            </a:pPr>
            <a:r>
              <a:rPr lang="en-US" dirty="0" smtClean="0"/>
              <a:t>Creating </a:t>
            </a:r>
            <a:r>
              <a:rPr lang="en-US" dirty="0"/>
              <a:t>two users and applying role based access to both the users against the required scope</a:t>
            </a:r>
          </a:p>
          <a:p>
            <a:pPr marL="342900" indent="-342900">
              <a:buAutoNum type="arabicPeriod" startAt="21"/>
            </a:pPr>
            <a:endParaRPr lang="en-US" dirty="0"/>
          </a:p>
        </p:txBody>
      </p:sp>
    </p:spTree>
    <p:extLst>
      <p:ext uri="{BB962C8B-B14F-4D97-AF65-F5344CB8AC3E}">
        <p14:creationId xmlns:p14="http://schemas.microsoft.com/office/powerpoint/2010/main" val="385880470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01865"/>
            <a:ext cx="9144000" cy="4539770"/>
          </a:xfrm>
          <a:prstGeom prst="rect">
            <a:avLst/>
          </a:prstGeom>
        </p:spPr>
      </p:pic>
    </p:spTree>
    <p:extLst>
      <p:ext uri="{BB962C8B-B14F-4D97-AF65-F5344CB8AC3E}">
        <p14:creationId xmlns:p14="http://schemas.microsoft.com/office/powerpoint/2010/main" val="106470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xmlns=""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4" name="Rectangle 3"/>
          <p:cNvSpPr/>
          <p:nvPr/>
        </p:nvSpPr>
        <p:spPr>
          <a:xfrm>
            <a:off x="457199" y="1221177"/>
            <a:ext cx="8536075" cy="3550011"/>
          </a:xfrm>
          <a:prstGeom prst="rect">
            <a:avLst/>
          </a:prstGeom>
        </p:spPr>
        <p:txBody>
          <a:bodyPr wrap="square">
            <a:spAutoFit/>
          </a:bodyPr>
          <a:lstStyle/>
          <a:p>
            <a:pPr marL="285750" lvl="0" indent="-285750" algn="just">
              <a:lnSpc>
                <a:spcPct val="107000"/>
              </a:lnSpc>
              <a:buFont typeface="Arial" panose="020B0604020202020204" pitchFamily="34" charset="0"/>
              <a:buChar char="•"/>
            </a:pP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Creating a resource group against each </a:t>
            </a: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region</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buFont typeface="Arial" panose="020B0604020202020204" pitchFamily="34" charset="0"/>
              <a:buChar char="•"/>
            </a:pP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Creating </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a virtual network against each region with default address prefix as 10.2.0.0/16 for SEA region and 10.3.0.0/16 EUS </a:t>
            </a: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region</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buFont typeface="Arial" panose="020B0604020202020204" pitchFamily="34" charset="0"/>
              <a:buChar char="•"/>
            </a:pP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Creating </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two subnets,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webserversubnet</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and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jumpportsubnet</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in SEA region with address prefixes 10.2.1.0/24 and 10.2.2.0/24 and one subnet, webserver11subnet in EUS region with address prefix </a:t>
            </a: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10.3.1.0/24</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buFont typeface="Arial" panose="020B0604020202020204" pitchFamily="34" charset="0"/>
              <a:buChar char="•"/>
            </a:pP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Creating </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NSGs –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nsgforws</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nsgforjumpport</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nsgforwebserver11 and associating the NSG against the </a:t>
            </a: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subnets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buFont typeface="Arial" panose="020B0604020202020204" pitchFamily="34" charset="0"/>
              <a:buChar char="•"/>
            </a:pPr>
            <a:r>
              <a:rPr lang="en-US" dirty="0" smtClean="0">
                <a:solidFill>
                  <a:srgbClr val="171717"/>
                </a:solidFill>
                <a:latin typeface="Segoe UI" panose="020B0502040204020203" pitchFamily="34" charset="0"/>
                <a:ea typeface="Calibri" panose="020F0502020204030204" pitchFamily="34" charset="0"/>
                <a:cs typeface="Times New Roman" panose="02020603050405020304" pitchFamily="18" charset="0"/>
              </a:rPr>
              <a:t>Creating </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rules against each NSG as below:</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12788" lvl="0" indent="-342900" algn="just">
              <a:lnSpc>
                <a:spcPct val="107000"/>
              </a:lnSpc>
              <a:buFont typeface="+mj-lt"/>
              <a:buAutoNum type="alphaLcPeriod"/>
            </a:pP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Rule named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allowrdpforws</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for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nsgforws</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Limiting RDP from only one IP address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12788" lvl="0" indent="-342900" algn="just">
              <a:lnSpc>
                <a:spcPct val="107000"/>
              </a:lnSpc>
              <a:buFont typeface="+mj-lt"/>
              <a:buAutoNum type="alphaLcPeriod"/>
            </a:pP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Rule named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allowrdpforjumpport</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for </a:t>
            </a:r>
            <a:r>
              <a:rPr lang="en-US" dirty="0" err="1">
                <a:solidFill>
                  <a:srgbClr val="171717"/>
                </a:solidFill>
                <a:latin typeface="Segoe UI" panose="020B0502040204020203" pitchFamily="34" charset="0"/>
                <a:ea typeface="Calibri" panose="020F0502020204030204" pitchFamily="34" charset="0"/>
                <a:cs typeface="Times New Roman" panose="02020603050405020304" pitchFamily="18" charset="0"/>
              </a:rPr>
              <a:t>nsgforjumpport</a:t>
            </a: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 Limiting RDP from only one IP address, assuming it is the administrator system and only he can access and upload the files to webservers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12788" lvl="0" indent="-342900" algn="just">
              <a:lnSpc>
                <a:spcPct val="107000"/>
              </a:lnSpc>
              <a:spcAft>
                <a:spcPts val="800"/>
              </a:spcAft>
              <a:buFont typeface="+mj-lt"/>
              <a:buAutoNum type="alphaLcPeriod"/>
            </a:pPr>
            <a:r>
              <a:rPr lang="en-US" dirty="0">
                <a:solidFill>
                  <a:srgbClr val="171717"/>
                </a:solidFill>
                <a:latin typeface="Segoe UI" panose="020B0502040204020203" pitchFamily="34" charset="0"/>
                <a:ea typeface="Calibri" panose="020F0502020204030204" pitchFamily="34" charset="0"/>
                <a:cs typeface="Times New Roman" panose="02020603050405020304" pitchFamily="18" charset="0"/>
              </a:rPr>
              <a:t>Rule named “allowrdpforwebserver11” for nsgforwebserver11, anyone from the internet has RDP access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2" name="Rectangle 1"/>
          <p:cNvSpPr/>
          <p:nvPr/>
        </p:nvSpPr>
        <p:spPr>
          <a:xfrm>
            <a:off x="381837" y="1311613"/>
            <a:ext cx="8093947" cy="3323987"/>
          </a:xfrm>
          <a:prstGeom prst="rect">
            <a:avLst/>
          </a:prstGeom>
        </p:spPr>
        <p:txBody>
          <a:bodyPr wrap="square">
            <a:spAutoFit/>
          </a:bodyPr>
          <a:lstStyle/>
          <a:p>
            <a:pPr marL="285750" lvl="0" indent="-285750">
              <a:buFont typeface="Arial" panose="020B0604020202020204" pitchFamily="34" charset="0"/>
              <a:buChar char="•"/>
            </a:pPr>
            <a:r>
              <a:rPr lang="en-US" dirty="0" smtClean="0"/>
              <a:t>Creating </a:t>
            </a:r>
            <a:r>
              <a:rPr lang="en-US" dirty="0"/>
              <a:t>an Availability set ‘</a:t>
            </a:r>
            <a:r>
              <a:rPr lang="en-US" dirty="0" err="1"/>
              <a:t>wsavailabilityset</a:t>
            </a:r>
            <a:r>
              <a:rPr lang="en-US" dirty="0"/>
              <a:t>’ which would be used against the webservers</a:t>
            </a:r>
          </a:p>
          <a:p>
            <a:pPr marL="285750" lvl="0" indent="-285750">
              <a:buFont typeface="Arial" panose="020B0604020202020204" pitchFamily="34" charset="0"/>
              <a:buChar char="•"/>
            </a:pPr>
            <a:r>
              <a:rPr lang="en-US" dirty="0"/>
              <a:t>Creating a </a:t>
            </a:r>
            <a:r>
              <a:rPr lang="en-US" dirty="0" err="1"/>
              <a:t>loadbalancer</a:t>
            </a:r>
            <a:endParaRPr lang="en-US" dirty="0"/>
          </a:p>
          <a:p>
            <a:pPr marL="542925" lvl="0" indent="-285750">
              <a:buFont typeface="Arial" panose="020B0604020202020204" pitchFamily="34" charset="0"/>
              <a:buChar char="•"/>
            </a:pPr>
            <a:r>
              <a:rPr lang="en-US" dirty="0"/>
              <a:t>Creating a public IP, </a:t>
            </a:r>
            <a:r>
              <a:rPr lang="en-US" dirty="0" err="1"/>
              <a:t>lbpublicIP</a:t>
            </a:r>
            <a:r>
              <a:rPr lang="en-US" dirty="0"/>
              <a:t> and associating with </a:t>
            </a:r>
            <a:r>
              <a:rPr lang="en-US" dirty="0" err="1"/>
              <a:t>loadbalancer</a:t>
            </a:r>
            <a:endParaRPr lang="en-US" dirty="0"/>
          </a:p>
          <a:p>
            <a:pPr marL="542925" lvl="0" indent="-285750">
              <a:buFont typeface="Arial" panose="020B0604020202020204" pitchFamily="34" charset="0"/>
              <a:buChar char="•"/>
            </a:pPr>
            <a:r>
              <a:rPr lang="en-US" dirty="0"/>
              <a:t>Creating a </a:t>
            </a:r>
            <a:r>
              <a:rPr lang="en-US" dirty="0" err="1"/>
              <a:t>backendpool</a:t>
            </a:r>
            <a:endParaRPr lang="en-US" dirty="0"/>
          </a:p>
          <a:p>
            <a:pPr marL="542925" lvl="0" indent="-285750">
              <a:buFont typeface="Arial" panose="020B0604020202020204" pitchFamily="34" charset="0"/>
              <a:buChar char="•"/>
            </a:pPr>
            <a:r>
              <a:rPr lang="en-US" dirty="0"/>
              <a:t>Creating a load balancer rule named </a:t>
            </a:r>
            <a:r>
              <a:rPr lang="en-US" dirty="0" err="1"/>
              <a:t>lbrule</a:t>
            </a:r>
            <a:endParaRPr lang="en-US" dirty="0"/>
          </a:p>
          <a:p>
            <a:pPr marL="542925" lvl="0" indent="-285750">
              <a:buFont typeface="Arial" panose="020B0604020202020204" pitchFamily="34" charset="0"/>
              <a:buChar char="•"/>
            </a:pPr>
            <a:r>
              <a:rPr lang="en-US" dirty="0"/>
              <a:t>Creating a </a:t>
            </a:r>
            <a:r>
              <a:rPr lang="en-US" dirty="0" err="1"/>
              <a:t>healthprobe</a:t>
            </a:r>
            <a:r>
              <a:rPr lang="en-US" dirty="0"/>
              <a:t> named </a:t>
            </a:r>
            <a:r>
              <a:rPr lang="en-US" dirty="0" err="1"/>
              <a:t>lbhealthprobe</a:t>
            </a:r>
            <a:r>
              <a:rPr lang="en-US" dirty="0"/>
              <a:t> against </a:t>
            </a:r>
            <a:r>
              <a:rPr lang="en-US" dirty="0" err="1"/>
              <a:t>loadbalancer</a:t>
            </a:r>
            <a:r>
              <a:rPr lang="en-US" dirty="0"/>
              <a:t> rule</a:t>
            </a:r>
          </a:p>
          <a:p>
            <a:pPr marL="542925" lvl="0" indent="-285750">
              <a:buFont typeface="Arial" panose="020B0604020202020204" pitchFamily="34" charset="0"/>
              <a:buChar char="•"/>
            </a:pPr>
            <a:r>
              <a:rPr lang="en-US" dirty="0"/>
              <a:t>Creating an Inbound NAT rule, named </a:t>
            </a:r>
            <a:r>
              <a:rPr lang="en-US" dirty="0" err="1"/>
              <a:t>RDPinboundNATrule</a:t>
            </a:r>
            <a:endParaRPr lang="en-US" dirty="0"/>
          </a:p>
          <a:p>
            <a:pPr marL="285750" lvl="0" indent="-285750">
              <a:buFont typeface="Arial" panose="020B0604020202020204" pitchFamily="34" charset="0"/>
              <a:buChar char="•"/>
            </a:pPr>
            <a:r>
              <a:rPr lang="en-US" dirty="0"/>
              <a:t>Creating NICs for webservers, webserverNIC1 and webserverNIC2</a:t>
            </a:r>
          </a:p>
          <a:p>
            <a:pPr marL="622300" lvl="0" indent="-285750">
              <a:buFont typeface="Arial" panose="020B0604020202020204" pitchFamily="34" charset="0"/>
              <a:buChar char="•"/>
            </a:pPr>
            <a:r>
              <a:rPr lang="en-US" dirty="0"/>
              <a:t>Associating inbound NAT rule with webserver1</a:t>
            </a:r>
          </a:p>
          <a:p>
            <a:pPr marL="622300" lvl="0" indent="-285750">
              <a:buFont typeface="Arial" panose="020B0604020202020204" pitchFamily="34" charset="0"/>
              <a:buChar char="•"/>
            </a:pPr>
            <a:r>
              <a:rPr lang="en-US" dirty="0"/>
              <a:t>Associating </a:t>
            </a:r>
            <a:r>
              <a:rPr lang="en-US" dirty="0" err="1" smtClean="0"/>
              <a:t>backendpool</a:t>
            </a:r>
            <a:endParaRPr lang="en-US" dirty="0" smtClean="0"/>
          </a:p>
          <a:p>
            <a:pPr marL="285750" lvl="0" indent="-285750">
              <a:buFont typeface="Arial" panose="020B0604020202020204" pitchFamily="34" charset="0"/>
              <a:buChar char="•"/>
            </a:pPr>
            <a:r>
              <a:rPr lang="en-US" dirty="0"/>
              <a:t>Create a VM for webservers, webserver1 and webserver2</a:t>
            </a:r>
          </a:p>
          <a:p>
            <a:pPr marL="622300" lvl="0" indent="-285750">
              <a:buFont typeface="Arial" panose="020B0604020202020204" pitchFamily="34" charset="0"/>
              <a:buChar char="•"/>
            </a:pPr>
            <a:r>
              <a:rPr lang="en-US" dirty="0"/>
              <a:t>With no </a:t>
            </a:r>
            <a:r>
              <a:rPr lang="en-US" dirty="0" err="1"/>
              <a:t>publicIP</a:t>
            </a:r>
            <a:endParaRPr lang="en-US" dirty="0"/>
          </a:p>
          <a:p>
            <a:pPr marL="622300" lvl="0" indent="-285750">
              <a:buFont typeface="Arial" panose="020B0604020202020204" pitchFamily="34" charset="0"/>
              <a:buChar char="•"/>
            </a:pPr>
            <a:r>
              <a:rPr lang="en-US" dirty="0"/>
              <a:t>Associating the </a:t>
            </a:r>
            <a:r>
              <a:rPr lang="en-US" dirty="0" err="1"/>
              <a:t>availabilityset</a:t>
            </a:r>
            <a:endParaRPr lang="en-US" dirty="0"/>
          </a:p>
          <a:p>
            <a:pPr marL="622300" lvl="0" indent="-285750">
              <a:buFont typeface="Arial" panose="020B0604020202020204" pitchFamily="34" charset="0"/>
              <a:buChar char="•"/>
            </a:pPr>
            <a:r>
              <a:rPr lang="en-US" dirty="0"/>
              <a:t>Associating the corresponding NIC created above</a:t>
            </a:r>
          </a:p>
          <a:p>
            <a:pPr lvl="0"/>
            <a:endParaRPr lang="en-US" dirty="0"/>
          </a:p>
        </p:txBody>
      </p:sp>
    </p:spTree>
    <p:extLst>
      <p:ext uri="{BB962C8B-B14F-4D97-AF65-F5344CB8AC3E}">
        <p14:creationId xmlns:p14="http://schemas.microsoft.com/office/powerpoint/2010/main" val="42839405"/>
      </p:ext>
    </p:extLst>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3438</TotalTime>
  <Words>736</Words>
  <Application>Microsoft Office PowerPoint</Application>
  <PresentationFormat>On-screen Show (16:9)</PresentationFormat>
  <Paragraphs>76</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Times New Roman</vt:lpstr>
      <vt:lpstr>biz</vt:lpstr>
      <vt:lpstr> Case Study</vt:lpstr>
      <vt:lpstr>Contents</vt:lpstr>
      <vt:lpstr>Business Requirements </vt:lpstr>
      <vt:lpstr>SEA region </vt:lpstr>
      <vt:lpstr>EastUS</vt:lpstr>
      <vt:lpstr>Storage Requirements</vt:lpstr>
      <vt:lpstr>Azure Resource management</vt:lpstr>
      <vt:lpstr>Implementation Flow</vt:lpstr>
      <vt:lpstr>Implementation Flow</vt:lpstr>
      <vt:lpstr>Implementation Flow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meher chaitanya</cp:lastModifiedBy>
  <cp:revision>44</cp:revision>
  <dcterms:modified xsi:type="dcterms:W3CDTF">2021-07-19T06:28:09Z</dcterms:modified>
</cp:coreProperties>
</file>