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318" r:id="rId5"/>
    <p:sldId id="320" r:id="rId6"/>
    <p:sldId id="299" r:id="rId7"/>
    <p:sldId id="298" r:id="rId8"/>
    <p:sldId id="275" r:id="rId9"/>
    <p:sldId id="273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45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09881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1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50181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21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3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5794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62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77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4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040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element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s_attributes.asp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06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25530"/>
              </p:ext>
            </p:extLst>
          </p:nvPr>
        </p:nvGraphicFramePr>
        <p:xfrm>
          <a:off x="2000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 err="1"/>
                        <a:t>alamin@aiub.edu</a:t>
                      </a:r>
                      <a:r>
                        <a:rPr lang="en-US" i="1"/>
                        <a:t>)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4844579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8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BB8D0-EBCC-8081-8284-B582BFE31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629EFF1-5A67-B3BD-E687-116668C90078}"/>
              </a:ext>
            </a:extLst>
          </p:cNvPr>
          <p:cNvSpPr txBox="1">
            <a:spLocks/>
          </p:cNvSpPr>
          <p:nvPr/>
        </p:nvSpPr>
        <p:spPr>
          <a:xfrm>
            <a:off x="897797" y="70511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HTML &lt;form&gt;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5D0B1-08F7-441B-62A1-9F7EE2EF6BA6}"/>
              </a:ext>
            </a:extLst>
          </p:cNvPr>
          <p:cNvSpPr txBox="1"/>
          <p:nvPr/>
        </p:nvSpPr>
        <p:spPr>
          <a:xfrm>
            <a:off x="1044729" y="1198526"/>
            <a:ext cx="79160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HTML &lt;form&gt; element can contain one or more of the following form elements: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&lt;input&gt;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&lt;label&gt;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&lt;select&gt;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</a:t>
            </a:r>
            <a:r>
              <a:rPr lang="en-US" sz="2200" dirty="0" err="1"/>
              <a:t>textarea</a:t>
            </a:r>
            <a:r>
              <a:rPr lang="en-US" sz="2200" dirty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&lt;button&gt;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</a:t>
            </a:r>
            <a:r>
              <a:rPr lang="en-US" sz="2200" dirty="0" err="1"/>
              <a:t>fieldset</a:t>
            </a:r>
            <a:r>
              <a:rPr lang="en-US" sz="2200" dirty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&lt;legend&gt;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</a:t>
            </a:r>
            <a:r>
              <a:rPr lang="en-US" sz="2200" dirty="0" err="1"/>
              <a:t>datalist</a:t>
            </a:r>
            <a:r>
              <a:rPr lang="en-US" sz="2200" dirty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&lt;output&gt;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&lt;option&gt;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</a:t>
            </a:r>
            <a:r>
              <a:rPr lang="en-US" sz="2200" dirty="0" err="1"/>
              <a:t>optgroup</a:t>
            </a:r>
            <a:r>
              <a:rPr lang="en-US" sz="2200" dirty="0"/>
              <a:t>&gt;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/>
              <a:t>See more input elements </a:t>
            </a:r>
            <a:r>
              <a:rPr lang="en-US" sz="2200" dirty="0">
                <a:hlinkClick r:id="rId2"/>
              </a:rPr>
              <a:t>https://www.w3schools.com/html/html_form_elements.asp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183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 Forms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307773" y="2435897"/>
            <a:ext cx="7916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HTML &lt;form&gt; element defines a form that is used to collect user input.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/>
              </a:rPr>
              <a:t>form elements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Form elements are different types of input elements, like: text fields, checkboxes, radio buttons, submit buttons, and more.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07772" y="4190223"/>
          <a:ext cx="7077074" cy="1915258"/>
        </p:xfrm>
        <a:graphic>
          <a:graphicData uri="http://schemas.openxmlformats.org/drawingml/2006/table">
            <a:tbl>
              <a:tblPr/>
              <a:tblGrid>
                <a:gridCol w="353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type="text"&gt;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single-line text input field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type="radio"&gt;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radio button (for selecting one of many choices)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type="submit"&gt;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Defines a submit button (for submitting the form)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56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14350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 Forms Example</a:t>
            </a:r>
          </a:p>
        </p:txBody>
      </p:sp>
      <p:pic>
        <p:nvPicPr>
          <p:cNvPr id="4098" name="Picture 2" descr="E:\Spring 2019-2020\Web Tech\Silde Web Tech\Back Up\HTML 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102" y="2214432"/>
            <a:ext cx="34480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01C71F-BD8D-BAA6-1F97-4E769A882655}"/>
              </a:ext>
            </a:extLst>
          </p:cNvPr>
          <p:cNvSpPr txBox="1"/>
          <p:nvPr/>
        </p:nvSpPr>
        <p:spPr>
          <a:xfrm>
            <a:off x="514350" y="1224576"/>
            <a:ext cx="82296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submit_form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“POST“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"first-name"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"first-name"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"first-name"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"last-name"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Last name: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"last-name"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"last-name"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E-mail: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Gender: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Male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Female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5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277B-37FC-CE16-9CB3-F7F520EF2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640D14C-8326-A8D4-B606-47E638E138FD}"/>
              </a:ext>
            </a:extLst>
          </p:cNvPr>
          <p:cNvSpPr txBox="1">
            <a:spLocks/>
          </p:cNvSpPr>
          <p:nvPr/>
        </p:nvSpPr>
        <p:spPr>
          <a:xfrm>
            <a:off x="514350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 Forms Attributes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93C16-17C0-75E6-A27D-0F8A0BC194A5}"/>
              </a:ext>
            </a:extLst>
          </p:cNvPr>
          <p:cNvSpPr txBox="1"/>
          <p:nvPr/>
        </p:nvSpPr>
        <p:spPr>
          <a:xfrm>
            <a:off x="514350" y="1224576"/>
            <a:ext cx="111633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1. action</a:t>
            </a:r>
            <a:r>
              <a:rPr lang="en-US" sz="2200" dirty="0"/>
              <a:t>: Specifies the URL where the form data will be sent when the form is submitted. This is typically the server-side script that will process the data.</a:t>
            </a:r>
          </a:p>
          <a:p>
            <a:r>
              <a:rPr lang="en-US" sz="2200" dirty="0"/>
              <a:t>    Example: &lt;form action="/</a:t>
            </a:r>
            <a:r>
              <a:rPr lang="en-US" sz="2200" dirty="0" err="1"/>
              <a:t>submit_form</a:t>
            </a:r>
            <a:r>
              <a:rPr lang="en-US" sz="2200" dirty="0"/>
              <a:t>"&gt;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54FC1-3BF9-120B-D702-800F622BCC15}"/>
              </a:ext>
            </a:extLst>
          </p:cNvPr>
          <p:cNvSpPr txBox="1"/>
          <p:nvPr/>
        </p:nvSpPr>
        <p:spPr>
          <a:xfrm>
            <a:off x="514350" y="4402317"/>
            <a:ext cx="1097871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3. target</a:t>
            </a:r>
            <a:r>
              <a:rPr lang="en-US" sz="2200" dirty="0"/>
              <a:t>: Specifies where to display the response after submitting the form. Common values include:</a:t>
            </a:r>
          </a:p>
          <a:p>
            <a:r>
              <a:rPr lang="en-US" sz="2200" dirty="0"/>
              <a:t>    _self (default): Displays the response in the same window or tab.</a:t>
            </a:r>
          </a:p>
          <a:p>
            <a:r>
              <a:rPr lang="en-US" sz="2200" dirty="0"/>
              <a:t>    _blank: Opens the response in a new tab or window.</a:t>
            </a:r>
          </a:p>
          <a:p>
            <a:r>
              <a:rPr lang="en-US" sz="2200" dirty="0"/>
              <a:t>    _parent: Displays the response in the parent frame.</a:t>
            </a:r>
          </a:p>
          <a:p>
            <a:r>
              <a:rPr lang="en-US" sz="2200" dirty="0"/>
              <a:t>    _top: Displays the response in the full body of the window.</a:t>
            </a:r>
          </a:p>
          <a:p>
            <a:r>
              <a:rPr lang="en-US" sz="2200" dirty="0"/>
              <a:t>    Example: &lt;form target="_blank"&gt;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AE6C1-3FC3-B9AC-B465-3029AEF496EC}"/>
              </a:ext>
            </a:extLst>
          </p:cNvPr>
          <p:cNvSpPr txBox="1"/>
          <p:nvPr/>
        </p:nvSpPr>
        <p:spPr>
          <a:xfrm>
            <a:off x="514350" y="2364104"/>
            <a:ext cx="118083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2. </a:t>
            </a:r>
            <a:r>
              <a:rPr lang="en-US" sz="2200" b="1" dirty="0" err="1"/>
              <a:t>enctype</a:t>
            </a:r>
            <a:r>
              <a:rPr lang="en-US" sz="2200" dirty="0"/>
              <a:t>: Specifies the encoding type to use when submitting the form. This is required when submitting form data that includes files.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application/x-www-form-</a:t>
            </a:r>
            <a:r>
              <a:rPr lang="en-US" sz="2200" b="1" dirty="0" err="1"/>
              <a:t>urlencoded</a:t>
            </a:r>
            <a:r>
              <a:rPr lang="en-US" sz="2200" b="1" dirty="0"/>
              <a:t>: </a:t>
            </a:r>
            <a:r>
              <a:rPr lang="en-US" sz="2200" dirty="0"/>
              <a:t>Default encoding type for text data.</a:t>
            </a:r>
          </a:p>
          <a:p>
            <a:r>
              <a:rPr lang="en-US" sz="2200" b="1" dirty="0"/>
              <a:t>    multipart/form-data: </a:t>
            </a:r>
            <a:r>
              <a:rPr lang="en-US" sz="2200" dirty="0"/>
              <a:t>Required for forms that upload files.</a:t>
            </a:r>
          </a:p>
          <a:p>
            <a:r>
              <a:rPr lang="en-US" sz="2200" b="1" dirty="0"/>
              <a:t>    text/plain: </a:t>
            </a:r>
            <a:r>
              <a:rPr lang="en-US" sz="2200" dirty="0"/>
              <a:t>Sends data as plain text.</a:t>
            </a:r>
          </a:p>
          <a:p>
            <a:r>
              <a:rPr lang="en-US" sz="2200" dirty="0"/>
              <a:t>    Example: &lt;form </a:t>
            </a:r>
            <a:r>
              <a:rPr lang="en-US" sz="2200" dirty="0" err="1"/>
              <a:t>enctype</a:t>
            </a:r>
            <a:r>
              <a:rPr lang="en-US" sz="2200" dirty="0"/>
              <a:t>="multipart/form-data"&gt;</a:t>
            </a:r>
          </a:p>
        </p:txBody>
      </p:sp>
    </p:spTree>
    <p:extLst>
      <p:ext uri="{BB962C8B-B14F-4D97-AF65-F5344CB8AC3E}">
        <p14:creationId xmlns:p14="http://schemas.microsoft.com/office/powerpoint/2010/main" val="226160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3C03E-FA25-E1E5-ACCB-C060BEDAB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0712FD-11F8-E198-F5B5-14C51EEFC998}"/>
              </a:ext>
            </a:extLst>
          </p:cNvPr>
          <p:cNvSpPr txBox="1">
            <a:spLocks/>
          </p:cNvSpPr>
          <p:nvPr/>
        </p:nvSpPr>
        <p:spPr>
          <a:xfrm>
            <a:off x="514350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 Forms 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31692-8885-04B2-4CC7-94AC8165AD78}"/>
              </a:ext>
            </a:extLst>
          </p:cNvPr>
          <p:cNvSpPr txBox="1"/>
          <p:nvPr/>
        </p:nvSpPr>
        <p:spPr>
          <a:xfrm>
            <a:off x="514350" y="1227425"/>
            <a:ext cx="1007022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4. autocomplete</a:t>
            </a:r>
            <a:r>
              <a:rPr lang="en-US" sz="2200" dirty="0"/>
              <a:t>: Specifies whether the browser should automatically complete the form fields based on previous input.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on</a:t>
            </a:r>
            <a:r>
              <a:rPr lang="en-US" sz="2200" dirty="0"/>
              <a:t>: Allows autocomplete.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off</a:t>
            </a:r>
            <a:r>
              <a:rPr lang="en-US" sz="2200" dirty="0"/>
              <a:t>: Disables autocomplete.</a:t>
            </a:r>
          </a:p>
          <a:p>
            <a:r>
              <a:rPr lang="en-US" sz="2200" dirty="0"/>
              <a:t>    Example: &lt;form autocomplete="off"&gt;</a:t>
            </a:r>
          </a:p>
          <a:p>
            <a:r>
              <a:rPr lang="en-US" sz="2200" b="1" dirty="0"/>
              <a:t>5. </a:t>
            </a:r>
            <a:r>
              <a:rPr lang="en-US" sz="2200" b="1" dirty="0" err="1"/>
              <a:t>novalidate</a:t>
            </a:r>
            <a:r>
              <a:rPr lang="en-US" sz="2200" dirty="0"/>
              <a:t>: Prevents the browser from performing the default form validation when the form is submitted.</a:t>
            </a:r>
          </a:p>
          <a:p>
            <a:r>
              <a:rPr lang="en-US" sz="2200" dirty="0"/>
              <a:t>    Example: &lt;form </a:t>
            </a:r>
            <a:r>
              <a:rPr lang="en-US" sz="2200" dirty="0" err="1"/>
              <a:t>novalidate</a:t>
            </a:r>
            <a:r>
              <a:rPr lang="en-US" sz="2200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91C30-1365-3A09-29F7-92260D5135E1}"/>
              </a:ext>
            </a:extLst>
          </p:cNvPr>
          <p:cNvSpPr txBox="1"/>
          <p:nvPr/>
        </p:nvSpPr>
        <p:spPr>
          <a:xfrm>
            <a:off x="514350" y="4028192"/>
            <a:ext cx="111633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6. method</a:t>
            </a:r>
            <a:r>
              <a:rPr lang="en-US" sz="2200" dirty="0"/>
              <a:t>: Defines the HTTP method (GET or POST) the browser will use to send the form data to the server.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GET</a:t>
            </a:r>
            <a:r>
              <a:rPr lang="en-US" sz="2200" dirty="0"/>
              <a:t>: Appends the form data to the URL </a:t>
            </a:r>
          </a:p>
          <a:p>
            <a:r>
              <a:rPr lang="en-US" sz="2200" b="1" dirty="0"/>
              <a:t>    POST</a:t>
            </a:r>
            <a:r>
              <a:rPr lang="en-US" sz="2200" dirty="0"/>
              <a:t>: Sends the form data in the body of the request (more secure).</a:t>
            </a:r>
          </a:p>
          <a:p>
            <a:r>
              <a:rPr lang="en-US" sz="2200" dirty="0"/>
              <a:t>    Example: &lt;form method="POST"&gt;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/>
              <a:t>See more Form </a:t>
            </a:r>
            <a:r>
              <a:rPr lang="en-US" sz="2200"/>
              <a:t>Attribute </a:t>
            </a:r>
            <a:r>
              <a:rPr lang="en-US" sz="2200">
                <a:hlinkClick r:id="rId2"/>
              </a:rPr>
              <a:t>https://www.w3schools.com/html/html_forms_attributes.asp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73539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2B82-79B7-47E6-9CE3-DA64FBC0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METHOD: GET vs. POST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026F4E-E97F-47B9-89A5-A7049CC14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672770"/>
              </p:ext>
            </p:extLst>
          </p:nvPr>
        </p:nvGraphicFramePr>
        <p:xfrm>
          <a:off x="236483" y="1598222"/>
          <a:ext cx="11388605" cy="523032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678852">
                  <a:extLst>
                    <a:ext uri="{9D8B030D-6E8A-4147-A177-3AD203B41FA5}">
                      <a16:colId xmlns:a16="http://schemas.microsoft.com/office/drawing/2014/main" val="788795704"/>
                    </a:ext>
                  </a:extLst>
                </a:gridCol>
                <a:gridCol w="4635522">
                  <a:extLst>
                    <a:ext uri="{9D8B030D-6E8A-4147-A177-3AD203B41FA5}">
                      <a16:colId xmlns:a16="http://schemas.microsoft.com/office/drawing/2014/main" val="3802308499"/>
                    </a:ext>
                  </a:extLst>
                </a:gridCol>
                <a:gridCol w="4074231">
                  <a:extLst>
                    <a:ext uri="{9D8B030D-6E8A-4147-A177-3AD203B41FA5}">
                      <a16:colId xmlns:a16="http://schemas.microsoft.com/office/drawing/2014/main" val="4013008490"/>
                    </a:ext>
                  </a:extLst>
                </a:gridCol>
              </a:tblGrid>
              <a:tr h="5376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 Feature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GET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POST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2309866813"/>
                  </a:ext>
                </a:extLst>
              </a:tr>
              <a:tr h="5376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History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Parameters remain in browser history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Parameters are not saved in browser history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4202911494"/>
                  </a:ext>
                </a:extLst>
              </a:tr>
              <a:tr h="1261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Restrictions on data length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Yes, when sending data, the GET method adds the data to the URL; and the length of a URL is limited (maximum URL length is 2048 characters)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No restrictions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596713282"/>
                  </a:ext>
                </a:extLst>
              </a:tr>
              <a:tr h="5376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Restrictions on data type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Only ASCII characters allowed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No restrictions. Binary data is also allowed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774669534"/>
                  </a:ext>
                </a:extLst>
              </a:tr>
              <a:tr h="1744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Security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GET is less secure compared to POST because data sent is part of the URL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Never use GET when sending passwords or other sensitive information!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POST is a little safer than GET because the parameters are not stored in browser history or in web server logs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1535816963"/>
                  </a:ext>
                </a:extLst>
              </a:tr>
              <a:tr h="5376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Visibility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Data is visible to everyone in the URL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Data is not displayed in the URL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137612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82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70DE-2FCA-4D5B-BE4E-94A25609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METHOD: GET vs. POST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2736DB-C8A6-45B5-859A-8A579D057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189225"/>
              </p:ext>
            </p:extLst>
          </p:nvPr>
        </p:nvGraphicFramePr>
        <p:xfrm>
          <a:off x="378885" y="1708817"/>
          <a:ext cx="11432115" cy="344036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423102">
                  <a:extLst>
                    <a:ext uri="{9D8B030D-6E8A-4147-A177-3AD203B41FA5}">
                      <a16:colId xmlns:a16="http://schemas.microsoft.com/office/drawing/2014/main" val="998353734"/>
                    </a:ext>
                  </a:extLst>
                </a:gridCol>
                <a:gridCol w="3984908">
                  <a:extLst>
                    <a:ext uri="{9D8B030D-6E8A-4147-A177-3AD203B41FA5}">
                      <a16:colId xmlns:a16="http://schemas.microsoft.com/office/drawing/2014/main" val="2355860821"/>
                    </a:ext>
                  </a:extLst>
                </a:gridCol>
                <a:gridCol w="4024105">
                  <a:extLst>
                    <a:ext uri="{9D8B030D-6E8A-4147-A177-3AD203B41FA5}">
                      <a16:colId xmlns:a16="http://schemas.microsoft.com/office/drawing/2014/main" val="199796080"/>
                    </a:ext>
                  </a:extLst>
                </a:gridCol>
              </a:tblGrid>
              <a:tr h="347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 Feature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GET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POST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430658647"/>
                  </a:ext>
                </a:extLst>
              </a:tr>
              <a:tr h="1198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BACK button/Reload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Harmless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Data will be re-submitted (the browser should alert the user that the data are about to be re-submitted)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1545205657"/>
                  </a:ext>
                </a:extLst>
              </a:tr>
              <a:tr h="347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Bookmarked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Can be bookmarked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Cannot be bookmarked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632301312"/>
                  </a:ext>
                </a:extLst>
              </a:tr>
              <a:tr h="347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Cached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Can be cached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Not cached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3743342592"/>
                  </a:ext>
                </a:extLst>
              </a:tr>
              <a:tr h="1198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Encoding type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application/x-www-form-</a:t>
                      </a:r>
                      <a:r>
                        <a:rPr lang="en-US" sz="1800" dirty="0" err="1">
                          <a:effectLst/>
                        </a:rPr>
                        <a:t>urlencoded</a:t>
                      </a:r>
                      <a:endParaRPr lang="en-US" sz="1800" dirty="0">
                        <a:effectLst/>
                      </a:endParaRP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application/x-www-form-</a:t>
                      </a:r>
                      <a:r>
                        <a:rPr lang="en-US" sz="1800" dirty="0" err="1">
                          <a:effectLst/>
                        </a:rPr>
                        <a:t>urlencoded</a:t>
                      </a:r>
                      <a:r>
                        <a:rPr lang="en-US" sz="1800" dirty="0">
                          <a:effectLst/>
                        </a:rPr>
                        <a:t> or multipart/form-data. Use multipart encoding for binary data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270901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11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6860A-5C28-1F43-5C47-41D8FE8C2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5E4C-C391-F73C-A1D2-D971657A0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id</a:t>
            </a:r>
            <a:r>
              <a:rPr lang="en-US" dirty="0"/>
              <a:t> and </a:t>
            </a:r>
            <a:r>
              <a:rPr lang="en-US" b="1" dirty="0"/>
              <a:t>name</a:t>
            </a:r>
            <a:r>
              <a:rPr lang="en-US" dirty="0"/>
              <a:t> Attribute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B81D7-AE5D-F724-5D9C-B10A64C28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26B6F18-A246-CDC8-7EC0-EAAAC9372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90015"/>
              </p:ext>
            </p:extLst>
          </p:nvPr>
        </p:nvGraphicFramePr>
        <p:xfrm>
          <a:off x="378372" y="2017059"/>
          <a:ext cx="11461531" cy="422608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532356">
                  <a:extLst>
                    <a:ext uri="{9D8B030D-6E8A-4147-A177-3AD203B41FA5}">
                      <a16:colId xmlns:a16="http://schemas.microsoft.com/office/drawing/2014/main" val="1481362414"/>
                    </a:ext>
                  </a:extLst>
                </a:gridCol>
                <a:gridCol w="5929175">
                  <a:extLst>
                    <a:ext uri="{9D8B030D-6E8A-4147-A177-3AD203B41FA5}">
                      <a16:colId xmlns:a16="http://schemas.microsoft.com/office/drawing/2014/main" val="699133904"/>
                    </a:ext>
                  </a:extLst>
                </a:gridCol>
              </a:tblGrid>
              <a:tr h="346839">
                <a:tc>
                  <a:txBody>
                    <a:bodyPr/>
                    <a:lstStyle/>
                    <a:p>
                      <a:r>
                        <a:rPr lang="en-US" sz="2000" b="1" dirty="0"/>
                        <a:t>id Attribute</a:t>
                      </a:r>
                      <a:endParaRPr lang="en-US" sz="2000" dirty="0"/>
                    </a:p>
                  </a:txBody>
                  <a:tcPr marL="38763" marR="38763" marT="19381" marB="19381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name Attribute</a:t>
                      </a:r>
                      <a:endParaRPr lang="en-US" sz="2000" dirty="0"/>
                    </a:p>
                  </a:txBody>
                  <a:tcPr marL="38763" marR="38763" marT="19381" marB="19381" anchor="ctr"/>
                </a:tc>
                <a:extLst>
                  <a:ext uri="{0D108BD9-81ED-4DB2-BD59-A6C34878D82A}">
                    <a16:rowId xmlns:a16="http://schemas.microsoft.com/office/drawing/2014/main" val="1994764975"/>
                  </a:ext>
                </a:extLst>
              </a:tr>
              <a:tr h="684778">
                <a:tc>
                  <a:txBody>
                    <a:bodyPr/>
                    <a:lstStyle/>
                    <a:p>
                      <a:r>
                        <a:rPr lang="en-US" sz="2000" dirty="0"/>
                        <a:t>Used to </a:t>
                      </a:r>
                      <a:r>
                        <a:rPr lang="en-US" sz="2000" b="1" dirty="0"/>
                        <a:t>uniquely identify a single element </a:t>
                      </a:r>
                      <a:r>
                        <a:rPr lang="en-US" sz="2000" dirty="0"/>
                        <a:t>on the page</a:t>
                      </a:r>
                    </a:p>
                  </a:txBody>
                  <a:tcPr marL="38763" marR="38763" marT="19381" marB="1938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Primarily used to reference form elements or for grouping elements in forms</a:t>
                      </a:r>
                    </a:p>
                  </a:txBody>
                  <a:tcPr marL="38763" marR="38763" marT="19381" marB="19381" anchor="ctr"/>
                </a:tc>
                <a:extLst>
                  <a:ext uri="{0D108BD9-81ED-4DB2-BD59-A6C34878D82A}">
                    <a16:rowId xmlns:a16="http://schemas.microsoft.com/office/drawing/2014/main" val="3649718979"/>
                  </a:ext>
                </a:extLst>
              </a:tr>
              <a:tr h="962254">
                <a:tc>
                  <a:txBody>
                    <a:bodyPr/>
                    <a:lstStyle/>
                    <a:p>
                      <a:r>
                        <a:rPr lang="en-US" sz="2000" dirty="0"/>
                        <a:t>Must be unique within the entire HTML document (no two elements can share the same id)</a:t>
                      </a:r>
                    </a:p>
                  </a:txBody>
                  <a:tcPr marL="38763" marR="38763" marT="19381" marB="1938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be shared by multiple elements (useful for grouping, especially in forms)</a:t>
                      </a:r>
                    </a:p>
                  </a:txBody>
                  <a:tcPr marL="38763" marR="38763" marT="19381" marB="19381" anchor="ctr"/>
                </a:tc>
                <a:extLst>
                  <a:ext uri="{0D108BD9-81ED-4DB2-BD59-A6C34878D82A}">
                    <a16:rowId xmlns:a16="http://schemas.microsoft.com/office/drawing/2014/main" val="1022357483"/>
                  </a:ext>
                </a:extLst>
              </a:tr>
              <a:tr h="1269961">
                <a:tc>
                  <a:txBody>
                    <a:bodyPr/>
                    <a:lstStyle/>
                    <a:p>
                      <a:r>
                        <a:rPr lang="en-US" sz="2000" dirty="0"/>
                        <a:t>Commonly used for targeting elements in CSS or JavaScript (e.g., </a:t>
                      </a:r>
                      <a:r>
                        <a:rPr lang="en-US" sz="2000" dirty="0" err="1"/>
                        <a:t>document.getElementById</a:t>
                      </a:r>
                      <a:r>
                        <a:rPr lang="en-US" sz="2000" dirty="0"/>
                        <a:t>() or #id selector in CSS)</a:t>
                      </a:r>
                    </a:p>
                  </a:txBody>
                  <a:tcPr marL="38763" marR="38763" marT="19381" marB="1938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used for styling or direct JavaScript targeting; used in form submission to identify form fields</a:t>
                      </a:r>
                    </a:p>
                  </a:txBody>
                  <a:tcPr marL="38763" marR="38763" marT="19381" marB="19381" anchor="ctr"/>
                </a:tc>
                <a:extLst>
                  <a:ext uri="{0D108BD9-81ED-4DB2-BD59-A6C34878D82A}">
                    <a16:rowId xmlns:a16="http://schemas.microsoft.com/office/drawing/2014/main" val="687916140"/>
                  </a:ext>
                </a:extLst>
              </a:tr>
              <a:tr h="962254">
                <a:tc>
                  <a:txBody>
                    <a:bodyPr/>
                    <a:lstStyle/>
                    <a:p>
                      <a:r>
                        <a:rPr lang="en-US" sz="2000" dirty="0"/>
                        <a:t>Not used directly in form submission; only for manipulating the DOM via scripts</a:t>
                      </a:r>
                    </a:p>
                  </a:txBody>
                  <a:tcPr marL="38763" marR="38763" marT="19381" marB="1938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Typically used in form fields to send data to the server when a form is submitted (e.g., &lt;input name="email"&gt;)</a:t>
                      </a:r>
                    </a:p>
                  </a:txBody>
                  <a:tcPr marL="38763" marR="38763" marT="19381" marB="19381" anchor="ctr"/>
                </a:tc>
                <a:extLst>
                  <a:ext uri="{0D108BD9-81ED-4DB2-BD59-A6C34878D82A}">
                    <a16:rowId xmlns:a16="http://schemas.microsoft.com/office/drawing/2014/main" val="18718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61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092026" y="85538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 Input Types (Attribute)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092026" y="1348800"/>
            <a:ext cx="96285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Here are the different input types you can use in HTML:</a:t>
            </a:r>
            <a:endParaRPr lang="en-US" sz="2200" dirty="0">
              <a:latin typeface="Consolas"/>
            </a:endParaRPr>
          </a:p>
          <a:p>
            <a:r>
              <a:rPr lang="en-US" sz="2200" dirty="0"/>
              <a:t>&lt;input type="button"&gt;</a:t>
            </a:r>
          </a:p>
          <a:p>
            <a:r>
              <a:rPr lang="en-US" sz="2200" dirty="0"/>
              <a:t>&lt;input type="checkbox"&gt;</a:t>
            </a:r>
          </a:p>
          <a:p>
            <a:r>
              <a:rPr lang="en-US" sz="2200" dirty="0"/>
              <a:t>&lt;input type="email"&gt;</a:t>
            </a:r>
          </a:p>
          <a:p>
            <a:r>
              <a:rPr lang="en-US" sz="2200" dirty="0"/>
              <a:t>&lt;input type="file"&gt;</a:t>
            </a:r>
          </a:p>
          <a:p>
            <a:r>
              <a:rPr lang="en-US" sz="2200" dirty="0"/>
              <a:t>&lt;input type="hidden"&gt;</a:t>
            </a:r>
          </a:p>
          <a:p>
            <a:r>
              <a:rPr lang="en-US" sz="2200" dirty="0"/>
              <a:t>&lt;input type="image"&gt;</a:t>
            </a:r>
          </a:p>
          <a:p>
            <a:r>
              <a:rPr lang="en-US" sz="2200" dirty="0"/>
              <a:t>&lt;input type="month"&gt;</a:t>
            </a:r>
          </a:p>
          <a:p>
            <a:r>
              <a:rPr lang="en-US" sz="2200" dirty="0"/>
              <a:t>&lt;input type="number"&gt;</a:t>
            </a:r>
          </a:p>
          <a:p>
            <a:r>
              <a:rPr lang="en-US" sz="2200" dirty="0"/>
              <a:t>&lt;input type="password"&gt;</a:t>
            </a:r>
          </a:p>
          <a:p>
            <a:r>
              <a:rPr lang="en-US" sz="2200" dirty="0"/>
              <a:t>&lt;input type="radio"&gt;</a:t>
            </a:r>
          </a:p>
          <a:p>
            <a:r>
              <a:rPr lang="en-US" sz="2200" dirty="0"/>
              <a:t>&lt;input type="range"&gt;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/>
              <a:t>See more input type </a:t>
            </a:r>
            <a:r>
              <a:rPr lang="en-US" sz="2200" dirty="0">
                <a:hlinkClick r:id="rId2"/>
              </a:rPr>
              <a:t>https://www.w3schools.com/html/html_form_input_types.asp</a:t>
            </a: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endParaRPr lang="x-none" sz="2200" dirty="0"/>
          </a:p>
        </p:txBody>
      </p:sp>
    </p:spTree>
    <p:extLst>
      <p:ext uri="{BB962C8B-B14F-4D97-AF65-F5344CB8AC3E}">
        <p14:creationId xmlns:p14="http://schemas.microsoft.com/office/powerpoint/2010/main" val="389730837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39466A-D54B-439E-8015-E8B0CAEC5E69}"/>
</file>

<file path=customXml/itemProps2.xml><?xml version="1.0" encoding="utf-8"?>
<ds:datastoreItem xmlns:ds="http://schemas.openxmlformats.org/officeDocument/2006/customXml" ds:itemID="{4FB9FB0A-A7CB-4B79-B4AD-DC6D5EDC664C}"/>
</file>

<file path=customXml/itemProps3.xml><?xml version="1.0" encoding="utf-8"?>
<ds:datastoreItem xmlns:ds="http://schemas.openxmlformats.org/officeDocument/2006/customXml" ds:itemID="{0B5AE3CF-D97D-47D3-A005-434241E2A8D1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1266</Words>
  <Application>Microsoft Macintosh PowerPoint</Application>
  <PresentationFormat>Widescreen</PresentationFormat>
  <Paragraphs>147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Corbel</vt:lpstr>
      <vt:lpstr>Wingdings</vt:lpstr>
      <vt:lpstr>Spectrum</vt:lpstr>
      <vt:lpstr>HTML FORM</vt:lpstr>
      <vt:lpstr>HTML Forms</vt:lpstr>
      <vt:lpstr>PowerPoint Presentation</vt:lpstr>
      <vt:lpstr>PowerPoint Presentation</vt:lpstr>
      <vt:lpstr>PowerPoint Presentation</vt:lpstr>
      <vt:lpstr>METHOD: GET vs. POST</vt:lpstr>
      <vt:lpstr>METHOD: GET vs. POST</vt:lpstr>
      <vt:lpstr> id and name Attribute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Sazzad Hossain</dc:creator>
  <cp:lastModifiedBy>Md Al Amin</cp:lastModifiedBy>
  <cp:revision>94</cp:revision>
  <dcterms:created xsi:type="dcterms:W3CDTF">2025-03-09T06:56:01Z</dcterms:created>
  <dcterms:modified xsi:type="dcterms:W3CDTF">2025-03-24T07:50:32Z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