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66" r:id="rId4"/>
    <p:sldId id="291" r:id="rId5"/>
    <p:sldId id="292" r:id="rId6"/>
    <p:sldId id="293" r:id="rId7"/>
    <p:sldId id="295" r:id="rId8"/>
    <p:sldId id="296" r:id="rId9"/>
    <p:sldId id="267" r:id="rId10"/>
    <p:sldId id="298" r:id="rId11"/>
    <p:sldId id="299" r:id="rId12"/>
    <p:sldId id="297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1" r:id="rId24"/>
    <p:sldId id="312" r:id="rId25"/>
    <p:sldId id="313" r:id="rId26"/>
    <p:sldId id="315" r:id="rId27"/>
    <p:sldId id="316" r:id="rId28"/>
    <p:sldId id="317" r:id="rId29"/>
    <p:sldId id="318" r:id="rId30"/>
    <p:sldId id="265" r:id="rId31"/>
    <p:sldId id="264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1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zzad Hossain" userId="S::sazzad@aiub.edu::22e04870-1fae-4b73-a03c-7df4a64ac6f3" providerId="AD" clId="Web-{A2FCD456-E784-B276-004E-4949F85A9FFB}"/>
    <pc:docChg chg="modSld">
      <pc:chgData name="Sazzad Hossain" userId="S::sazzad@aiub.edu::22e04870-1fae-4b73-a03c-7df4a64ac6f3" providerId="AD" clId="Web-{A2FCD456-E784-B276-004E-4949F85A9FFB}" dt="2020-04-26T08:32:04.743" v="3" actId="20577"/>
      <pc:docMkLst>
        <pc:docMk/>
      </pc:docMkLst>
      <pc:sldChg chg="modSp">
        <pc:chgData name="Sazzad Hossain" userId="S::sazzad@aiub.edu::22e04870-1fae-4b73-a03c-7df4a64ac6f3" providerId="AD" clId="Web-{A2FCD456-E784-B276-004E-4949F85A9FFB}" dt="2020-04-26T08:32:04.743" v="2" actId="20577"/>
        <pc:sldMkLst>
          <pc:docMk/>
          <pc:sldMk cId="700707328" sldId="256"/>
        </pc:sldMkLst>
        <pc:spChg chg="mod">
          <ac:chgData name="Sazzad Hossain" userId="S::sazzad@aiub.edu::22e04870-1fae-4b73-a03c-7df4a64ac6f3" providerId="AD" clId="Web-{A2FCD456-E784-B276-004E-4949F85A9FFB}" dt="2020-04-26T08:32:04.743" v="2" actId="20577"/>
          <ac:spMkLst>
            <pc:docMk/>
            <pc:sldMk cId="700707328" sldId="256"/>
            <ac:spMk id="2" creationId="{00000000-0000-0000-0000-000000000000}"/>
          </ac:spMkLst>
        </pc:spChg>
      </pc:sldChg>
    </pc:docChg>
  </pc:docChgLst>
  <pc:docChgLst>
    <pc:chgData name="Md. Al-Amin" userId="bcbe49e6-e4a7-45c5-8a0e-d548ae8c8143" providerId="ADAL" clId="{9DE9BD5A-127A-4D30-95B8-921B8FF7694F}"/>
    <pc:docChg chg="modSld">
      <pc:chgData name="Md. Al-Amin" userId="bcbe49e6-e4a7-45c5-8a0e-d548ae8c8143" providerId="ADAL" clId="{9DE9BD5A-127A-4D30-95B8-921B8FF7694F}" dt="2024-10-24T15:54:21.833" v="1" actId="20577"/>
      <pc:docMkLst>
        <pc:docMk/>
      </pc:docMkLst>
      <pc:sldChg chg="modSp mod">
        <pc:chgData name="Md. Al-Amin" userId="bcbe49e6-e4a7-45c5-8a0e-d548ae8c8143" providerId="ADAL" clId="{9DE9BD5A-127A-4D30-95B8-921B8FF7694F}" dt="2024-10-24T15:54:21.833" v="1" actId="20577"/>
        <pc:sldMkLst>
          <pc:docMk/>
          <pc:sldMk cId="700707328" sldId="256"/>
        </pc:sldMkLst>
        <pc:graphicFrameChg chg="modGraphic">
          <ac:chgData name="Md. Al-Amin" userId="bcbe49e6-e4a7-45c5-8a0e-d548ae8c8143" providerId="ADAL" clId="{9DE9BD5A-127A-4D30-95B8-921B8FF7694F}" dt="2024-10-24T15:54:21.833" v="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Sazzad Hossain" userId="S::sazzad@aiub.edu::22e04870-1fae-4b73-a03c-7df4a64ac6f3" providerId="AD" clId="Web-{015234E6-3E18-FD50-C4D8-0DED12E97555}"/>
    <pc:docChg chg="modSld">
      <pc:chgData name="Sazzad Hossain" userId="S::sazzad@aiub.edu::22e04870-1fae-4b73-a03c-7df4a64ac6f3" providerId="AD" clId="Web-{015234E6-3E18-FD50-C4D8-0DED12E97555}" dt="2020-04-26T08:28:52.716" v="31" actId="20577"/>
      <pc:docMkLst>
        <pc:docMk/>
      </pc:docMkLst>
      <pc:sldChg chg="modSp">
        <pc:chgData name="Sazzad Hossain" userId="S::sazzad@aiub.edu::22e04870-1fae-4b73-a03c-7df4a64ac6f3" providerId="AD" clId="Web-{015234E6-3E18-FD50-C4D8-0DED12E97555}" dt="2020-04-26T08:28:50.919" v="29" actId="20577"/>
        <pc:sldMkLst>
          <pc:docMk/>
          <pc:sldMk cId="700707328" sldId="256"/>
        </pc:sldMkLst>
        <pc:spChg chg="mod">
          <ac:chgData name="Sazzad Hossain" userId="S::sazzad@aiub.edu::22e04870-1fae-4b73-a03c-7df4a64ac6f3" providerId="AD" clId="Web-{015234E6-3E18-FD50-C4D8-0DED12E97555}" dt="2020-04-26T08:28:50.919" v="29" actId="20577"/>
          <ac:spMkLst>
            <pc:docMk/>
            <pc:sldMk cId="700707328" sldId="256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5A15E-1A99-40A5-A89D-4D03C7726ECB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B4E94-A4BF-4054-BFBC-37471E04F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19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" TargetMode="External"/><Relationship Id="rId2" Type="http://schemas.openxmlformats.org/officeDocument/2006/relationships/hyperlink" Target="http://www.mysql.com/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www.php.net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PHP and MySQL Continued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/>
              <a:t>Course </a:t>
            </a:r>
            <a:r>
              <a:rPr lang="en-US" err="1"/>
              <a:t>Code:CSC</a:t>
            </a:r>
            <a:r>
              <a:rPr lang="en-US"/>
              <a:t> 3222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256228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859134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23889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143917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Fall 2024-2025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MD.AL-AMIN (alamin@aiub.edu)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Course Title: Web Technologies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Example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94047" y="967204"/>
            <a:ext cx="851445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&lt;?php</a:t>
            </a:r>
            <a:br>
              <a:rPr lang="en-US" sz="1600"/>
            </a:br>
            <a:r>
              <a:rPr lang="en-US" sz="1600"/>
              <a:t>$</a:t>
            </a:r>
            <a:r>
              <a:rPr lang="en-US" sz="1600" err="1"/>
              <a:t>servername</a:t>
            </a:r>
            <a:r>
              <a:rPr lang="en-US" sz="1600"/>
              <a:t> = "localhost";</a:t>
            </a:r>
            <a:br>
              <a:rPr lang="en-US" sz="1600"/>
            </a:br>
            <a:r>
              <a:rPr lang="en-US" sz="1600"/>
              <a:t>$username = “root";</a:t>
            </a:r>
            <a:br>
              <a:rPr lang="en-US" sz="1600"/>
            </a:br>
            <a:r>
              <a:rPr lang="en-US" sz="1600"/>
              <a:t>$password = "";</a:t>
            </a:r>
            <a:br>
              <a:rPr lang="en-US" sz="1600"/>
            </a:br>
            <a:r>
              <a:rPr lang="en-US" sz="1600"/>
              <a:t>$</a:t>
            </a:r>
            <a:r>
              <a:rPr lang="en-US" sz="1600" err="1"/>
              <a:t>dbname</a:t>
            </a:r>
            <a:r>
              <a:rPr lang="en-US" sz="1600"/>
              <a:t> = "</a:t>
            </a:r>
            <a:r>
              <a:rPr lang="en-US" sz="1600" err="1"/>
              <a:t>myDB</a:t>
            </a:r>
            <a:r>
              <a:rPr lang="en-US" sz="1600"/>
              <a:t>";</a:t>
            </a:r>
            <a:br>
              <a:rPr lang="en-US" sz="1600"/>
            </a:br>
            <a:r>
              <a:rPr lang="en-US" sz="1600"/>
              <a:t>$conn = new </a:t>
            </a:r>
            <a:r>
              <a:rPr lang="en-US" sz="1600" err="1"/>
              <a:t>mysqli</a:t>
            </a:r>
            <a:r>
              <a:rPr lang="en-US" sz="1600"/>
              <a:t>($</a:t>
            </a:r>
            <a:r>
              <a:rPr lang="en-US" sz="1600" err="1"/>
              <a:t>servername</a:t>
            </a:r>
            <a:r>
              <a:rPr lang="en-US" sz="1600"/>
              <a:t>, $username, $password, $</a:t>
            </a:r>
            <a:r>
              <a:rPr lang="en-US" sz="1600" err="1"/>
              <a:t>dbname</a:t>
            </a:r>
            <a:r>
              <a:rPr lang="en-US" sz="1600"/>
              <a:t>);</a:t>
            </a:r>
            <a:br>
              <a:rPr lang="en-US" sz="1600"/>
            </a:br>
            <a:r>
              <a:rPr lang="en-US" sz="1600"/>
              <a:t>if ($conn-&gt;</a:t>
            </a:r>
            <a:r>
              <a:rPr lang="en-US" sz="1600" err="1"/>
              <a:t>connect_error</a:t>
            </a:r>
            <a:r>
              <a:rPr lang="en-US" sz="1600"/>
              <a:t>) { die("Connection failed: " . $conn-&gt;</a:t>
            </a:r>
            <a:r>
              <a:rPr lang="en-US" sz="1600" err="1"/>
              <a:t>connect_error</a:t>
            </a:r>
            <a:r>
              <a:rPr lang="en-US" sz="1600"/>
              <a:t>);}</a:t>
            </a:r>
            <a:br>
              <a:rPr lang="en-US" sz="1600"/>
            </a:br>
            <a:r>
              <a:rPr lang="en-US" sz="1600"/>
              <a:t>$</a:t>
            </a:r>
            <a:r>
              <a:rPr lang="en-US" sz="1600" err="1"/>
              <a:t>sql</a:t>
            </a:r>
            <a:r>
              <a:rPr lang="en-US" sz="1600"/>
              <a:t> = "SELECT id, </a:t>
            </a:r>
            <a:r>
              <a:rPr lang="en-US" sz="1600" err="1"/>
              <a:t>firstname</a:t>
            </a:r>
            <a:r>
              <a:rPr lang="en-US" sz="1600"/>
              <a:t>, </a:t>
            </a:r>
            <a:r>
              <a:rPr lang="en-US" sz="1600" err="1"/>
              <a:t>lastname</a:t>
            </a:r>
            <a:r>
              <a:rPr lang="en-US" sz="1600"/>
              <a:t> FROM Users";</a:t>
            </a:r>
            <a:br>
              <a:rPr lang="en-US" sz="1600"/>
            </a:br>
            <a:r>
              <a:rPr lang="en-US" sz="1600"/>
              <a:t>$result = $conn-&gt;query($</a:t>
            </a:r>
            <a:r>
              <a:rPr lang="en-US" sz="1600" err="1"/>
              <a:t>sql</a:t>
            </a:r>
            <a:r>
              <a:rPr lang="en-US" sz="1600"/>
              <a:t>);</a:t>
            </a:r>
            <a:br>
              <a:rPr lang="en-US" sz="1600"/>
            </a:br>
            <a:br>
              <a:rPr lang="en-US" sz="1600"/>
            </a:br>
            <a:r>
              <a:rPr lang="en-US" sz="1600"/>
              <a:t>if ($result-&gt;</a:t>
            </a:r>
            <a:r>
              <a:rPr lang="en-US" sz="1600" err="1">
                <a:solidFill>
                  <a:srgbClr val="FF0000"/>
                </a:solidFill>
              </a:rPr>
              <a:t>num_rows</a:t>
            </a:r>
            <a:r>
              <a:rPr lang="en-US" sz="1600">
                <a:solidFill>
                  <a:srgbClr val="FF0000"/>
                </a:solidFill>
              </a:rPr>
              <a:t> </a:t>
            </a:r>
            <a:r>
              <a:rPr lang="en-US" sz="1600"/>
              <a:t>&gt; 0) {</a:t>
            </a:r>
            <a:br>
              <a:rPr lang="en-US" sz="1600"/>
            </a:br>
            <a:r>
              <a:rPr lang="en-US" sz="1600"/>
              <a:t>    // output data of each row</a:t>
            </a:r>
            <a:br>
              <a:rPr lang="en-US" sz="1600"/>
            </a:br>
            <a:r>
              <a:rPr lang="en-US" sz="1600"/>
              <a:t>    while($row = $result-&gt;</a:t>
            </a:r>
            <a:r>
              <a:rPr lang="en-US" sz="1600" err="1">
                <a:solidFill>
                  <a:srgbClr val="FF0000"/>
                </a:solidFill>
              </a:rPr>
              <a:t>fetch_assoc</a:t>
            </a:r>
            <a:r>
              <a:rPr lang="en-US" sz="1600"/>
              <a:t>()) {</a:t>
            </a:r>
            <a:br>
              <a:rPr lang="en-US" sz="1600"/>
            </a:br>
            <a:r>
              <a:rPr lang="en-US" sz="1600"/>
              <a:t>        echo "id: " . $row["id"]. " - Name: " . $row["</a:t>
            </a:r>
            <a:r>
              <a:rPr lang="en-US" sz="1600" err="1"/>
              <a:t>firstname</a:t>
            </a:r>
            <a:r>
              <a:rPr lang="en-US" sz="1600"/>
              <a:t>"]. " " . $row["</a:t>
            </a:r>
            <a:r>
              <a:rPr lang="en-US" sz="1600" err="1"/>
              <a:t>lastname</a:t>
            </a:r>
            <a:r>
              <a:rPr lang="en-US" sz="1600"/>
              <a:t>"]. "&lt;</a:t>
            </a:r>
            <a:r>
              <a:rPr lang="en-US" sz="1600" err="1"/>
              <a:t>br</a:t>
            </a:r>
            <a:r>
              <a:rPr lang="en-US" sz="1600"/>
              <a:t>&gt;";</a:t>
            </a:r>
            <a:br>
              <a:rPr lang="en-US" sz="1600"/>
            </a:br>
            <a:r>
              <a:rPr lang="en-US" sz="1600"/>
              <a:t>    }</a:t>
            </a:r>
            <a:br>
              <a:rPr lang="en-US" sz="1600"/>
            </a:br>
            <a:r>
              <a:rPr lang="en-US" sz="1600"/>
              <a:t>} else {</a:t>
            </a:r>
            <a:br>
              <a:rPr lang="en-US" sz="1600"/>
            </a:br>
            <a:r>
              <a:rPr lang="en-US" sz="1600"/>
              <a:t>    echo "0 results";</a:t>
            </a:r>
            <a:br>
              <a:rPr lang="en-US" sz="1600"/>
            </a:br>
            <a:r>
              <a:rPr lang="en-US" sz="1600"/>
              <a:t>}</a:t>
            </a:r>
            <a:br>
              <a:rPr lang="en-US" sz="1600"/>
            </a:br>
            <a:r>
              <a:rPr lang="en-US" sz="1600"/>
              <a:t>$conn-&gt;close();</a:t>
            </a:r>
            <a:br>
              <a:rPr lang="en-US" sz="1600"/>
            </a:br>
            <a:r>
              <a:rPr lang="en-US" sz="160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867152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Explanation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94047" y="1225724"/>
            <a:ext cx="851445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SQL query selects the id, </a:t>
            </a:r>
            <a:r>
              <a:rPr lang="en-US" sz="2400" err="1"/>
              <a:t>firstname</a:t>
            </a:r>
            <a:r>
              <a:rPr lang="en-US" sz="2400"/>
              <a:t> and </a:t>
            </a:r>
            <a:r>
              <a:rPr lang="en-US" sz="2400" err="1"/>
              <a:t>lastname</a:t>
            </a:r>
            <a:r>
              <a:rPr lang="en-US" sz="2400"/>
              <a:t> columns from the Users table. </a:t>
            </a:r>
          </a:p>
          <a:p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The query puts the resulting data into a variable called </a:t>
            </a:r>
            <a:r>
              <a:rPr lang="en-US" sz="2400">
                <a:solidFill>
                  <a:schemeClr val="bg2">
                    <a:lumMod val="50000"/>
                  </a:schemeClr>
                </a:solidFill>
              </a:rPr>
              <a:t>$result</a:t>
            </a:r>
            <a:r>
              <a:rPr lang="en-US" sz="240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The function </a:t>
            </a:r>
            <a:r>
              <a:rPr lang="en-US" sz="2400" err="1">
                <a:solidFill>
                  <a:schemeClr val="bg2">
                    <a:lumMod val="50000"/>
                  </a:schemeClr>
                </a:solidFill>
              </a:rPr>
              <a:t>num_rows</a:t>
            </a:r>
            <a:r>
              <a:rPr lang="en-US" sz="2400"/>
              <a:t>() checks if there are more than zero rows returned.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If there are more than zero rows returned, the function </a:t>
            </a:r>
            <a:r>
              <a:rPr lang="en-US" sz="2400" err="1">
                <a:solidFill>
                  <a:schemeClr val="bg2">
                    <a:lumMod val="50000"/>
                  </a:schemeClr>
                </a:solidFill>
              </a:rPr>
              <a:t>fetch_assoc</a:t>
            </a:r>
            <a:r>
              <a:rPr lang="en-US" sz="2400"/>
              <a:t>() puts all the results into an associative array that can loop through. The while() loop loops through the result set and outputs the data from the id, </a:t>
            </a:r>
            <a:r>
              <a:rPr lang="en-US" sz="2400" err="1"/>
              <a:t>firstname</a:t>
            </a:r>
            <a:r>
              <a:rPr lang="en-US" sz="2400"/>
              <a:t> and </a:t>
            </a:r>
            <a:r>
              <a:rPr lang="en-US" sz="2400" err="1"/>
              <a:t>lastname</a:t>
            </a:r>
            <a:r>
              <a:rPr lang="en-US" sz="2400"/>
              <a:t> columns.</a:t>
            </a:r>
          </a:p>
        </p:txBody>
      </p:sp>
    </p:spTree>
    <p:extLst>
      <p:ext uri="{BB962C8B-B14F-4D97-AF65-F5344CB8AC3E}">
        <p14:creationId xmlns:p14="http://schemas.microsoft.com/office/powerpoint/2010/main" val="115984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Filtering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267578" y="2005698"/>
            <a:ext cx="855286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The 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WHERE</a:t>
            </a:r>
            <a:r>
              <a:rPr lang="en-US" sz="2800"/>
              <a:t> clause is used to filter records.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The 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WHERE</a:t>
            </a:r>
            <a:r>
              <a:rPr lang="en-US" sz="2800"/>
              <a:t> clause is used to extract only those records that fulfill a </a:t>
            </a:r>
            <a:r>
              <a:rPr lang="en-US" sz="2800">
                <a:solidFill>
                  <a:srgbClr val="FF0000"/>
                </a:solidFill>
              </a:rPr>
              <a:t>specified</a:t>
            </a:r>
            <a:r>
              <a:rPr lang="en-US" sz="2800"/>
              <a:t> condition.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  <a:p>
            <a:r>
              <a:rPr lang="en-US" sz="2800">
                <a:solidFill>
                  <a:srgbClr val="FF0000"/>
                </a:solidFill>
              </a:rPr>
              <a:t>SELECT </a:t>
            </a:r>
            <a:r>
              <a:rPr lang="en-US" sz="2800" err="1">
                <a:solidFill>
                  <a:srgbClr val="FF0000"/>
                </a:solidFill>
              </a:rPr>
              <a:t>column_name</a:t>
            </a:r>
            <a:r>
              <a:rPr lang="en-US" sz="2800">
                <a:solidFill>
                  <a:srgbClr val="FF0000"/>
                </a:solidFill>
              </a:rPr>
              <a:t>(s) FROM </a:t>
            </a:r>
            <a:r>
              <a:rPr lang="en-US" sz="2800" err="1">
                <a:solidFill>
                  <a:srgbClr val="FF0000"/>
                </a:solidFill>
              </a:rPr>
              <a:t>table_name</a:t>
            </a:r>
            <a:r>
              <a:rPr lang="en-US" sz="2800">
                <a:solidFill>
                  <a:srgbClr val="FF0000"/>
                </a:solidFill>
              </a:rPr>
              <a:t> 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WHERE</a:t>
            </a:r>
            <a:r>
              <a:rPr lang="en-US" sz="2800">
                <a:solidFill>
                  <a:srgbClr val="FF0000"/>
                </a:solidFill>
              </a:rPr>
              <a:t> </a:t>
            </a:r>
            <a:r>
              <a:rPr lang="en-US" sz="2800" err="1">
                <a:solidFill>
                  <a:srgbClr val="FF0000"/>
                </a:solidFill>
              </a:rPr>
              <a:t>column_name</a:t>
            </a:r>
            <a:r>
              <a:rPr lang="en-US" sz="2800">
                <a:solidFill>
                  <a:srgbClr val="FF0000"/>
                </a:solidFill>
              </a:rPr>
              <a:t> operator value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72BC579-E636-41A0-B4F9-3BCDC3FA4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/>
          <a:lstStyle/>
          <a:p>
            <a:r>
              <a:rPr lang="en-US"/>
              <a:t>Using Where Query</a:t>
            </a:r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737124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Example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94047" y="967204"/>
            <a:ext cx="851445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&lt;?php</a:t>
            </a:r>
            <a:br>
              <a:rPr lang="en-US" sz="1600"/>
            </a:br>
            <a:r>
              <a:rPr lang="en-US"/>
              <a:t>$</a:t>
            </a:r>
            <a:r>
              <a:rPr lang="en-US" err="1"/>
              <a:t>servername</a:t>
            </a:r>
            <a:r>
              <a:rPr lang="en-US"/>
              <a:t> = "localhost";</a:t>
            </a:r>
            <a:br>
              <a:rPr lang="en-US" sz="1600"/>
            </a:br>
            <a:r>
              <a:rPr lang="en-US"/>
              <a:t>$username = “root";</a:t>
            </a:r>
            <a:br>
              <a:rPr lang="en-US" sz="1600"/>
            </a:br>
            <a:r>
              <a:rPr lang="en-US"/>
              <a:t>$password = "";</a:t>
            </a:r>
            <a:br>
              <a:rPr lang="en-US" sz="1600"/>
            </a:br>
            <a:r>
              <a:rPr lang="en-US"/>
              <a:t>$</a:t>
            </a:r>
            <a:r>
              <a:rPr lang="en-US" err="1"/>
              <a:t>dbname</a:t>
            </a:r>
            <a:r>
              <a:rPr lang="en-US"/>
              <a:t> = "</a:t>
            </a:r>
            <a:r>
              <a:rPr lang="en-US" err="1"/>
              <a:t>myDB</a:t>
            </a:r>
            <a:r>
              <a:rPr lang="en-US"/>
              <a:t>";</a:t>
            </a:r>
            <a:br>
              <a:rPr lang="en-US"/>
            </a:br>
            <a:r>
              <a:rPr lang="en-US"/>
              <a:t>$conn = new </a:t>
            </a:r>
            <a:r>
              <a:rPr lang="en-US" err="1"/>
              <a:t>mysqli</a:t>
            </a:r>
            <a:r>
              <a:rPr lang="en-US"/>
              <a:t>($</a:t>
            </a:r>
            <a:r>
              <a:rPr lang="en-US" err="1"/>
              <a:t>servername</a:t>
            </a:r>
            <a:r>
              <a:rPr lang="en-US"/>
              <a:t>, $username, $password, $</a:t>
            </a:r>
            <a:r>
              <a:rPr lang="en-US" err="1"/>
              <a:t>dbname</a:t>
            </a:r>
            <a:r>
              <a:rPr lang="en-US"/>
              <a:t>);</a:t>
            </a:r>
            <a:br>
              <a:rPr lang="en-US"/>
            </a:br>
            <a:r>
              <a:rPr lang="en-US"/>
              <a:t>if ($conn-&gt;</a:t>
            </a:r>
            <a:r>
              <a:rPr lang="en-US" err="1"/>
              <a:t>connect_error</a:t>
            </a:r>
            <a:r>
              <a:rPr lang="en-US"/>
              <a:t>) {</a:t>
            </a:r>
            <a:br>
              <a:rPr lang="en-US" sz="1600"/>
            </a:br>
            <a:r>
              <a:rPr lang="en-US"/>
              <a:t>    die("Connection failed: " . $conn-&gt;</a:t>
            </a:r>
            <a:r>
              <a:rPr lang="en-US" err="1"/>
              <a:t>connect_error</a:t>
            </a:r>
            <a:r>
              <a:rPr lang="en-US"/>
              <a:t>);</a:t>
            </a:r>
            <a:br>
              <a:rPr lang="en-US" sz="1600"/>
            </a:br>
            <a:r>
              <a:rPr lang="en-US"/>
              <a:t>}</a:t>
            </a:r>
            <a:br>
              <a:rPr lang="en-US" sz="1600"/>
            </a:br>
            <a:r>
              <a:rPr lang="en-US"/>
              <a:t>$</a:t>
            </a:r>
            <a:r>
              <a:rPr lang="en-US" err="1"/>
              <a:t>sql</a:t>
            </a:r>
            <a:r>
              <a:rPr lang="en-US"/>
              <a:t> = "SELECT id, </a:t>
            </a:r>
            <a:r>
              <a:rPr lang="en-US" err="1"/>
              <a:t>firstname</a:t>
            </a:r>
            <a:r>
              <a:rPr lang="en-US"/>
              <a:t>, </a:t>
            </a:r>
            <a:r>
              <a:rPr lang="en-US" err="1"/>
              <a:t>lastname</a:t>
            </a:r>
            <a:r>
              <a:rPr lang="en-US"/>
              <a:t> FROM Users </a:t>
            </a:r>
            <a:r>
              <a:rPr lang="en-US">
                <a:solidFill>
                  <a:schemeClr val="bg2">
                    <a:lumMod val="50000"/>
                  </a:schemeClr>
                </a:solidFill>
              </a:rPr>
              <a:t>WHERE</a:t>
            </a:r>
            <a:r>
              <a:rPr lang="en-US"/>
              <a:t> </a:t>
            </a:r>
            <a:r>
              <a:rPr lang="en-US" err="1"/>
              <a:t>lastname</a:t>
            </a:r>
            <a:r>
              <a:rPr lang="en-US"/>
              <a:t>='Doe'";</a:t>
            </a:r>
            <a:br>
              <a:rPr lang="en-US" sz="1600"/>
            </a:br>
            <a:r>
              <a:rPr lang="en-US"/>
              <a:t>$result = $conn-&gt;query($</a:t>
            </a:r>
            <a:r>
              <a:rPr lang="en-US" err="1"/>
              <a:t>sql</a:t>
            </a:r>
            <a:r>
              <a:rPr lang="en-US"/>
              <a:t>);</a:t>
            </a:r>
            <a:br>
              <a:rPr lang="en-US" sz="1600"/>
            </a:br>
            <a:r>
              <a:rPr lang="en-US"/>
              <a:t>if ($result-&gt;</a:t>
            </a:r>
            <a:r>
              <a:rPr lang="en-US" err="1">
                <a:solidFill>
                  <a:srgbClr val="FF0000"/>
                </a:solidFill>
              </a:rPr>
              <a:t>num_rows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&gt; 0) {</a:t>
            </a:r>
            <a:br>
              <a:rPr lang="en-US"/>
            </a:br>
            <a:r>
              <a:rPr lang="en-US"/>
              <a:t>    while($row = $result-&gt;</a:t>
            </a:r>
            <a:r>
              <a:rPr lang="en-US" err="1">
                <a:solidFill>
                  <a:srgbClr val="FF0000"/>
                </a:solidFill>
              </a:rPr>
              <a:t>fetch_assoc</a:t>
            </a:r>
            <a:r>
              <a:rPr lang="en-US"/>
              <a:t>()) {</a:t>
            </a:r>
            <a:br>
              <a:rPr lang="en-US" sz="1600"/>
            </a:br>
            <a:r>
              <a:rPr lang="en-US"/>
              <a:t>        echo "id: " . $row["id"]. " - Name: " . $row["</a:t>
            </a:r>
            <a:r>
              <a:rPr lang="en-US" err="1"/>
              <a:t>firstname</a:t>
            </a:r>
            <a:r>
              <a:rPr lang="en-US"/>
              <a:t>"]. " " . $row["</a:t>
            </a:r>
            <a:r>
              <a:rPr lang="en-US" err="1"/>
              <a:t>lastname</a:t>
            </a:r>
            <a:r>
              <a:rPr lang="en-US"/>
              <a:t>"]. "&lt;</a:t>
            </a:r>
            <a:r>
              <a:rPr lang="en-US" err="1"/>
              <a:t>br</a:t>
            </a:r>
            <a:r>
              <a:rPr lang="en-US"/>
              <a:t>&gt;";</a:t>
            </a:r>
            <a:br>
              <a:rPr lang="en-US" sz="1600"/>
            </a:br>
            <a:r>
              <a:rPr lang="en-US"/>
              <a:t>    }</a:t>
            </a:r>
            <a:br>
              <a:rPr lang="en-US" sz="1600"/>
            </a:br>
            <a:r>
              <a:rPr lang="en-US"/>
              <a:t>} else {</a:t>
            </a:r>
            <a:br>
              <a:rPr lang="en-US" sz="1600"/>
            </a:br>
            <a:r>
              <a:rPr lang="en-US"/>
              <a:t>    echo "0 results";</a:t>
            </a:r>
            <a:br>
              <a:rPr lang="en-US" sz="1600"/>
            </a:br>
            <a:r>
              <a:rPr lang="en-US"/>
              <a:t>}</a:t>
            </a:r>
            <a:br>
              <a:rPr lang="en-US" sz="1600"/>
            </a:br>
            <a:r>
              <a:rPr lang="en-US"/>
              <a:t>$conn-&gt;close();</a:t>
            </a:r>
            <a:br>
              <a:rPr lang="en-US" sz="1600"/>
            </a:br>
            <a:r>
              <a:rPr lang="en-US"/>
              <a:t>?&gt;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897313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Explanation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94047" y="1225724"/>
            <a:ext cx="851445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SQL query selects the id, </a:t>
            </a:r>
            <a:r>
              <a:rPr lang="en-US" sz="2400" err="1"/>
              <a:t>firstname</a:t>
            </a:r>
            <a:r>
              <a:rPr lang="en-US" sz="2400"/>
              <a:t> and </a:t>
            </a:r>
            <a:r>
              <a:rPr lang="en-US" sz="2400" err="1"/>
              <a:t>lastname</a:t>
            </a:r>
            <a:r>
              <a:rPr lang="en-US" sz="2400"/>
              <a:t> columns from the Users table where the </a:t>
            </a:r>
            <a:r>
              <a:rPr lang="en-US" sz="2400" err="1"/>
              <a:t>lastname</a:t>
            </a:r>
            <a:r>
              <a:rPr lang="en-US" sz="2400"/>
              <a:t> is "</a:t>
            </a:r>
            <a:r>
              <a:rPr lang="en-US" sz="2400">
                <a:solidFill>
                  <a:schemeClr val="bg2">
                    <a:lumMod val="50000"/>
                  </a:schemeClr>
                </a:solidFill>
              </a:rPr>
              <a:t>Doe</a:t>
            </a:r>
            <a:r>
              <a:rPr lang="en-US" sz="2400"/>
              <a:t>". The next line of code runs the query and puts the resulting data into a variable called $result.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The function </a:t>
            </a:r>
            <a:r>
              <a:rPr lang="en-US" sz="2400" err="1">
                <a:solidFill>
                  <a:schemeClr val="bg2">
                    <a:lumMod val="50000"/>
                  </a:schemeClr>
                </a:solidFill>
              </a:rPr>
              <a:t>num_rows</a:t>
            </a:r>
            <a:r>
              <a:rPr lang="en-US" sz="2400"/>
              <a:t>() checks if there are more than zero rows returned.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If there are more than zero rows returned, the function </a:t>
            </a:r>
            <a:r>
              <a:rPr lang="en-US" sz="2400" err="1">
                <a:solidFill>
                  <a:schemeClr val="bg2">
                    <a:lumMod val="50000"/>
                  </a:schemeClr>
                </a:solidFill>
              </a:rPr>
              <a:t>fetch_assoc</a:t>
            </a:r>
            <a:r>
              <a:rPr lang="en-US" sz="2400"/>
              <a:t>() puts all the results into an associative array that can loop through. The while() loop loops through the result set and outputs the data from the id, </a:t>
            </a:r>
            <a:r>
              <a:rPr lang="en-US" sz="2400" err="1"/>
              <a:t>firstname</a:t>
            </a:r>
            <a:r>
              <a:rPr lang="en-US" sz="2400"/>
              <a:t> and </a:t>
            </a:r>
            <a:r>
              <a:rPr lang="en-US" sz="2400" err="1"/>
              <a:t>lastname</a:t>
            </a:r>
            <a:r>
              <a:rPr lang="en-US" sz="2400"/>
              <a:t> columns.</a:t>
            </a:r>
          </a:p>
        </p:txBody>
      </p:sp>
    </p:spTree>
    <p:extLst>
      <p:ext uri="{BB962C8B-B14F-4D97-AF65-F5344CB8AC3E}">
        <p14:creationId xmlns:p14="http://schemas.microsoft.com/office/powerpoint/2010/main" val="3847483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Order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267578" y="2005698"/>
            <a:ext cx="855286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The 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ORDER BY </a:t>
            </a:r>
            <a:r>
              <a:rPr lang="en-US" sz="2800"/>
              <a:t>clause is used to sort the result-set in 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ascending</a:t>
            </a:r>
            <a:r>
              <a:rPr lang="en-US" sz="2800"/>
              <a:t> or 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descending</a:t>
            </a:r>
            <a:r>
              <a:rPr lang="en-US" sz="2800"/>
              <a:t> order.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The ORDER BY clause sorts the records in ascending order by default.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To sort the records in descending order, use the 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DESC</a:t>
            </a:r>
            <a:r>
              <a:rPr lang="en-US" sz="2800"/>
              <a:t> keyword.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  <a:p>
            <a:r>
              <a:rPr lang="en-US" sz="2800">
                <a:solidFill>
                  <a:srgbClr val="FF0000"/>
                </a:solidFill>
              </a:rPr>
              <a:t>SELECT </a:t>
            </a:r>
            <a:r>
              <a:rPr lang="en-US" sz="2800" err="1">
                <a:solidFill>
                  <a:srgbClr val="FF0000"/>
                </a:solidFill>
              </a:rPr>
              <a:t>column_name</a:t>
            </a:r>
            <a:r>
              <a:rPr lang="en-US" sz="2800">
                <a:solidFill>
                  <a:srgbClr val="FF0000"/>
                </a:solidFill>
              </a:rPr>
              <a:t>(s) FROM </a:t>
            </a:r>
            <a:r>
              <a:rPr lang="en-US" sz="2800" err="1">
                <a:solidFill>
                  <a:srgbClr val="FF0000"/>
                </a:solidFill>
              </a:rPr>
              <a:t>table_name</a:t>
            </a:r>
            <a:r>
              <a:rPr lang="en-US" sz="2800">
                <a:solidFill>
                  <a:srgbClr val="FF0000"/>
                </a:solidFill>
              </a:rPr>
              <a:t> 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ORDER BY </a:t>
            </a:r>
            <a:r>
              <a:rPr lang="en-US" sz="2800" err="1">
                <a:solidFill>
                  <a:srgbClr val="FF0000"/>
                </a:solidFill>
              </a:rPr>
              <a:t>column_name</a:t>
            </a:r>
            <a:r>
              <a:rPr lang="en-US" sz="2800">
                <a:solidFill>
                  <a:srgbClr val="FF0000"/>
                </a:solidFill>
              </a:rPr>
              <a:t>(s) 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ASC|DESC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72BC579-E636-41A0-B4F9-3BCDC3FA4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/>
          <a:lstStyle/>
          <a:p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793991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Example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94047" y="967204"/>
            <a:ext cx="851445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&lt;?php</a:t>
            </a:r>
          </a:p>
          <a:p>
            <a:r>
              <a:rPr lang="en-US"/>
              <a:t>$</a:t>
            </a:r>
            <a:r>
              <a:rPr lang="en-US" err="1"/>
              <a:t>servername</a:t>
            </a:r>
            <a:r>
              <a:rPr lang="en-US"/>
              <a:t> = "localhost";</a:t>
            </a:r>
          </a:p>
          <a:p>
            <a:r>
              <a:rPr lang="en-US"/>
              <a:t>$username = “root";</a:t>
            </a:r>
          </a:p>
          <a:p>
            <a:r>
              <a:rPr lang="en-US"/>
              <a:t>$password = "";</a:t>
            </a:r>
          </a:p>
          <a:p>
            <a:r>
              <a:rPr lang="en-US"/>
              <a:t>$</a:t>
            </a:r>
            <a:r>
              <a:rPr lang="en-US" err="1"/>
              <a:t>dbname</a:t>
            </a:r>
            <a:r>
              <a:rPr lang="en-US"/>
              <a:t> = "</a:t>
            </a:r>
            <a:r>
              <a:rPr lang="en-US" err="1"/>
              <a:t>myDB</a:t>
            </a:r>
            <a:r>
              <a:rPr lang="en-US"/>
              <a:t>"; </a:t>
            </a:r>
          </a:p>
          <a:p>
            <a:r>
              <a:rPr lang="en-US"/>
              <a:t>$conn = new </a:t>
            </a:r>
            <a:r>
              <a:rPr lang="en-US" err="1"/>
              <a:t>mysqli</a:t>
            </a:r>
            <a:r>
              <a:rPr lang="en-US"/>
              <a:t>($</a:t>
            </a:r>
            <a:r>
              <a:rPr lang="en-US" err="1"/>
              <a:t>servername</a:t>
            </a:r>
            <a:r>
              <a:rPr lang="en-US"/>
              <a:t>, $username, $password, $</a:t>
            </a:r>
            <a:r>
              <a:rPr lang="en-US" err="1"/>
              <a:t>dbname</a:t>
            </a:r>
            <a:r>
              <a:rPr lang="en-US"/>
              <a:t>);</a:t>
            </a:r>
          </a:p>
          <a:p>
            <a:r>
              <a:rPr lang="en-US"/>
              <a:t>if ($conn-&gt;</a:t>
            </a:r>
            <a:r>
              <a:rPr lang="en-US" err="1"/>
              <a:t>connect_error</a:t>
            </a:r>
            <a:r>
              <a:rPr lang="en-US"/>
              <a:t>) {</a:t>
            </a:r>
          </a:p>
          <a:p>
            <a:r>
              <a:rPr lang="en-US"/>
              <a:t>    die("Connection failed: " . $conn-&gt;</a:t>
            </a:r>
            <a:r>
              <a:rPr lang="en-US" err="1"/>
              <a:t>connect_error</a:t>
            </a:r>
            <a:r>
              <a:rPr lang="en-US"/>
              <a:t>);</a:t>
            </a:r>
          </a:p>
          <a:p>
            <a:r>
              <a:rPr lang="en-US"/>
              <a:t>}</a:t>
            </a:r>
          </a:p>
          <a:p>
            <a:r>
              <a:rPr lang="en-US"/>
              <a:t>$</a:t>
            </a:r>
            <a:r>
              <a:rPr lang="en-US" err="1"/>
              <a:t>sql</a:t>
            </a:r>
            <a:r>
              <a:rPr lang="en-US"/>
              <a:t> = "SELECT id, </a:t>
            </a:r>
            <a:r>
              <a:rPr lang="en-US" err="1"/>
              <a:t>firstname</a:t>
            </a:r>
            <a:r>
              <a:rPr lang="en-US"/>
              <a:t>, </a:t>
            </a:r>
            <a:r>
              <a:rPr lang="en-US" err="1"/>
              <a:t>lastname</a:t>
            </a:r>
            <a:r>
              <a:rPr lang="en-US"/>
              <a:t> FROM Users </a:t>
            </a:r>
            <a:r>
              <a:rPr lang="en-US">
                <a:solidFill>
                  <a:srgbClr val="FF0000"/>
                </a:solidFill>
              </a:rPr>
              <a:t>ORDER BY </a:t>
            </a:r>
            <a:r>
              <a:rPr lang="en-US" err="1"/>
              <a:t>lastname</a:t>
            </a:r>
            <a:r>
              <a:rPr lang="en-US"/>
              <a:t>";</a:t>
            </a:r>
          </a:p>
          <a:p>
            <a:r>
              <a:rPr lang="en-US"/>
              <a:t>$result = $conn-&gt;query($</a:t>
            </a:r>
            <a:r>
              <a:rPr lang="en-US" err="1"/>
              <a:t>sql</a:t>
            </a:r>
            <a:r>
              <a:rPr lang="en-US"/>
              <a:t>);</a:t>
            </a:r>
          </a:p>
          <a:p>
            <a:r>
              <a:rPr lang="en-US"/>
              <a:t>if ($result-&gt;</a:t>
            </a:r>
            <a:r>
              <a:rPr lang="en-US" err="1"/>
              <a:t>num_rows</a:t>
            </a:r>
            <a:r>
              <a:rPr lang="en-US"/>
              <a:t> &gt; 0) {</a:t>
            </a:r>
          </a:p>
          <a:p>
            <a:r>
              <a:rPr lang="en-US"/>
              <a:t>while($row = $result-&gt;</a:t>
            </a:r>
            <a:r>
              <a:rPr lang="en-US" err="1"/>
              <a:t>fetch_assoc</a:t>
            </a:r>
            <a:r>
              <a:rPr lang="en-US"/>
              <a:t>()) {</a:t>
            </a:r>
          </a:p>
          <a:p>
            <a:r>
              <a:rPr lang="en-US"/>
              <a:t>        echo "id: " . $row["id"]. " - Name: " . $row["</a:t>
            </a:r>
            <a:r>
              <a:rPr lang="en-US" err="1"/>
              <a:t>firstname</a:t>
            </a:r>
            <a:r>
              <a:rPr lang="en-US"/>
              <a:t>"]. " " . $row["</a:t>
            </a:r>
            <a:r>
              <a:rPr lang="en-US" err="1"/>
              <a:t>lastname</a:t>
            </a:r>
            <a:r>
              <a:rPr lang="en-US"/>
              <a:t>"]. "&lt;</a:t>
            </a:r>
            <a:r>
              <a:rPr lang="en-US" err="1"/>
              <a:t>br</a:t>
            </a:r>
            <a:r>
              <a:rPr lang="en-US"/>
              <a:t>&gt;";</a:t>
            </a:r>
          </a:p>
          <a:p>
            <a:r>
              <a:rPr lang="en-US"/>
              <a:t>    }</a:t>
            </a:r>
          </a:p>
          <a:p>
            <a:r>
              <a:rPr lang="en-US"/>
              <a:t>} else {</a:t>
            </a:r>
          </a:p>
          <a:p>
            <a:r>
              <a:rPr lang="en-US"/>
              <a:t>    echo "0 results";</a:t>
            </a:r>
          </a:p>
          <a:p>
            <a:r>
              <a:rPr lang="en-US"/>
              <a:t>}</a:t>
            </a:r>
          </a:p>
          <a:p>
            <a:r>
              <a:rPr lang="en-US"/>
              <a:t>$conn-&gt;close();</a:t>
            </a:r>
          </a:p>
          <a:p>
            <a:r>
              <a:rPr lang="en-US"/>
              <a:t>?&gt;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45200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Explanation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94047" y="1225724"/>
            <a:ext cx="851445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SQL query selects the id, </a:t>
            </a:r>
            <a:r>
              <a:rPr lang="en-US" sz="2400" err="1"/>
              <a:t>firstname</a:t>
            </a:r>
            <a:r>
              <a:rPr lang="en-US" sz="2400"/>
              <a:t> and </a:t>
            </a:r>
            <a:r>
              <a:rPr lang="en-US" sz="2400" err="1"/>
              <a:t>lastname</a:t>
            </a:r>
            <a:r>
              <a:rPr lang="en-US" sz="2400"/>
              <a:t> columns from the Users table. The records will be ordered by the </a:t>
            </a:r>
            <a:r>
              <a:rPr lang="en-US" sz="2400" err="1"/>
              <a:t>lastname</a:t>
            </a:r>
            <a:r>
              <a:rPr lang="en-US" sz="2400"/>
              <a:t> column. The next line of code runs the query and puts the resulting data into a variable called $result.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The function </a:t>
            </a:r>
            <a:r>
              <a:rPr lang="en-US" sz="2400" err="1">
                <a:solidFill>
                  <a:schemeClr val="bg2">
                    <a:lumMod val="50000"/>
                  </a:schemeClr>
                </a:solidFill>
              </a:rPr>
              <a:t>num_rows</a:t>
            </a:r>
            <a:r>
              <a:rPr lang="en-US" sz="2400">
                <a:solidFill>
                  <a:schemeClr val="bg2">
                    <a:lumMod val="50000"/>
                  </a:schemeClr>
                </a:solidFill>
              </a:rPr>
              <a:t>() </a:t>
            </a:r>
            <a:r>
              <a:rPr lang="en-US" sz="2400"/>
              <a:t>checks if there are more than zero rows returned.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If there are more than zero rows returned, the function </a:t>
            </a:r>
            <a:r>
              <a:rPr lang="en-US" sz="2400" err="1">
                <a:solidFill>
                  <a:schemeClr val="bg2">
                    <a:lumMod val="50000"/>
                  </a:schemeClr>
                </a:solidFill>
              </a:rPr>
              <a:t>fetch_assoc</a:t>
            </a:r>
            <a:r>
              <a:rPr lang="en-US" sz="2400">
                <a:solidFill>
                  <a:schemeClr val="bg2">
                    <a:lumMod val="50000"/>
                  </a:schemeClr>
                </a:solidFill>
              </a:rPr>
              <a:t>() </a:t>
            </a:r>
            <a:r>
              <a:rPr lang="en-US" sz="2400"/>
              <a:t>puts all the results into an associative array that we can loop through. The while() loop loops through the result set and outputs the data from the id, </a:t>
            </a:r>
            <a:r>
              <a:rPr lang="en-US" sz="2400" err="1"/>
              <a:t>firstname</a:t>
            </a:r>
            <a:r>
              <a:rPr lang="en-US" sz="2400"/>
              <a:t> and </a:t>
            </a:r>
            <a:r>
              <a:rPr lang="en-US" sz="2400" err="1"/>
              <a:t>lastname</a:t>
            </a:r>
            <a:r>
              <a:rPr lang="en-US" sz="2400"/>
              <a:t> columns.</a:t>
            </a:r>
          </a:p>
        </p:txBody>
      </p:sp>
    </p:spTree>
    <p:extLst>
      <p:ext uri="{BB962C8B-B14F-4D97-AF65-F5344CB8AC3E}">
        <p14:creationId xmlns:p14="http://schemas.microsoft.com/office/powerpoint/2010/main" val="1095904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Limit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267578" y="2005698"/>
            <a:ext cx="85528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MySQL provides a 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LIMIT</a:t>
            </a:r>
            <a:r>
              <a:rPr lang="en-US" sz="2800"/>
              <a:t> clause that is used to specify the number of records to return.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The 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LIMIT</a:t>
            </a:r>
            <a:r>
              <a:rPr lang="en-US" sz="2800"/>
              <a:t> clause makes it easy to code multi page results or pagination with SQL, and is very useful on large tables. Returning a large number of records can impact on performance.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Assume we wish to select all records from 1 - 30 (inclusive) from a table called "Orders". </a:t>
            </a:r>
          </a:p>
          <a:p>
            <a:pPr algn="ctr"/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$</a:t>
            </a:r>
            <a:r>
              <a:rPr lang="en-US" sz="2800" err="1">
                <a:solidFill>
                  <a:schemeClr val="bg2">
                    <a:lumMod val="50000"/>
                  </a:schemeClr>
                </a:solidFill>
              </a:rPr>
              <a:t>sql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 = "SELECT * FROM </a:t>
            </a:r>
            <a:r>
              <a:rPr lang="en-US" sz="2800">
                <a:solidFill>
                  <a:srgbClr val="FF0000"/>
                </a:solidFill>
              </a:rPr>
              <a:t>Orders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800">
                <a:solidFill>
                  <a:srgbClr val="FF0000"/>
                </a:solidFill>
              </a:rPr>
              <a:t>LIMIT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 30";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72BC579-E636-41A0-B4F9-3BCDC3FA4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/>
          <a:lstStyle/>
          <a:p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931020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Limit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267578" y="2005698"/>
            <a:ext cx="855286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err="1"/>
              <a:t>Mysql</a:t>
            </a:r>
            <a:r>
              <a:rPr lang="en-US" sz="2800"/>
              <a:t> provides a way to </a:t>
            </a:r>
            <a:r>
              <a:rPr lang="en-US" sz="2800" err="1"/>
              <a:t>to</a:t>
            </a:r>
            <a:r>
              <a:rPr lang="en-US" sz="2800"/>
              <a:t> select records 16 – 25 by using OFFSET.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The SQL query below says "return only 10 records, start on record 16 (OFFSET 15)":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  <a:p>
            <a:pPr algn="ctr"/>
            <a:r>
              <a:rPr lang="en-US" sz="2800">
                <a:solidFill>
                  <a:srgbClr val="FF0000"/>
                </a:solidFill>
              </a:rPr>
              <a:t>$</a:t>
            </a:r>
            <a:r>
              <a:rPr lang="en-US" sz="2800" err="1">
                <a:solidFill>
                  <a:srgbClr val="FF0000"/>
                </a:solidFill>
              </a:rPr>
              <a:t>sql</a:t>
            </a:r>
            <a:r>
              <a:rPr lang="en-US" sz="2800">
                <a:solidFill>
                  <a:srgbClr val="FF0000"/>
                </a:solidFill>
              </a:rPr>
              <a:t> = "SELECT * FROM Orders LIMIT 10 OFFSET 15";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/>
              <a:t>shorter syntax to achieve the same result:</a:t>
            </a:r>
            <a:endParaRPr lang="en-US" sz="280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sz="2800">
                <a:solidFill>
                  <a:srgbClr val="FF0000"/>
                </a:solidFill>
              </a:rPr>
              <a:t>$</a:t>
            </a:r>
            <a:r>
              <a:rPr lang="en-US" sz="2800" err="1">
                <a:solidFill>
                  <a:srgbClr val="FF0000"/>
                </a:solidFill>
              </a:rPr>
              <a:t>sql</a:t>
            </a:r>
            <a:r>
              <a:rPr lang="en-US" sz="2800">
                <a:solidFill>
                  <a:srgbClr val="FF0000"/>
                </a:solidFill>
              </a:rPr>
              <a:t> = "SELECT * FROM Orders LIMIT 15, 10";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the numbers are reversed when a comma is used.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72BC579-E636-41A0-B4F9-3BCDC3FA4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/>
          <a:lstStyle/>
          <a:p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581068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>
                <a:solidFill>
                  <a:schemeClr val="tx1"/>
                </a:solidFill>
              </a:rPr>
              <a:t>Prepared Statement And Bound Parameters</a:t>
            </a:r>
          </a:p>
          <a:p>
            <a:pPr marL="342900" indent="-342900">
              <a:buAutoNum type="arabicPeriod"/>
            </a:pPr>
            <a:r>
              <a:rPr lang="en-US" sz="2400">
                <a:solidFill>
                  <a:schemeClr val="tx1"/>
                </a:solidFill>
              </a:rPr>
              <a:t>Select Query </a:t>
            </a:r>
          </a:p>
          <a:p>
            <a:pPr marL="342900" indent="-342900">
              <a:buAutoNum type="arabicPeriod"/>
            </a:pPr>
            <a:r>
              <a:rPr lang="en-US" sz="2400">
                <a:solidFill>
                  <a:schemeClr val="tx1"/>
                </a:solidFill>
              </a:rPr>
              <a:t>Filtering data</a:t>
            </a:r>
          </a:p>
          <a:p>
            <a:pPr marL="342900" indent="-342900">
              <a:buAutoNum type="arabicPeriod"/>
            </a:pPr>
            <a:r>
              <a:rPr lang="en-US" sz="2400">
                <a:solidFill>
                  <a:schemeClr val="tx1"/>
                </a:solidFill>
              </a:rPr>
              <a:t>Update and Delete Query</a:t>
            </a:r>
          </a:p>
          <a:p>
            <a:pPr marL="342900" indent="-342900">
              <a:buAutoNum type="arabicPeriod"/>
            </a:pPr>
            <a:r>
              <a:rPr lang="en-US" sz="2400">
                <a:solidFill>
                  <a:schemeClr val="tx1"/>
                </a:solidFill>
              </a:rPr>
              <a:t>Insert/Upload Images or files</a:t>
            </a:r>
          </a:p>
          <a:p>
            <a:pPr marL="342900" indent="-342900">
              <a:buAutoNum type="arabicPeriod"/>
            </a:pPr>
            <a:endParaRPr lang="en-US" sz="240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Update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267578" y="1963494"/>
            <a:ext cx="855286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The 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UPDATE</a:t>
            </a:r>
            <a:r>
              <a:rPr lang="en-US" sz="2800"/>
              <a:t> statement is used to update existing records in a table:</a:t>
            </a:r>
          </a:p>
          <a:p>
            <a:pPr lvl="3"/>
            <a:r>
              <a:rPr lang="en-US" sz="2800">
                <a:solidFill>
                  <a:srgbClr val="FF0000"/>
                </a:solidFill>
              </a:rPr>
              <a:t>UPDATE </a:t>
            </a:r>
            <a:r>
              <a:rPr lang="en-US" sz="2800" err="1">
                <a:solidFill>
                  <a:srgbClr val="FF0000"/>
                </a:solidFill>
              </a:rPr>
              <a:t>table_name</a:t>
            </a:r>
            <a:endParaRPr lang="en-US" sz="2800">
              <a:solidFill>
                <a:srgbClr val="FF0000"/>
              </a:solidFill>
            </a:endParaRPr>
          </a:p>
          <a:p>
            <a:pPr lvl="3"/>
            <a:r>
              <a:rPr lang="en-US" sz="2800">
                <a:solidFill>
                  <a:srgbClr val="FF0000"/>
                </a:solidFill>
              </a:rPr>
              <a:t>SET column1=value, column2=value2,...</a:t>
            </a:r>
          </a:p>
          <a:p>
            <a:pPr lvl="3"/>
            <a:r>
              <a:rPr lang="en-US" sz="2800">
                <a:solidFill>
                  <a:srgbClr val="FF0000"/>
                </a:solidFill>
              </a:rPr>
              <a:t>WHERE </a:t>
            </a:r>
            <a:r>
              <a:rPr lang="en-US" sz="2800" err="1">
                <a:solidFill>
                  <a:srgbClr val="FF0000"/>
                </a:solidFill>
              </a:rPr>
              <a:t>some_column</a:t>
            </a:r>
            <a:r>
              <a:rPr lang="en-US" sz="2800">
                <a:solidFill>
                  <a:srgbClr val="FF0000"/>
                </a:solidFill>
              </a:rPr>
              <a:t>=</a:t>
            </a:r>
            <a:r>
              <a:rPr lang="en-US" sz="2800" err="1">
                <a:solidFill>
                  <a:srgbClr val="FF0000"/>
                </a:solidFill>
              </a:rPr>
              <a:t>some_value</a:t>
            </a:r>
            <a:r>
              <a:rPr lang="en-US" sz="2800">
                <a:solidFill>
                  <a:srgbClr val="FF0000"/>
                </a:solidFill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The 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WHERE</a:t>
            </a:r>
            <a:r>
              <a:rPr lang="en-US" sz="2800"/>
              <a:t> clause in the 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UPDATE</a:t>
            </a:r>
            <a:r>
              <a:rPr lang="en-US" sz="2800"/>
              <a:t> syntax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The 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WHERE</a:t>
            </a:r>
            <a:r>
              <a:rPr lang="en-US" sz="2800"/>
              <a:t> clause specifies which record or records that should be updated.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If the WHERE clause is omitted, all records will be updated!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72BC579-E636-41A0-B4F9-3BCDC3FA4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/>
          <a:lstStyle/>
          <a:p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245867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Example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94047" y="967204"/>
            <a:ext cx="851445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&lt;?php</a:t>
            </a:r>
          </a:p>
          <a:p>
            <a:r>
              <a:rPr lang="en-US"/>
              <a:t>$</a:t>
            </a:r>
            <a:r>
              <a:rPr lang="en-US" err="1"/>
              <a:t>servername</a:t>
            </a:r>
            <a:r>
              <a:rPr lang="en-US"/>
              <a:t> = "localhost";</a:t>
            </a:r>
          </a:p>
          <a:p>
            <a:r>
              <a:rPr lang="en-US"/>
              <a:t>$username = “root";</a:t>
            </a:r>
          </a:p>
          <a:p>
            <a:r>
              <a:rPr lang="en-US"/>
              <a:t>$password = "";</a:t>
            </a:r>
          </a:p>
          <a:p>
            <a:r>
              <a:rPr lang="en-US"/>
              <a:t>$</a:t>
            </a:r>
            <a:r>
              <a:rPr lang="en-US" err="1"/>
              <a:t>dbname</a:t>
            </a:r>
            <a:r>
              <a:rPr lang="en-US"/>
              <a:t> = "</a:t>
            </a:r>
            <a:r>
              <a:rPr lang="en-US" err="1"/>
              <a:t>myDB</a:t>
            </a:r>
            <a:r>
              <a:rPr lang="en-US"/>
              <a:t>";</a:t>
            </a:r>
          </a:p>
          <a:p>
            <a:r>
              <a:rPr lang="en-US"/>
              <a:t>$conn = new </a:t>
            </a:r>
            <a:r>
              <a:rPr lang="en-US" err="1"/>
              <a:t>mysqli</a:t>
            </a:r>
            <a:r>
              <a:rPr lang="en-US"/>
              <a:t>($</a:t>
            </a:r>
            <a:r>
              <a:rPr lang="en-US" err="1"/>
              <a:t>servername</a:t>
            </a:r>
            <a:r>
              <a:rPr lang="en-US"/>
              <a:t>, $username, $password, $</a:t>
            </a:r>
            <a:r>
              <a:rPr lang="en-US" err="1"/>
              <a:t>dbname</a:t>
            </a:r>
            <a:r>
              <a:rPr lang="en-US"/>
              <a:t>);</a:t>
            </a:r>
          </a:p>
          <a:p>
            <a:r>
              <a:rPr lang="en-US"/>
              <a:t>if ($conn-&gt;</a:t>
            </a:r>
            <a:r>
              <a:rPr lang="en-US" err="1"/>
              <a:t>connect_error</a:t>
            </a:r>
            <a:r>
              <a:rPr lang="en-US"/>
              <a:t>) {</a:t>
            </a:r>
          </a:p>
          <a:p>
            <a:r>
              <a:rPr lang="en-US"/>
              <a:t>    die("Connection failed: " . $conn-&gt;</a:t>
            </a:r>
            <a:r>
              <a:rPr lang="en-US" err="1"/>
              <a:t>connect_error</a:t>
            </a:r>
            <a:r>
              <a:rPr lang="en-US"/>
              <a:t>);</a:t>
            </a:r>
          </a:p>
          <a:p>
            <a:r>
              <a:rPr lang="en-US"/>
              <a:t>}</a:t>
            </a:r>
          </a:p>
          <a:p>
            <a:r>
              <a:rPr lang="en-US"/>
              <a:t>//query to update the record of id=2 in the “Users" table:</a:t>
            </a:r>
          </a:p>
          <a:p>
            <a:r>
              <a:rPr lang="en-US"/>
              <a:t>$</a:t>
            </a:r>
            <a:r>
              <a:rPr lang="en-US" err="1"/>
              <a:t>sql</a:t>
            </a:r>
            <a:r>
              <a:rPr lang="en-US"/>
              <a:t> = "</a:t>
            </a:r>
            <a:r>
              <a:rPr lang="en-US">
                <a:solidFill>
                  <a:srgbClr val="FF0000"/>
                </a:solidFill>
              </a:rPr>
              <a:t>UPDATE</a:t>
            </a:r>
            <a:r>
              <a:rPr lang="en-US"/>
              <a:t> Users </a:t>
            </a:r>
            <a:r>
              <a:rPr lang="en-US">
                <a:solidFill>
                  <a:srgbClr val="FF0000"/>
                </a:solidFill>
              </a:rPr>
              <a:t>SET</a:t>
            </a:r>
            <a:r>
              <a:rPr lang="en-US"/>
              <a:t> </a:t>
            </a:r>
            <a:r>
              <a:rPr lang="en-US" err="1"/>
              <a:t>lastname</a:t>
            </a:r>
            <a:r>
              <a:rPr lang="en-US"/>
              <a:t>='Doe' WHERE id=2";</a:t>
            </a:r>
          </a:p>
          <a:p>
            <a:r>
              <a:rPr lang="en-US"/>
              <a:t>if ($conn-&gt;query($</a:t>
            </a:r>
            <a:r>
              <a:rPr lang="en-US" err="1"/>
              <a:t>sql</a:t>
            </a:r>
            <a:r>
              <a:rPr lang="en-US"/>
              <a:t>) === TRUE) {</a:t>
            </a:r>
          </a:p>
          <a:p>
            <a:r>
              <a:rPr lang="en-US"/>
              <a:t>    echo "Record updated successfully";</a:t>
            </a:r>
          </a:p>
          <a:p>
            <a:r>
              <a:rPr lang="en-US"/>
              <a:t>} else {</a:t>
            </a:r>
          </a:p>
          <a:p>
            <a:r>
              <a:rPr lang="en-US"/>
              <a:t>    echo "Error updating record: " . $conn-&gt;error;</a:t>
            </a:r>
          </a:p>
          <a:p>
            <a:r>
              <a:rPr lang="en-US"/>
              <a:t>}</a:t>
            </a:r>
          </a:p>
          <a:p>
            <a:r>
              <a:rPr lang="en-US"/>
              <a:t>$conn-&gt;close();</a:t>
            </a:r>
          </a:p>
          <a:p>
            <a:r>
              <a:rPr lang="en-US"/>
              <a:t>?&gt;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145960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Delete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267578" y="1963494"/>
            <a:ext cx="855286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The 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DELETE</a:t>
            </a:r>
            <a:r>
              <a:rPr lang="en-US" sz="2800"/>
              <a:t> statement is used to delete records from a table:</a:t>
            </a:r>
          </a:p>
          <a:p>
            <a:pPr lvl="2"/>
            <a:r>
              <a:rPr lang="en-US" sz="2800">
                <a:solidFill>
                  <a:srgbClr val="FF0000"/>
                </a:solidFill>
              </a:rPr>
              <a:t>DELETE FROM </a:t>
            </a:r>
            <a:r>
              <a:rPr lang="en-US" sz="2800" err="1">
                <a:solidFill>
                  <a:srgbClr val="FF0000"/>
                </a:solidFill>
              </a:rPr>
              <a:t>table_name</a:t>
            </a:r>
            <a:endParaRPr lang="en-US" sz="2800">
              <a:solidFill>
                <a:srgbClr val="FF0000"/>
              </a:solidFill>
            </a:endParaRPr>
          </a:p>
          <a:p>
            <a:pPr lvl="2"/>
            <a:r>
              <a:rPr lang="en-US" sz="2800">
                <a:solidFill>
                  <a:srgbClr val="FF0000"/>
                </a:solidFill>
              </a:rPr>
              <a:t>WHERE </a:t>
            </a:r>
            <a:r>
              <a:rPr lang="en-US" sz="2800" err="1">
                <a:solidFill>
                  <a:srgbClr val="FF0000"/>
                </a:solidFill>
              </a:rPr>
              <a:t>some_column</a:t>
            </a:r>
            <a:r>
              <a:rPr lang="en-US" sz="2800">
                <a:solidFill>
                  <a:srgbClr val="FF0000"/>
                </a:solidFill>
              </a:rPr>
              <a:t> = </a:t>
            </a:r>
            <a:r>
              <a:rPr lang="en-US" sz="2800" err="1">
                <a:solidFill>
                  <a:srgbClr val="FF0000"/>
                </a:solidFill>
              </a:rPr>
              <a:t>some_value</a:t>
            </a:r>
            <a:endParaRPr lang="en-US" sz="280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The 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WHERE</a:t>
            </a:r>
            <a:r>
              <a:rPr lang="en-US" sz="2800"/>
              <a:t> clause specifies which record or records that should be deleted.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If the </a:t>
            </a:r>
            <a:r>
              <a:rPr lang="en-US" sz="2800">
                <a:solidFill>
                  <a:schemeClr val="bg2">
                    <a:lumMod val="50000"/>
                  </a:schemeClr>
                </a:solidFill>
              </a:rPr>
              <a:t>WHERE</a:t>
            </a:r>
            <a:r>
              <a:rPr lang="en-US" sz="2800"/>
              <a:t> clause is omitted, all records will be deleted.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72BC579-E636-41A0-B4F9-3BCDC3FA4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/>
          <a:lstStyle/>
          <a:p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278452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Example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94047" y="967204"/>
            <a:ext cx="851445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&lt;?php</a:t>
            </a:r>
          </a:p>
          <a:p>
            <a:r>
              <a:rPr lang="en-US"/>
              <a:t>$</a:t>
            </a:r>
            <a:r>
              <a:rPr lang="en-US" err="1"/>
              <a:t>servername</a:t>
            </a:r>
            <a:r>
              <a:rPr lang="en-US"/>
              <a:t> = "localhost";</a:t>
            </a:r>
          </a:p>
          <a:p>
            <a:r>
              <a:rPr lang="en-US"/>
              <a:t>$username = “root";</a:t>
            </a:r>
          </a:p>
          <a:p>
            <a:r>
              <a:rPr lang="en-US"/>
              <a:t>$password = "";</a:t>
            </a:r>
          </a:p>
          <a:p>
            <a:r>
              <a:rPr lang="en-US"/>
              <a:t>$</a:t>
            </a:r>
            <a:r>
              <a:rPr lang="en-US" err="1"/>
              <a:t>dbname</a:t>
            </a:r>
            <a:r>
              <a:rPr lang="en-US"/>
              <a:t> = "</a:t>
            </a:r>
            <a:r>
              <a:rPr lang="en-US" err="1"/>
              <a:t>myDB</a:t>
            </a:r>
            <a:r>
              <a:rPr lang="en-US"/>
              <a:t>";</a:t>
            </a:r>
          </a:p>
          <a:p>
            <a:r>
              <a:rPr lang="en-US"/>
              <a:t>$conn = new </a:t>
            </a:r>
            <a:r>
              <a:rPr lang="en-US" err="1"/>
              <a:t>mysqli</a:t>
            </a:r>
            <a:r>
              <a:rPr lang="en-US"/>
              <a:t>($</a:t>
            </a:r>
            <a:r>
              <a:rPr lang="en-US" err="1"/>
              <a:t>servername</a:t>
            </a:r>
            <a:r>
              <a:rPr lang="en-US"/>
              <a:t>, $username, $password, $</a:t>
            </a:r>
            <a:r>
              <a:rPr lang="en-US" err="1"/>
              <a:t>dbname</a:t>
            </a:r>
            <a:r>
              <a:rPr lang="en-US"/>
              <a:t>);</a:t>
            </a:r>
          </a:p>
          <a:p>
            <a:r>
              <a:rPr lang="en-US"/>
              <a:t>if ($conn-&gt;</a:t>
            </a:r>
            <a:r>
              <a:rPr lang="en-US" err="1"/>
              <a:t>connect_error</a:t>
            </a:r>
            <a:r>
              <a:rPr lang="en-US"/>
              <a:t>) {</a:t>
            </a:r>
          </a:p>
          <a:p>
            <a:r>
              <a:rPr lang="en-US"/>
              <a:t>    die("Connection failed: " . $conn-&gt;</a:t>
            </a:r>
            <a:r>
              <a:rPr lang="en-US" err="1"/>
              <a:t>connect_error</a:t>
            </a:r>
            <a:r>
              <a:rPr lang="en-US"/>
              <a:t>);</a:t>
            </a:r>
          </a:p>
          <a:p>
            <a:r>
              <a:rPr lang="en-US"/>
              <a:t>} </a:t>
            </a:r>
          </a:p>
          <a:p>
            <a:r>
              <a:rPr lang="en-US"/>
              <a:t>$</a:t>
            </a:r>
            <a:r>
              <a:rPr lang="en-US" err="1"/>
              <a:t>sql</a:t>
            </a:r>
            <a:r>
              <a:rPr lang="en-US"/>
              <a:t> = "</a:t>
            </a:r>
            <a:r>
              <a:rPr lang="en-US">
                <a:solidFill>
                  <a:srgbClr val="FF0000"/>
                </a:solidFill>
              </a:rPr>
              <a:t>DELETE FROM</a:t>
            </a:r>
            <a:r>
              <a:rPr lang="en-US"/>
              <a:t> Users </a:t>
            </a:r>
            <a:r>
              <a:rPr lang="en-US">
                <a:solidFill>
                  <a:srgbClr val="FF0000"/>
                </a:solidFill>
              </a:rPr>
              <a:t>WHERE</a:t>
            </a:r>
            <a:r>
              <a:rPr lang="en-US"/>
              <a:t> id=3";</a:t>
            </a:r>
          </a:p>
          <a:p>
            <a:endParaRPr lang="en-US"/>
          </a:p>
          <a:p>
            <a:r>
              <a:rPr lang="en-US"/>
              <a:t>if ($conn-&gt;query($</a:t>
            </a:r>
            <a:r>
              <a:rPr lang="en-US" err="1"/>
              <a:t>sql</a:t>
            </a:r>
            <a:r>
              <a:rPr lang="en-US"/>
              <a:t>) === TRUE) {</a:t>
            </a:r>
          </a:p>
          <a:p>
            <a:r>
              <a:rPr lang="en-US"/>
              <a:t>    echo "Record deleted successfully";</a:t>
            </a:r>
          </a:p>
          <a:p>
            <a:r>
              <a:rPr lang="en-US"/>
              <a:t>} else {</a:t>
            </a:r>
          </a:p>
          <a:p>
            <a:r>
              <a:rPr lang="en-US"/>
              <a:t>    echo "Error deleting record: " . $conn-&gt;error;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r>
              <a:rPr lang="en-US"/>
              <a:t>$conn-&gt;close();</a:t>
            </a:r>
          </a:p>
          <a:p>
            <a:r>
              <a:rPr lang="en-US"/>
              <a:t>?&gt;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00937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Insert Image into Database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267578" y="1963494"/>
            <a:ext cx="85528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0070C0"/>
                </a:solidFill>
              </a:rPr>
              <a:t>BLOB</a:t>
            </a:r>
            <a:r>
              <a:rPr lang="en-US" sz="2800"/>
              <a:t> is a kind of MySQL </a:t>
            </a:r>
            <a:r>
              <a:rPr lang="en-US" sz="2800">
                <a:solidFill>
                  <a:srgbClr val="FF0000"/>
                </a:solidFill>
              </a:rPr>
              <a:t>datatype</a:t>
            </a:r>
            <a:r>
              <a:rPr lang="en-US" sz="2800"/>
              <a:t> referred as Binary Large Objects. As its name, it is used to store huge volume of data as binary strings as similar as MYSQL BINARY and VARBINARY types.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72BC579-E636-41A0-B4F9-3BCDC3FA4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/>
          <a:lstStyle/>
          <a:p>
            <a:r>
              <a:rPr lang="en-US"/>
              <a:t>Using BOLB type data</a:t>
            </a:r>
            <a:endParaRPr lang="en-FI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53BEBA5-8593-4F9B-84F1-F806110E2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841886"/>
              </p:ext>
            </p:extLst>
          </p:nvPr>
        </p:nvGraphicFramePr>
        <p:xfrm>
          <a:off x="951985" y="3779856"/>
          <a:ext cx="6039658" cy="2246770"/>
        </p:xfrm>
        <a:graphic>
          <a:graphicData uri="http://schemas.openxmlformats.org/drawingml/2006/table">
            <a:tbl>
              <a:tblPr/>
              <a:tblGrid>
                <a:gridCol w="3019829">
                  <a:extLst>
                    <a:ext uri="{9D8B030D-6E8A-4147-A177-3AD203B41FA5}">
                      <a16:colId xmlns:a16="http://schemas.microsoft.com/office/drawing/2014/main" val="327414667"/>
                    </a:ext>
                  </a:extLst>
                </a:gridCol>
                <a:gridCol w="3019829">
                  <a:extLst>
                    <a:ext uri="{9D8B030D-6E8A-4147-A177-3AD203B41FA5}">
                      <a16:colId xmlns:a16="http://schemas.microsoft.com/office/drawing/2014/main" val="209153702"/>
                    </a:ext>
                  </a:extLst>
                </a:gridCol>
              </a:tblGrid>
              <a:tr h="681694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474747"/>
                          </a:solidFill>
                          <a:effectLst/>
                        </a:rPr>
                        <a:t>MySQL BLOB Types</a:t>
                      </a:r>
                      <a:endParaRPr lang="en-US"/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474747"/>
                          </a:solidFill>
                          <a:effectLst/>
                        </a:rPr>
                        <a:t>Maximum Storage Length (in </a:t>
                      </a:r>
                      <a:r>
                        <a:rPr lang="en-US" b="1">
                          <a:solidFill>
                            <a:srgbClr val="FF0000"/>
                          </a:solidFill>
                          <a:effectLst/>
                        </a:rPr>
                        <a:t>bytes</a:t>
                      </a:r>
                      <a:r>
                        <a:rPr lang="en-US" b="1">
                          <a:solidFill>
                            <a:srgbClr val="474747"/>
                          </a:solidFill>
                          <a:effectLst/>
                        </a:rPr>
                        <a:t>)</a:t>
                      </a:r>
                      <a:endParaRPr lang="en-US"/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992009"/>
                  </a:ext>
                </a:extLst>
              </a:tr>
              <a:tr h="391269">
                <a:tc>
                  <a:txBody>
                    <a:bodyPr/>
                    <a:lstStyle/>
                    <a:p>
                      <a:r>
                        <a:rPr lang="en-US"/>
                        <a:t>TINYBLOB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((2^8)-1)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684281"/>
                  </a:ext>
                </a:extLst>
              </a:tr>
              <a:tr h="391269">
                <a:tc>
                  <a:txBody>
                    <a:bodyPr/>
                    <a:lstStyle/>
                    <a:p>
                      <a:r>
                        <a:rPr lang="en-US"/>
                        <a:t>BLOB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((2^16)-1)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215585"/>
                  </a:ext>
                </a:extLst>
              </a:tr>
              <a:tr h="391269">
                <a:tc>
                  <a:txBody>
                    <a:bodyPr/>
                    <a:lstStyle/>
                    <a:p>
                      <a:r>
                        <a:rPr lang="en-US"/>
                        <a:t>MEDIUMBLOB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((2^24)-1)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03074"/>
                  </a:ext>
                </a:extLst>
              </a:tr>
              <a:tr h="391269">
                <a:tc>
                  <a:txBody>
                    <a:bodyPr/>
                    <a:lstStyle/>
                    <a:p>
                      <a:r>
                        <a:rPr lang="en-US"/>
                        <a:t>LONGBLOB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((2^32)-1)</a:t>
                      </a:r>
                    </a:p>
                  </a:txBody>
                  <a:tcPr marL="47625" marR="47625" marT="47625" marB="476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841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7067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Example: Insert Image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94047" y="967204"/>
            <a:ext cx="873741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&lt;HTML&gt;</a:t>
            </a:r>
          </a:p>
          <a:p>
            <a:r>
              <a:rPr lang="en-US" sz="1200"/>
              <a:t>&lt;body&gt;</a:t>
            </a:r>
          </a:p>
          <a:p>
            <a:r>
              <a:rPr lang="en-US" sz="1200"/>
              <a:t> &lt;form </a:t>
            </a:r>
            <a:r>
              <a:rPr lang="en-US" sz="1200" err="1">
                <a:solidFill>
                  <a:srgbClr val="FF0000"/>
                </a:solidFill>
              </a:rPr>
              <a:t>enctype</a:t>
            </a:r>
            <a:r>
              <a:rPr lang="en-US" sz="1200"/>
              <a:t>="multipart/form-data" action=""  method="post" &gt;</a:t>
            </a:r>
          </a:p>
          <a:p>
            <a:r>
              <a:rPr lang="en-US" sz="1200"/>
              <a:t>        &lt;label&gt;Upload Image File:&lt;/label&gt;&lt;</a:t>
            </a:r>
            <a:r>
              <a:rPr lang="en-US" sz="1200" err="1"/>
              <a:t>br</a:t>
            </a:r>
            <a:r>
              <a:rPr lang="en-US" sz="1200"/>
              <a:t> /&gt; </a:t>
            </a:r>
          </a:p>
          <a:p>
            <a:r>
              <a:rPr lang="en-US" sz="1200"/>
              <a:t>&lt;input name="</a:t>
            </a:r>
            <a:r>
              <a:rPr lang="en-US" sz="1200" err="1"/>
              <a:t>userImage</a:t>
            </a:r>
            <a:r>
              <a:rPr lang="en-US" sz="1200"/>
              <a:t>" type="file"/&gt; </a:t>
            </a:r>
          </a:p>
          <a:p>
            <a:r>
              <a:rPr lang="en-US" sz="1200"/>
              <a:t>&lt;input type="submit"    value="Submit" /&gt;</a:t>
            </a:r>
          </a:p>
          <a:p>
            <a:r>
              <a:rPr lang="en-US" sz="1200"/>
              <a:t>    &lt;/form&gt;</a:t>
            </a:r>
          </a:p>
          <a:p>
            <a:r>
              <a:rPr lang="en-US" sz="1200"/>
              <a:t>&lt;/body&gt;</a:t>
            </a:r>
          </a:p>
          <a:p>
            <a:r>
              <a:rPr lang="en-US" sz="1200"/>
              <a:t>&lt;/HTML&gt;</a:t>
            </a:r>
          </a:p>
          <a:p>
            <a:r>
              <a:rPr lang="en-US" sz="1200"/>
              <a:t>&lt;?php</a:t>
            </a:r>
          </a:p>
          <a:p>
            <a:r>
              <a:rPr lang="en-US" sz="1200"/>
              <a:t>if(</a:t>
            </a:r>
            <a:r>
              <a:rPr lang="en-US" sz="1200" err="1"/>
              <a:t>isset</a:t>
            </a:r>
            <a:r>
              <a:rPr lang="en-US" sz="1200"/>
              <a:t>($_POST["submit"])){</a:t>
            </a:r>
          </a:p>
          <a:p>
            <a:r>
              <a:rPr lang="en-US" sz="1200"/>
              <a:t>$</a:t>
            </a:r>
            <a:r>
              <a:rPr lang="en-US" sz="1200" err="1"/>
              <a:t>servername</a:t>
            </a:r>
            <a:r>
              <a:rPr lang="en-US" sz="1200"/>
              <a:t> = "localhost";</a:t>
            </a:r>
          </a:p>
          <a:p>
            <a:r>
              <a:rPr lang="en-US" sz="1200"/>
              <a:t>$username = "root";</a:t>
            </a:r>
          </a:p>
          <a:p>
            <a:r>
              <a:rPr lang="en-US" sz="1200"/>
              <a:t>$password = "";</a:t>
            </a:r>
          </a:p>
          <a:p>
            <a:r>
              <a:rPr lang="en-US" sz="1200"/>
              <a:t>$</a:t>
            </a:r>
            <a:r>
              <a:rPr lang="en-US" sz="1200" err="1"/>
              <a:t>dbname</a:t>
            </a:r>
            <a:r>
              <a:rPr lang="en-US" sz="1200"/>
              <a:t> = "</a:t>
            </a:r>
            <a:r>
              <a:rPr lang="en-US" sz="1200" err="1"/>
              <a:t>myDB</a:t>
            </a:r>
            <a:r>
              <a:rPr lang="en-US" sz="1200"/>
              <a:t>";</a:t>
            </a:r>
          </a:p>
          <a:p>
            <a:r>
              <a:rPr lang="en-US" sz="1200"/>
              <a:t>$conn = new </a:t>
            </a:r>
            <a:r>
              <a:rPr lang="en-US" sz="1200" err="1"/>
              <a:t>mysqli</a:t>
            </a:r>
            <a:r>
              <a:rPr lang="en-US" sz="1200"/>
              <a:t>($</a:t>
            </a:r>
            <a:r>
              <a:rPr lang="en-US" sz="1200" err="1"/>
              <a:t>servername</a:t>
            </a:r>
            <a:r>
              <a:rPr lang="en-US" sz="1200"/>
              <a:t>, $username, $password, $</a:t>
            </a:r>
            <a:r>
              <a:rPr lang="en-US" sz="1200" err="1"/>
              <a:t>dbname</a:t>
            </a:r>
            <a:r>
              <a:rPr lang="en-US" sz="1200"/>
              <a:t>);</a:t>
            </a:r>
          </a:p>
          <a:p>
            <a:r>
              <a:rPr lang="en-US" sz="1200"/>
              <a:t>if ($conn-&gt;</a:t>
            </a:r>
            <a:r>
              <a:rPr lang="en-US" sz="1200" err="1"/>
              <a:t>connect_error</a:t>
            </a:r>
            <a:r>
              <a:rPr lang="en-US" sz="1200"/>
              <a:t>) {die("Connection failed: " . $conn-&gt;</a:t>
            </a:r>
            <a:r>
              <a:rPr lang="en-US" sz="1200" err="1"/>
              <a:t>connect_error</a:t>
            </a:r>
            <a:r>
              <a:rPr lang="en-US" sz="1200"/>
              <a:t>);} </a:t>
            </a:r>
          </a:p>
          <a:p>
            <a:r>
              <a:rPr lang="en-US" sz="1200"/>
              <a:t>if (</a:t>
            </a:r>
            <a:r>
              <a:rPr lang="en-US" sz="1200" err="1">
                <a:solidFill>
                  <a:srgbClr val="FF0000"/>
                </a:solidFill>
              </a:rPr>
              <a:t>is_uploaded_file</a:t>
            </a:r>
            <a:r>
              <a:rPr lang="en-US" sz="1200"/>
              <a:t>($_FILES['</a:t>
            </a:r>
            <a:r>
              <a:rPr lang="en-US" sz="1200" err="1"/>
              <a:t>userImage</a:t>
            </a:r>
            <a:r>
              <a:rPr lang="en-US" sz="1200"/>
              <a:t>']['</a:t>
            </a:r>
            <a:r>
              <a:rPr lang="en-US" sz="1200" err="1"/>
              <a:t>tmp_name</a:t>
            </a:r>
            <a:r>
              <a:rPr lang="en-US" sz="1200"/>
              <a:t>'])) {</a:t>
            </a:r>
          </a:p>
          <a:p>
            <a:r>
              <a:rPr lang="en-US" sz="1200"/>
              <a:t>        $</a:t>
            </a:r>
            <a:r>
              <a:rPr lang="en-US" sz="1200" err="1"/>
              <a:t>imgData</a:t>
            </a:r>
            <a:r>
              <a:rPr lang="en-US" sz="1200"/>
              <a:t> = </a:t>
            </a:r>
            <a:r>
              <a:rPr lang="en-US" sz="1200">
                <a:solidFill>
                  <a:srgbClr val="FF0000"/>
                </a:solidFill>
              </a:rPr>
              <a:t>addslashes</a:t>
            </a:r>
            <a:r>
              <a:rPr lang="en-US" sz="1200"/>
              <a:t>(</a:t>
            </a:r>
            <a:r>
              <a:rPr lang="en-US" sz="1200" err="1"/>
              <a:t>file_get_contents</a:t>
            </a:r>
            <a:r>
              <a:rPr lang="en-US" sz="1200"/>
              <a:t>($_FILES['</a:t>
            </a:r>
            <a:r>
              <a:rPr lang="en-US" sz="1200" err="1"/>
              <a:t>userImage</a:t>
            </a:r>
            <a:r>
              <a:rPr lang="en-US" sz="1200"/>
              <a:t>']['</a:t>
            </a:r>
            <a:r>
              <a:rPr lang="en-US" sz="1200" err="1"/>
              <a:t>tmp_name</a:t>
            </a:r>
            <a:r>
              <a:rPr lang="en-US" sz="1200"/>
              <a:t>']));</a:t>
            </a:r>
          </a:p>
          <a:p>
            <a:r>
              <a:rPr lang="en-US" sz="1200"/>
              <a:t>        $imageProperties = </a:t>
            </a:r>
            <a:r>
              <a:rPr lang="en-US" sz="1200" err="1">
                <a:solidFill>
                  <a:srgbClr val="FF0000"/>
                </a:solidFill>
              </a:rPr>
              <a:t>getimageSize</a:t>
            </a:r>
            <a:r>
              <a:rPr lang="en-US" sz="1200"/>
              <a:t>($_FILES['</a:t>
            </a:r>
            <a:r>
              <a:rPr lang="en-US" sz="1200" err="1"/>
              <a:t>userImage</a:t>
            </a:r>
            <a:r>
              <a:rPr lang="en-US" sz="1200"/>
              <a:t>']['</a:t>
            </a:r>
            <a:r>
              <a:rPr lang="en-US" sz="1200" err="1"/>
              <a:t>tmp_name</a:t>
            </a:r>
            <a:r>
              <a:rPr lang="en-US" sz="1200"/>
              <a:t>']);</a:t>
            </a:r>
          </a:p>
          <a:p>
            <a:r>
              <a:rPr lang="en-US" sz="1200"/>
              <a:t>        $</a:t>
            </a:r>
            <a:r>
              <a:rPr lang="en-US" sz="1200" err="1"/>
              <a:t>sql</a:t>
            </a:r>
            <a:r>
              <a:rPr lang="en-US" sz="1200"/>
              <a:t> = "INSERT INTO Users(</a:t>
            </a:r>
            <a:r>
              <a:rPr lang="en-US" sz="1200" err="1"/>
              <a:t>imageType</a:t>
            </a:r>
            <a:r>
              <a:rPr lang="en-US" sz="1200"/>
              <a:t> ,</a:t>
            </a:r>
            <a:r>
              <a:rPr lang="en-US" sz="1200" err="1"/>
              <a:t>imageData</a:t>
            </a:r>
            <a:r>
              <a:rPr lang="en-US" sz="1200"/>
              <a:t>) VALUES('{$imageProperties[</a:t>
            </a:r>
            <a:r>
              <a:rPr lang="en-US" sz="1200">
                <a:solidFill>
                  <a:srgbClr val="FF0000"/>
                </a:solidFill>
              </a:rPr>
              <a:t>'mime</a:t>
            </a:r>
            <a:r>
              <a:rPr lang="en-US" sz="1200"/>
              <a:t>']}', '{$</a:t>
            </a:r>
            <a:r>
              <a:rPr lang="en-US" sz="1200" err="1"/>
              <a:t>imgData</a:t>
            </a:r>
            <a:r>
              <a:rPr lang="en-US" sz="1200"/>
              <a:t>}')";</a:t>
            </a:r>
          </a:p>
          <a:p>
            <a:r>
              <a:rPr lang="en-US" sz="1200"/>
              <a:t>if ($conn-&gt;query($</a:t>
            </a:r>
            <a:r>
              <a:rPr lang="en-US" sz="1200" err="1"/>
              <a:t>sql</a:t>
            </a:r>
            <a:r>
              <a:rPr lang="en-US" sz="1200"/>
              <a:t>) === TRUE) {</a:t>
            </a:r>
          </a:p>
          <a:p>
            <a:r>
              <a:rPr lang="en-US" sz="1200"/>
              <a:t>    echo "image inserted successfully";</a:t>
            </a:r>
          </a:p>
          <a:p>
            <a:r>
              <a:rPr lang="en-US" sz="1200"/>
              <a:t>} else {</a:t>
            </a:r>
          </a:p>
          <a:p>
            <a:r>
              <a:rPr lang="en-US" sz="1200"/>
              <a:t>    echo "Error updating record: " . $conn-&gt;error;</a:t>
            </a:r>
          </a:p>
          <a:p>
            <a:r>
              <a:rPr lang="en-US" sz="1200"/>
              <a:t>}</a:t>
            </a:r>
          </a:p>
          <a:p>
            <a:r>
              <a:rPr lang="en-US" sz="1200"/>
              <a:t>$conn-&gt;close();</a:t>
            </a:r>
          </a:p>
          <a:p>
            <a:r>
              <a:rPr lang="en-US" sz="1200"/>
              <a:t> }</a:t>
            </a:r>
          </a:p>
          <a:p>
            <a:r>
              <a:rPr lang="en-US" sz="1200"/>
              <a:t>}</a:t>
            </a:r>
          </a:p>
          <a:p>
            <a:r>
              <a:rPr lang="en-US" sz="120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043369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Explanation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248558"/>
            <a:ext cx="87374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The </a:t>
            </a:r>
            <a:r>
              <a:rPr lang="en-US" sz="2000" err="1">
                <a:solidFill>
                  <a:srgbClr val="0070C0"/>
                </a:solidFill>
              </a:rPr>
              <a:t>enctype</a:t>
            </a:r>
            <a:r>
              <a:rPr lang="en-US" sz="2000"/>
              <a:t> attribute specifies how the form-data should be encoded when submitting it to the server. </a:t>
            </a:r>
            <a:r>
              <a:rPr lang="en-US"/>
              <a:t>The </a:t>
            </a:r>
            <a:r>
              <a:rPr lang="en-US" err="1"/>
              <a:t>enctype</a:t>
            </a:r>
            <a:r>
              <a:rPr lang="en-US"/>
              <a:t> attribute can be used only if </a:t>
            </a:r>
            <a:r>
              <a:rPr lang="en-US">
                <a:solidFill>
                  <a:schemeClr val="bg2">
                    <a:lumMod val="50000"/>
                  </a:schemeClr>
                </a:solidFill>
              </a:rPr>
              <a:t>method="post".</a:t>
            </a:r>
            <a:endParaRPr lang="en-US" sz="200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2000" b="1"/>
              <a:t>Syntax</a:t>
            </a:r>
          </a:p>
          <a:p>
            <a:r>
              <a:rPr lang="en-US" sz="2000">
                <a:solidFill>
                  <a:srgbClr val="FF0000"/>
                </a:solidFill>
              </a:rPr>
              <a:t>&lt;form </a:t>
            </a:r>
            <a:r>
              <a:rPr lang="en-US" sz="2000" err="1">
                <a:solidFill>
                  <a:srgbClr val="FF0000"/>
                </a:solidFill>
              </a:rPr>
              <a:t>enctype</a:t>
            </a:r>
            <a:r>
              <a:rPr lang="en-US" sz="2000">
                <a:solidFill>
                  <a:srgbClr val="FF0000"/>
                </a:solidFill>
              </a:rPr>
              <a:t>="value"&gt;</a:t>
            </a:r>
          </a:p>
          <a:p>
            <a:endParaRPr lang="en-US" sz="2000" b="1">
              <a:solidFill>
                <a:srgbClr val="FF0000"/>
              </a:solidFill>
            </a:endParaRPr>
          </a:p>
          <a:p>
            <a:r>
              <a:rPr lang="en-US" sz="2000" b="1"/>
              <a:t>Attribute Values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FB6265B-858A-4FCD-A57C-5475BCAB0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374829"/>
              </p:ext>
            </p:extLst>
          </p:nvPr>
        </p:nvGraphicFramePr>
        <p:xfrm>
          <a:off x="335494" y="3227294"/>
          <a:ext cx="7809700" cy="3260840"/>
        </p:xfrm>
        <a:graphic>
          <a:graphicData uri="http://schemas.openxmlformats.org/drawingml/2006/table">
            <a:tbl>
              <a:tblPr/>
              <a:tblGrid>
                <a:gridCol w="3127454">
                  <a:extLst>
                    <a:ext uri="{9D8B030D-6E8A-4147-A177-3AD203B41FA5}">
                      <a16:colId xmlns:a16="http://schemas.microsoft.com/office/drawing/2014/main" val="1036603153"/>
                    </a:ext>
                  </a:extLst>
                </a:gridCol>
                <a:gridCol w="4682246">
                  <a:extLst>
                    <a:ext uri="{9D8B030D-6E8A-4147-A177-3AD203B41FA5}">
                      <a16:colId xmlns:a16="http://schemas.microsoft.com/office/drawing/2014/main" val="976780931"/>
                    </a:ext>
                  </a:extLst>
                </a:gridCol>
              </a:tblGrid>
              <a:tr h="39932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Value</a:t>
                      </a:r>
                    </a:p>
                  </a:txBody>
                  <a:tcPr marL="129409" marR="64705" marT="64705" marB="64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Description</a:t>
                      </a:r>
                    </a:p>
                  </a:txBody>
                  <a:tcPr marL="64705" marR="64705" marT="64705" marB="64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152504"/>
                  </a:ext>
                </a:extLst>
              </a:tr>
              <a:tr h="91274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application/x-www-form-urlencoded</a:t>
                      </a:r>
                    </a:p>
                  </a:txBody>
                  <a:tcPr marL="129409" marR="64705" marT="64705" marB="64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Default. All characters are encoded before sent (spaces are converted to "+" symbols, and special characters are converted to ASCII HEX values)</a:t>
                      </a:r>
                    </a:p>
                  </a:txBody>
                  <a:tcPr marL="64705" marR="64705" marT="64705" marB="64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928894"/>
                  </a:ext>
                </a:extLst>
              </a:tr>
              <a:tr h="91274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multipart/form-data</a:t>
                      </a:r>
                    </a:p>
                  </a:txBody>
                  <a:tcPr marL="129409" marR="64705" marT="64705" marB="64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No characters are encoded. This value is required when you are using forms that have a file upload control</a:t>
                      </a:r>
                    </a:p>
                  </a:txBody>
                  <a:tcPr marL="64705" marR="64705" marT="64705" marB="64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015386"/>
                  </a:ext>
                </a:extLst>
              </a:tr>
              <a:tr h="65603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text/plain</a:t>
                      </a:r>
                    </a:p>
                  </a:txBody>
                  <a:tcPr marL="129409" marR="64705" marT="64705" marB="64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Spaces are converted to "+" symbols, but no special characters are encoded</a:t>
                      </a:r>
                    </a:p>
                  </a:txBody>
                  <a:tcPr marL="64705" marR="64705" marT="64705" marB="6470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706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5406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Explanation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088514"/>
            <a:ext cx="873741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is_uploaded_file ( string $filename ) : bool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It is PHP function.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Returns TRUE on success or FALSE on failure.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Returns TRUE if the file named by filename was uploaded via HTTP POST.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This is useful to help ensure that a malicious user hasn't tried to trick the script into working on files upon which it should not be working.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For proper working, the function is_uploaded_file() needs an argument like </a:t>
            </a:r>
            <a:r>
              <a:rPr lang="en-US">
                <a:solidFill>
                  <a:schemeClr val="bg2">
                    <a:lumMod val="50000"/>
                  </a:schemeClr>
                </a:solidFill>
              </a:rPr>
              <a:t>$_FILES['</a:t>
            </a:r>
            <a:r>
              <a:rPr lang="en-US" err="1">
                <a:solidFill>
                  <a:schemeClr val="bg2">
                    <a:lumMod val="50000"/>
                  </a:schemeClr>
                </a:solidFill>
              </a:rPr>
              <a:t>userfile</a:t>
            </a:r>
            <a:r>
              <a:rPr lang="en-US">
                <a:solidFill>
                  <a:schemeClr val="bg2">
                    <a:lumMod val="50000"/>
                  </a:schemeClr>
                </a:solidFill>
              </a:rPr>
              <a:t>']['</a:t>
            </a:r>
            <a:r>
              <a:rPr lang="en-US" err="1">
                <a:solidFill>
                  <a:schemeClr val="bg2">
                    <a:lumMod val="50000"/>
                  </a:schemeClr>
                </a:solidFill>
              </a:rPr>
              <a:t>tmp_name</a:t>
            </a:r>
            <a:r>
              <a:rPr lang="en-US">
                <a:solidFill>
                  <a:schemeClr val="bg2">
                    <a:lumMod val="50000"/>
                  </a:schemeClr>
                </a:solidFill>
              </a:rPr>
              <a:t>']</a:t>
            </a:r>
            <a:r>
              <a:rPr lang="en-US"/>
              <a:t>, - the name of the uploaded file on the client's machine $_FILES['</a:t>
            </a:r>
            <a:r>
              <a:rPr lang="en-US" err="1"/>
              <a:t>userfile</a:t>
            </a:r>
            <a:r>
              <a:rPr lang="en-US"/>
              <a:t>']['name'] does not work.</a:t>
            </a:r>
          </a:p>
          <a:p>
            <a:endParaRPr lang="en-US"/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addslashes($string)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The addslashes() function accepts only one parameter $string which specifies the input string which is needed to be escaped.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It returns the escaped string with backslashes in front of the pre-defined characters which is passed in the parameter.</a:t>
            </a:r>
          </a:p>
          <a:p>
            <a:r>
              <a:rPr lang="en-US"/>
              <a:t>Examples:</a:t>
            </a:r>
          </a:p>
          <a:p>
            <a:r>
              <a:rPr lang="en-US"/>
              <a:t>Input : $string = "Geek's"</a:t>
            </a:r>
          </a:p>
          <a:p>
            <a:r>
              <a:rPr lang="en-US"/>
              <a:t>Output : Geek\'s</a:t>
            </a:r>
          </a:p>
          <a:p>
            <a:r>
              <a:rPr lang="en-US"/>
              <a:t>Input : $string='twinkle loves "coding"'</a:t>
            </a:r>
          </a:p>
          <a:p>
            <a:r>
              <a:rPr lang="en-US"/>
              <a:t>Output : twinkle loves \"coding\"</a:t>
            </a:r>
          </a:p>
        </p:txBody>
      </p:sp>
    </p:spTree>
    <p:extLst>
      <p:ext uri="{BB962C8B-B14F-4D97-AF65-F5344CB8AC3E}">
        <p14:creationId xmlns:p14="http://schemas.microsoft.com/office/powerpoint/2010/main" val="5360870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Explanation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088514"/>
            <a:ext cx="873741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chemeClr val="bg2">
                    <a:lumMod val="50000"/>
                  </a:schemeClr>
                </a:solidFill>
              </a:rPr>
              <a:t>getimagesize</a:t>
            </a:r>
            <a:r>
              <a:rPr lang="en-US">
                <a:solidFill>
                  <a:schemeClr val="bg2">
                    <a:lumMod val="50000"/>
                  </a:schemeClr>
                </a:solidFill>
              </a:rPr>
              <a:t>( $filename, $</a:t>
            </a:r>
            <a:r>
              <a:rPr lang="en-US" err="1">
                <a:solidFill>
                  <a:schemeClr val="bg2">
                    <a:lumMod val="50000"/>
                  </a:schemeClr>
                </a:solidFill>
              </a:rPr>
              <a:t>image_info</a:t>
            </a:r>
            <a:r>
              <a:rPr lang="en-US">
                <a:solidFill>
                  <a:schemeClr val="bg2">
                    <a:lumMod val="50000"/>
                  </a:schemeClr>
                </a:solidFill>
              </a:rPr>
              <a:t> )</a:t>
            </a:r>
          </a:p>
          <a:p>
            <a:endParaRPr lang="en-US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The </a:t>
            </a:r>
            <a:r>
              <a:rPr lang="en-US" err="1"/>
              <a:t>getimagesize</a:t>
            </a:r>
            <a:r>
              <a:rPr lang="en-US"/>
              <a:t>() function in PHP is an inbuilt function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used to get the size of an image.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This function accepts the filename as a parameter and determines the image size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returns the dimensions with the</a:t>
            </a:r>
            <a:r>
              <a:rPr lang="en-US">
                <a:solidFill>
                  <a:schemeClr val="bg2">
                    <a:lumMod val="50000"/>
                  </a:schemeClr>
                </a:solidFill>
              </a:rPr>
              <a:t> file type and height/width</a:t>
            </a:r>
            <a:r>
              <a:rPr lang="en-US"/>
              <a:t> of image.</a:t>
            </a:r>
          </a:p>
          <a:p>
            <a:endParaRPr lang="en-US"/>
          </a:p>
          <a:p>
            <a:r>
              <a:rPr lang="en-US"/>
              <a:t>Example:</a:t>
            </a:r>
          </a:p>
          <a:p>
            <a:r>
              <a:rPr lang="en-US"/>
              <a:t>&lt;?php </a:t>
            </a:r>
          </a:p>
          <a:p>
            <a:r>
              <a:rPr lang="en-US"/>
              <a:t>$</a:t>
            </a:r>
            <a:r>
              <a:rPr lang="en-US" err="1"/>
              <a:t>image_info</a:t>
            </a:r>
            <a:r>
              <a:rPr lang="en-US"/>
              <a:t> = </a:t>
            </a:r>
            <a:r>
              <a:rPr lang="en-US" err="1"/>
              <a:t>getimagesize</a:t>
            </a:r>
            <a:r>
              <a:rPr lang="en-US"/>
              <a:t>(“myimage.png"); </a:t>
            </a:r>
          </a:p>
          <a:p>
            <a:r>
              <a:rPr lang="en-US" err="1"/>
              <a:t>print_r</a:t>
            </a:r>
            <a:r>
              <a:rPr lang="en-US"/>
              <a:t>($</a:t>
            </a:r>
            <a:r>
              <a:rPr lang="en-US" err="1"/>
              <a:t>image_info</a:t>
            </a:r>
            <a:r>
              <a:rPr lang="en-US"/>
              <a:t>); </a:t>
            </a:r>
          </a:p>
          <a:p>
            <a:r>
              <a:rPr lang="en-US"/>
              <a:t>?&gt; </a:t>
            </a:r>
          </a:p>
          <a:p>
            <a:r>
              <a:rPr lang="en-US"/>
              <a:t>Result:</a:t>
            </a:r>
          </a:p>
          <a:p>
            <a:r>
              <a:rPr lang="en-US"/>
              <a:t>Array ( [0] =&gt; 667 </a:t>
            </a:r>
          </a:p>
          <a:p>
            <a:r>
              <a:rPr lang="en-US"/>
              <a:t>        [1] =&gt; 184 </a:t>
            </a:r>
          </a:p>
          <a:p>
            <a:r>
              <a:rPr lang="en-US"/>
              <a:t>        [2] =&gt; 3 </a:t>
            </a:r>
          </a:p>
          <a:p>
            <a:r>
              <a:rPr lang="en-US"/>
              <a:t>        [3] =&gt; width="667" height="184" </a:t>
            </a:r>
          </a:p>
          <a:p>
            <a:r>
              <a:rPr lang="en-US"/>
              <a:t>        [bits] =&gt; 8 </a:t>
            </a:r>
          </a:p>
          <a:p>
            <a:r>
              <a:rPr lang="en-US"/>
              <a:t>        [mime] =&gt; image/</a:t>
            </a:r>
            <a:r>
              <a:rPr lang="en-US" err="1"/>
              <a:t>png</a:t>
            </a:r>
            <a:r>
              <a:rPr lang="en-US"/>
              <a:t> )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805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Example: Retrieve Image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94047" y="841807"/>
            <a:ext cx="873741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&lt;?php</a:t>
            </a:r>
          </a:p>
          <a:p>
            <a:r>
              <a:rPr lang="en-US"/>
              <a:t>$</a:t>
            </a:r>
            <a:r>
              <a:rPr lang="en-US" err="1"/>
              <a:t>servername</a:t>
            </a:r>
            <a:r>
              <a:rPr lang="en-US"/>
              <a:t> = "localhost";</a:t>
            </a:r>
          </a:p>
          <a:p>
            <a:r>
              <a:rPr lang="en-US"/>
              <a:t>$username = "root";</a:t>
            </a:r>
          </a:p>
          <a:p>
            <a:r>
              <a:rPr lang="en-US"/>
              <a:t>$password = "";</a:t>
            </a:r>
          </a:p>
          <a:p>
            <a:r>
              <a:rPr lang="en-US"/>
              <a:t>$</a:t>
            </a:r>
            <a:r>
              <a:rPr lang="en-US" err="1"/>
              <a:t>dbname</a:t>
            </a:r>
            <a:r>
              <a:rPr lang="en-US"/>
              <a:t> = "</a:t>
            </a:r>
            <a:r>
              <a:rPr lang="en-US" err="1"/>
              <a:t>myDB</a:t>
            </a:r>
            <a:r>
              <a:rPr lang="en-US"/>
              <a:t>";</a:t>
            </a:r>
          </a:p>
          <a:p>
            <a:r>
              <a:rPr lang="en-US"/>
              <a:t>$conn = new </a:t>
            </a:r>
            <a:r>
              <a:rPr lang="en-US" err="1"/>
              <a:t>mysqli</a:t>
            </a:r>
            <a:r>
              <a:rPr lang="en-US"/>
              <a:t>($</a:t>
            </a:r>
            <a:r>
              <a:rPr lang="en-US" err="1"/>
              <a:t>servername</a:t>
            </a:r>
            <a:r>
              <a:rPr lang="en-US"/>
              <a:t>, $username, $password, $</a:t>
            </a:r>
            <a:r>
              <a:rPr lang="en-US" err="1"/>
              <a:t>dbname</a:t>
            </a:r>
            <a:r>
              <a:rPr lang="en-US"/>
              <a:t>);</a:t>
            </a:r>
          </a:p>
          <a:p>
            <a:r>
              <a:rPr lang="en-US"/>
              <a:t>if ($conn-&gt;</a:t>
            </a:r>
            <a:r>
              <a:rPr lang="en-US" err="1"/>
              <a:t>connect_error</a:t>
            </a:r>
            <a:r>
              <a:rPr lang="en-US"/>
              <a:t>) {die("Connection failed: " . $conn-&gt;</a:t>
            </a:r>
            <a:r>
              <a:rPr lang="en-US" err="1"/>
              <a:t>connect_error</a:t>
            </a:r>
            <a:r>
              <a:rPr lang="en-US"/>
              <a:t>);} </a:t>
            </a:r>
          </a:p>
          <a:p>
            <a:endParaRPr lang="en-US"/>
          </a:p>
          <a:p>
            <a:r>
              <a:rPr lang="en-US"/>
              <a:t> $</a:t>
            </a:r>
            <a:r>
              <a:rPr lang="en-US" err="1"/>
              <a:t>sql</a:t>
            </a:r>
            <a:r>
              <a:rPr lang="en-US"/>
              <a:t> = "SELECT </a:t>
            </a:r>
            <a:r>
              <a:rPr lang="en-US" err="1"/>
              <a:t>imageType,imageData</a:t>
            </a:r>
            <a:r>
              <a:rPr lang="en-US"/>
              <a:t> FROM Users WHERE Id=3";</a:t>
            </a:r>
          </a:p>
          <a:p>
            <a:r>
              <a:rPr lang="en-US"/>
              <a:t>$result = $conn-&gt;query($</a:t>
            </a:r>
            <a:r>
              <a:rPr lang="en-US" err="1"/>
              <a:t>sql</a:t>
            </a:r>
            <a:r>
              <a:rPr lang="en-US"/>
              <a:t>);</a:t>
            </a:r>
          </a:p>
          <a:p>
            <a:r>
              <a:rPr lang="en-US"/>
              <a:t>if ($result-&gt;</a:t>
            </a:r>
            <a:r>
              <a:rPr lang="en-US" err="1"/>
              <a:t>num_rows</a:t>
            </a:r>
            <a:r>
              <a:rPr lang="en-US"/>
              <a:t> &gt; 0) {</a:t>
            </a:r>
          </a:p>
          <a:p>
            <a:r>
              <a:rPr lang="en-US"/>
              <a:t> while($row = $result-&gt;</a:t>
            </a:r>
            <a:r>
              <a:rPr lang="en-US" err="1"/>
              <a:t>fetch_assoc</a:t>
            </a:r>
            <a:r>
              <a:rPr lang="en-US"/>
              <a:t>()) {</a:t>
            </a:r>
          </a:p>
          <a:p>
            <a:r>
              <a:rPr lang="en-US"/>
              <a:t>header("Content-type: " . $row["</a:t>
            </a:r>
            <a:r>
              <a:rPr lang="en-US" err="1"/>
              <a:t>imageType</a:t>
            </a:r>
            <a:r>
              <a:rPr lang="en-US"/>
              <a:t>"]);</a:t>
            </a:r>
          </a:p>
          <a:p>
            <a:r>
              <a:rPr lang="en-US"/>
              <a:t>echo $row["</a:t>
            </a:r>
            <a:r>
              <a:rPr lang="en-US" err="1"/>
              <a:t>imageData</a:t>
            </a:r>
            <a:r>
              <a:rPr lang="en-US"/>
              <a:t>"];</a:t>
            </a:r>
          </a:p>
          <a:p>
            <a:r>
              <a:rPr lang="en-US"/>
              <a:t>}</a:t>
            </a:r>
          </a:p>
          <a:p>
            <a:r>
              <a:rPr lang="en-US"/>
              <a:t>}</a:t>
            </a:r>
          </a:p>
          <a:p>
            <a:r>
              <a:rPr lang="en-US"/>
              <a:t>else {echo "0 results";}</a:t>
            </a:r>
          </a:p>
          <a:p>
            <a:r>
              <a:rPr lang="en-US"/>
              <a:t>$conn-&gt;close();</a:t>
            </a:r>
          </a:p>
          <a:p>
            <a:r>
              <a:rPr lang="en-US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905460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Prepared Statement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T</a:t>
            </a:r>
            <a:r>
              <a:rPr lang="en-FI"/>
              <a:t>opic sub heading..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4339" y="1975229"/>
            <a:ext cx="86139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The MySQL database supports prepared statements. </a:t>
            </a:r>
          </a:p>
          <a:p>
            <a:r>
              <a:rPr lang="en-US" sz="2800"/>
              <a:t>A prepared statement is a feature used to </a:t>
            </a:r>
            <a:r>
              <a:rPr lang="en-US" sz="2800">
                <a:solidFill>
                  <a:srgbClr val="FF0000"/>
                </a:solidFill>
              </a:rPr>
              <a:t>execute the same </a:t>
            </a:r>
            <a:r>
              <a:rPr lang="en-US" sz="2800"/>
              <a:t>(or similar) SQL statements repeatedly with </a:t>
            </a:r>
            <a:r>
              <a:rPr lang="en-US" sz="2800">
                <a:solidFill>
                  <a:srgbClr val="FF0000"/>
                </a:solidFill>
              </a:rPr>
              <a:t>high efficiency</a:t>
            </a:r>
            <a:r>
              <a:rPr lang="en-US" sz="2800"/>
              <a:t>.</a:t>
            </a:r>
          </a:p>
          <a:p>
            <a:r>
              <a:rPr lang="en-US" sz="2800"/>
              <a:t>Prepared statements are very useful against </a:t>
            </a:r>
            <a:r>
              <a:rPr lang="en-US" sz="2800">
                <a:solidFill>
                  <a:srgbClr val="FF0000"/>
                </a:solidFill>
              </a:rPr>
              <a:t>SQL injections</a:t>
            </a:r>
            <a:r>
              <a:rPr lang="en-US" sz="28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51843" y="1743399"/>
            <a:ext cx="864031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MySQL - </a:t>
            </a:r>
            <a:r>
              <a:rPr lang="en-US" sz="2800">
                <a:hlinkClick r:id="rId2"/>
              </a:rPr>
              <a:t>www.mysql.com</a:t>
            </a: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W3Schools Online Web Tutorials- </a:t>
            </a:r>
            <a:r>
              <a:rPr lang="en-US" sz="2800">
                <a:hlinkClick r:id="rId3"/>
              </a:rPr>
              <a:t>www.w3schools.com</a:t>
            </a:r>
            <a:endParaRPr 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PHP Manual - </a:t>
            </a:r>
            <a:r>
              <a:rPr lang="en-US" sz="2800">
                <a:hlinkClick r:id="rId4"/>
              </a:rPr>
              <a:t>www.php.net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65759" y="1605903"/>
            <a:ext cx="84124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err="1"/>
              <a:t>Sams</a:t>
            </a:r>
            <a:r>
              <a:rPr lang="en-US" sz="2400"/>
              <a:t> Teach Yourself Ajax JavaScript and PHP All in One; Phil Ballard and Michael Moncur;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err="1"/>
              <a:t>Sams</a:t>
            </a:r>
            <a:r>
              <a:rPr lang="en-US" sz="2400"/>
              <a:t> Publishing; 2010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JavaScript Phrasebook; Christian Wenz; </a:t>
            </a:r>
            <a:r>
              <a:rPr lang="en-US" sz="2400" err="1"/>
              <a:t>Sams</a:t>
            </a:r>
            <a:r>
              <a:rPr lang="en-US" sz="2400"/>
              <a:t> Publishing; 2007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PHP and MySQL Web Development, 4/E; Luke Welling and Laura Thomson; </a:t>
            </a:r>
            <a:r>
              <a:rPr lang="en-US" sz="2400" err="1"/>
              <a:t>AddisonWesley</a:t>
            </a:r>
            <a:r>
              <a:rPr lang="en-US" sz="2400"/>
              <a:t> Professional; 2009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JavaScript for Programmers Paul J. </a:t>
            </a:r>
            <a:r>
              <a:rPr lang="en-US" sz="2400" err="1"/>
              <a:t>Deitel</a:t>
            </a:r>
            <a:r>
              <a:rPr lang="en-US" sz="2400"/>
              <a:t> and Harvey M. </a:t>
            </a:r>
            <a:r>
              <a:rPr lang="en-US" sz="2400" err="1"/>
              <a:t>Deitel</a:t>
            </a:r>
            <a:r>
              <a:rPr lang="en-US" sz="2400"/>
              <a:t>; Prentice Hall; 2009</a:t>
            </a:r>
            <a:endParaRPr lang="en-FI" sz="240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Prepared Statement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Work flow</a:t>
            </a:r>
            <a:endParaRPr lang="en-FI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65049" y="1975229"/>
            <a:ext cx="8613901" cy="42165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/>
              <a:t>Prepared statements basically work like this:</a:t>
            </a:r>
          </a:p>
          <a:p>
            <a:r>
              <a:rPr lang="en-US" sz="2400">
                <a:solidFill>
                  <a:schemeClr val="tx1"/>
                </a:solidFill>
              </a:rPr>
              <a:t>1. </a:t>
            </a:r>
            <a:r>
              <a:rPr lang="en-US" sz="2400">
                <a:solidFill>
                  <a:schemeClr val="bg2">
                    <a:lumMod val="50000"/>
                  </a:schemeClr>
                </a:solidFill>
              </a:rPr>
              <a:t>Prepare: </a:t>
            </a:r>
            <a:r>
              <a:rPr lang="en-US" sz="2400"/>
              <a:t>An SQL statement template is created and sent to the database. Certain values are left </a:t>
            </a:r>
            <a:r>
              <a:rPr lang="en-US" sz="2400">
                <a:solidFill>
                  <a:srgbClr val="FF0000"/>
                </a:solidFill>
              </a:rPr>
              <a:t>unspecified</a:t>
            </a:r>
            <a:r>
              <a:rPr lang="en-US" sz="2400"/>
              <a:t>, called parameters (labeled "?"). Example: INSERT INTO </a:t>
            </a:r>
            <a:r>
              <a:rPr lang="en-US" sz="2400" err="1"/>
              <a:t>MyGuests</a:t>
            </a:r>
            <a:r>
              <a:rPr lang="en-US" sz="2400"/>
              <a:t> VALUES(?, ?, ?)</a:t>
            </a:r>
          </a:p>
          <a:p>
            <a:r>
              <a:rPr lang="en-US" sz="2400"/>
              <a:t>2. The database parses, compiles, and performs query </a:t>
            </a:r>
            <a:r>
              <a:rPr lang="en-US" sz="2400">
                <a:solidFill>
                  <a:srgbClr val="FF0000"/>
                </a:solidFill>
              </a:rPr>
              <a:t>optimization</a:t>
            </a:r>
            <a:r>
              <a:rPr lang="en-US" sz="2400"/>
              <a:t> on the SQL statement template, and stores the result without executing it</a:t>
            </a:r>
          </a:p>
          <a:p>
            <a:r>
              <a:rPr lang="en-US" sz="2400"/>
              <a:t>3. </a:t>
            </a:r>
            <a:r>
              <a:rPr lang="en-US" sz="2400">
                <a:solidFill>
                  <a:schemeClr val="bg2">
                    <a:lumMod val="50000"/>
                  </a:schemeClr>
                </a:solidFill>
              </a:rPr>
              <a:t>Execute: </a:t>
            </a:r>
            <a:r>
              <a:rPr lang="en-US" sz="2400"/>
              <a:t>At a later time, the application </a:t>
            </a:r>
            <a:r>
              <a:rPr lang="en-US" sz="2400">
                <a:solidFill>
                  <a:srgbClr val="FF0000"/>
                </a:solidFill>
              </a:rPr>
              <a:t>binds</a:t>
            </a:r>
            <a:r>
              <a:rPr lang="en-US" sz="2400"/>
              <a:t> the values to the parameters, and the database executes the statement. The application may execute the statement as many times as it wants with different values</a:t>
            </a:r>
          </a:p>
        </p:txBody>
      </p:sp>
    </p:spTree>
    <p:extLst>
      <p:ext uri="{BB962C8B-B14F-4D97-AF65-F5344CB8AC3E}">
        <p14:creationId xmlns:p14="http://schemas.microsoft.com/office/powerpoint/2010/main" val="3122717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Prepared Statement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Advantages </a:t>
            </a:r>
            <a:endParaRPr lang="en-FI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65049" y="1975229"/>
            <a:ext cx="8613901" cy="4585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/>
              <a:t>Prepared statements have three main advantages: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Prepared statements </a:t>
            </a:r>
            <a:r>
              <a:rPr lang="en-US" sz="2400">
                <a:solidFill>
                  <a:srgbClr val="FF0000"/>
                </a:solidFill>
              </a:rPr>
              <a:t>reduce parsing </a:t>
            </a:r>
            <a:r>
              <a:rPr lang="en-US" sz="2400"/>
              <a:t>time as the preparation on the query is done only once (although the statement is executed multiple times)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Bound parameters </a:t>
            </a:r>
            <a:r>
              <a:rPr lang="en-US" sz="2400">
                <a:solidFill>
                  <a:srgbClr val="FF0000"/>
                </a:solidFill>
              </a:rPr>
              <a:t>minimize bandwidth </a:t>
            </a:r>
            <a:r>
              <a:rPr lang="en-US" sz="2400"/>
              <a:t>to the server as you need send only the parameters each time, and not the whole query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Prepared statements are very useful against SQL injections, because parameter values, which are transmitted later using a different protocol, need not be correctly escaped. If the original statement template is not derived from external input, SQL injection cannot occur.</a:t>
            </a:r>
          </a:p>
        </p:txBody>
      </p:sp>
    </p:spTree>
    <p:extLst>
      <p:ext uri="{BB962C8B-B14F-4D97-AF65-F5344CB8AC3E}">
        <p14:creationId xmlns:p14="http://schemas.microsoft.com/office/powerpoint/2010/main" val="3148395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51843" y="1088514"/>
            <a:ext cx="889215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&lt;?php</a:t>
            </a:r>
          </a:p>
          <a:p>
            <a:r>
              <a:rPr lang="en-US" sz="1200"/>
              <a:t>$</a:t>
            </a:r>
            <a:r>
              <a:rPr lang="en-US" sz="1200" err="1"/>
              <a:t>servername</a:t>
            </a:r>
            <a:r>
              <a:rPr lang="en-US" sz="1200"/>
              <a:t> = "localhost";</a:t>
            </a:r>
          </a:p>
          <a:p>
            <a:r>
              <a:rPr lang="en-US" sz="1200"/>
              <a:t>$username = “root";</a:t>
            </a:r>
          </a:p>
          <a:p>
            <a:r>
              <a:rPr lang="en-US" sz="1200"/>
              <a:t>$password = "";</a:t>
            </a:r>
          </a:p>
          <a:p>
            <a:r>
              <a:rPr lang="en-US" sz="1200"/>
              <a:t>$</a:t>
            </a:r>
            <a:r>
              <a:rPr lang="en-US" sz="1200" err="1"/>
              <a:t>dbname</a:t>
            </a:r>
            <a:r>
              <a:rPr lang="en-US" sz="1200"/>
              <a:t> = "</a:t>
            </a:r>
            <a:r>
              <a:rPr lang="en-US" sz="1200" err="1"/>
              <a:t>myDB</a:t>
            </a:r>
            <a:r>
              <a:rPr lang="en-US" sz="1200"/>
              <a:t>";</a:t>
            </a:r>
          </a:p>
          <a:p>
            <a:r>
              <a:rPr lang="en-US" sz="1200"/>
              <a:t>$conn = new </a:t>
            </a:r>
            <a:r>
              <a:rPr lang="en-US" sz="1200" err="1"/>
              <a:t>mysqli</a:t>
            </a:r>
            <a:r>
              <a:rPr lang="en-US" sz="1200"/>
              <a:t>($</a:t>
            </a:r>
            <a:r>
              <a:rPr lang="en-US" sz="1200" err="1"/>
              <a:t>servername</a:t>
            </a:r>
            <a:r>
              <a:rPr lang="en-US" sz="1200"/>
              <a:t>, $username, $password, $</a:t>
            </a:r>
            <a:r>
              <a:rPr lang="en-US" sz="1200" err="1"/>
              <a:t>dbname</a:t>
            </a:r>
            <a:r>
              <a:rPr lang="en-US" sz="1200"/>
              <a:t>);</a:t>
            </a:r>
          </a:p>
          <a:p>
            <a:r>
              <a:rPr lang="en-US" sz="1200"/>
              <a:t>if ($conn-&gt;</a:t>
            </a:r>
            <a:r>
              <a:rPr lang="en-US" sz="1200" err="1"/>
              <a:t>connect_error</a:t>
            </a:r>
            <a:r>
              <a:rPr lang="en-US" sz="1200"/>
              <a:t>) {    die("Connection failed: " . $conn-&gt;</a:t>
            </a:r>
            <a:r>
              <a:rPr lang="en-US" sz="1200" err="1"/>
              <a:t>connect_error</a:t>
            </a:r>
            <a:r>
              <a:rPr lang="en-US" sz="1200"/>
              <a:t>);}</a:t>
            </a:r>
          </a:p>
          <a:p>
            <a:r>
              <a:rPr lang="en-US" sz="1200"/>
              <a:t>$</a:t>
            </a:r>
            <a:r>
              <a:rPr lang="en-US" sz="1200" err="1"/>
              <a:t>stmt</a:t>
            </a:r>
            <a:r>
              <a:rPr lang="en-US" sz="1200"/>
              <a:t> = $conn-&gt;</a:t>
            </a:r>
            <a:r>
              <a:rPr lang="en-US" sz="1200">
                <a:solidFill>
                  <a:srgbClr val="0070C0"/>
                </a:solidFill>
              </a:rPr>
              <a:t>prepare</a:t>
            </a:r>
            <a:r>
              <a:rPr lang="en-US" sz="1200"/>
              <a:t>("INSERT INTO Users (</a:t>
            </a:r>
            <a:r>
              <a:rPr lang="en-US" sz="1200" err="1"/>
              <a:t>firstname</a:t>
            </a:r>
            <a:r>
              <a:rPr lang="en-US" sz="1200"/>
              <a:t>, </a:t>
            </a:r>
            <a:r>
              <a:rPr lang="en-US" sz="1200" err="1"/>
              <a:t>lastname</a:t>
            </a:r>
            <a:r>
              <a:rPr lang="en-US" sz="1200"/>
              <a:t>, email) VALUES (?, ?, ?)"); // </a:t>
            </a:r>
            <a:r>
              <a:rPr lang="en-US" sz="1200">
                <a:solidFill>
                  <a:srgbClr val="FF0000"/>
                </a:solidFill>
              </a:rPr>
              <a:t>prepare and bind</a:t>
            </a:r>
            <a:endParaRPr lang="en-US" sz="1200"/>
          </a:p>
          <a:p>
            <a:r>
              <a:rPr lang="en-US" sz="1200"/>
              <a:t>$</a:t>
            </a:r>
            <a:r>
              <a:rPr lang="en-US" sz="1200" err="1"/>
              <a:t>stmt</a:t>
            </a:r>
            <a:r>
              <a:rPr lang="en-US" sz="1200"/>
              <a:t>-&gt;</a:t>
            </a:r>
            <a:r>
              <a:rPr lang="en-US" sz="1200" err="1">
                <a:solidFill>
                  <a:srgbClr val="0070C0"/>
                </a:solidFill>
              </a:rPr>
              <a:t>bind_param</a:t>
            </a:r>
            <a:r>
              <a:rPr lang="en-US" sz="1200"/>
              <a:t>("</a:t>
            </a:r>
            <a:r>
              <a:rPr lang="en-US" sz="1200" err="1"/>
              <a:t>sss</a:t>
            </a:r>
            <a:r>
              <a:rPr lang="en-US" sz="1200"/>
              <a:t>", $</a:t>
            </a:r>
            <a:r>
              <a:rPr lang="en-US" sz="1200" err="1"/>
              <a:t>firstname</a:t>
            </a:r>
            <a:r>
              <a:rPr lang="en-US" sz="1200"/>
              <a:t>, $</a:t>
            </a:r>
            <a:r>
              <a:rPr lang="en-US" sz="1200" err="1"/>
              <a:t>lastname</a:t>
            </a:r>
            <a:r>
              <a:rPr lang="en-US" sz="1200"/>
              <a:t>, $email);</a:t>
            </a:r>
            <a:endParaRPr lang="en-US" sz="1200">
              <a:solidFill>
                <a:srgbClr val="FF0000"/>
              </a:solidFill>
            </a:endParaRPr>
          </a:p>
          <a:p>
            <a:r>
              <a:rPr lang="en-US" sz="1200">
                <a:solidFill>
                  <a:srgbClr val="FF0000"/>
                </a:solidFill>
              </a:rPr>
              <a:t>// set parameters and execute</a:t>
            </a:r>
          </a:p>
          <a:p>
            <a:r>
              <a:rPr lang="en-US" sz="1200"/>
              <a:t>$</a:t>
            </a:r>
            <a:r>
              <a:rPr lang="en-US" sz="1200" err="1"/>
              <a:t>firstname</a:t>
            </a:r>
            <a:r>
              <a:rPr lang="en-US" sz="1200"/>
              <a:t> = "John";</a:t>
            </a:r>
          </a:p>
          <a:p>
            <a:r>
              <a:rPr lang="en-US" sz="1200"/>
              <a:t>$</a:t>
            </a:r>
            <a:r>
              <a:rPr lang="en-US" sz="1200" err="1"/>
              <a:t>lastname</a:t>
            </a:r>
            <a:r>
              <a:rPr lang="en-US" sz="1200"/>
              <a:t> = "Doe";</a:t>
            </a:r>
          </a:p>
          <a:p>
            <a:r>
              <a:rPr lang="en-US" sz="1200"/>
              <a:t>$email = "john@example.com";</a:t>
            </a:r>
          </a:p>
          <a:p>
            <a:r>
              <a:rPr lang="en-US" sz="1200"/>
              <a:t>$</a:t>
            </a:r>
            <a:r>
              <a:rPr lang="en-US" sz="1200" err="1"/>
              <a:t>stmt</a:t>
            </a:r>
            <a:r>
              <a:rPr lang="en-US" sz="1200"/>
              <a:t>-&gt;execute();</a:t>
            </a:r>
          </a:p>
          <a:p>
            <a:endParaRPr lang="en-US" sz="1200"/>
          </a:p>
          <a:p>
            <a:r>
              <a:rPr lang="en-US" sz="1200"/>
              <a:t>$</a:t>
            </a:r>
            <a:r>
              <a:rPr lang="en-US" sz="1200" err="1"/>
              <a:t>firstname</a:t>
            </a:r>
            <a:r>
              <a:rPr lang="en-US" sz="1200"/>
              <a:t> = "Mary";</a:t>
            </a:r>
          </a:p>
          <a:p>
            <a:r>
              <a:rPr lang="en-US" sz="1200"/>
              <a:t>$</a:t>
            </a:r>
            <a:r>
              <a:rPr lang="en-US" sz="1200" err="1"/>
              <a:t>lastname</a:t>
            </a:r>
            <a:r>
              <a:rPr lang="en-US" sz="1200"/>
              <a:t> = "Moe";</a:t>
            </a:r>
          </a:p>
          <a:p>
            <a:r>
              <a:rPr lang="en-US" sz="1200"/>
              <a:t>$email = "mary@example.com";</a:t>
            </a:r>
          </a:p>
          <a:p>
            <a:r>
              <a:rPr lang="en-US" sz="1200"/>
              <a:t>$</a:t>
            </a:r>
            <a:r>
              <a:rPr lang="en-US" sz="1200" err="1"/>
              <a:t>stmt</a:t>
            </a:r>
            <a:r>
              <a:rPr lang="en-US" sz="1200"/>
              <a:t>-&gt;execute();</a:t>
            </a:r>
          </a:p>
          <a:p>
            <a:endParaRPr lang="en-US" sz="1200"/>
          </a:p>
          <a:p>
            <a:r>
              <a:rPr lang="en-US" sz="1200"/>
              <a:t>$</a:t>
            </a:r>
            <a:r>
              <a:rPr lang="en-US" sz="1200" err="1"/>
              <a:t>firstname</a:t>
            </a:r>
            <a:r>
              <a:rPr lang="en-US" sz="1200"/>
              <a:t> = "Julie";</a:t>
            </a:r>
          </a:p>
          <a:p>
            <a:r>
              <a:rPr lang="en-US" sz="1200"/>
              <a:t>$</a:t>
            </a:r>
            <a:r>
              <a:rPr lang="en-US" sz="1200" err="1"/>
              <a:t>lastname</a:t>
            </a:r>
            <a:r>
              <a:rPr lang="en-US" sz="1200"/>
              <a:t> = "Dooley";</a:t>
            </a:r>
          </a:p>
          <a:p>
            <a:r>
              <a:rPr lang="en-US" sz="1200"/>
              <a:t>$email = "julie@example.com";</a:t>
            </a:r>
          </a:p>
          <a:p>
            <a:r>
              <a:rPr lang="en-US" sz="1200"/>
              <a:t>$</a:t>
            </a:r>
            <a:r>
              <a:rPr lang="en-US" sz="1200" err="1"/>
              <a:t>stmt</a:t>
            </a:r>
            <a:r>
              <a:rPr lang="en-US" sz="1200"/>
              <a:t>-&gt;execute();</a:t>
            </a:r>
          </a:p>
          <a:p>
            <a:endParaRPr lang="en-US" sz="1200"/>
          </a:p>
          <a:p>
            <a:r>
              <a:rPr lang="en-US" sz="1200"/>
              <a:t>echo "New records created successfully";</a:t>
            </a:r>
          </a:p>
          <a:p>
            <a:r>
              <a:rPr lang="en-US" sz="1200"/>
              <a:t>$</a:t>
            </a:r>
            <a:r>
              <a:rPr lang="en-US" sz="1200" err="1"/>
              <a:t>stmt</a:t>
            </a:r>
            <a:r>
              <a:rPr lang="en-US" sz="1200"/>
              <a:t>-&gt;close();</a:t>
            </a:r>
          </a:p>
          <a:p>
            <a:r>
              <a:rPr lang="en-US" sz="1200"/>
              <a:t>$conn-&gt;close();</a:t>
            </a:r>
          </a:p>
          <a:p>
            <a:r>
              <a:rPr lang="en-US" sz="120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573683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Explanation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51843" y="1552748"/>
            <a:ext cx="88921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2">
                    <a:lumMod val="50000"/>
                  </a:schemeClr>
                </a:solidFill>
              </a:rPr>
              <a:t>"INSERT INTO </a:t>
            </a:r>
            <a:r>
              <a:rPr lang="en-US" sz="2400" err="1">
                <a:solidFill>
                  <a:schemeClr val="bg2">
                    <a:lumMod val="50000"/>
                  </a:schemeClr>
                </a:solidFill>
              </a:rPr>
              <a:t>MyGuests</a:t>
            </a:r>
            <a:r>
              <a:rPr lang="en-US" sz="2400">
                <a:solidFill>
                  <a:schemeClr val="bg2">
                    <a:lumMod val="50000"/>
                  </a:schemeClr>
                </a:solidFill>
              </a:rPr>
              <a:t> (</a:t>
            </a:r>
            <a:r>
              <a:rPr lang="en-US" sz="2400" err="1">
                <a:solidFill>
                  <a:schemeClr val="bg2">
                    <a:lumMod val="50000"/>
                  </a:schemeClr>
                </a:solidFill>
              </a:rPr>
              <a:t>firstname</a:t>
            </a:r>
            <a:r>
              <a:rPr lang="en-US" sz="240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sz="2400" err="1">
                <a:solidFill>
                  <a:schemeClr val="bg2">
                    <a:lumMod val="50000"/>
                  </a:schemeClr>
                </a:solidFill>
              </a:rPr>
              <a:t>lastname</a:t>
            </a:r>
            <a:r>
              <a:rPr lang="en-US" sz="2400">
                <a:solidFill>
                  <a:schemeClr val="bg2">
                    <a:lumMod val="50000"/>
                  </a:schemeClr>
                </a:solidFill>
              </a:rPr>
              <a:t>, email) VALUES (?, ?, ?)"</a:t>
            </a:r>
          </a:p>
          <a:p>
            <a:r>
              <a:rPr lang="en-US" sz="2400"/>
              <a:t>question mark (</a:t>
            </a:r>
            <a:r>
              <a:rPr lang="en-US" sz="2400">
                <a:solidFill>
                  <a:srgbClr val="FF0000"/>
                </a:solidFill>
              </a:rPr>
              <a:t>?</a:t>
            </a:r>
            <a:r>
              <a:rPr lang="en-US" sz="2400"/>
              <a:t>) represents the substitute of an integer, string, double or blob value data type.</a:t>
            </a:r>
          </a:p>
          <a:p>
            <a:endParaRPr lang="en-US" sz="2400"/>
          </a:p>
          <a:p>
            <a:r>
              <a:rPr lang="en-US" sz="2400" err="1">
                <a:solidFill>
                  <a:srgbClr val="FF0000"/>
                </a:solidFill>
              </a:rPr>
              <a:t>bind_param</a:t>
            </a:r>
            <a:r>
              <a:rPr lang="en-US" sz="2400">
                <a:solidFill>
                  <a:srgbClr val="FF0000"/>
                </a:solidFill>
              </a:rPr>
              <a:t>() </a:t>
            </a:r>
            <a:r>
              <a:rPr lang="en-US" sz="2400"/>
              <a:t>function:</a:t>
            </a:r>
          </a:p>
          <a:p>
            <a:r>
              <a:rPr lang="en-US" sz="2400"/>
              <a:t>$</a:t>
            </a:r>
            <a:r>
              <a:rPr lang="en-US" sz="2400" err="1"/>
              <a:t>stmt</a:t>
            </a:r>
            <a:r>
              <a:rPr lang="en-US" sz="2400"/>
              <a:t>-&gt;</a:t>
            </a:r>
            <a:r>
              <a:rPr lang="en-US" sz="2400" err="1">
                <a:solidFill>
                  <a:srgbClr val="FF0000"/>
                </a:solidFill>
              </a:rPr>
              <a:t>bind_param</a:t>
            </a:r>
            <a:r>
              <a:rPr lang="en-US" sz="2400"/>
              <a:t>("</a:t>
            </a:r>
            <a:r>
              <a:rPr lang="en-US" sz="2400" err="1">
                <a:solidFill>
                  <a:schemeClr val="bg2">
                    <a:lumMod val="50000"/>
                  </a:schemeClr>
                </a:solidFill>
              </a:rPr>
              <a:t>sss</a:t>
            </a:r>
            <a:r>
              <a:rPr lang="en-US" sz="2400"/>
              <a:t>", $</a:t>
            </a:r>
            <a:r>
              <a:rPr lang="en-US" sz="2400" err="1"/>
              <a:t>firstname</a:t>
            </a:r>
            <a:r>
              <a:rPr lang="en-US" sz="2400"/>
              <a:t>, $</a:t>
            </a:r>
            <a:r>
              <a:rPr lang="en-US" sz="2400" err="1"/>
              <a:t>lastname</a:t>
            </a:r>
            <a:r>
              <a:rPr lang="en-US" sz="2400"/>
              <a:t>, $email);</a:t>
            </a:r>
          </a:p>
          <a:p>
            <a:r>
              <a:rPr lang="en-US" sz="2400"/>
              <a:t>This function binds the parameters to the SQL query and tells the database what the parameters are. The "</a:t>
            </a:r>
            <a:r>
              <a:rPr lang="en-US" sz="2400" err="1">
                <a:solidFill>
                  <a:srgbClr val="0070C0"/>
                </a:solidFill>
              </a:rPr>
              <a:t>sss</a:t>
            </a:r>
            <a:r>
              <a:rPr lang="en-US" sz="2400"/>
              <a:t>" argument lists the types of data that the parameters are. The </a:t>
            </a:r>
            <a:r>
              <a:rPr lang="en-US" sz="2400">
                <a:solidFill>
                  <a:srgbClr val="0070C0"/>
                </a:solidFill>
              </a:rPr>
              <a:t>s</a:t>
            </a:r>
            <a:r>
              <a:rPr lang="en-US" sz="2400"/>
              <a:t> character tells </a:t>
            </a:r>
            <a:r>
              <a:rPr lang="en-US" sz="2400" err="1"/>
              <a:t>mysql</a:t>
            </a:r>
            <a:r>
              <a:rPr lang="en-US" sz="2400"/>
              <a:t> that the parameter is a string.</a:t>
            </a:r>
          </a:p>
          <a:p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683209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>
                <a:solidFill>
                  <a:schemeClr val="tx1"/>
                </a:solidFill>
              </a:rPr>
              <a:t>Explanation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251843" y="1552748"/>
            <a:ext cx="88921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The argument may be one of four types:</a:t>
            </a:r>
          </a:p>
          <a:p>
            <a:endParaRPr lang="en-US" sz="2400"/>
          </a:p>
          <a:p>
            <a:r>
              <a:rPr lang="en-US" sz="2400" err="1">
                <a:solidFill>
                  <a:srgbClr val="0070C0"/>
                </a:solidFill>
              </a:rPr>
              <a:t>i</a:t>
            </a:r>
            <a:r>
              <a:rPr lang="en-US" sz="2400">
                <a:solidFill>
                  <a:srgbClr val="0070C0"/>
                </a:solidFill>
              </a:rPr>
              <a:t> - integer</a:t>
            </a:r>
          </a:p>
          <a:p>
            <a:r>
              <a:rPr lang="en-US" sz="2400">
                <a:solidFill>
                  <a:srgbClr val="0070C0"/>
                </a:solidFill>
              </a:rPr>
              <a:t>d - double</a:t>
            </a:r>
          </a:p>
          <a:p>
            <a:r>
              <a:rPr lang="en-US" sz="2400">
                <a:solidFill>
                  <a:srgbClr val="0070C0"/>
                </a:solidFill>
              </a:rPr>
              <a:t>s - string</a:t>
            </a:r>
          </a:p>
          <a:p>
            <a:r>
              <a:rPr lang="en-US" sz="2400">
                <a:solidFill>
                  <a:srgbClr val="0070C0"/>
                </a:solidFill>
              </a:rPr>
              <a:t>b - BLOB</a:t>
            </a:r>
          </a:p>
          <a:p>
            <a:r>
              <a:rPr lang="en-US" sz="2400"/>
              <a:t>must have one of these for each parameter.</a:t>
            </a:r>
          </a:p>
          <a:p>
            <a:endParaRPr lang="en-US" sz="2400"/>
          </a:p>
          <a:p>
            <a:r>
              <a:rPr lang="en-US" sz="2400"/>
              <a:t>This is to minimize the risk of SQL injections.</a:t>
            </a:r>
          </a:p>
        </p:txBody>
      </p:sp>
    </p:spTree>
    <p:extLst>
      <p:ext uri="{BB962C8B-B14F-4D97-AF65-F5344CB8AC3E}">
        <p14:creationId xmlns:p14="http://schemas.microsoft.com/office/powerpoint/2010/main" val="3451778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Select Query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267578" y="2005698"/>
            <a:ext cx="855286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The SELECT statement is used to select data from one or more tables:</a:t>
            </a:r>
          </a:p>
          <a:p>
            <a:r>
              <a:rPr lang="en-US" sz="2800">
                <a:solidFill>
                  <a:srgbClr val="0070C0"/>
                </a:solidFill>
              </a:rPr>
              <a:t>SELECT </a:t>
            </a:r>
            <a:r>
              <a:rPr lang="en-US" sz="2800" err="1">
                <a:solidFill>
                  <a:srgbClr val="0070C0"/>
                </a:solidFill>
              </a:rPr>
              <a:t>column_name</a:t>
            </a:r>
            <a:r>
              <a:rPr lang="en-US" sz="2800">
                <a:solidFill>
                  <a:srgbClr val="0070C0"/>
                </a:solidFill>
              </a:rPr>
              <a:t>(s) FROM </a:t>
            </a:r>
            <a:r>
              <a:rPr lang="en-US" sz="2800" err="1">
                <a:solidFill>
                  <a:srgbClr val="0070C0"/>
                </a:solidFill>
              </a:rPr>
              <a:t>table_name</a:t>
            </a:r>
            <a:endParaRPr lang="en-US" sz="280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the * character to select ALL columns from a table:</a:t>
            </a:r>
          </a:p>
          <a:p>
            <a:r>
              <a:rPr lang="en-US" sz="2800">
                <a:solidFill>
                  <a:srgbClr val="0070C0"/>
                </a:solidFill>
              </a:rPr>
              <a:t>SELECT * FROM </a:t>
            </a:r>
            <a:r>
              <a:rPr lang="en-US" sz="2800" err="1">
                <a:solidFill>
                  <a:srgbClr val="0070C0"/>
                </a:solidFill>
              </a:rPr>
              <a:t>table_name</a:t>
            </a:r>
            <a:endParaRPr lang="en-US" sz="2800">
              <a:solidFill>
                <a:srgbClr val="0070C0"/>
              </a:solidFill>
            </a:endParaRPr>
          </a:p>
          <a:p>
            <a:endParaRPr lang="en-US" sz="2800">
              <a:solidFill>
                <a:srgbClr val="0070C0"/>
              </a:solidFill>
            </a:endParaRPr>
          </a:p>
          <a:p>
            <a:r>
              <a:rPr lang="en-US" sz="2800"/>
              <a:t>example selects the id, </a:t>
            </a:r>
            <a:r>
              <a:rPr lang="en-US" sz="2800" err="1"/>
              <a:t>firstname</a:t>
            </a:r>
            <a:r>
              <a:rPr lang="en-US" sz="2800"/>
              <a:t> and </a:t>
            </a:r>
            <a:r>
              <a:rPr lang="en-US" sz="2800" err="1"/>
              <a:t>lastname</a:t>
            </a:r>
            <a:r>
              <a:rPr lang="en-US" sz="2800"/>
              <a:t> columns from the Users table and displays it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3E5BDC5C551145B693F0E5668ABB8D" ma:contentTypeVersion="3" ma:contentTypeDescription="Create a new document." ma:contentTypeScope="" ma:versionID="264a204121950b4e2a600f3c5248fd72">
  <xsd:schema xmlns:xsd="http://www.w3.org/2001/XMLSchema" xmlns:xs="http://www.w3.org/2001/XMLSchema" xmlns:p="http://schemas.microsoft.com/office/2006/metadata/properties" xmlns:ns2="8323ff4e-5af7-4051-9371-eadce3aee04b" targetNamespace="http://schemas.microsoft.com/office/2006/metadata/properties" ma:root="true" ma:fieldsID="9fa8bcd29ede334e0e5723b4a87a0299" ns2:_="">
    <xsd:import namespace="8323ff4e-5af7-4051-9371-eadce3aee0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23ff4e-5af7-4051-9371-eadce3aee0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2DD0839-705E-4ADA-A14C-715AB2474F4F}"/>
</file>

<file path=customXml/itemProps2.xml><?xml version="1.0" encoding="utf-8"?>
<ds:datastoreItem xmlns:ds="http://schemas.openxmlformats.org/officeDocument/2006/customXml" ds:itemID="{AE38EDB3-3F54-48B7-88A4-873721E36B14}"/>
</file>

<file path=customXml/itemProps3.xml><?xml version="1.0" encoding="utf-8"?>
<ds:datastoreItem xmlns:ds="http://schemas.openxmlformats.org/officeDocument/2006/customXml" ds:itemID="{C3428B27-FD37-47DB-A564-513F89870385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0</TotalTime>
  <Words>3291</Words>
  <Application>Microsoft Office PowerPoint</Application>
  <PresentationFormat>On-screen Show (4:3)</PresentationFormat>
  <Paragraphs>341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Corbel</vt:lpstr>
      <vt:lpstr>Wingdings</vt:lpstr>
      <vt:lpstr>Spectrum</vt:lpstr>
      <vt:lpstr>PHP and MySQL Continued</vt:lpstr>
      <vt:lpstr>Lecture Outline</vt:lpstr>
      <vt:lpstr>Prepared Statement</vt:lpstr>
      <vt:lpstr>Prepared Statement</vt:lpstr>
      <vt:lpstr>Prepared Statement</vt:lpstr>
      <vt:lpstr>PowerPoint Presentation</vt:lpstr>
      <vt:lpstr>PowerPoint Presentation</vt:lpstr>
      <vt:lpstr>PowerPoint Presentation</vt:lpstr>
      <vt:lpstr>Select Query </vt:lpstr>
      <vt:lpstr>PowerPoint Presentation</vt:lpstr>
      <vt:lpstr>PowerPoint Presentation</vt:lpstr>
      <vt:lpstr>Filtering data</vt:lpstr>
      <vt:lpstr>PowerPoint Presentation</vt:lpstr>
      <vt:lpstr>PowerPoint Presentation</vt:lpstr>
      <vt:lpstr>Order Data</vt:lpstr>
      <vt:lpstr>PowerPoint Presentation</vt:lpstr>
      <vt:lpstr>PowerPoint Presentation</vt:lpstr>
      <vt:lpstr>Limit Data</vt:lpstr>
      <vt:lpstr>Limit Data</vt:lpstr>
      <vt:lpstr>Update Data</vt:lpstr>
      <vt:lpstr>PowerPoint Presentation</vt:lpstr>
      <vt:lpstr>Delete Data</vt:lpstr>
      <vt:lpstr>PowerPoint Presentation</vt:lpstr>
      <vt:lpstr>Insert Image into Database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Al-Amin</cp:lastModifiedBy>
  <cp:revision>8</cp:revision>
  <dcterms:created xsi:type="dcterms:W3CDTF">2018-12-10T17:20:29Z</dcterms:created>
  <dcterms:modified xsi:type="dcterms:W3CDTF">2024-10-24T15:54:22Z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0x010100A03E5BDC5C551145B693F0E5668ABB8D</vt:lpwstr>
  </property>
</Properties>
</file>