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16"/>
  </p:notesMasterIdLst>
  <p:handoutMasterIdLst>
    <p:handoutMasterId r:id="rId17"/>
  </p:handoutMasterIdLst>
  <p:sldIdLst>
    <p:sldId id="2686" r:id="rId5"/>
    <p:sldId id="2768" r:id="rId6"/>
    <p:sldId id="2737" r:id="rId7"/>
    <p:sldId id="2739" r:id="rId8"/>
    <p:sldId id="2801" r:id="rId9"/>
    <p:sldId id="2758" r:id="rId10"/>
    <p:sldId id="2757" r:id="rId11"/>
    <p:sldId id="2700" r:id="rId12"/>
    <p:sldId id="744" r:id="rId13"/>
    <p:sldId id="2803" r:id="rId14"/>
    <p:sldId id="2802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Schott" initials="MS" lastIdx="1" clrIdx="0">
    <p:extLst>
      <p:ext uri="{19B8F6BF-5375-455C-9EA6-DF929625EA0E}">
        <p15:presenceInfo xmlns:p15="http://schemas.microsoft.com/office/powerpoint/2012/main" userId="S::melanie@agora.io::75b1d6ec-5ca6-4c45-b0c1-68f89fce0bd5" providerId="AD"/>
      </p:ext>
    </p:extLst>
  </p:cmAuthor>
  <p:cmAuthor id="2" name="Regev (Reggie) Yativ" initials="R(Y" lastIdx="3" clrIdx="1">
    <p:extLst>
      <p:ext uri="{19B8F6BF-5375-455C-9EA6-DF929625EA0E}">
        <p15:presenceInfo xmlns:p15="http://schemas.microsoft.com/office/powerpoint/2012/main" userId="S::reggie.yativ@agora.io::3325d147-d33e-45e2-af5b-4b7bcc84d2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DE5"/>
    <a:srgbClr val="5EC6F3"/>
    <a:srgbClr val="0A3F8C"/>
    <a:srgbClr val="00C8FF"/>
    <a:srgbClr val="08367D"/>
    <a:srgbClr val="0944FF"/>
    <a:srgbClr val="000000"/>
    <a:srgbClr val="0094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A66AF-C180-4D88-9AA7-10EC7F9F7F33}" v="1431" dt="2020-05-29T22:48:10.148"/>
    <p1510:client id="{B62E7727-2420-47F9-BD59-18DA2B856181}" v="422" dt="2020-05-29T21:09:41.485"/>
    <p1510:client id="{C8F11649-F565-D2E7-4DDD-1D2F447C89ED}" v="2" dt="2020-03-10T21:27:16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/>
    <p:restoredTop sz="84898"/>
  </p:normalViewPr>
  <p:slideViewPr>
    <p:cSldViewPr>
      <p:cViewPr varScale="1">
        <p:scale>
          <a:sx n="108" d="100"/>
          <a:sy n="108" d="100"/>
        </p:scale>
        <p:origin x="1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B1B0F-CCD0-094C-AF28-D22AFAEDDF51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296D-E1D6-CA48-86EB-8BB53B08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9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377879-9B82-D049-ACC1-2177BBCE8B4E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70CC4-B10B-A747-85B6-069D720222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2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8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4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7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70CC4-B10B-A747-85B6-069D7202222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-7663" y="0"/>
            <a:ext cx="12240206" cy="6858000"/>
          </a:xfrm>
          <a:prstGeom prst="rect">
            <a:avLst/>
          </a:prstGeom>
          <a:gradFill flip="none" rotWithShape="1">
            <a:gsLst>
              <a:gs pos="38000">
                <a:srgbClr val="002060"/>
              </a:gs>
              <a:gs pos="38000">
                <a:srgbClr val="073D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41" y="5190123"/>
            <a:ext cx="3725289" cy="1638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91"/>
          <p:cNvSpPr/>
          <p:nvPr userDrawn="1"/>
        </p:nvSpPr>
        <p:spPr>
          <a:xfrm>
            <a:off x="8972165" y="0"/>
            <a:ext cx="3219835" cy="6871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5000">
                <a:srgbClr val="052C64"/>
              </a:gs>
              <a:gs pos="100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188640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91"/>
          <p:cNvSpPr/>
          <p:nvPr userDrawn="1"/>
        </p:nvSpPr>
        <p:spPr>
          <a:xfrm>
            <a:off x="8972165" y="0"/>
            <a:ext cx="3219835" cy="6871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5000">
                <a:srgbClr val="052C64"/>
              </a:gs>
              <a:gs pos="100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Shape 358"/>
          <p:cNvGrpSpPr/>
          <p:nvPr userDrawn="1"/>
        </p:nvGrpSpPr>
        <p:grpSpPr>
          <a:xfrm>
            <a:off x="1" y="473"/>
            <a:ext cx="1237708" cy="481375"/>
            <a:chOff x="5401469" y="1588"/>
            <a:chExt cx="1389062" cy="540239"/>
          </a:xfrm>
          <a:gradFill>
            <a:gsLst>
              <a:gs pos="0">
                <a:srgbClr val="0944FF"/>
              </a:gs>
              <a:gs pos="85000">
                <a:srgbClr val="073DE5"/>
              </a:gs>
              <a:gs pos="100000">
                <a:srgbClr val="7030A0"/>
              </a:gs>
            </a:gsLst>
            <a:lin ang="5400000" scaled="0"/>
          </a:gradFill>
        </p:grpSpPr>
        <p:sp>
          <p:nvSpPr>
            <p:cNvPr id="6" name="Shape 359"/>
            <p:cNvSpPr/>
            <p:nvPr/>
          </p:nvSpPr>
          <p:spPr>
            <a:xfrm>
              <a:off x="5401469" y="1588"/>
              <a:ext cx="1205278" cy="540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617" y="120000"/>
                  </a:lnTo>
                  <a:lnTo>
                    <a:pt x="120000" y="120000"/>
                  </a:lnTo>
                  <a:lnTo>
                    <a:pt x="6638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360"/>
            <p:cNvSpPr/>
            <p:nvPr/>
          </p:nvSpPr>
          <p:spPr>
            <a:xfrm>
              <a:off x="6252003" y="1588"/>
              <a:ext cx="538529" cy="4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4857" y="120000"/>
                  </a:lnTo>
                  <a:lnTo>
                    <a:pt x="120000" y="120000"/>
                  </a:lnTo>
                  <a:lnTo>
                    <a:pt x="251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188640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91"/>
          <p:cNvSpPr/>
          <p:nvPr userDrawn="1"/>
        </p:nvSpPr>
        <p:spPr>
          <a:xfrm flipH="1">
            <a:off x="0" y="0"/>
            <a:ext cx="1847528" cy="6871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5000">
                <a:srgbClr val="052C64"/>
              </a:gs>
              <a:gs pos="100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6115" y="250243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Shape 358"/>
          <p:cNvGrpSpPr/>
          <p:nvPr userDrawn="1"/>
        </p:nvGrpSpPr>
        <p:grpSpPr>
          <a:xfrm>
            <a:off x="10586371" y="1"/>
            <a:ext cx="1237708" cy="481375"/>
            <a:chOff x="5401469" y="1588"/>
            <a:chExt cx="1389062" cy="540239"/>
          </a:xfrm>
          <a:gradFill>
            <a:gsLst>
              <a:gs pos="0">
                <a:srgbClr val="073DE5"/>
              </a:gs>
              <a:gs pos="85000">
                <a:srgbClr val="073DE5"/>
              </a:gs>
              <a:gs pos="100000">
                <a:srgbClr val="7030A0"/>
              </a:gs>
            </a:gsLst>
            <a:lin ang="5400000" scaled="0"/>
          </a:gradFill>
        </p:grpSpPr>
        <p:sp>
          <p:nvSpPr>
            <p:cNvPr id="10" name="Shape 359"/>
            <p:cNvSpPr/>
            <p:nvPr/>
          </p:nvSpPr>
          <p:spPr>
            <a:xfrm>
              <a:off x="5401469" y="1588"/>
              <a:ext cx="1205278" cy="540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617" y="120000"/>
                  </a:lnTo>
                  <a:lnTo>
                    <a:pt x="120000" y="120000"/>
                  </a:lnTo>
                  <a:lnTo>
                    <a:pt x="6638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360"/>
            <p:cNvSpPr/>
            <p:nvPr/>
          </p:nvSpPr>
          <p:spPr>
            <a:xfrm>
              <a:off x="6252003" y="1588"/>
              <a:ext cx="538529" cy="4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4857" y="120000"/>
                  </a:lnTo>
                  <a:lnTo>
                    <a:pt x="120000" y="120000"/>
                  </a:lnTo>
                  <a:lnTo>
                    <a:pt x="251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7312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491"/>
          <p:cNvSpPr/>
          <p:nvPr userDrawn="1"/>
        </p:nvSpPr>
        <p:spPr>
          <a:xfrm flipH="1">
            <a:off x="0" y="0"/>
            <a:ext cx="1847528" cy="68719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5000">
                <a:srgbClr val="052C64"/>
              </a:gs>
              <a:gs pos="100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6115" y="250243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7312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EDA92-64AB-244C-ADBD-A1C81F11CF6C}"/>
              </a:ext>
            </a:extLst>
          </p:cNvPr>
          <p:cNvSpPr/>
          <p:nvPr userDrawn="1"/>
        </p:nvSpPr>
        <p:spPr>
          <a:xfrm rot="16200000">
            <a:off x="-3040018" y="3040017"/>
            <a:ext cx="6871947" cy="791912"/>
          </a:xfrm>
          <a:prstGeom prst="rect">
            <a:avLst/>
          </a:prstGeom>
          <a:gradFill flip="none" rotWithShape="1">
            <a:gsLst>
              <a:gs pos="53000">
                <a:srgbClr val="0A3F8C"/>
              </a:gs>
              <a:gs pos="89000">
                <a:srgbClr val="073DE5"/>
              </a:gs>
              <a:gs pos="100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6115" y="250243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C328C-B9BC-AB42-AC06-C7C273266E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" y="5949280"/>
            <a:ext cx="672574" cy="7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C89C8E-2B0E-204A-BE51-10EE5F0E36E0}"/>
              </a:ext>
            </a:extLst>
          </p:cNvPr>
          <p:cNvSpPr/>
          <p:nvPr userDrawn="1"/>
        </p:nvSpPr>
        <p:spPr>
          <a:xfrm rot="5400000">
            <a:off x="-3009294" y="3009294"/>
            <a:ext cx="6858003" cy="839416"/>
          </a:xfrm>
          <a:prstGeom prst="rect">
            <a:avLst/>
          </a:prstGeom>
          <a:gradFill flip="none" rotWithShape="1">
            <a:gsLst>
              <a:gs pos="10000">
                <a:srgbClr val="073DE5"/>
              </a:gs>
              <a:gs pos="53000">
                <a:srgbClr val="0A3F8C"/>
              </a:gs>
              <a:gs pos="89000">
                <a:srgbClr val="073DE5"/>
              </a:gs>
              <a:gs pos="0">
                <a:srgbClr val="00B0F0"/>
              </a:gs>
              <a:gs pos="100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6115" y="250243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0C328C-B9BC-AB42-AC06-C7C273266E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" y="5949280"/>
            <a:ext cx="672574" cy="7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64036E-F93C-B34B-9BD9-C43A9225F07B}"/>
              </a:ext>
            </a:extLst>
          </p:cNvPr>
          <p:cNvSpPr/>
          <p:nvPr userDrawn="1"/>
        </p:nvSpPr>
        <p:spPr>
          <a:xfrm rot="5400000">
            <a:off x="-2503189" y="2474895"/>
            <a:ext cx="6858003" cy="1908213"/>
          </a:xfrm>
          <a:prstGeom prst="rect">
            <a:avLst/>
          </a:prstGeom>
          <a:gradFill flip="none" rotWithShape="1">
            <a:gsLst>
              <a:gs pos="10000">
                <a:srgbClr val="073DE5"/>
              </a:gs>
              <a:gs pos="53000">
                <a:srgbClr val="0A3F8C"/>
              </a:gs>
              <a:gs pos="89000">
                <a:srgbClr val="073DE5"/>
              </a:gs>
              <a:gs pos="0">
                <a:srgbClr val="00B0F0"/>
              </a:gs>
              <a:gs pos="100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6115" y="250243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E4270-657D-B245-B867-E71965EAC3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7312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91"/>
          <p:cNvSpPr/>
          <p:nvPr userDrawn="1"/>
        </p:nvSpPr>
        <p:spPr>
          <a:xfrm rot="5400000">
            <a:off x="5218612" y="-115387"/>
            <a:ext cx="1754777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6440127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91"/>
          <p:cNvSpPr/>
          <p:nvPr userDrawn="1"/>
        </p:nvSpPr>
        <p:spPr>
          <a:xfrm rot="5400000">
            <a:off x="5218612" y="-115387"/>
            <a:ext cx="1754777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875" y="6381328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352" y="260650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491"/>
          <p:cNvSpPr/>
          <p:nvPr userDrawn="1"/>
        </p:nvSpPr>
        <p:spPr>
          <a:xfrm rot="5400000">
            <a:off x="5514703" y="180703"/>
            <a:ext cx="1162597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Shape 358"/>
          <p:cNvGrpSpPr/>
          <p:nvPr userDrawn="1"/>
        </p:nvGrpSpPr>
        <p:grpSpPr>
          <a:xfrm>
            <a:off x="1" y="473"/>
            <a:ext cx="1237708" cy="481375"/>
            <a:chOff x="5401469" y="1588"/>
            <a:chExt cx="1389062" cy="540239"/>
          </a:xfrm>
          <a:gradFill>
            <a:gsLst>
              <a:gs pos="0">
                <a:srgbClr val="0944FF"/>
              </a:gs>
              <a:gs pos="85000">
                <a:srgbClr val="0944FF"/>
              </a:gs>
              <a:gs pos="100000">
                <a:srgbClr val="7030A0"/>
              </a:gs>
            </a:gsLst>
            <a:lin ang="5400000" scaled="0"/>
          </a:gradFill>
        </p:grpSpPr>
        <p:sp>
          <p:nvSpPr>
            <p:cNvPr id="9" name="Shape 359"/>
            <p:cNvSpPr/>
            <p:nvPr/>
          </p:nvSpPr>
          <p:spPr>
            <a:xfrm>
              <a:off x="5401469" y="1588"/>
              <a:ext cx="1205278" cy="540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617" y="120000"/>
                  </a:lnTo>
                  <a:lnTo>
                    <a:pt x="120000" y="120000"/>
                  </a:lnTo>
                  <a:lnTo>
                    <a:pt x="6638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360"/>
            <p:cNvSpPr/>
            <p:nvPr/>
          </p:nvSpPr>
          <p:spPr>
            <a:xfrm>
              <a:off x="6252003" y="1588"/>
              <a:ext cx="538529" cy="4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4857" y="120000"/>
                  </a:lnTo>
                  <a:lnTo>
                    <a:pt x="120000" y="120000"/>
                  </a:lnTo>
                  <a:lnTo>
                    <a:pt x="251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6440127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-7663" y="0"/>
            <a:ext cx="12240206" cy="6858000"/>
          </a:xfrm>
          <a:prstGeom prst="rect">
            <a:avLst/>
          </a:prstGeom>
          <a:gradFill flip="none" rotWithShape="1">
            <a:gsLst>
              <a:gs pos="38000">
                <a:srgbClr val="002060"/>
              </a:gs>
              <a:gs pos="38000">
                <a:srgbClr val="073D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352" y="260650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hape 491"/>
          <p:cNvSpPr/>
          <p:nvPr userDrawn="1"/>
        </p:nvSpPr>
        <p:spPr>
          <a:xfrm rot="5400000">
            <a:off x="5514703" y="180703"/>
            <a:ext cx="1162597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6440127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433906-75F7-0140-B4A5-9542283221AC}"/>
              </a:ext>
            </a:extLst>
          </p:cNvPr>
          <p:cNvSpPr/>
          <p:nvPr userDrawn="1"/>
        </p:nvSpPr>
        <p:spPr>
          <a:xfrm>
            <a:off x="0" y="6237312"/>
            <a:ext cx="12192003" cy="620688"/>
          </a:xfrm>
          <a:prstGeom prst="rect">
            <a:avLst/>
          </a:prstGeom>
          <a:gradFill flip="none" rotWithShape="1">
            <a:gsLst>
              <a:gs pos="10000">
                <a:srgbClr val="073DE5"/>
              </a:gs>
              <a:gs pos="53000">
                <a:srgbClr val="0A3F8C"/>
              </a:gs>
              <a:gs pos="89000">
                <a:srgbClr val="073DE5"/>
              </a:gs>
              <a:gs pos="0">
                <a:srgbClr val="00B0F0"/>
              </a:gs>
              <a:gs pos="100000">
                <a:srgbClr val="00B0F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352" y="260650"/>
            <a:ext cx="864096" cy="31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6440127"/>
            <a:ext cx="1178250" cy="3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91"/>
          <p:cNvSpPr/>
          <p:nvPr userDrawn="1"/>
        </p:nvSpPr>
        <p:spPr>
          <a:xfrm rot="5400000">
            <a:off x="5602457" y="268459"/>
            <a:ext cx="987085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7312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408D1-20AB-ED4D-A4C1-80654850014D}"/>
              </a:ext>
            </a:extLst>
          </p:cNvPr>
          <p:cNvSpPr/>
          <p:nvPr userDrawn="1"/>
        </p:nvSpPr>
        <p:spPr>
          <a:xfrm>
            <a:off x="-2" y="6237312"/>
            <a:ext cx="12192000" cy="620688"/>
          </a:xfrm>
          <a:prstGeom prst="rect">
            <a:avLst/>
          </a:prstGeom>
          <a:gradFill flip="none" rotWithShape="1">
            <a:gsLst>
              <a:gs pos="44000">
                <a:srgbClr val="0A3F8C"/>
              </a:gs>
              <a:gs pos="75000">
                <a:srgbClr val="00B0F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D27240-B0F6-AD48-A720-DA378F40A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367636"/>
            <a:ext cx="1431977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91"/>
          <p:cNvSpPr/>
          <p:nvPr userDrawn="1"/>
        </p:nvSpPr>
        <p:spPr>
          <a:xfrm rot="5400000">
            <a:off x="5602457" y="268459"/>
            <a:ext cx="987085" cy="121920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57000">
                <a:srgbClr val="052C64"/>
              </a:gs>
              <a:gs pos="95000">
                <a:srgbClr val="0944FF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Shape 358"/>
          <p:cNvGrpSpPr/>
          <p:nvPr userDrawn="1"/>
        </p:nvGrpSpPr>
        <p:grpSpPr>
          <a:xfrm>
            <a:off x="1" y="473"/>
            <a:ext cx="1237708" cy="481375"/>
            <a:chOff x="5401469" y="1588"/>
            <a:chExt cx="1389062" cy="540239"/>
          </a:xfrm>
          <a:gradFill>
            <a:gsLst>
              <a:gs pos="0">
                <a:srgbClr val="0944FF"/>
              </a:gs>
              <a:gs pos="85000">
                <a:srgbClr val="073DE5"/>
              </a:gs>
              <a:gs pos="100000">
                <a:srgbClr val="7030A0"/>
              </a:gs>
            </a:gsLst>
            <a:lin ang="5400000" scaled="0"/>
          </a:gradFill>
        </p:grpSpPr>
        <p:sp>
          <p:nvSpPr>
            <p:cNvPr id="6" name="Shape 359"/>
            <p:cNvSpPr/>
            <p:nvPr/>
          </p:nvSpPr>
          <p:spPr>
            <a:xfrm>
              <a:off x="5401469" y="1588"/>
              <a:ext cx="1205278" cy="540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617" y="120000"/>
                  </a:lnTo>
                  <a:lnTo>
                    <a:pt x="120000" y="120000"/>
                  </a:lnTo>
                  <a:lnTo>
                    <a:pt x="6638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360"/>
            <p:cNvSpPr/>
            <p:nvPr/>
          </p:nvSpPr>
          <p:spPr>
            <a:xfrm>
              <a:off x="6252003" y="1588"/>
              <a:ext cx="538529" cy="4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4857" y="120000"/>
                  </a:lnTo>
                  <a:lnTo>
                    <a:pt x="120000" y="120000"/>
                  </a:lnTo>
                  <a:lnTo>
                    <a:pt x="251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237312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88613" y="6165850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A52454-290E-6C46-8259-97F2AF5F9689}"/>
              </a:ext>
            </a:extLst>
          </p:cNvPr>
          <p:cNvSpPr/>
          <p:nvPr userDrawn="1"/>
        </p:nvSpPr>
        <p:spPr>
          <a:xfrm>
            <a:off x="0" y="0"/>
            <a:ext cx="12192000" cy="692409"/>
          </a:xfrm>
          <a:prstGeom prst="rect">
            <a:avLst/>
          </a:prstGeom>
          <a:solidFill>
            <a:srgbClr val="401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FEBA6-55B2-D647-A46B-9CECD2B6A0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4417" y="0"/>
            <a:ext cx="1868556" cy="6924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F1D840-A62D-0045-BB22-FD1DDB03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72671"/>
            <a:ext cx="9455426" cy="547066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en-US" sz="2800" b="1" kern="1200" dirty="0">
                <a:solidFill>
                  <a:srgbClr val="00C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1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-7663" y="0"/>
            <a:ext cx="12240206" cy="6858000"/>
          </a:xfrm>
          <a:prstGeom prst="rect">
            <a:avLst/>
          </a:prstGeom>
          <a:gradFill flip="none" rotWithShape="1">
            <a:gsLst>
              <a:gs pos="51000">
                <a:srgbClr val="002060"/>
              </a:gs>
              <a:gs pos="51000">
                <a:srgbClr val="073D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Blank">
    <p:bg>
      <p:bgPr>
        <a:gradFill>
          <a:gsLst>
            <a:gs pos="0">
              <a:srgbClr val="0944FF"/>
            </a:gs>
            <a:gs pos="85000">
              <a:srgbClr val="073DE5"/>
            </a:gs>
            <a:gs pos="100000">
              <a:srgbClr val="7030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663" y="0"/>
            <a:ext cx="12240206" cy="6858000"/>
          </a:xfrm>
          <a:prstGeom prst="rect">
            <a:avLst/>
          </a:prstGeom>
          <a:gradFill flip="none" rotWithShape="1">
            <a:gsLst>
              <a:gs pos="64000">
                <a:srgbClr val="002060"/>
              </a:gs>
              <a:gs pos="64000">
                <a:srgbClr val="073DE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26940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7000">
                <a:srgbClr val="08367D"/>
              </a:gs>
              <a:gs pos="0">
                <a:srgbClr val="08367D"/>
              </a:gs>
              <a:gs pos="95000">
                <a:srgbClr val="0944FF"/>
              </a:gs>
              <a:gs pos="74000">
                <a:srgbClr val="073DE5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1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-77408" y="0"/>
            <a:ext cx="1226940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">
                <a:srgbClr val="073DE5"/>
              </a:gs>
              <a:gs pos="0">
                <a:srgbClr val="073DE5"/>
              </a:gs>
              <a:gs pos="95000">
                <a:srgbClr val="0944FF"/>
              </a:gs>
              <a:gs pos="74000">
                <a:srgbClr val="00206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77408" y="0"/>
            <a:ext cx="1226940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">
                <a:srgbClr val="073DE5"/>
              </a:gs>
              <a:gs pos="0">
                <a:srgbClr val="073DE5"/>
              </a:gs>
              <a:gs pos="95000">
                <a:srgbClr val="0944FF"/>
              </a:gs>
              <a:gs pos="74000">
                <a:srgbClr val="00206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90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91"/>
          <p:cNvSpPr/>
          <p:nvPr userDrawn="1"/>
        </p:nvSpPr>
        <p:spPr>
          <a:xfrm flipH="1">
            <a:off x="0" y="1"/>
            <a:ext cx="5275705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6000">
                <a:srgbClr val="033062"/>
              </a:gs>
              <a:gs pos="96000">
                <a:srgbClr val="073DE5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Shape 358"/>
          <p:cNvGrpSpPr/>
          <p:nvPr userDrawn="1"/>
        </p:nvGrpSpPr>
        <p:grpSpPr>
          <a:xfrm>
            <a:off x="10586371" y="1"/>
            <a:ext cx="1237708" cy="481375"/>
            <a:chOff x="5401469" y="1588"/>
            <a:chExt cx="1389062" cy="540239"/>
          </a:xfrm>
          <a:gradFill>
            <a:gsLst>
              <a:gs pos="0">
                <a:srgbClr val="073DE5"/>
              </a:gs>
              <a:gs pos="85000">
                <a:srgbClr val="073DE5"/>
              </a:gs>
              <a:gs pos="100000">
                <a:srgbClr val="7030A0"/>
              </a:gs>
            </a:gsLst>
            <a:lin ang="5400000" scaled="0"/>
          </a:gradFill>
        </p:grpSpPr>
        <p:sp>
          <p:nvSpPr>
            <p:cNvPr id="10" name="Shape 359"/>
            <p:cNvSpPr/>
            <p:nvPr/>
          </p:nvSpPr>
          <p:spPr>
            <a:xfrm>
              <a:off x="5401469" y="1588"/>
              <a:ext cx="1205278" cy="5402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3617" y="120000"/>
                  </a:lnTo>
                  <a:lnTo>
                    <a:pt x="120000" y="120000"/>
                  </a:lnTo>
                  <a:lnTo>
                    <a:pt x="6638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360"/>
            <p:cNvSpPr/>
            <p:nvPr/>
          </p:nvSpPr>
          <p:spPr>
            <a:xfrm>
              <a:off x="6252003" y="1588"/>
              <a:ext cx="538529" cy="426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94857" y="120000"/>
                  </a:lnTo>
                  <a:lnTo>
                    <a:pt x="120000" y="120000"/>
                  </a:lnTo>
                  <a:lnTo>
                    <a:pt x="2514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199" tIns="45587" rIns="91199" bIns="45587" anchor="t" anchorCtr="0">
              <a:noAutofit/>
            </a:bodyPr>
            <a:lstStyle/>
            <a:p>
              <a:endParaRPr sz="17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91"/>
          <p:cNvSpPr/>
          <p:nvPr userDrawn="1"/>
        </p:nvSpPr>
        <p:spPr>
          <a:xfrm flipH="1">
            <a:off x="0" y="1"/>
            <a:ext cx="5275705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212" y="0"/>
                </a:moveTo>
                <a:lnTo>
                  <a:pt x="83067" y="27648"/>
                </a:ln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58212" y="0"/>
                </a:lnTo>
                <a:close/>
              </a:path>
            </a:pathLst>
          </a:custGeom>
          <a:gradFill>
            <a:gsLst>
              <a:gs pos="0">
                <a:srgbClr val="073DE5"/>
              </a:gs>
              <a:gs pos="86000">
                <a:srgbClr val="033062"/>
              </a:gs>
              <a:gs pos="96000">
                <a:srgbClr val="073DE5"/>
              </a:gs>
            </a:gsLst>
            <a:lin ang="5400000" scaled="0"/>
          </a:gradFill>
          <a:ln>
            <a:noFill/>
          </a:ln>
        </p:spPr>
        <p:txBody>
          <a:bodyPr lIns="91199" tIns="45587" rIns="91199" bIns="45587" anchor="t" anchorCtr="0">
            <a:noAutofit/>
          </a:bodyPr>
          <a:lstStyle/>
          <a:p>
            <a:endParaRPr sz="179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1394274" cy="4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69" r:id="rId3"/>
    <p:sldLayoutId id="2147483765" r:id="rId4"/>
    <p:sldLayoutId id="2147483751" r:id="rId5"/>
    <p:sldLayoutId id="2147483767" r:id="rId6"/>
    <p:sldLayoutId id="2147483768" r:id="rId7"/>
    <p:sldLayoutId id="2147483756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78" r:id="rId14"/>
    <p:sldLayoutId id="2147483780" r:id="rId15"/>
    <p:sldLayoutId id="2147483782" r:id="rId16"/>
    <p:sldLayoutId id="2147483749" r:id="rId17"/>
    <p:sldLayoutId id="2147483764" r:id="rId18"/>
    <p:sldLayoutId id="2147483752" r:id="rId19"/>
    <p:sldLayoutId id="2147483753" r:id="rId20"/>
    <p:sldLayoutId id="2147483779" r:id="rId21"/>
    <p:sldLayoutId id="2147483748" r:id="rId22"/>
    <p:sldLayoutId id="2147483771" r:id="rId23"/>
    <p:sldLayoutId id="2147483750" r:id="rId24"/>
    <p:sldLayoutId id="2147483766" r:id="rId25"/>
    <p:sldLayoutId id="2147483734" r:id="rId26"/>
    <p:sldLayoutId id="214748378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video" Target="https://player.vimeo.com/video/424173819?app_id=122963" TargetMode="Externa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70178-613E-9948-B9BB-060C5CE2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75" y="1214672"/>
            <a:ext cx="6442368" cy="4368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79A3F-3E1D-9944-B8A9-E22C85DE0F9A}"/>
              </a:ext>
            </a:extLst>
          </p:cNvPr>
          <p:cNvSpPr txBox="1"/>
          <p:nvPr/>
        </p:nvSpPr>
        <p:spPr>
          <a:xfrm>
            <a:off x="171729" y="1851132"/>
            <a:ext cx="669674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>
                <a:solidFill>
                  <a:srgbClr val="0A3F8C"/>
                </a:solidFill>
                <a:latin typeface="Helvetica Neue Light"/>
                <a:ea typeface="Helvetica Neue Light" charset="0"/>
                <a:cs typeface="Helvetica Neue Light" charset="0"/>
              </a:rPr>
              <a:t>#LiveCodeNow</a:t>
            </a:r>
            <a:br>
              <a:rPr lang="en-US" sz="2800" b="1" dirty="0">
                <a:latin typeface="Helvetica Neue Light" charset="0"/>
                <a:ea typeface="Helvetica Neue Light" charset="0"/>
                <a:cs typeface="Helvetica Neue Light" charset="0"/>
              </a:rPr>
            </a:br>
            <a:endParaRPr lang="en-US" sz="2400">
              <a:solidFill>
                <a:srgbClr val="0A3F8C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7644B-8CEA-B94B-B3A3-6DBD6762AAE8}"/>
              </a:ext>
            </a:extLst>
          </p:cNvPr>
          <p:cNvSpPr txBox="1"/>
          <p:nvPr/>
        </p:nvSpPr>
        <p:spPr>
          <a:xfrm>
            <a:off x="174429" y="2699689"/>
            <a:ext cx="5567348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Helvetica Neue Light"/>
                <a:ea typeface="宋体"/>
              </a:rPr>
              <a:t>How to build a </a:t>
            </a:r>
            <a:r>
              <a:rPr lang="en-US" sz="2000" dirty="0">
                <a:solidFill>
                  <a:srgbClr val="00B0F0"/>
                </a:solidFill>
                <a:latin typeface="Helvetica Neue Light"/>
                <a:ea typeface="宋体"/>
                <a:cs typeface="Arial"/>
              </a:rPr>
              <a:t>Live-Broadcasting Social Media App on Flutter</a:t>
            </a: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r>
              <a:rPr lang="en-US" sz="2000" dirty="0">
                <a:solidFill>
                  <a:srgbClr val="00B0F0"/>
                </a:solidFill>
                <a:latin typeface="Arial"/>
                <a:ea typeface="宋体"/>
                <a:cs typeface="Arial"/>
              </a:rPr>
              <a:t>By - </a:t>
            </a:r>
            <a:r>
              <a:rPr lang="en-US" sz="2000" dirty="0" err="1">
                <a:solidFill>
                  <a:srgbClr val="00B0F0"/>
                </a:solidFill>
                <a:latin typeface="Arial"/>
                <a:ea typeface="宋体"/>
                <a:cs typeface="Arial"/>
              </a:rPr>
              <a:t>Meherdeep</a:t>
            </a:r>
            <a:r>
              <a:rPr lang="en-US" sz="2000" dirty="0">
                <a:solidFill>
                  <a:srgbClr val="00B0F0"/>
                </a:solidFill>
                <a:latin typeface="Arial"/>
                <a:ea typeface="宋体"/>
                <a:cs typeface="Arial"/>
              </a:rPr>
              <a:t> Thakur</a:t>
            </a:r>
            <a:endParaRPr lang="en-US" sz="2000" dirty="0">
              <a:solidFill>
                <a:srgbClr val="00B0F0"/>
              </a:solidFill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  <a:p>
            <a:endParaRPr lang="en-US" sz="2000" dirty="0">
              <a:solidFill>
                <a:srgbClr val="00B0F0"/>
              </a:solidFill>
              <a:latin typeface="Helvetica Neue Light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F0EF7-16AD-2D4A-A2FB-FD113A9607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1431977" cy="360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34028-B480-3B46-B17C-A22FE46F77E7}"/>
              </a:ext>
            </a:extLst>
          </p:cNvPr>
          <p:cNvSpPr txBox="1"/>
          <p:nvPr/>
        </p:nvSpPr>
        <p:spPr>
          <a:xfrm>
            <a:off x="5048014" y="6440232"/>
            <a:ext cx="239636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Helvetica Neue Light"/>
                <a:ea typeface="Helvetica Neue Light" charset="0"/>
                <a:cs typeface="Helvetica Neue Light" charset="0"/>
              </a:rPr>
              <a:t>Voice Chat.     Video Chat. 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CECFE8-923C-2948-B9D2-FCA666A615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86" y="1527773"/>
            <a:ext cx="1621068" cy="1716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7ABE8-205D-FD49-AB38-8CF7ED763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89" y="3053525"/>
            <a:ext cx="889619" cy="941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D9374E-26AA-BE48-8F20-12A707F4D4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992" y="3074127"/>
            <a:ext cx="738608" cy="781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ADEC97-5492-CC49-B7C7-965E9C8087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93" y="3519912"/>
            <a:ext cx="369304" cy="3909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DDB189-6301-1146-BACD-D5181C83E5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68" y="3745886"/>
            <a:ext cx="259223" cy="2744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72C785-1518-1745-BEBA-73557C331EDF}"/>
              </a:ext>
            </a:extLst>
          </p:cNvPr>
          <p:cNvSpPr/>
          <p:nvPr/>
        </p:nvSpPr>
        <p:spPr>
          <a:xfrm>
            <a:off x="164888" y="6436388"/>
            <a:ext cx="33882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Serving over </a:t>
            </a:r>
            <a:r>
              <a:rPr lang="en" sz="12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20 billion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Global </a:t>
            </a:r>
            <a:r>
              <a:rPr lang="en" sz="12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minutes per month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CB799-D842-D740-A7DA-67619A7A7785}"/>
              </a:ext>
            </a:extLst>
          </p:cNvPr>
          <p:cNvSpPr txBox="1"/>
          <p:nvPr/>
        </p:nvSpPr>
        <p:spPr>
          <a:xfrm>
            <a:off x="5947146" y="4229957"/>
            <a:ext cx="581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A3F8C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Built for mobile, web and desktop apps.</a:t>
            </a:r>
            <a:r>
              <a:rPr lang="en-US" sz="3200" dirty="0">
                <a:solidFill>
                  <a:srgbClr val="0A3F8C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F93AD-9389-F64F-9E99-4A352970370C}"/>
              </a:ext>
            </a:extLst>
          </p:cNvPr>
          <p:cNvSpPr txBox="1"/>
          <p:nvPr/>
        </p:nvSpPr>
        <p:spPr>
          <a:xfrm>
            <a:off x="7354480" y="6453977"/>
            <a:ext cx="44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Live Audio/Video Interactive Streaming. </a:t>
            </a:r>
          </a:p>
        </p:txBody>
      </p:sp>
    </p:spTree>
    <p:extLst>
      <p:ext uri="{BB962C8B-B14F-4D97-AF65-F5344CB8AC3E}">
        <p14:creationId xmlns:p14="http://schemas.microsoft.com/office/powerpoint/2010/main" val="16627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6"/>
          <p:cNvSpPr txBox="1"/>
          <p:nvPr/>
        </p:nvSpPr>
        <p:spPr>
          <a:xfrm>
            <a:off x="0" y="316574"/>
            <a:ext cx="12183362" cy="808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>
                <a:solidFill>
                  <a:srgbClr val="0A3F8C"/>
                </a:solidFill>
                <a:latin typeface="Helvetica Neue Light"/>
                <a:ea typeface="Helvetica Neue" charset="0"/>
                <a:cs typeface="Helvetica Neue" charset="0"/>
              </a:rPr>
              <a:t>FAQ</a:t>
            </a:r>
            <a:endParaRPr lang="cy-GB" sz="3200" dirty="0">
              <a:solidFill>
                <a:srgbClr val="00B0F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algn="ctr">
              <a:buSzPct val="25000"/>
            </a:pPr>
            <a:b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200">
                <a:solidFill>
                  <a:srgbClr val="00B0F0"/>
                </a:solidFill>
                <a:latin typeface="Helvetica Neue"/>
                <a:ea typeface="Helvetica Neue" charset="0"/>
                <a:cs typeface="Helvetica Neue" charset="0"/>
              </a:rPr>
              <a:t>Adding watermark to your stream</a:t>
            </a:r>
            <a:br>
              <a:rPr lang="cy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cy-GB" sz="3200">
              <a:solidFill>
                <a:srgbClr val="00B0F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0098" y="2820541"/>
            <a:ext cx="6026600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73DE5"/>
                </a:solidFill>
                <a:latin typeface="Helvetica Neue"/>
                <a:ea typeface="宋体"/>
              </a:rPr>
              <a:t>Use addVideoWatermark() api to add a watermark on top of your stream</a:t>
            </a:r>
            <a:endParaRPr lang="en-US" sz="2000" b="1">
              <a:solidFill>
                <a:srgbClr val="073DE5"/>
              </a:solidFill>
              <a:latin typeface="Helvetica Neue" charset="0"/>
              <a:ea typeface="宋体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73DE5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73DE5"/>
              </a:solidFill>
              <a:latin typeface="Helvetica Neue"/>
              <a:ea typeface="Helvetica Neue" charset="0"/>
              <a:cs typeface="Arial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73DE5"/>
                </a:solidFill>
                <a:latin typeface="Helvetica Neue"/>
                <a:ea typeface="Helvetica Neue" charset="0"/>
                <a:cs typeface="Arial"/>
              </a:rPr>
              <a:t>addVideoWatermark(String url, WatermarkOptions options)</a:t>
            </a:r>
            <a:endParaRPr lang="en-US" sz="2000" b="1">
              <a:solidFill>
                <a:srgbClr val="073DE5"/>
              </a:solidFill>
              <a:latin typeface="Helvetica Neue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5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76">
            <a:extLst>
              <a:ext uri="{FF2B5EF4-FFF2-40B4-BE49-F238E27FC236}">
                <a16:creationId xmlns:a16="http://schemas.microsoft.com/office/drawing/2014/main" id="{717BABFB-6ECB-B349-9130-0B9F27096DEB}"/>
              </a:ext>
            </a:extLst>
          </p:cNvPr>
          <p:cNvSpPr txBox="1"/>
          <p:nvPr/>
        </p:nvSpPr>
        <p:spPr>
          <a:xfrm>
            <a:off x="3420" y="2607918"/>
            <a:ext cx="12183362" cy="808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>
                <a:solidFill>
                  <a:srgbClr val="00B0F0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Thank You</a:t>
            </a:r>
            <a:endParaRPr lang="cy-GB" sz="4000">
              <a:solidFill>
                <a:srgbClr val="00B0F0"/>
              </a:solidFill>
              <a:latin typeface="Helvetica Neue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-31851" y="169598"/>
            <a:ext cx="12192000" cy="68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000" b="1" dirty="0">
                <a:solidFill>
                  <a:srgbClr val="0A3F8C"/>
                </a:solidFill>
                <a:latin typeface="Helvetica Neue Light"/>
                <a:ea typeface="Helvetica Neue Light" panose="02000403000000020004" pitchFamily="2" charset="0"/>
              </a:rPr>
              <a:t>About me</a:t>
            </a:r>
            <a:endParaRPr lang="en-US" sz="1800" b="1" dirty="0">
              <a:latin typeface="Helvetica Neue Light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F091B-81B5-4015-B29E-87B17D214485}"/>
              </a:ext>
            </a:extLst>
          </p:cNvPr>
          <p:cNvSpPr txBox="1"/>
          <p:nvPr/>
        </p:nvSpPr>
        <p:spPr>
          <a:xfrm>
            <a:off x="770627" y="2510287"/>
            <a:ext cx="46697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Full stack developer</a:t>
            </a:r>
            <a:endParaRPr lang="en-US" sz="2400">
              <a:solidFill>
                <a:srgbClr val="0A3F8C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ML/AI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Flutter Developer</a:t>
            </a:r>
          </a:p>
        </p:txBody>
      </p:sp>
      <p:pic>
        <p:nvPicPr>
          <p:cNvPr id="10" name="Picture 1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B090951-EACF-4866-931D-6C0CB6CA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7" y="1136019"/>
            <a:ext cx="6366294" cy="4111511"/>
          </a:xfrm>
          <a:prstGeom prst="rect">
            <a:avLst/>
          </a:prstGeom>
        </p:spPr>
      </p:pic>
      <p:pic>
        <p:nvPicPr>
          <p:cNvPr id="16" name="Picture 19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A47C7B1F-FEF3-44A2-A57A-CEBE2A82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5" y="5249173"/>
            <a:ext cx="672861" cy="658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FCAC96-95FA-4FF5-856D-63765474B751}"/>
              </a:ext>
            </a:extLst>
          </p:cNvPr>
          <p:cNvSpPr txBox="1"/>
          <p:nvPr/>
        </p:nvSpPr>
        <p:spPr>
          <a:xfrm>
            <a:off x="1560483" y="53992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github.com/</a:t>
            </a:r>
            <a:r>
              <a:rPr lang="en-US" dirty="0" err="1">
                <a:solidFill>
                  <a:srgbClr val="0A3F8C"/>
                </a:solidFill>
                <a:latin typeface="Arial"/>
                <a:ea typeface="宋体"/>
                <a:cs typeface="Arial"/>
              </a:rPr>
              <a:t>Meherdeep</a:t>
            </a:r>
            <a:endParaRPr lang="en-US">
              <a:solidFill>
                <a:srgbClr val="0A3F8C"/>
              </a:solidFill>
              <a:cs typeface="Arial"/>
            </a:endParaRPr>
          </a:p>
        </p:txBody>
      </p:sp>
      <p:pic>
        <p:nvPicPr>
          <p:cNvPr id="21" name="Picture 2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79ED1A1-2CD9-474B-90CE-D471EE3A5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7" y="5234796"/>
            <a:ext cx="687238" cy="6728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BB3C4D-F023-4988-B673-0523FA5FD2FB}"/>
              </a:ext>
            </a:extLst>
          </p:cNvPr>
          <p:cNvSpPr txBox="1"/>
          <p:nvPr/>
        </p:nvSpPr>
        <p:spPr>
          <a:xfrm>
            <a:off x="7110143" y="5399236"/>
            <a:ext cx="3533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linkedin.com/in/</a:t>
            </a:r>
            <a:r>
              <a:rPr lang="en-US" dirty="0" err="1">
                <a:solidFill>
                  <a:srgbClr val="0A3F8C"/>
                </a:solidFill>
                <a:latin typeface="Arial"/>
                <a:ea typeface="宋体"/>
                <a:cs typeface="Arial"/>
              </a:rPr>
              <a:t>meherdeep</a:t>
            </a:r>
            <a:r>
              <a:rPr lang="en-US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/</a:t>
            </a:r>
            <a:endParaRPr lang="en-US">
              <a:solidFill>
                <a:srgbClr val="0A3F8C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24.png">
            <a:extLst>
              <a:ext uri="{FF2B5EF4-FFF2-40B4-BE49-F238E27FC236}">
                <a16:creationId xmlns:a16="http://schemas.microsoft.com/office/drawing/2014/main" id="{3D9D546C-5E16-C74F-943E-433A51A3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98" y="4020421"/>
            <a:ext cx="3962302" cy="23083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5925E-F570-154D-8217-F36ACBD961E7}"/>
              </a:ext>
            </a:extLst>
          </p:cNvPr>
          <p:cNvSpPr txBox="1"/>
          <p:nvPr/>
        </p:nvSpPr>
        <p:spPr>
          <a:xfrm>
            <a:off x="0" y="338520"/>
            <a:ext cx="12192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A3F8C"/>
                </a:solidFill>
                <a:latin typeface="Helvetica Neue Light"/>
                <a:ea typeface="宋体"/>
                <a:cs typeface="Arial"/>
              </a:rPr>
              <a:t>What's Agora?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D0D31-6269-7541-BC84-9EEBC623EC20}"/>
              </a:ext>
            </a:extLst>
          </p:cNvPr>
          <p:cNvCxnSpPr>
            <a:cxnSpLocks/>
          </p:cNvCxnSpPr>
          <p:nvPr/>
        </p:nvCxnSpPr>
        <p:spPr>
          <a:xfrm>
            <a:off x="2063552" y="1422305"/>
            <a:ext cx="0" cy="4661733"/>
          </a:xfrm>
          <a:prstGeom prst="line">
            <a:avLst/>
          </a:prstGeom>
          <a:ln w="19050">
            <a:solidFill>
              <a:srgbClr val="0A3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35BB74F-E14E-2B42-ABFA-32B4E5C212BA}"/>
              </a:ext>
            </a:extLst>
          </p:cNvPr>
          <p:cNvSpPr txBox="1">
            <a:spLocks/>
          </p:cNvSpPr>
          <p:nvPr/>
        </p:nvSpPr>
        <p:spPr>
          <a:xfrm>
            <a:off x="-312352" y="2060848"/>
            <a:ext cx="2181248" cy="205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rgbClr val="0A3F8C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WHAT</a:t>
            </a:r>
          </a:p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rgbClr val="0A3F8C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SETS</a:t>
            </a:r>
          </a:p>
          <a:p>
            <a:pPr algn="r">
              <a:lnSpc>
                <a:spcPct val="100000"/>
              </a:lnSpc>
            </a:pPr>
            <a:r>
              <a:rPr lang="en-US" sz="2800" b="1" dirty="0">
                <a:solidFill>
                  <a:srgbClr val="0A3F8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AGORA</a:t>
            </a:r>
          </a:p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rgbClr val="0A3F8C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charset="0"/>
              </a:rPr>
              <a:t>APART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22DD2-C2B3-BE42-8491-5516D18A1DEC}"/>
              </a:ext>
            </a:extLst>
          </p:cNvPr>
          <p:cNvSpPr/>
          <p:nvPr/>
        </p:nvSpPr>
        <p:spPr>
          <a:xfrm>
            <a:off x="2279576" y="1342292"/>
            <a:ext cx="914501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00B0F0"/>
              </a:buClr>
            </a:pPr>
            <a:r>
              <a:rPr lang="en-US" dirty="0">
                <a:solidFill>
                  <a:srgbClr val="00B0F0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Companies turn to Agora for our industry leading voice, video chat, and live interactive streaming platform, which is powered by Agora’s real-time engagement network. </a:t>
            </a:r>
            <a:endParaRPr lang="en-US" dirty="0"/>
          </a:p>
        </p:txBody>
      </p:sp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102353-A3DE-4A25-9328-AAC407D2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596" y="3109822"/>
            <a:ext cx="1012167" cy="997789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21E097-AA03-4E54-BA20-0519C532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01" y="3109821"/>
            <a:ext cx="1012167" cy="997790"/>
          </a:xfrm>
          <a:prstGeom prst="rect">
            <a:avLst/>
          </a:prstGeom>
        </p:spPr>
      </p:pic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EBECC4-4F5D-4EE0-9259-0FA7E632A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406" y="3109821"/>
            <a:ext cx="1012167" cy="997790"/>
          </a:xfrm>
          <a:prstGeom prst="rect">
            <a:avLst/>
          </a:prstGeom>
        </p:spPr>
      </p:pic>
      <p:pic>
        <p:nvPicPr>
          <p:cNvPr id="17" name="Picture 17" descr="A picture containing plate, tableware&#10;&#10;Description generated with very high confidence">
            <a:extLst>
              <a:ext uri="{FF2B5EF4-FFF2-40B4-BE49-F238E27FC236}">
                <a16:creationId xmlns:a16="http://schemas.microsoft.com/office/drawing/2014/main" id="{91059F9D-572F-49EF-8AA9-19E687043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312" y="3081066"/>
            <a:ext cx="1127186" cy="10696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A1AA70-9751-42B3-8804-64F436326C67}"/>
              </a:ext>
            </a:extLst>
          </p:cNvPr>
          <p:cNvSpPr txBox="1"/>
          <p:nvPr/>
        </p:nvSpPr>
        <p:spPr>
          <a:xfrm>
            <a:off x="3473570" y="432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宋体"/>
                <a:cs typeface="Arial"/>
              </a:rPr>
              <a:t>Video Calling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2DDF5-02A9-4B12-9D42-6EA01A786DE7}"/>
              </a:ext>
            </a:extLst>
          </p:cNvPr>
          <p:cNvSpPr txBox="1"/>
          <p:nvPr/>
        </p:nvSpPr>
        <p:spPr>
          <a:xfrm>
            <a:off x="5184475" y="432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宋体"/>
                <a:cs typeface="Arial"/>
              </a:rPr>
              <a:t>Audio Calling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9C128-EBC5-46C2-81E7-48D86544CC2B}"/>
              </a:ext>
            </a:extLst>
          </p:cNvPr>
          <p:cNvSpPr txBox="1"/>
          <p:nvPr/>
        </p:nvSpPr>
        <p:spPr>
          <a:xfrm>
            <a:off x="7240437" y="432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宋体"/>
                <a:cs typeface="Arial"/>
              </a:rPr>
              <a:t>RTM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1AC00-3532-44B2-9FC9-D54F29E87449}"/>
              </a:ext>
            </a:extLst>
          </p:cNvPr>
          <p:cNvSpPr txBox="1"/>
          <p:nvPr/>
        </p:nvSpPr>
        <p:spPr>
          <a:xfrm>
            <a:off x="8692551" y="4321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宋体"/>
                <a:cs typeface="Arial"/>
              </a:rPr>
              <a:t>A/V Broadcasting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2D68BAF-2B55-754B-858B-9A6E7357909E}"/>
              </a:ext>
            </a:extLst>
          </p:cNvPr>
          <p:cNvSpPr txBox="1"/>
          <p:nvPr/>
        </p:nvSpPr>
        <p:spPr>
          <a:xfrm>
            <a:off x="0" y="338520"/>
            <a:ext cx="12192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A3F8C"/>
                </a:solidFill>
                <a:latin typeface="Helvetica Neue Light"/>
                <a:ea typeface="Helvetica Neue Light" charset="0"/>
                <a:cs typeface="Helvetica Neue Light" charset="0"/>
              </a:rPr>
              <a:t>What are we </a:t>
            </a:r>
            <a:r>
              <a:rPr lang="en-US" sz="3600" b="1" dirty="0" err="1">
                <a:solidFill>
                  <a:srgbClr val="0A3F8C"/>
                </a:solidFill>
                <a:latin typeface="Helvetica Neue Light"/>
                <a:ea typeface="Helvetica Neue Light" charset="0"/>
                <a:cs typeface="Helvetica Neue Light" charset="0"/>
              </a:rPr>
              <a:t>gonna</a:t>
            </a:r>
            <a:r>
              <a:rPr lang="en-US" sz="3600" b="1" dirty="0">
                <a:solidFill>
                  <a:srgbClr val="0A3F8C"/>
                </a:solidFill>
                <a:latin typeface="Helvetica Neue Light"/>
                <a:ea typeface="Helvetica Neue Light" charset="0"/>
                <a:cs typeface="Helvetica Neue Light" charset="0"/>
              </a:rPr>
              <a:t> build today?</a:t>
            </a:r>
            <a:endParaRPr lang="en-US" sz="3600" b="1" dirty="0">
              <a:solidFill>
                <a:srgbClr val="0A3F8C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89AB5-144F-6D40-8038-8ED0517D8837}"/>
              </a:ext>
            </a:extLst>
          </p:cNvPr>
          <p:cNvSpPr/>
          <p:nvPr/>
        </p:nvSpPr>
        <p:spPr>
          <a:xfrm>
            <a:off x="0" y="1018443"/>
            <a:ext cx="12192000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2400" dirty="0">
                <a:solidFill>
                  <a:srgbClr val="00B0F0"/>
                </a:solidFill>
                <a:latin typeface="Helvetica Neue"/>
                <a:ea typeface="宋体"/>
              </a:rPr>
              <a:t>Using Agora's Flutter SDK we will be making a live interactive broadcasting app</a:t>
            </a:r>
            <a:endParaRPr lang="en-US" dirty="0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8BA25E41-31DB-4B4E-A97C-23E637DB21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59812" y="1539276"/>
            <a:ext cx="7088037" cy="46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2D68BAF-2B55-754B-858B-9A6E7357909E}"/>
              </a:ext>
            </a:extLst>
          </p:cNvPr>
          <p:cNvSpPr txBox="1"/>
          <p:nvPr/>
        </p:nvSpPr>
        <p:spPr>
          <a:xfrm>
            <a:off x="0" y="338520"/>
            <a:ext cx="12192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A3F8C"/>
                </a:solidFill>
                <a:latin typeface="Helvetica Neue Light"/>
                <a:ea typeface="宋体"/>
              </a:rPr>
              <a:t>Pre-requisites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6DC6F-600D-4AF1-96F0-0B7C2747E6CD}"/>
              </a:ext>
            </a:extLst>
          </p:cNvPr>
          <p:cNvSpPr txBox="1"/>
          <p:nvPr/>
        </p:nvSpPr>
        <p:spPr>
          <a:xfrm>
            <a:off x="1144438" y="2855344"/>
            <a:ext cx="38933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1. Android Studio or VS Code</a:t>
            </a:r>
          </a:p>
          <a:p>
            <a:r>
              <a:rPr lang="en-US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     Android studio 3.0 or later</a:t>
            </a:r>
            <a:endParaRPr lang="en-US" dirty="0">
              <a:solidFill>
                <a:srgbClr val="5EC6F3"/>
              </a:solidFill>
              <a:latin typeface="Arial"/>
              <a:ea typeface="宋体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46998-C099-49FD-A3AD-10FA8A6D3C99}"/>
              </a:ext>
            </a:extLst>
          </p:cNvPr>
          <p:cNvSpPr txBox="1"/>
          <p:nvPr/>
        </p:nvSpPr>
        <p:spPr>
          <a:xfrm>
            <a:off x="6737230" y="2855343"/>
            <a:ext cx="46410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2. Flutter SDK</a:t>
            </a:r>
          </a:p>
          <a:p>
            <a:r>
              <a:rPr lang="en-US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     https://flutter.dev/docs/get-started/install</a:t>
            </a:r>
            <a:endParaRPr lang="en-US">
              <a:solidFill>
                <a:srgbClr val="5EC6F3"/>
              </a:solidFill>
              <a:latin typeface="Arial"/>
              <a:ea typeface="宋体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CF5D84-B2CF-432A-90C4-C7A2BD186AEE}"/>
              </a:ext>
            </a:extLst>
          </p:cNvPr>
          <p:cNvSpPr txBox="1"/>
          <p:nvPr/>
        </p:nvSpPr>
        <p:spPr>
          <a:xfrm>
            <a:off x="1144438" y="3876136"/>
            <a:ext cx="4583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3. Android/iOS device or emulator</a:t>
            </a:r>
          </a:p>
          <a:p>
            <a:r>
              <a:rPr lang="en-US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     For testing the app that we built</a:t>
            </a:r>
            <a:endParaRPr lang="en-US" dirty="0">
              <a:solidFill>
                <a:srgbClr val="5EC6F3"/>
              </a:solidFill>
              <a:latin typeface="Arial"/>
              <a:ea typeface="宋体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1BA490-EBD1-48FD-B46C-E29716D6B8B2}"/>
              </a:ext>
            </a:extLst>
          </p:cNvPr>
          <p:cNvSpPr txBox="1"/>
          <p:nvPr/>
        </p:nvSpPr>
        <p:spPr>
          <a:xfrm>
            <a:off x="6679720" y="3876136"/>
            <a:ext cx="49429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4. Agora Flutter SDK</a:t>
            </a:r>
          </a:p>
          <a:p>
            <a:r>
              <a:rPr lang="en-US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     https://pub.dev/packages/agora_rtc_engine</a:t>
            </a:r>
            <a:endParaRPr lang="en-US" dirty="0">
              <a:solidFill>
                <a:srgbClr val="5EC6F3"/>
              </a:solidFill>
              <a:latin typeface="Arial"/>
              <a:ea typeface="宋体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18E925-E7C3-4BEC-AD38-CBCDBBB8D0C4}"/>
              </a:ext>
            </a:extLst>
          </p:cNvPr>
          <p:cNvSpPr txBox="1"/>
          <p:nvPr/>
        </p:nvSpPr>
        <p:spPr>
          <a:xfrm>
            <a:off x="1144437" y="4896928"/>
            <a:ext cx="54030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5. Agora Developer account</a:t>
            </a:r>
          </a:p>
          <a:p>
            <a:r>
              <a:rPr lang="en-US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     Go to console.agora.io/ and generate an APP ID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5E2993B1-EF78-401E-9629-9007397E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230" y="-201822"/>
            <a:ext cx="2743200" cy="30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D1C3BD-0B94-8C42-9DF4-630656010EB9}"/>
              </a:ext>
            </a:extLst>
          </p:cNvPr>
          <p:cNvSpPr/>
          <p:nvPr/>
        </p:nvSpPr>
        <p:spPr>
          <a:xfrm>
            <a:off x="6528048" y="1644452"/>
            <a:ext cx="5663952" cy="422934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79A3F-3E1D-9944-B8A9-E22C85DE0F9A}"/>
              </a:ext>
            </a:extLst>
          </p:cNvPr>
          <p:cNvSpPr txBox="1"/>
          <p:nvPr/>
        </p:nvSpPr>
        <p:spPr>
          <a:xfrm>
            <a:off x="214861" y="804741"/>
            <a:ext cx="818539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solidFill>
                  <a:srgbClr val="0A3F8C"/>
                </a:solidFill>
                <a:latin typeface="Helvetica Neue Light"/>
                <a:ea typeface="Helvetica Neue Light" charset="0"/>
                <a:cs typeface="Helvetica Neue Light" charset="0"/>
              </a:rPr>
              <a:t>Steps</a:t>
            </a:r>
            <a:endParaRPr lang="en-US" sz="5400" b="1" dirty="0">
              <a:solidFill>
                <a:srgbClr val="0A3F8C"/>
              </a:solidFill>
              <a:latin typeface="Helvetica Neue"/>
              <a:ea typeface="Helvetica Neue Light" charset="0"/>
              <a:cs typeface="Helvetica Neue Light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F0EF7-16AD-2D4A-A2FB-FD113A960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1431977" cy="360040"/>
          </a:xfrm>
          <a:prstGeom prst="rect">
            <a:avLst/>
          </a:prstGeom>
        </p:spPr>
      </p:pic>
      <p:sp>
        <p:nvSpPr>
          <p:cNvPr id="2" name="Chord 1">
            <a:extLst>
              <a:ext uri="{FF2B5EF4-FFF2-40B4-BE49-F238E27FC236}">
                <a16:creationId xmlns:a16="http://schemas.microsoft.com/office/drawing/2014/main" id="{644401A6-4450-5A48-956E-B1B285D3F332}"/>
              </a:ext>
            </a:extLst>
          </p:cNvPr>
          <p:cNvSpPr/>
          <p:nvPr/>
        </p:nvSpPr>
        <p:spPr>
          <a:xfrm rot="6698449">
            <a:off x="4424222" y="6058523"/>
            <a:ext cx="2927505" cy="2913299"/>
          </a:xfrm>
          <a:prstGeom prst="chord">
            <a:avLst>
              <a:gd name="adj1" fmla="val 2632555"/>
              <a:gd name="adj2" fmla="val 16200000"/>
            </a:avLst>
          </a:prstGeom>
          <a:gradFill flip="none" rotWithShape="1">
            <a:gsLst>
              <a:gs pos="0">
                <a:srgbClr val="00B0F0"/>
              </a:gs>
              <a:gs pos="50000">
                <a:srgbClr val="073DE5"/>
              </a:gs>
              <a:gs pos="100000">
                <a:srgbClr val="0A3F8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图片 4" descr="LOGO_blue.png">
            <a:extLst>
              <a:ext uri="{FF2B5EF4-FFF2-40B4-BE49-F238E27FC236}">
                <a16:creationId xmlns:a16="http://schemas.microsoft.com/office/drawing/2014/main" id="{064DA479-6E31-EF44-A511-5CA716FD61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4075" y="6315499"/>
            <a:ext cx="737904" cy="2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DA18AA-A3DD-3F4F-8373-5D00B57D615F}"/>
              </a:ext>
            </a:extLst>
          </p:cNvPr>
          <p:cNvSpPr/>
          <p:nvPr/>
        </p:nvSpPr>
        <p:spPr>
          <a:xfrm>
            <a:off x="186107" y="1644452"/>
            <a:ext cx="6341942" cy="4229341"/>
          </a:xfrm>
          <a:prstGeom prst="rect">
            <a:avLst/>
          </a:prstGeom>
          <a:solidFill>
            <a:srgbClr val="00B0F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2C785-1518-1745-BEBA-73557C331EDF}"/>
              </a:ext>
            </a:extLst>
          </p:cNvPr>
          <p:cNvSpPr/>
          <p:nvPr/>
        </p:nvSpPr>
        <p:spPr>
          <a:xfrm>
            <a:off x="4775958" y="6596390"/>
            <a:ext cx="29866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Serving over </a:t>
            </a:r>
            <a:r>
              <a:rPr lang="en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20 billion 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Global </a:t>
            </a:r>
            <a:r>
              <a:rPr lang="en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minutes per month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BF6C5-2397-B94A-BAEB-BFDB56E43746}"/>
              </a:ext>
            </a:extLst>
          </p:cNvPr>
          <p:cNvSpPr/>
          <p:nvPr/>
        </p:nvSpPr>
        <p:spPr>
          <a:xfrm>
            <a:off x="911788" y="1956809"/>
            <a:ext cx="5076740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b="1" dirty="0">
                <a:solidFill>
                  <a:srgbClr val="0A3F8C"/>
                </a:solidFill>
                <a:latin typeface="Helvetica Neue Light"/>
                <a:ea typeface="Helvetica Neue Light" panose="02000403000000020004" pitchFamily="2" charset="0"/>
              </a:rPr>
              <a:t>* Broadcaster View</a:t>
            </a:r>
            <a:br>
              <a:rPr lang="en-US" sz="3200" b="1" dirty="0">
                <a:latin typeface="Helvetica Neue Light"/>
                <a:ea typeface="Helvetica Neue Light" panose="02000403000000020004" pitchFamily="2" charset="0"/>
              </a:rPr>
            </a:br>
            <a:br>
              <a:rPr lang="en-US" sz="3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US" sz="3200" b="1" dirty="0">
                <a:solidFill>
                  <a:srgbClr val="0A3F8C"/>
                </a:solidFill>
                <a:latin typeface="Helvetica Neue Light"/>
                <a:ea typeface="Helvetica Neue Light" panose="02000403000000020004" pitchFamily="2" charset="0"/>
              </a:rPr>
              <a:t>* Audience View</a:t>
            </a:r>
            <a:br>
              <a:rPr lang="en-US" sz="3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br>
              <a:rPr lang="en-US" sz="3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US" sz="3200" b="1" dirty="0">
                <a:solidFill>
                  <a:srgbClr val="0A3F8C"/>
                </a:solidFill>
                <a:latin typeface="Helvetica Neue Light"/>
                <a:ea typeface="Helvetica Neue Light" panose="02000403000000020004" pitchFamily="2" charset="0"/>
              </a:rPr>
              <a:t>* RTM</a:t>
            </a:r>
            <a:endParaRPr lang="en-US" sz="3200" b="1" baseline="30000" dirty="0">
              <a:solidFill>
                <a:srgbClr val="0A3F8C"/>
              </a:solidFill>
              <a:latin typeface="Helvetica Neue Light"/>
              <a:ea typeface="Helvetica Neue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1A1E4-9970-684B-8D86-60F9C017E7C3}"/>
              </a:ext>
            </a:extLst>
          </p:cNvPr>
          <p:cNvSpPr/>
          <p:nvPr/>
        </p:nvSpPr>
        <p:spPr>
          <a:xfrm>
            <a:off x="7464152" y="2681796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C8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LIVE INTERACTIVE AUDIO/VIDEO </a:t>
            </a:r>
            <a:r>
              <a:rPr lang="en-US" sz="3600" b="1" dirty="0">
                <a:solidFill>
                  <a:srgbClr val="00C8F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STREAMING</a:t>
            </a:r>
            <a:endParaRPr lang="en-US" sz="3600" b="1" baseline="30000" dirty="0">
              <a:solidFill>
                <a:srgbClr val="00C8FF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AD6C03-251B-044E-9BEF-F7794F6FA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1243">
            <a:off x="11540600" y="1390862"/>
            <a:ext cx="2216257" cy="19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A44CA-A40D-DE45-9544-CCA026FD1DE3}"/>
              </a:ext>
            </a:extLst>
          </p:cNvPr>
          <p:cNvSpPr txBox="1"/>
          <p:nvPr/>
        </p:nvSpPr>
        <p:spPr>
          <a:xfrm>
            <a:off x="0" y="338520"/>
            <a:ext cx="121920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0A3F8C"/>
                </a:solidFill>
                <a:latin typeface="Helvetica Neue Light"/>
                <a:ea typeface="宋体"/>
              </a:rPr>
              <a:t>Get Started</a:t>
            </a:r>
            <a:endParaRPr lang="en-US" dirty="0"/>
          </a:p>
        </p:txBody>
      </p:sp>
      <p:pic>
        <p:nvPicPr>
          <p:cNvPr id="3" name="Picture 3" descr="A picture containing game, woman, young, female&#10;&#10;Description generated with very high confidence">
            <a:extLst>
              <a:ext uri="{FF2B5EF4-FFF2-40B4-BE49-F238E27FC236}">
                <a16:creationId xmlns:a16="http://schemas.microsoft.com/office/drawing/2014/main" id="{73D4BD77-F164-4309-8972-B103CD84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7109" y="1216191"/>
            <a:ext cx="7430218" cy="442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9C0DD-B6A1-4E2D-96A1-C5787A35B5C7}"/>
              </a:ext>
            </a:extLst>
          </p:cNvPr>
          <p:cNvSpPr txBox="1"/>
          <p:nvPr/>
        </p:nvSpPr>
        <p:spPr>
          <a:xfrm>
            <a:off x="6809118" y="1906438"/>
            <a:ext cx="462663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rgbClr val="0A3F8C"/>
                </a:solidFill>
                <a:latin typeface="Arial"/>
                <a:ea typeface="宋体"/>
                <a:cs typeface="Arial"/>
              </a:rPr>
              <a:t>Clone the repo given below</a:t>
            </a:r>
            <a:endParaRPr lang="en-US" sz="2600" b="1">
              <a:solidFill>
                <a:srgbClr val="0A3F8C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15FFF-6FC9-4082-B85F-44508FA58BC3}"/>
              </a:ext>
            </a:extLst>
          </p:cNvPr>
          <p:cNvSpPr txBox="1"/>
          <p:nvPr/>
        </p:nvSpPr>
        <p:spPr>
          <a:xfrm>
            <a:off x="7153275" y="2523765"/>
            <a:ext cx="42815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solidFill>
                  <a:srgbClr val="5EC6F3"/>
                </a:solidFill>
                <a:latin typeface="Arial"/>
                <a:ea typeface="宋体"/>
                <a:cs typeface="Arial"/>
              </a:rPr>
              <a:t>https://github.com/Meherdeep/Interactive-Broadcasting</a:t>
            </a:r>
            <a:endParaRPr lang="en-US" sz="2200">
              <a:solidFill>
                <a:srgbClr val="5EC6F3"/>
              </a:solidFill>
              <a:ea typeface="宋体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1F4C6-C5F9-41BE-AE94-27A637B84692}"/>
              </a:ext>
            </a:extLst>
          </p:cNvPr>
          <p:cNvSpPr txBox="1"/>
          <p:nvPr/>
        </p:nvSpPr>
        <p:spPr>
          <a:xfrm>
            <a:off x="6807320" y="4679471"/>
            <a:ext cx="43822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73DE5"/>
                </a:solidFill>
                <a:latin typeface="Arial"/>
                <a:ea typeface="宋体"/>
                <a:cs typeface="Arial"/>
              </a:rPr>
              <a:t>The repo contains the template for the </a:t>
            </a:r>
            <a:endParaRPr lang="en-US" sz="1600" dirty="0">
              <a:solidFill>
                <a:srgbClr val="073DE5"/>
              </a:solidFill>
              <a:cs typeface="Arial"/>
            </a:endParaRPr>
          </a:p>
          <a:p>
            <a:r>
              <a:rPr lang="en-US" sz="1600" dirty="0">
                <a:solidFill>
                  <a:srgbClr val="073DE5"/>
                </a:solidFill>
                <a:latin typeface="Arial"/>
                <a:ea typeface="宋体"/>
                <a:cs typeface="Arial"/>
              </a:rPr>
              <a:t>broadcasting app that we will be using.</a:t>
            </a:r>
            <a:endParaRPr lang="en-US" sz="1600">
              <a:solidFill>
                <a:srgbClr val="073DE5"/>
              </a:solidFill>
              <a:ea typeface="宋体"/>
              <a:cs typeface="Arial"/>
            </a:endParaRPr>
          </a:p>
          <a:p>
            <a:pPr algn="l"/>
            <a:endParaRPr lang="en-US" sz="1600" dirty="0">
              <a:solidFill>
                <a:srgbClr val="073DE5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1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hord 22">
            <a:extLst>
              <a:ext uri="{FF2B5EF4-FFF2-40B4-BE49-F238E27FC236}">
                <a16:creationId xmlns:a16="http://schemas.microsoft.com/office/drawing/2014/main" id="{89948C81-9972-3F48-9DBE-CF833C8791E1}"/>
              </a:ext>
            </a:extLst>
          </p:cNvPr>
          <p:cNvSpPr/>
          <p:nvPr/>
        </p:nvSpPr>
        <p:spPr>
          <a:xfrm rot="6698449">
            <a:off x="4424222" y="6058523"/>
            <a:ext cx="2927505" cy="2913299"/>
          </a:xfrm>
          <a:prstGeom prst="chord">
            <a:avLst>
              <a:gd name="adj1" fmla="val 2632555"/>
              <a:gd name="adj2" fmla="val 16200000"/>
            </a:avLst>
          </a:prstGeom>
          <a:gradFill flip="none" rotWithShape="1">
            <a:gsLst>
              <a:gs pos="0">
                <a:srgbClr val="00B0F0"/>
              </a:gs>
              <a:gs pos="50000">
                <a:srgbClr val="073DE5"/>
              </a:gs>
              <a:gs pos="100000">
                <a:srgbClr val="0A3F8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79A3F-3E1D-9944-B8A9-E22C85DE0F9A}"/>
              </a:ext>
            </a:extLst>
          </p:cNvPr>
          <p:cNvSpPr txBox="1"/>
          <p:nvPr/>
        </p:nvSpPr>
        <p:spPr>
          <a:xfrm>
            <a:off x="3421661" y="3057487"/>
            <a:ext cx="566157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b="1" dirty="0">
                <a:solidFill>
                  <a:srgbClr val="0A3F8C"/>
                </a:solidFill>
                <a:latin typeface="Helvetica Neue Light"/>
                <a:ea typeface="宋体"/>
              </a:rPr>
              <a:t>Let's jump to coding</a:t>
            </a:r>
            <a:endParaRPr lang="en-US" sz="4200"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F0EF7-16AD-2D4A-A2FB-FD113A960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1431977" cy="360040"/>
          </a:xfrm>
          <a:prstGeom prst="rect">
            <a:avLst/>
          </a:prstGeom>
        </p:spPr>
      </p:pic>
      <p:pic>
        <p:nvPicPr>
          <p:cNvPr id="17" name="图片 4" descr="LOGO_blue.png">
            <a:extLst>
              <a:ext uri="{FF2B5EF4-FFF2-40B4-BE49-F238E27FC236}">
                <a16:creationId xmlns:a16="http://schemas.microsoft.com/office/drawing/2014/main" id="{064DA479-6E31-EF44-A511-5CA716FD61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4075" y="6315499"/>
            <a:ext cx="737904" cy="2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72C785-1518-1745-BEBA-73557C331EDF}"/>
              </a:ext>
            </a:extLst>
          </p:cNvPr>
          <p:cNvSpPr/>
          <p:nvPr/>
        </p:nvSpPr>
        <p:spPr>
          <a:xfrm>
            <a:off x="4775958" y="6596390"/>
            <a:ext cx="29866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Serving over </a:t>
            </a:r>
            <a:r>
              <a:rPr lang="en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19 billion 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Global </a:t>
            </a:r>
            <a:r>
              <a:rPr lang="en" sz="800" dirty="0">
                <a:solidFill>
                  <a:schemeClr val="bg1">
                    <a:lumMod val="9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"/>
              </a:rPr>
              <a:t>minutes per month</a:t>
            </a:r>
          </a:p>
        </p:txBody>
      </p:sp>
    </p:spTree>
    <p:extLst>
      <p:ext uri="{BB962C8B-B14F-4D97-AF65-F5344CB8AC3E}">
        <p14:creationId xmlns:p14="http://schemas.microsoft.com/office/powerpoint/2010/main" val="36170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6"/>
          <p:cNvSpPr txBox="1"/>
          <p:nvPr/>
        </p:nvSpPr>
        <p:spPr>
          <a:xfrm>
            <a:off x="0" y="316574"/>
            <a:ext cx="12183362" cy="8081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>
                <a:solidFill>
                  <a:srgbClr val="0A3F8C"/>
                </a:solidFill>
                <a:latin typeface="Helvetica Neue Light"/>
                <a:ea typeface="Helvetica Neue" charset="0"/>
                <a:cs typeface="Helvetica Neue" charset="0"/>
              </a:rPr>
              <a:t>FAQ</a:t>
            </a:r>
            <a:endParaRPr lang="cy-GB" sz="3200" dirty="0">
              <a:solidFill>
                <a:srgbClr val="00B0F0"/>
              </a:solidFill>
              <a:latin typeface="Helvetica Neue"/>
              <a:ea typeface="Helvetica Neue" charset="0"/>
              <a:cs typeface="Helvetica Neue" charset="0"/>
            </a:endParaRPr>
          </a:p>
          <a:p>
            <a:pPr algn="ctr">
              <a:buSzPct val="25000"/>
            </a:pPr>
            <a:br>
              <a:rPr lang="en-US" sz="3600" b="1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3200" dirty="0">
                <a:solidFill>
                  <a:srgbClr val="00B0F0"/>
                </a:solidFill>
                <a:latin typeface="Helvetica Neue"/>
                <a:ea typeface="Helvetica Neue" charset="0"/>
                <a:cs typeface="Helvetica Neue" charset="0"/>
              </a:rPr>
              <a:t>Black Screen while initiating a call</a:t>
            </a:r>
            <a:br>
              <a:rPr lang="cy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cy-GB" sz="3200">
              <a:solidFill>
                <a:srgbClr val="00B0F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456" y="2231069"/>
            <a:ext cx="6026600" cy="29238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A3F8C"/>
                </a:solidFill>
                <a:latin typeface="Helvetica Neue"/>
                <a:ea typeface="宋体"/>
              </a:rPr>
              <a:t>Go to your project directory and redirect to </a:t>
            </a:r>
            <a:r>
              <a:rPr lang="en-US" sz="2000" b="1" dirty="0" err="1">
                <a:solidFill>
                  <a:srgbClr val="0A3F8C"/>
                </a:solidFill>
                <a:latin typeface="Helvetica Neue"/>
                <a:ea typeface="宋体"/>
              </a:rPr>
              <a:t>MainActivity.kt</a:t>
            </a:r>
            <a:endParaRPr lang="en-US" sz="2800" b="1" dirty="0" err="1">
              <a:solidFill>
                <a:srgbClr val="0070C0"/>
              </a:solidFill>
              <a:latin typeface="Helvetica Neue" charset="0"/>
              <a:ea typeface="宋体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EC6F3"/>
              </a:solidFill>
              <a:latin typeface="Helvetica Neue"/>
              <a:ea typeface="Helvetica Neue" charset="0"/>
              <a:cs typeface="Arial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73DE5"/>
                </a:solidFill>
                <a:latin typeface="Helvetica Neue"/>
                <a:ea typeface="Helvetica Neue" charset="0"/>
                <a:cs typeface="Arial"/>
              </a:rPr>
              <a:t>And remove this </a:t>
            </a:r>
            <a:r>
              <a:rPr lang="en-US" sz="2000" dirty="0" err="1">
                <a:solidFill>
                  <a:srgbClr val="5EC6F3"/>
                </a:solidFill>
                <a:latin typeface="Helvetica Neue"/>
                <a:ea typeface="Helvetica Neue" charset="0"/>
                <a:cs typeface="Arial"/>
              </a:rPr>
              <a:t>GeneratedPluginRegistrant.registerWith</a:t>
            </a:r>
            <a:r>
              <a:rPr lang="en-US" sz="2000" dirty="0">
                <a:solidFill>
                  <a:srgbClr val="5EC6F3"/>
                </a:solidFill>
                <a:latin typeface="Helvetica Neue"/>
                <a:ea typeface="Helvetica Neue" charset="0"/>
                <a:cs typeface="Arial"/>
              </a:rPr>
              <a:t>(</a:t>
            </a:r>
            <a:r>
              <a:rPr lang="en-US" sz="2000" dirty="0" err="1">
                <a:solidFill>
                  <a:srgbClr val="5EC6F3"/>
                </a:solidFill>
                <a:latin typeface="Helvetica Neue"/>
                <a:ea typeface="Helvetica Neue" charset="0"/>
                <a:cs typeface="Arial"/>
              </a:rPr>
              <a:t>flutterEngine</a:t>
            </a:r>
            <a:r>
              <a:rPr lang="en-US" sz="2800" dirty="0">
                <a:latin typeface="Helvetica Neue"/>
                <a:ea typeface="Helvetica Neue" charset="0"/>
                <a:cs typeface="Arial"/>
              </a:rPr>
              <a:t>)</a:t>
            </a:r>
            <a:br>
              <a:rPr lang="en-US" sz="2800" b="1" dirty="0">
                <a:latin typeface="Helvetica Neue" charset="0"/>
                <a:ea typeface="Helvetica Neue" charset="0"/>
                <a:cs typeface="Helvetica Neue" charset="0"/>
              </a:rPr>
            </a:br>
            <a:endParaRPr lang="en-US" sz="2800" b="1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4D8D08-A5C7-4355-957D-53482EC2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023" y="1994188"/>
            <a:ext cx="4281577" cy="42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72AD787C54CA343942D34F761427F40" ma:contentTypeVersion="11" ma:contentTypeDescription="新建文档。" ma:contentTypeScope="" ma:versionID="695a188e9da3f1a530a092cfc29e963c">
  <xsd:schema xmlns:xsd="http://www.w3.org/2001/XMLSchema" xmlns:xs="http://www.w3.org/2001/XMLSchema" xmlns:p="http://schemas.microsoft.com/office/2006/metadata/properties" xmlns:ns3="a85056d4-dde6-4ecc-9f9c-2425a57bf9dc" xmlns:ns4="7abfe1fa-0b8d-492f-bcce-8b781a762a2c" targetNamespace="http://schemas.microsoft.com/office/2006/metadata/properties" ma:root="true" ma:fieldsID="eb258a06c26d38d3f77ce2350829a94a" ns3:_="" ns4:_="">
    <xsd:import namespace="a85056d4-dde6-4ecc-9f9c-2425a57bf9dc"/>
    <xsd:import namespace="7abfe1fa-0b8d-492f-bcce-8b781a762a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056d4-dde6-4ecc-9f9c-2425a57bf9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享提示哈希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fe1fa-0b8d-492f-bcce-8b781a762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18733-D8E8-44EE-9D08-BA5606480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0EB48-3F9E-46C0-963F-8102938A6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056d4-dde6-4ecc-9f9c-2425a57bf9dc"/>
    <ds:schemaRef ds:uri="7abfe1fa-0b8d-492f-bcce-8b781a762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71C9AC-A9ED-4E74-BDC8-CCD94BE216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Agora_PPT_TEMPLATE</Template>
  <TotalTime>121296</TotalTime>
  <Pages>0</Pages>
  <Words>503</Words>
  <Characters>0</Characters>
  <Application>Microsoft Office PowerPoint</Application>
  <DocSecurity>0</DocSecurity>
  <PresentationFormat>Widescreen</PresentationFormat>
  <Lines>0</Lines>
  <Paragraphs>94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planning</dc:title>
  <dc:subject/>
  <dc:creator>Administrator</dc:creator>
  <cp:keywords/>
  <dc:description/>
  <cp:lastModifiedBy>Sid Sharma</cp:lastModifiedBy>
  <cp:revision>1695</cp:revision>
  <cp:lastPrinted>2017-07-24T17:07:59Z</cp:lastPrinted>
  <dcterms:created xsi:type="dcterms:W3CDTF">2015-05-06T06:01:16Z</dcterms:created>
  <dcterms:modified xsi:type="dcterms:W3CDTF">2020-05-29T22:49:26Z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  <property fmtid="{D5CDD505-2E9C-101B-9397-08002B2CF9AE}" pid="3" name="ContentTypeId">
    <vt:lpwstr>0x010100672AD787C54CA343942D34F761427F40</vt:lpwstr>
  </property>
</Properties>
</file>