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77" r:id="rId2"/>
    <p:sldId id="261" r:id="rId3"/>
    <p:sldId id="345" r:id="rId4"/>
    <p:sldId id="346" r:id="rId5"/>
    <p:sldId id="390" r:id="rId6"/>
    <p:sldId id="396" r:id="rId7"/>
    <p:sldId id="297" r:id="rId8"/>
  </p:sldIdLst>
  <p:sldSz cx="9144000" cy="5143500" type="screen16x9"/>
  <p:notesSz cx="6858000" cy="9144000"/>
  <p:embeddedFontLst>
    <p:embeddedFont>
      <p:font typeface="Nunito Light" panose="020B0604020202020204" charset="0"/>
      <p:regular r:id="rId10"/>
    </p:embeddedFont>
    <p:embeddedFont>
      <p:font typeface="Kulim Park" panose="020B0604020202020204" charset="0"/>
      <p:regular r:id="rId11"/>
    </p:embeddedFont>
    <p:embeddedFont>
      <p:font typeface="Manrope" panose="020B0604020202020204" charset="0"/>
      <p:regular r:id="rId12"/>
    </p:embeddedFont>
    <p:embeddedFont>
      <p:font typeface="Felix Titling" panose="04060505060202020A04" pitchFamily="82" charset="0"/>
      <p:regular r:id="rId13"/>
    </p:embeddedFont>
    <p:embeddedFont>
      <p:font typeface="Avenir Next LT Pro" panose="020B0604020202020204" charset="0"/>
      <p:regular r:id="rId14"/>
    </p:embeddedFont>
    <p:embeddedFont>
      <p:font typeface="Barlow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48"/>
    <a:srgbClr val="CB6E50"/>
    <a:srgbClr val="EFE9E7"/>
    <a:srgbClr val="F3E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87" autoAdjust="0"/>
  </p:normalViewPr>
  <p:slideViewPr>
    <p:cSldViewPr snapToGrid="0">
      <p:cViewPr varScale="1">
        <p:scale>
          <a:sx n="98" d="100"/>
          <a:sy n="98" d="100"/>
        </p:scale>
        <p:origin x="104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ad612980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ad61298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3668" y="-1"/>
            <a:ext cx="8276664" cy="51435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6000" kern="1200" spc="75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646231" y="453416"/>
            <a:ext cx="3064101" cy="3852063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6231" y="4426492"/>
            <a:ext cx="3064101" cy="35106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50" b="0"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47" y="481913"/>
            <a:ext cx="8186307" cy="1165260"/>
          </a:xfrm>
        </p:spPr>
        <p:txBody>
          <a:bodyPr lIns="0" tIns="0" rIns="0" bIns="0" anchor="t"/>
          <a:lstStyle>
            <a:lvl1pPr algn="ctr"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378458"/>
            <a:ext cx="8515350" cy="2264315"/>
          </a:xfrm>
        </p:spPr>
        <p:txBody>
          <a:bodyPr>
            <a:noAutofit/>
          </a:bodyPr>
          <a:lstStyle>
            <a:lvl1pPr>
              <a:defRPr sz="2400"/>
            </a:lvl1pPr>
            <a:lvl2pPr marL="342900" indent="0" algn="l">
              <a:buNone/>
              <a:defRPr sz="105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45" y="3924382"/>
            <a:ext cx="1641547" cy="36986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2660432" y="3924382"/>
            <a:ext cx="1641546" cy="36986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842018" y="3924382"/>
            <a:ext cx="1641547" cy="36986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7023605" y="3924382"/>
            <a:ext cx="1641547" cy="36986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478845" y="4307138"/>
            <a:ext cx="1641547" cy="27699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05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2660431" y="4307138"/>
            <a:ext cx="1641547" cy="27699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05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4842018" y="4307138"/>
            <a:ext cx="1641547" cy="27699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05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7023605" y="4307138"/>
            <a:ext cx="1641547" cy="27699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05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28650" y="645719"/>
            <a:ext cx="3064101" cy="3852063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8881" y="4559643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11638" y="0"/>
            <a:ext cx="6120114" cy="5143500"/>
          </a:xfrm>
        </p:spPr>
        <p:txBody>
          <a:bodyPr anchor="ctr">
            <a:noAutofit/>
          </a:bodyPr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8847" y="481913"/>
            <a:ext cx="8186307" cy="1165260"/>
          </a:xfrm>
        </p:spPr>
        <p:txBody>
          <a:bodyPr lIns="0" tIns="0" rIns="0" bIns="0" anchor="t"/>
          <a:lstStyle>
            <a:lvl1pPr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8845" y="1904485"/>
            <a:ext cx="514350" cy="5143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2650779" y="1904485"/>
            <a:ext cx="514350" cy="5143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4822712" y="1904485"/>
            <a:ext cx="514350" cy="5143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994643" y="1904485"/>
            <a:ext cx="514350" cy="5143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78847" y="2548202"/>
            <a:ext cx="1670508" cy="3230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32"/>
          </p:nvPr>
        </p:nvSpPr>
        <p:spPr>
          <a:xfrm>
            <a:off x="2650779" y="2548202"/>
            <a:ext cx="1670508" cy="3230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822712" y="2548202"/>
            <a:ext cx="1670508" cy="3230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6994644" y="2548202"/>
            <a:ext cx="1670508" cy="3230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78847" y="3000585"/>
            <a:ext cx="1670508" cy="15590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2650779" y="3000585"/>
            <a:ext cx="1670508" cy="15590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822712" y="3000585"/>
            <a:ext cx="1670508" cy="15590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994643" y="3000585"/>
            <a:ext cx="1670508" cy="15590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87761" y="3415981"/>
            <a:ext cx="5367413" cy="744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0" spc="75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342900" indent="0">
              <a:buNone/>
              <a:defRPr>
                <a:latin typeface="Felix Titling" panose="04060505060202020A04" pitchFamily="82" charset="77"/>
              </a:defRPr>
            </a:lvl2pPr>
            <a:lvl3pPr marL="685800" indent="0">
              <a:buNone/>
              <a:defRPr>
                <a:latin typeface="Felix Titling" panose="04060505060202020A04" pitchFamily="82" charset="77"/>
              </a:defRPr>
            </a:lvl3pPr>
            <a:lvl4pPr marL="1028700" indent="0">
              <a:buNone/>
              <a:defRPr>
                <a:latin typeface="Felix Titling" panose="04060505060202020A04" pitchFamily="82" charset="77"/>
              </a:defRPr>
            </a:lvl4pPr>
            <a:lvl5pPr marL="1371600" indent="0">
              <a:buNone/>
              <a:defRPr>
                <a:latin typeface="Felix Titling" panose="04060505060202020A04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761" y="972271"/>
            <a:ext cx="5367413" cy="744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0" spc="75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342900" indent="0">
              <a:buNone/>
              <a:defRPr>
                <a:latin typeface="Felix Titling" panose="04060505060202020A04" pitchFamily="82" charset="77"/>
              </a:defRPr>
            </a:lvl2pPr>
            <a:lvl3pPr marL="685800" indent="0">
              <a:buNone/>
              <a:defRPr>
                <a:latin typeface="Felix Titling" panose="04060505060202020A04" pitchFamily="82" charset="77"/>
              </a:defRPr>
            </a:lvl3pPr>
            <a:lvl4pPr marL="1028700" indent="0">
              <a:buNone/>
              <a:defRPr>
                <a:latin typeface="Felix Titling" panose="04060505060202020A04" pitchFamily="82" charset="77"/>
              </a:defRPr>
            </a:lvl4pPr>
            <a:lvl5pPr marL="1371600" indent="0">
              <a:buNone/>
              <a:defRPr>
                <a:latin typeface="Felix Titling" panose="04060505060202020A04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58839" y="1"/>
            <a:ext cx="3997400" cy="51434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7761" y="1803201"/>
            <a:ext cx="5413133" cy="153709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6000" b="0" i="0" spc="75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68221" y="-601249"/>
            <a:ext cx="3500996" cy="586892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6375" b="0" spc="488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342900" indent="0">
              <a:buNone/>
              <a:defRPr>
                <a:latin typeface="Felix Titling" panose="04060505060202020A04" pitchFamily="82" charset="77"/>
              </a:defRPr>
            </a:lvl2pPr>
            <a:lvl3pPr marL="685800" indent="0">
              <a:buNone/>
              <a:defRPr>
                <a:latin typeface="Felix Titling" panose="04060505060202020A04" pitchFamily="82" charset="77"/>
              </a:defRPr>
            </a:lvl3pPr>
            <a:lvl4pPr marL="1028700" indent="0">
              <a:buNone/>
              <a:defRPr>
                <a:latin typeface="Felix Titling" panose="04060505060202020A04" pitchFamily="82" charset="77"/>
              </a:defRPr>
            </a:lvl4pPr>
            <a:lvl5pPr marL="1371600" indent="0">
              <a:buNone/>
              <a:defRPr>
                <a:latin typeface="Felix Titling" panose="04060505060202020A04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0" y="2279275"/>
            <a:ext cx="2608730" cy="2390216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200" b="1" i="0" spc="38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68221" y="1100297"/>
            <a:ext cx="3500996" cy="1815579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6375" b="0" spc="488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>
                <a:latin typeface="Felix Titling" panose="04060505060202020A04" pitchFamily="82" charset="77"/>
              </a:defRPr>
            </a:lvl2pPr>
            <a:lvl3pPr marL="685800" indent="0">
              <a:buNone/>
              <a:defRPr>
                <a:latin typeface="Felix Titling" panose="04060505060202020A04" pitchFamily="82" charset="77"/>
              </a:defRPr>
            </a:lvl3pPr>
            <a:lvl4pPr marL="1028700" indent="0">
              <a:buNone/>
              <a:defRPr>
                <a:latin typeface="Felix Titling" panose="04060505060202020A04" pitchFamily="82" charset="77"/>
              </a:defRPr>
            </a:lvl4pPr>
            <a:lvl5pPr marL="1371600" indent="0">
              <a:buNone/>
              <a:defRPr>
                <a:latin typeface="Felix Titling" panose="04060505060202020A04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8847" y="1049274"/>
            <a:ext cx="4114800" cy="507492"/>
          </a:xfrm>
        </p:spPr>
        <p:txBody>
          <a:bodyPr lIns="0" tIns="0" rIns="0" bIns="0" anchor="ctr"/>
          <a:lstStyle>
            <a:lvl1pPr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821174" y="1110996"/>
            <a:ext cx="1670508" cy="5083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821174" y="2955798"/>
            <a:ext cx="1670508" cy="5083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995160" y="1110996"/>
            <a:ext cx="1670508" cy="5083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995160" y="2955798"/>
            <a:ext cx="1670508" cy="5083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4821174" y="1618488"/>
            <a:ext cx="1670508" cy="12344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821174" y="3470148"/>
            <a:ext cx="1670508" cy="12344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6995160" y="1618488"/>
            <a:ext cx="1670508" cy="12344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995160" y="3470148"/>
            <a:ext cx="1670508" cy="12344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942652" y="523400"/>
            <a:ext cx="3258696" cy="4096700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7886700" cy="1302153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926" y="4126386"/>
            <a:ext cx="7886700" cy="1017114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0" spc="375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92929" y="891269"/>
            <a:ext cx="4472223" cy="1001455"/>
          </a:xfrm>
        </p:spPr>
        <p:txBody>
          <a:bodyPr lIns="0" tIns="0" rIns="0" bIns="0" anchor="t">
            <a:noAutofit/>
          </a:bodyPr>
          <a:lstStyle>
            <a:lvl1pPr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28650" y="645719"/>
            <a:ext cx="3064101" cy="3852063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192929" y="2250550"/>
            <a:ext cx="4322420" cy="2247232"/>
          </a:xfrm>
        </p:spPr>
        <p:txBody>
          <a:bodyPr lIns="0" tIns="0" rIns="0" bIns="0">
            <a:noAutofit/>
          </a:bodyPr>
          <a:lstStyle>
            <a:lvl1pPr marL="214630" indent="-214630">
              <a:buFont typeface="Arial" panose="020B0604020202020204" pitchFamily="34" charset="0"/>
              <a:buChar char="•"/>
              <a:defRPr sz="12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47" y="481914"/>
            <a:ext cx="8186307" cy="894103"/>
          </a:xfrm>
        </p:spPr>
        <p:txBody>
          <a:bodyPr lIns="0" tIns="0" rIns="0" bIns="0" anchor="t"/>
          <a:lstStyle>
            <a:lvl1pPr algn="ctr">
              <a:defRPr sz="4125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7342" y="1376016"/>
            <a:ext cx="3983195" cy="542314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spc="375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4683350" y="1376016"/>
            <a:ext cx="3983195" cy="54231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spc="375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77341" y="1918330"/>
            <a:ext cx="1326804" cy="3192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1804145" y="1918330"/>
            <a:ext cx="1329701" cy="3192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3133733" y="1918330"/>
            <a:ext cx="1326804" cy="3192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4683350" y="1918330"/>
            <a:ext cx="1326804" cy="319279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6010153" y="1918330"/>
            <a:ext cx="1329701" cy="319279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7339741" y="1918330"/>
            <a:ext cx="1326804" cy="319279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77342" y="2237609"/>
            <a:ext cx="1326803" cy="2030425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1803972" y="2237609"/>
            <a:ext cx="1329701" cy="2030425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3133848" y="2237609"/>
            <a:ext cx="1326689" cy="2030425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43"/>
          </p:nvPr>
        </p:nvSpPr>
        <p:spPr>
          <a:xfrm>
            <a:off x="4683350" y="2237609"/>
            <a:ext cx="1326803" cy="2030425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44"/>
          </p:nvPr>
        </p:nvSpPr>
        <p:spPr>
          <a:xfrm>
            <a:off x="6009980" y="2237609"/>
            <a:ext cx="1329701" cy="2030425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45"/>
          </p:nvPr>
        </p:nvSpPr>
        <p:spPr>
          <a:xfrm>
            <a:off x="7339856" y="2237609"/>
            <a:ext cx="1326689" cy="2030425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47" y="481913"/>
            <a:ext cx="8186307" cy="1165260"/>
          </a:xfrm>
        </p:spPr>
        <p:txBody>
          <a:bodyPr lIns="0" tIns="0" rIns="0" bIns="0" anchor="t"/>
          <a:lstStyle>
            <a:lvl1pPr algn="ctr"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48" y="1241298"/>
            <a:ext cx="8373618" cy="3449574"/>
          </a:xfrm>
        </p:spPr>
        <p:txBody>
          <a:bodyPr>
            <a:noAutofit/>
          </a:bodyPr>
          <a:lstStyle>
            <a:lvl1pPr>
              <a:defRPr sz="2400"/>
            </a:lvl1pPr>
            <a:lvl2pPr marL="342900" indent="0" algn="l">
              <a:buNone/>
              <a:defRPr sz="105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47" y="481913"/>
            <a:ext cx="8186307" cy="1165260"/>
          </a:xfrm>
        </p:spPr>
        <p:txBody>
          <a:bodyPr lIns="0" tIns="0" rIns="0" bIns="0" anchor="t"/>
          <a:lstStyle>
            <a:lvl1pPr algn="ctr"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6753" y="1646635"/>
            <a:ext cx="1307306" cy="2913459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500" b="0" spc="375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0" indent="-85725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166542" y="2027932"/>
            <a:ext cx="1307297" cy="187751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865384" y="1647173"/>
            <a:ext cx="1307306" cy="2913459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500" b="0" spc="375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0" indent="-85725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373136" y="2027932"/>
            <a:ext cx="1307297" cy="187751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99677" y="1647173"/>
            <a:ext cx="1307306" cy="2913459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500" b="0" spc="375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0" indent="-85725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7357855" y="2027932"/>
            <a:ext cx="1307297" cy="187751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466344"/>
            <a:ext cx="9144000" cy="5868923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6375" b="0" spc="75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342900" indent="0">
              <a:buNone/>
              <a:defRPr>
                <a:latin typeface="Felix Titling" panose="04060505060202020A04" pitchFamily="82" charset="77"/>
              </a:defRPr>
            </a:lvl2pPr>
            <a:lvl3pPr marL="685800" indent="0">
              <a:buNone/>
              <a:defRPr>
                <a:latin typeface="Felix Titling" panose="04060505060202020A04" pitchFamily="82" charset="77"/>
              </a:defRPr>
            </a:lvl3pPr>
            <a:lvl4pPr marL="1028700" indent="0">
              <a:buNone/>
              <a:defRPr>
                <a:latin typeface="Felix Titling" panose="04060505060202020A04" pitchFamily="82" charset="77"/>
              </a:defRPr>
            </a:lvl4pPr>
            <a:lvl5pPr marL="1371600" indent="0">
              <a:buNone/>
              <a:defRPr>
                <a:latin typeface="Felix Titling" panose="04060505060202020A04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2573300" y="-2"/>
            <a:ext cx="3997400" cy="51435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1" y="3040979"/>
            <a:ext cx="9144000" cy="747522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6375" b="0" i="0" spc="75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2929" y="891269"/>
            <a:ext cx="4574894" cy="1001455"/>
          </a:xfrm>
        </p:spPr>
        <p:txBody>
          <a:bodyPr lIns="0" tIns="0" rIns="0" bIns="0" anchor="t">
            <a:noAutofit/>
          </a:bodyPr>
          <a:lstStyle>
            <a:lvl1pPr>
              <a:defRPr sz="4125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703861" y="436029"/>
            <a:ext cx="2913258" cy="4061755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192929" y="2250550"/>
            <a:ext cx="2187616" cy="3212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6580207" y="2250550"/>
            <a:ext cx="2187616" cy="3212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5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4192929" y="2647709"/>
            <a:ext cx="2187616" cy="1850073"/>
          </a:xfrm>
        </p:spPr>
        <p:txBody>
          <a:bodyPr lIns="0" tIns="0" rIns="0" bIns="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6580207" y="2647709"/>
            <a:ext cx="2187616" cy="1850073"/>
          </a:xfrm>
        </p:spPr>
        <p:txBody>
          <a:bodyPr lIns="0" tIns="0" rIns="0" bIns="0">
            <a:noAutofit/>
          </a:bodyPr>
          <a:lstStyle>
            <a:lvl1pPr marL="128905" indent="-128905">
              <a:lnSpc>
                <a:spcPct val="150000"/>
              </a:lnSpc>
              <a:buFont typeface="Arial" panose="020B0604020202020204" pitchFamily="34" charset="0"/>
              <a:buChar char="•"/>
              <a:defRPr sz="900" b="0" i="0" spc="38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846" y="273844"/>
            <a:ext cx="818630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845" y="1369219"/>
            <a:ext cx="818630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752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 spc="38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45" y="4767263"/>
            <a:ext cx="3086100" cy="273844"/>
          </a:xfrm>
          <a:prstGeom prst="rect">
            <a:avLst/>
          </a:prstGeom>
        </p:spPr>
        <p:txBody>
          <a:bodyPr anchor="ctr"/>
          <a:lstStyle>
            <a:lvl1pPr>
              <a:defRPr sz="900" b="0" i="0" spc="38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125" kern="1200" spc="3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1" i="0" kern="1200" spc="38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38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spc="38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spc="38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68" y="-1"/>
            <a:ext cx="8276664" cy="5143501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000" dirty="0">
                <a:solidFill>
                  <a:schemeClr val="tx2">
                    <a:lumMod val="50000"/>
                  </a:schemeClr>
                </a:solidFill>
                <a:ea typeface="Hiragino Sans GB W3" panose="020B0300000000000000" charset="-122"/>
                <a:cs typeface="+mj-lt"/>
              </a:rPr>
              <a:t>Smart </a:t>
            </a:r>
            <a:br>
              <a:rPr lang="en-US" sz="5000" dirty="0">
                <a:solidFill>
                  <a:schemeClr val="tx2">
                    <a:lumMod val="50000"/>
                  </a:schemeClr>
                </a:solidFill>
                <a:ea typeface="Hiragino Sans GB W3" panose="020B0300000000000000" charset="-122"/>
                <a:cs typeface="+mj-lt"/>
              </a:rPr>
            </a:br>
            <a:r>
              <a:rPr lang="en-US" sz="5000" dirty="0">
                <a:solidFill>
                  <a:schemeClr val="tx2">
                    <a:lumMod val="50000"/>
                  </a:schemeClr>
                </a:solidFill>
                <a:ea typeface="Hiragino Sans GB W3" panose="020B0300000000000000" charset="-122"/>
                <a:cs typeface="+mj-lt"/>
              </a:rPr>
              <a:t>Expense</a:t>
            </a:r>
            <a:br>
              <a:rPr lang="en-US" sz="5000" dirty="0">
                <a:solidFill>
                  <a:schemeClr val="tx2">
                    <a:lumMod val="50000"/>
                  </a:schemeClr>
                </a:solidFill>
                <a:ea typeface="Hiragino Sans GB W3" panose="020B0300000000000000" charset="-122"/>
                <a:cs typeface="+mj-lt"/>
              </a:rPr>
            </a:br>
            <a:r>
              <a:rPr lang="en-US" sz="5000" dirty="0">
                <a:solidFill>
                  <a:schemeClr val="tx2">
                    <a:lumMod val="50000"/>
                  </a:schemeClr>
                </a:solidFill>
                <a:ea typeface="Hiragino Sans GB W3" panose="020B0300000000000000" charset="-122"/>
                <a:cs typeface="+mj-lt"/>
              </a:rPr>
              <a:t>Tracker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03533" y="3866620"/>
            <a:ext cx="3064101" cy="35106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BY : </a:t>
            </a: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en-US" altLang="en-IN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Meher prasad janapareddy</a:t>
            </a:r>
            <a:endParaRPr lang="en-IN" altLang="en-IN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IN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Vinay akula</a:t>
            </a:r>
            <a:endParaRPr lang="en-IN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  <p:sp>
        <p:nvSpPr>
          <p:cNvPr id="9" name="Freeform 4"/>
          <p:cNvSpPr/>
          <p:nvPr/>
        </p:nvSpPr>
        <p:spPr>
          <a:xfrm>
            <a:off x="10668091" y="2476307"/>
            <a:ext cx="5556484" cy="5569620"/>
          </a:xfrm>
          <a:custGeom>
            <a:avLst/>
            <a:gdLst/>
            <a:ahLst/>
            <a:cxnLst/>
            <a:rect l="l" t="t" r="r" b="b"/>
            <a:pathLst>
              <a:path w="5556484" h="5569620">
                <a:moveTo>
                  <a:pt x="0" y="0"/>
                </a:moveTo>
                <a:lnTo>
                  <a:pt x="5556484" y="0"/>
                </a:lnTo>
                <a:lnTo>
                  <a:pt x="5556484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4"/>
          <p:cNvSpPr/>
          <p:nvPr/>
        </p:nvSpPr>
        <p:spPr>
          <a:xfrm>
            <a:off x="10795091" y="2603307"/>
            <a:ext cx="5556484" cy="5569620"/>
          </a:xfrm>
          <a:custGeom>
            <a:avLst/>
            <a:gdLst/>
            <a:ahLst/>
            <a:cxnLst/>
            <a:rect l="l" t="t" r="r" b="b"/>
            <a:pathLst>
              <a:path w="5556484" h="5569620">
                <a:moveTo>
                  <a:pt x="0" y="0"/>
                </a:moveTo>
                <a:lnTo>
                  <a:pt x="5556484" y="0"/>
                </a:lnTo>
                <a:lnTo>
                  <a:pt x="5556484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1" name="Picture 10" descr="Pictur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60" y="200025"/>
            <a:ext cx="4164330" cy="383603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007485" y="5306695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en-US" sz="75000" spc="500" dirty="0">
              <a:solidFill>
                <a:srgbClr val="C16548">
                  <a:alpha val="5000"/>
                </a:srgbClr>
              </a:solidFill>
              <a:latin typeface="Felix Titling" panose="04060505060202020A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7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352941" y="1339339"/>
            <a:ext cx="8292973" cy="343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16548"/>
                </a:solidFill>
              </a:rPr>
              <a:t>A</a:t>
            </a:r>
            <a:r>
              <a:rPr lang="en-US" altLang="en-GB" sz="1400" dirty="0">
                <a:solidFill>
                  <a:srgbClr val="C16548"/>
                </a:solidFill>
              </a:rPr>
              <a:t>utomatically retrieve data from the invoices by scanning  and identified important details</a:t>
            </a:r>
            <a:endParaRPr lang="en-GB" sz="1400" dirty="0">
              <a:solidFill>
                <a:srgbClr val="C16548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rgbClr val="C16548"/>
                </a:solidFill>
              </a:rPr>
              <a:t>Dashboard to check all the expenses related information with analytics, monthly expenses and value proposition of different types of expenses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rgbClr val="C16548"/>
                </a:solidFill>
                <a:latin typeface="Manrope" pitchFamily="2" charset="0"/>
              </a:rPr>
              <a:t>Expenses history with capabilities to filter and </a:t>
            </a:r>
            <a:r>
              <a:rPr lang="en-US" altLang="en-GB" sz="1400" dirty="0">
                <a:solidFill>
                  <a:srgbClr val="C16548"/>
                </a:solidFill>
                <a:sym typeface="+mn-ea"/>
              </a:rPr>
              <a:t> expenses based on tags for ex (fuel, groceries etc)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rgbClr val="C16548"/>
                </a:solidFill>
                <a:latin typeface="Manrope" pitchFamily="2" charset="0"/>
              </a:rPr>
              <a:t>Simple and user friendlly UI</a:t>
            </a:r>
          </a:p>
        </p:txBody>
      </p:sp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304800" y="294873"/>
            <a:ext cx="5685576" cy="623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/>
            </a:r>
            <a:br>
              <a:rPr lang="en-GB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</a:b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Key FEATURES</a:t>
            </a:r>
            <a:r>
              <a:rPr lang="en-GB" sz="3600" dirty="0">
                <a:latin typeface="+mj-lt"/>
              </a:rPr>
              <a:t/>
            </a:r>
            <a:br>
              <a:rPr lang="en-GB" sz="3600" dirty="0">
                <a:latin typeface="+mj-lt"/>
              </a:rPr>
            </a:br>
            <a:endParaRPr sz="3600" dirty="0">
              <a:solidFill>
                <a:schemeClr val="bg1">
                  <a:lumMod val="50000"/>
                  <a:alpha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706" y="4714955"/>
            <a:ext cx="711772" cy="336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7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329014" y="387355"/>
            <a:ext cx="5983648" cy="505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/>
            </a:r>
            <a:br>
              <a:rPr lang="en-GB" sz="4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</a:b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Activity DIAGRAM</a:t>
            </a:r>
            <a:r>
              <a:rPr lang="en-GB" sz="4000" dirty="0">
                <a:solidFill>
                  <a:schemeClr val="lt1"/>
                </a:solidFill>
                <a:latin typeface="+mj-lt"/>
              </a:rPr>
              <a:t/>
            </a:r>
            <a:br>
              <a:rPr lang="en-GB" sz="4000" dirty="0">
                <a:solidFill>
                  <a:schemeClr val="lt1"/>
                </a:solidFill>
                <a:latin typeface="+mj-lt"/>
              </a:rPr>
            </a:br>
            <a:r>
              <a:rPr lang="en-GB" sz="4000" dirty="0">
                <a:solidFill>
                  <a:schemeClr val="bg1">
                    <a:lumMod val="50000"/>
                    <a:alpha val="10000"/>
                  </a:schemeClr>
                </a:solidFill>
              </a:rPr>
              <a:t> </a:t>
            </a:r>
            <a:endParaRPr sz="4000" dirty="0">
              <a:solidFill>
                <a:schemeClr val="bg1">
                  <a:lumMod val="50000"/>
                  <a:alpha val="1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  <p:pic>
        <p:nvPicPr>
          <p:cNvPr id="5" name="Picture 4" descr="ActivityDiaga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138555"/>
            <a:ext cx="701294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7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-22953" y="267028"/>
            <a:ext cx="5079999" cy="505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>
                    <a:lumMod val="50000"/>
                    <a:alpha val="10000"/>
                  </a:schemeClr>
                </a:solidFill>
                <a:latin typeface="+mj-lt"/>
              </a:rPr>
              <a:t>High</a:t>
            </a:r>
            <a:r>
              <a:rPr lang="en-IN" sz="3600" dirty="0">
                <a:solidFill>
                  <a:schemeClr val="bg1">
                    <a:lumMod val="50000"/>
                    <a:alpha val="10000"/>
                  </a:schemeClr>
                </a:solidFill>
              </a:rPr>
              <a:t> </a:t>
            </a:r>
            <a:r>
              <a:rPr lang="en-IN" sz="3600" dirty="0">
                <a:solidFill>
                  <a:schemeClr val="bg1">
                    <a:lumMod val="50000"/>
                    <a:alpha val="10000"/>
                  </a:schemeClr>
                </a:solidFill>
                <a:latin typeface="+mj-lt"/>
              </a:rPr>
              <a:t>Level</a:t>
            </a:r>
            <a:r>
              <a:rPr lang="en-IN" sz="3600" dirty="0">
                <a:latin typeface="+mj-lt"/>
              </a:rPr>
              <a:t/>
            </a:r>
            <a:br>
              <a:rPr lang="en-IN" sz="3600" dirty="0">
                <a:latin typeface="+mj-lt"/>
              </a:rPr>
            </a:b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Technical Design</a:t>
            </a:r>
            <a:r>
              <a:rPr lang="en-I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/>
            </a:r>
            <a:br>
              <a:rPr lang="en-I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IN" sz="3600" dirty="0">
                <a:solidFill>
                  <a:schemeClr val="bg1">
                    <a:lumMod val="50000"/>
                    <a:alpha val="10000"/>
                  </a:schemeClr>
                </a:solidFill>
                <a:latin typeface="+mj-lt"/>
              </a:rPr>
              <a:t>HIGH LEVEL</a:t>
            </a:r>
            <a:endParaRPr sz="2800" dirty="0">
              <a:solidFill>
                <a:schemeClr val="bg1">
                  <a:lumMod val="50000"/>
                  <a:alpha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  <p:pic>
        <p:nvPicPr>
          <p:cNvPr id="2" name="Picture 1" descr="Mobile app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9320" y="-156210"/>
            <a:ext cx="10962640" cy="6166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68384" y="670459"/>
            <a:ext cx="5085159" cy="507492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TARGET MARKET </a:t>
            </a:r>
            <a:br>
              <a:rPr lang="en-US" dirty="0"/>
            </a:br>
            <a:endParaRPr lang="en-US" dirty="0">
              <a:solidFill>
                <a:schemeClr val="accent4">
                  <a:alpha val="1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5</a:t>
            </a:fld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336061" y="2186000"/>
            <a:ext cx="4306277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2097" lvl="1" indent="-116049" algn="just">
              <a:lnSpc>
                <a:spcPts val="1613"/>
              </a:lnSpc>
              <a:buFont typeface="Arial"/>
              <a:buChar char="•"/>
            </a:pPr>
            <a:r>
              <a:rPr lang="en-US" sz="1600" spc="4" dirty="0">
                <a:solidFill>
                  <a:srgbClr val="3D3D3D"/>
                </a:solidFill>
                <a:latin typeface="Barlow"/>
              </a:rPr>
              <a:t>App is basically a tool track expenses and understand the expense </a:t>
            </a:r>
            <a:r>
              <a:rPr lang="en-US" sz="1600" spc="4" dirty="0" err="1">
                <a:solidFill>
                  <a:srgbClr val="3D3D3D"/>
                </a:solidFill>
                <a:latin typeface="Barlow"/>
              </a:rPr>
              <a:t>behaviour</a:t>
            </a:r>
            <a:r>
              <a:rPr lang="en-US" sz="1600" spc="4" dirty="0">
                <a:solidFill>
                  <a:srgbClr val="3D3D3D"/>
                </a:solidFill>
                <a:latin typeface="Barlow"/>
              </a:rPr>
              <a:t> of the user. </a:t>
            </a:r>
          </a:p>
          <a:p>
            <a:pPr algn="just">
              <a:lnSpc>
                <a:spcPts val="1613"/>
              </a:lnSpc>
            </a:pPr>
            <a:endParaRPr lang="en-US" sz="1600" spc="4" dirty="0">
              <a:solidFill>
                <a:srgbClr val="3D3D3D"/>
              </a:solidFill>
              <a:latin typeface="Barlow"/>
            </a:endParaRPr>
          </a:p>
          <a:p>
            <a:pPr marL="232097" lvl="1" indent="-116049" algn="just">
              <a:lnSpc>
                <a:spcPts val="1613"/>
              </a:lnSpc>
              <a:buFont typeface="Arial"/>
              <a:buChar char="•"/>
            </a:pPr>
            <a:r>
              <a:rPr lang="en-US" sz="1600" spc="4" dirty="0">
                <a:solidFill>
                  <a:srgbClr val="3D3D3D"/>
                </a:solidFill>
                <a:latin typeface="Barlow"/>
              </a:rPr>
              <a:t>Basic users are individuals who want to track their daily expenses. </a:t>
            </a:r>
          </a:p>
          <a:p>
            <a:pPr algn="just">
              <a:lnSpc>
                <a:spcPts val="1613"/>
              </a:lnSpc>
            </a:pPr>
            <a:endParaRPr lang="en-US" sz="1600" spc="4" dirty="0">
              <a:solidFill>
                <a:srgbClr val="3D3D3D"/>
              </a:solidFill>
              <a:latin typeface="Barlow"/>
            </a:endParaRPr>
          </a:p>
          <a:p>
            <a:pPr marL="232097" lvl="1" indent="-116049" algn="just">
              <a:lnSpc>
                <a:spcPts val="1613"/>
              </a:lnSpc>
              <a:buFont typeface="Arial"/>
              <a:buChar char="•"/>
            </a:pPr>
            <a:r>
              <a:rPr lang="en-US" sz="1600" spc="4" dirty="0">
                <a:solidFill>
                  <a:srgbClr val="3D3D3D"/>
                </a:solidFill>
                <a:latin typeface="Barlow"/>
              </a:rPr>
              <a:t>Can also be used by small scale business entities to track their expenses</a:t>
            </a:r>
          </a:p>
          <a:p>
            <a:pPr algn="just">
              <a:lnSpc>
                <a:spcPts val="1613"/>
              </a:lnSpc>
            </a:pPr>
            <a:endParaRPr lang="en-US" sz="1600" spc="4" dirty="0">
              <a:solidFill>
                <a:srgbClr val="3D3D3D"/>
              </a:solidFill>
              <a:latin typeface="Barlow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64" y="1280344"/>
            <a:ext cx="3952788" cy="3863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8845" y="889323"/>
            <a:ext cx="5085159" cy="507492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Tech Stack </a:t>
            </a:r>
            <a:br>
              <a:rPr lang="en-US" dirty="0"/>
            </a:br>
            <a:endParaRPr lang="en-US" dirty="0">
              <a:solidFill>
                <a:schemeClr val="accent4">
                  <a:alpha val="1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  <p:pic>
        <p:nvPicPr>
          <p:cNvPr id="4" name="Picture 3" descr="par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763416"/>
            <a:ext cx="784161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6548"/>
        </a:soli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98"/>
          <p:cNvSpPr txBox="1">
            <a:spLocks noGrp="1"/>
          </p:cNvSpPr>
          <p:nvPr>
            <p:ph type="title"/>
          </p:nvPr>
        </p:nvSpPr>
        <p:spPr>
          <a:xfrm>
            <a:off x="1796851" y="1358147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THANK YOU</a:t>
            </a:r>
            <a:br>
              <a:rPr lang="en-GB" dirty="0">
                <a:solidFill>
                  <a:schemeClr val="bg1"/>
                </a:solidFill>
              </a:rPr>
            </a:br>
            <a:endParaRPr dirty="0">
              <a:solidFill>
                <a:srgbClr val="CB6E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84" y="4671040"/>
            <a:ext cx="711772" cy="336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 panose="04060505060202020A0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9</TotalTime>
  <Words>112</Words>
  <Application>Microsoft Office PowerPoint</Application>
  <PresentationFormat>On-screen Show (16:9)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Avenir Book</vt:lpstr>
      <vt:lpstr>Nunito Light</vt:lpstr>
      <vt:lpstr>Arial</vt:lpstr>
      <vt:lpstr>Kulim Park</vt:lpstr>
      <vt:lpstr>Manrope</vt:lpstr>
      <vt:lpstr>Felix Titling</vt:lpstr>
      <vt:lpstr>Avenir Next LT Pro</vt:lpstr>
      <vt:lpstr>Hiragino Sans GB W3</vt:lpstr>
      <vt:lpstr>Barlow</vt:lpstr>
      <vt:lpstr>Custom Design</vt:lpstr>
      <vt:lpstr>Smart  Expense Tracker</vt:lpstr>
      <vt:lpstr> Key FEATURES </vt:lpstr>
      <vt:lpstr> Activity DIAGRAM  </vt:lpstr>
      <vt:lpstr>High Level  Technical Design HIGH LEVEL</vt:lpstr>
      <vt:lpstr>  TARGET MARKET  </vt:lpstr>
      <vt:lpstr>  Tech Stack  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ANATOMY</dc:title>
  <dc:creator>pr choudhary</dc:creator>
  <cp:lastModifiedBy>Vinay Kumar</cp:lastModifiedBy>
  <cp:revision>34</cp:revision>
  <dcterms:created xsi:type="dcterms:W3CDTF">2024-07-01T13:34:08Z</dcterms:created>
  <dcterms:modified xsi:type="dcterms:W3CDTF">2024-07-27T01:20:33Z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