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14630400" cy="8229600"/>
  <p:notesSz cx="8229600" cy="14630400"/>
  <p:embeddedFontLst>
    <p:embeddedFont>
      <p:font typeface="Wingdings 3" panose="05040102010807070707" charset="2"/>
      <p:regular r:id="rId12"/>
    </p:embeddedFont>
    <p:embeddedFont>
      <p:font typeface="Petrona Bold" panose="02000503000000020004" pitchFamily="34" charset="0"/>
      <p:regular r:id="rId13"/>
      <p:italic r:id="rId14"/>
    </p:embeddedFont>
    <p:embeddedFont>
      <p:font typeface="Petrona Bold" panose="02000503000000020004" pitchFamily="34" charset="-122"/>
      <p:regular r:id="rId15"/>
    </p:embeddedFont>
    <p:embeddedFont>
      <p:font typeface="Petrona Bold" panose="02000503000000020004" pitchFamily="34" charset="-120"/>
      <p:regular r:id="rId16"/>
    </p:embeddedFont>
    <p:embeddedFont>
      <p:font typeface="Inter" panose="02000503000000020004" pitchFamily="34" charset="0"/>
      <p:regular r:id="rId17"/>
      <p:italic r:id="rId18"/>
    </p:embeddedFont>
    <p:embeddedFont>
      <p:font typeface="Inter" panose="02000503000000020004" pitchFamily="34" charset="-122"/>
      <p:regular r:id="rId19"/>
    </p:embeddedFont>
    <p:embeddedFont>
      <p:font typeface="Inter" panose="02000503000000020004" pitchFamily="34" charset="-120"/>
      <p:regular r:id="rId20"/>
    </p:embeddedFont>
    <p:embeddedFont>
      <p:font typeface="Century Gothic" panose="020B0502020202020204" charset="0"/>
      <p:regular r:id="rId21"/>
      <p:bold r:id="rId22"/>
      <p:italic r:id="rId23"/>
      <p:boldItalic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17.fntdata"/><Relationship Id="rId27" Type="http://schemas.openxmlformats.org/officeDocument/2006/relationships/font" Target="fonts/font16.fntdata"/><Relationship Id="rId26" Type="http://schemas.openxmlformats.org/officeDocument/2006/relationships/font" Target="fonts/font15.fntdata"/><Relationship Id="rId25" Type="http://schemas.openxmlformats.org/officeDocument/2006/relationships/font" Target="fonts/font14.fntdata"/><Relationship Id="rId24" Type="http://schemas.openxmlformats.org/officeDocument/2006/relationships/font" Target="fonts/font13.fntdata"/><Relationship Id="rId23" Type="http://schemas.openxmlformats.org/officeDocument/2006/relationships/font" Target="fonts/font12.fntdata"/><Relationship Id="rId22" Type="http://schemas.openxmlformats.org/officeDocument/2006/relationships/font" Target="fonts/font11.fntdata"/><Relationship Id="rId21" Type="http://schemas.openxmlformats.org/officeDocument/2006/relationships/font" Target="fonts/font10.fntdata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493D79-AA33-4A7B-8A94-F55B7BCA7EAA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555DD-0163-40CE-BE3F-67A1ACD57ECB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Petrona Bold" panose="02000503000000020004" pitchFamily="34" charset="0"/>
              <a:ea typeface="Petrona Bold" panose="02000503000000020004" pitchFamily="34" charset="-122"/>
              <a:cs typeface="Petrona Bold" panose="02000503000000020004" pitchFamily="34" charset="-120"/>
            </a:rPr>
            <a:t>Month January</a:t>
          </a:r>
          <a:endParaRPr lang="en-US" dirty="0">
            <a:solidFill>
              <a:schemeClr val="bg1"/>
            </a:solidFill>
          </a:endParaRPr>
        </a:p>
      </dgm:t>
    </dgm:pt>
    <dgm:pt modelId="{48FD8FA3-B4DD-4F35-B91F-BADB460AAE6E}" cxnId="{216BE30A-8C66-4C6E-856E-9B72302F964B}" type="parTrans">
      <dgm:prSet/>
      <dgm:spPr/>
      <dgm:t>
        <a:bodyPr/>
        <a:lstStyle/>
        <a:p>
          <a:endParaRPr lang="en-US"/>
        </a:p>
      </dgm:t>
    </dgm:pt>
    <dgm:pt modelId="{D2135BC0-2B25-44F4-B47A-35E451F6B911}" cxnId="{216BE30A-8C66-4C6E-856E-9B72302F964B}" type="sibTrans">
      <dgm:prSet/>
      <dgm:spPr/>
      <dgm:t>
        <a:bodyPr/>
        <a:lstStyle/>
        <a:p>
          <a:endParaRPr lang="en-US"/>
        </a:p>
      </dgm:t>
    </dgm:pt>
    <dgm:pt modelId="{8BA14CF7-2E03-4C36-9242-86F87787F1D4}">
      <dgm:prSet phldrT="[Text]"/>
      <dgm:spPr/>
      <dgm:t>
        <a:bodyPr/>
        <a:lstStyle/>
        <a:p>
          <a:r>
            <a:rPr lang="en-US" dirty="0" smtClean="0">
              <a:solidFill>
                <a:srgbClr val="272525"/>
              </a:solidFill>
              <a:latin typeface="Inter" panose="02000503000000020004" pitchFamily="34" charset="0"/>
              <a:ea typeface="Inter" panose="02000503000000020004" pitchFamily="34" charset="-122"/>
            </a:rPr>
            <a:t>In January all the product has a decent sells, Laptops sold the most among all the products</a:t>
          </a:r>
          <a:endParaRPr lang="en-US" dirty="0"/>
        </a:p>
      </dgm:t>
    </dgm:pt>
    <dgm:pt modelId="{D669B26A-BAF6-4315-8839-53E6257D155C}" cxnId="{73AFD098-EE19-4C95-8777-D4B4FDF45BF0}" type="parTrans">
      <dgm:prSet/>
      <dgm:spPr/>
      <dgm:t>
        <a:bodyPr/>
        <a:lstStyle/>
        <a:p>
          <a:endParaRPr lang="en-US"/>
        </a:p>
      </dgm:t>
    </dgm:pt>
    <dgm:pt modelId="{DED87432-42E5-4925-B7FE-EACAB858453F}" cxnId="{73AFD098-EE19-4C95-8777-D4B4FDF45BF0}" type="sibTrans">
      <dgm:prSet/>
      <dgm:spPr/>
      <dgm:t>
        <a:bodyPr/>
        <a:lstStyle/>
        <a:p>
          <a:endParaRPr lang="en-US"/>
        </a:p>
      </dgm:t>
    </dgm:pt>
    <dgm:pt modelId="{C24E59EB-C937-4DBD-88A5-30536A35678F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Petrona Bold" panose="02000503000000020004" pitchFamily="34" charset="0"/>
              <a:ea typeface="Petrona Bold" panose="02000503000000020004" pitchFamily="34" charset="-122"/>
              <a:cs typeface="Petrona Bold" panose="02000503000000020004" pitchFamily="34" charset="-120"/>
            </a:rPr>
            <a:t>Month February</a:t>
          </a:r>
          <a:endParaRPr lang="en-US" dirty="0">
            <a:solidFill>
              <a:schemeClr val="bg1"/>
            </a:solidFill>
          </a:endParaRPr>
        </a:p>
      </dgm:t>
    </dgm:pt>
    <dgm:pt modelId="{B46BA927-B47A-460D-B22E-DAFEDBCA0C9C}" cxnId="{8F3F7DC5-B1DB-4F58-B1E2-BAE10206B0C4}" type="parTrans">
      <dgm:prSet/>
      <dgm:spPr/>
      <dgm:t>
        <a:bodyPr/>
        <a:lstStyle/>
        <a:p>
          <a:endParaRPr lang="en-US"/>
        </a:p>
      </dgm:t>
    </dgm:pt>
    <dgm:pt modelId="{74E181D2-BE4F-44A0-8CF5-D31341957E42}" cxnId="{8F3F7DC5-B1DB-4F58-B1E2-BAE10206B0C4}" type="sibTrans">
      <dgm:prSet/>
      <dgm:spPr/>
      <dgm:t>
        <a:bodyPr/>
        <a:lstStyle/>
        <a:p>
          <a:endParaRPr lang="en-US"/>
        </a:p>
      </dgm:t>
    </dgm:pt>
    <dgm:pt modelId="{D1C43784-0F50-4017-B84E-731D59257CBB}">
      <dgm:prSet phldrT="[Text]"/>
      <dgm:spPr/>
      <dgm:t>
        <a:bodyPr/>
        <a:lstStyle/>
        <a:p>
          <a:r>
            <a:rPr lang="en-US" dirty="0" smtClean="0">
              <a:latin typeface="Inter" panose="02000503000000020004" pitchFamily="34" charset="0"/>
              <a:ea typeface="Inter" panose="02000503000000020004" pitchFamily="34" charset="0"/>
            </a:rPr>
            <a:t>In February the sales of all products increased compared to last month</a:t>
          </a:r>
          <a:r>
            <a:rPr lang="en-US" dirty="0" smtClean="0"/>
            <a:t>. </a:t>
          </a:r>
          <a:endParaRPr lang="en-US" dirty="0"/>
        </a:p>
      </dgm:t>
    </dgm:pt>
    <dgm:pt modelId="{2BE11566-E902-476E-A302-82FBF4B643DB}" cxnId="{23EC6134-5B6C-4A23-ACDA-1E34877F8554}" type="parTrans">
      <dgm:prSet/>
      <dgm:spPr/>
      <dgm:t>
        <a:bodyPr/>
        <a:lstStyle/>
        <a:p>
          <a:endParaRPr lang="en-US"/>
        </a:p>
      </dgm:t>
    </dgm:pt>
    <dgm:pt modelId="{1245D706-13A9-47D9-86E5-E615EB112FCA}" cxnId="{23EC6134-5B6C-4A23-ACDA-1E34877F8554}" type="sibTrans">
      <dgm:prSet/>
      <dgm:spPr/>
      <dgm:t>
        <a:bodyPr/>
        <a:lstStyle/>
        <a:p>
          <a:endParaRPr lang="en-US"/>
        </a:p>
      </dgm:t>
    </dgm:pt>
    <dgm:pt modelId="{9F8A3E68-C58C-479F-9EBF-1C69459CDA6B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Petrona Bold" panose="02000503000000020004" pitchFamily="34" charset="0"/>
              <a:ea typeface="Petrona Bold" panose="02000503000000020004" pitchFamily="34" charset="-122"/>
              <a:cs typeface="Petrona Bold" panose="02000503000000020004" pitchFamily="34" charset="-120"/>
            </a:rPr>
            <a:t>Month March</a:t>
          </a:r>
          <a:endParaRPr lang="en-US" dirty="0">
            <a:solidFill>
              <a:schemeClr val="bg1"/>
            </a:solidFill>
          </a:endParaRPr>
        </a:p>
      </dgm:t>
    </dgm:pt>
    <dgm:pt modelId="{3FDEB433-3D1C-475E-AD8C-AFE1722FD8AC}" cxnId="{43307A2E-6BE5-48F5-8A43-4226194CFA85}" type="parTrans">
      <dgm:prSet/>
      <dgm:spPr/>
      <dgm:t>
        <a:bodyPr/>
        <a:lstStyle/>
        <a:p>
          <a:endParaRPr lang="en-US"/>
        </a:p>
      </dgm:t>
    </dgm:pt>
    <dgm:pt modelId="{13161B65-42EE-416D-9109-0335B62909E9}" cxnId="{43307A2E-6BE5-48F5-8A43-4226194CFA85}" type="sibTrans">
      <dgm:prSet/>
      <dgm:spPr/>
      <dgm:t>
        <a:bodyPr/>
        <a:lstStyle/>
        <a:p>
          <a:endParaRPr lang="en-US"/>
        </a:p>
      </dgm:t>
    </dgm:pt>
    <dgm:pt modelId="{FD69A82F-A38B-47C9-A524-A96FBAF8279A}">
      <dgm:prSet phldrT="[Text]"/>
      <dgm:spPr/>
      <dgm:t>
        <a:bodyPr/>
        <a:lstStyle/>
        <a:p>
          <a:r>
            <a:rPr lang="en-US" dirty="0" smtClean="0">
              <a:solidFill>
                <a:srgbClr val="272525"/>
              </a:solidFill>
              <a:latin typeface="Inter" panose="02000503000000020004" pitchFamily="34" charset="0"/>
              <a:ea typeface="Inter" panose="02000503000000020004" pitchFamily="34" charset="-122"/>
            </a:rPr>
            <a:t>In March the sales of Desktop, Tables and Smartphones decreased but the sales of Laptops increased enormously compared to last two months</a:t>
          </a:r>
          <a:endParaRPr lang="en-US" dirty="0"/>
        </a:p>
      </dgm:t>
    </dgm:pt>
    <dgm:pt modelId="{EB17E43B-86C7-4782-A1CA-F71D644F8CA7}" cxnId="{B731A1A8-61B8-4D46-8646-353132737C22}" type="parTrans">
      <dgm:prSet/>
      <dgm:spPr/>
      <dgm:t>
        <a:bodyPr/>
        <a:lstStyle/>
        <a:p>
          <a:endParaRPr lang="en-US"/>
        </a:p>
      </dgm:t>
    </dgm:pt>
    <dgm:pt modelId="{6377EEC6-B1EB-42B6-A6AD-F37B5F656060}" cxnId="{B731A1A8-61B8-4D46-8646-353132737C22}" type="sibTrans">
      <dgm:prSet/>
      <dgm:spPr/>
      <dgm:t>
        <a:bodyPr/>
        <a:lstStyle/>
        <a:p>
          <a:endParaRPr lang="en-US"/>
        </a:p>
      </dgm:t>
    </dgm:pt>
    <dgm:pt modelId="{935CC066-8029-44BE-A71D-6676D8CA286D}" type="pres">
      <dgm:prSet presAssocID="{A4493D79-AA33-4A7B-8A94-F55B7BCA7EA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0B92E1-CD34-45C1-A91E-8660BA996E03}" type="pres">
      <dgm:prSet presAssocID="{C4F555DD-0163-40CE-BE3F-67A1ACD57ECB}" presName="composite" presStyleCnt="0"/>
      <dgm:spPr/>
    </dgm:pt>
    <dgm:pt modelId="{14B3671C-CE8A-4943-8A2E-4722DB5CA67D}" type="pres">
      <dgm:prSet presAssocID="{C4F555DD-0163-40CE-BE3F-67A1ACD57EC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89ED47-BC1E-4BC2-A38A-5B2B93D022BC}" type="pres">
      <dgm:prSet presAssocID="{C4F555DD-0163-40CE-BE3F-67A1ACD57EC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398BB-44E3-4164-9220-37B8D019B7E6}" type="pres">
      <dgm:prSet presAssocID="{D2135BC0-2B25-44F4-B47A-35E451F6B911}" presName="sp" presStyleCnt="0"/>
      <dgm:spPr/>
    </dgm:pt>
    <dgm:pt modelId="{01648C7D-EE2C-4040-9ACC-07ED879CD424}" type="pres">
      <dgm:prSet presAssocID="{C24E59EB-C937-4DBD-88A5-30536A35678F}" presName="composite" presStyleCnt="0"/>
      <dgm:spPr/>
    </dgm:pt>
    <dgm:pt modelId="{E1C63C92-912F-4E64-915A-AF2A70B496A8}" type="pres">
      <dgm:prSet presAssocID="{C24E59EB-C937-4DBD-88A5-30536A35678F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FDD22-5BC5-42F8-9D01-58834C189776}" type="pres">
      <dgm:prSet presAssocID="{C24E59EB-C937-4DBD-88A5-30536A35678F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B8204-C3D4-4503-900B-B0707856F536}" type="pres">
      <dgm:prSet presAssocID="{74E181D2-BE4F-44A0-8CF5-D31341957E42}" presName="sp" presStyleCnt="0"/>
      <dgm:spPr/>
    </dgm:pt>
    <dgm:pt modelId="{1740C944-4976-41D3-A2EA-15429DD33BCD}" type="pres">
      <dgm:prSet presAssocID="{9F8A3E68-C58C-479F-9EBF-1C69459CDA6B}" presName="composite" presStyleCnt="0"/>
      <dgm:spPr/>
    </dgm:pt>
    <dgm:pt modelId="{4ADF4040-768F-450A-BC11-EB6ECD006F3B}" type="pres">
      <dgm:prSet presAssocID="{9F8A3E68-C58C-479F-9EBF-1C69459CDA6B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0C72D-40CB-409C-A315-8DDCCB20B2C0}" type="pres">
      <dgm:prSet presAssocID="{9F8A3E68-C58C-479F-9EBF-1C69459CDA6B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FC8517-6D44-47A8-BCF6-958E81A94A21}" type="presOf" srcId="{D1C43784-0F50-4017-B84E-731D59257CBB}" destId="{E4EFDD22-5BC5-42F8-9D01-58834C189776}" srcOrd="0" destOrd="0" presId="urn:microsoft.com/office/officeart/2005/8/layout/chevron2"/>
    <dgm:cxn modelId="{73AFD098-EE19-4C95-8777-D4B4FDF45BF0}" srcId="{C4F555DD-0163-40CE-BE3F-67A1ACD57ECB}" destId="{8BA14CF7-2E03-4C36-9242-86F87787F1D4}" srcOrd="0" destOrd="0" parTransId="{D669B26A-BAF6-4315-8839-53E6257D155C}" sibTransId="{DED87432-42E5-4925-B7FE-EACAB858453F}"/>
    <dgm:cxn modelId="{216BE30A-8C66-4C6E-856E-9B72302F964B}" srcId="{A4493D79-AA33-4A7B-8A94-F55B7BCA7EAA}" destId="{C4F555DD-0163-40CE-BE3F-67A1ACD57ECB}" srcOrd="0" destOrd="0" parTransId="{48FD8FA3-B4DD-4F35-B91F-BADB460AAE6E}" sibTransId="{D2135BC0-2B25-44F4-B47A-35E451F6B911}"/>
    <dgm:cxn modelId="{871099FC-0DA3-4BC2-9FED-48D29494F1CD}" type="presOf" srcId="{C24E59EB-C937-4DBD-88A5-30536A35678F}" destId="{E1C63C92-912F-4E64-915A-AF2A70B496A8}" srcOrd="0" destOrd="0" presId="urn:microsoft.com/office/officeart/2005/8/layout/chevron2"/>
    <dgm:cxn modelId="{8CF63EF7-6BE9-4593-AE82-EE7C68B22BE6}" type="presOf" srcId="{FD69A82F-A38B-47C9-A524-A96FBAF8279A}" destId="{B8C0C72D-40CB-409C-A315-8DDCCB20B2C0}" srcOrd="0" destOrd="0" presId="urn:microsoft.com/office/officeart/2005/8/layout/chevron2"/>
    <dgm:cxn modelId="{FD7AFE04-1471-463D-9740-D9166D9A10C4}" type="presOf" srcId="{C4F555DD-0163-40CE-BE3F-67A1ACD57ECB}" destId="{14B3671C-CE8A-4943-8A2E-4722DB5CA67D}" srcOrd="0" destOrd="0" presId="urn:microsoft.com/office/officeart/2005/8/layout/chevron2"/>
    <dgm:cxn modelId="{B731A1A8-61B8-4D46-8646-353132737C22}" srcId="{9F8A3E68-C58C-479F-9EBF-1C69459CDA6B}" destId="{FD69A82F-A38B-47C9-A524-A96FBAF8279A}" srcOrd="0" destOrd="0" parTransId="{EB17E43B-86C7-4782-A1CA-F71D644F8CA7}" sibTransId="{6377EEC6-B1EB-42B6-A6AD-F37B5F656060}"/>
    <dgm:cxn modelId="{ABC2B009-8372-4A4C-852A-F7D4D282D1B9}" type="presOf" srcId="{9F8A3E68-C58C-479F-9EBF-1C69459CDA6B}" destId="{4ADF4040-768F-450A-BC11-EB6ECD006F3B}" srcOrd="0" destOrd="0" presId="urn:microsoft.com/office/officeart/2005/8/layout/chevron2"/>
    <dgm:cxn modelId="{AA9CED2F-6BF2-45EC-9AFF-75015F57A327}" type="presOf" srcId="{8BA14CF7-2E03-4C36-9242-86F87787F1D4}" destId="{B789ED47-BC1E-4BC2-A38A-5B2B93D022BC}" srcOrd="0" destOrd="0" presId="urn:microsoft.com/office/officeart/2005/8/layout/chevron2"/>
    <dgm:cxn modelId="{23EC6134-5B6C-4A23-ACDA-1E34877F8554}" srcId="{C24E59EB-C937-4DBD-88A5-30536A35678F}" destId="{D1C43784-0F50-4017-B84E-731D59257CBB}" srcOrd="0" destOrd="0" parTransId="{2BE11566-E902-476E-A302-82FBF4B643DB}" sibTransId="{1245D706-13A9-47D9-86E5-E615EB112FCA}"/>
    <dgm:cxn modelId="{CC20868C-0242-49AE-B61B-689369A4903D}" type="presOf" srcId="{A4493D79-AA33-4A7B-8A94-F55B7BCA7EAA}" destId="{935CC066-8029-44BE-A71D-6676D8CA286D}" srcOrd="0" destOrd="0" presId="urn:microsoft.com/office/officeart/2005/8/layout/chevron2"/>
    <dgm:cxn modelId="{8F3F7DC5-B1DB-4F58-B1E2-BAE10206B0C4}" srcId="{A4493D79-AA33-4A7B-8A94-F55B7BCA7EAA}" destId="{C24E59EB-C937-4DBD-88A5-30536A35678F}" srcOrd="1" destOrd="0" parTransId="{B46BA927-B47A-460D-B22E-DAFEDBCA0C9C}" sibTransId="{74E181D2-BE4F-44A0-8CF5-D31341957E42}"/>
    <dgm:cxn modelId="{43307A2E-6BE5-48F5-8A43-4226194CFA85}" srcId="{A4493D79-AA33-4A7B-8A94-F55B7BCA7EAA}" destId="{9F8A3E68-C58C-479F-9EBF-1C69459CDA6B}" srcOrd="2" destOrd="0" parTransId="{3FDEB433-3D1C-475E-AD8C-AFE1722FD8AC}" sibTransId="{13161B65-42EE-416D-9109-0335B62909E9}"/>
    <dgm:cxn modelId="{4926CD0C-E4A5-4702-B295-AB0102898EB7}" type="presParOf" srcId="{935CC066-8029-44BE-A71D-6676D8CA286D}" destId="{DC0B92E1-CD34-45C1-A91E-8660BA996E03}" srcOrd="0" destOrd="0" presId="urn:microsoft.com/office/officeart/2005/8/layout/chevron2"/>
    <dgm:cxn modelId="{E399E524-BBD6-48D3-8100-2BD7E6B13569}" type="presParOf" srcId="{DC0B92E1-CD34-45C1-A91E-8660BA996E03}" destId="{14B3671C-CE8A-4943-8A2E-4722DB5CA67D}" srcOrd="0" destOrd="0" presId="urn:microsoft.com/office/officeart/2005/8/layout/chevron2"/>
    <dgm:cxn modelId="{26B73112-7C6E-4CAC-B990-62512D9B55DA}" type="presParOf" srcId="{DC0B92E1-CD34-45C1-A91E-8660BA996E03}" destId="{B789ED47-BC1E-4BC2-A38A-5B2B93D022BC}" srcOrd="1" destOrd="0" presId="urn:microsoft.com/office/officeart/2005/8/layout/chevron2"/>
    <dgm:cxn modelId="{0DAB243B-3111-44CF-A75D-78B20684AEAB}" type="presParOf" srcId="{935CC066-8029-44BE-A71D-6676D8CA286D}" destId="{3EC398BB-44E3-4164-9220-37B8D019B7E6}" srcOrd="1" destOrd="0" presId="urn:microsoft.com/office/officeart/2005/8/layout/chevron2"/>
    <dgm:cxn modelId="{C7870496-0618-49F8-8A07-9228A4AE542B}" type="presParOf" srcId="{935CC066-8029-44BE-A71D-6676D8CA286D}" destId="{01648C7D-EE2C-4040-9ACC-07ED879CD424}" srcOrd="2" destOrd="0" presId="urn:microsoft.com/office/officeart/2005/8/layout/chevron2"/>
    <dgm:cxn modelId="{1BC3A934-C330-4866-94B8-EEB1F62C4998}" type="presParOf" srcId="{01648C7D-EE2C-4040-9ACC-07ED879CD424}" destId="{E1C63C92-912F-4E64-915A-AF2A70B496A8}" srcOrd="0" destOrd="0" presId="urn:microsoft.com/office/officeart/2005/8/layout/chevron2"/>
    <dgm:cxn modelId="{63815F55-C4AE-4BB6-9380-F731656B9AD4}" type="presParOf" srcId="{01648C7D-EE2C-4040-9ACC-07ED879CD424}" destId="{E4EFDD22-5BC5-42F8-9D01-58834C189776}" srcOrd="1" destOrd="0" presId="urn:microsoft.com/office/officeart/2005/8/layout/chevron2"/>
    <dgm:cxn modelId="{7B2CAFB7-749B-4A88-B6FD-04CCFCE72877}" type="presParOf" srcId="{935CC066-8029-44BE-A71D-6676D8CA286D}" destId="{11EB8204-C3D4-4503-900B-B0707856F536}" srcOrd="3" destOrd="0" presId="urn:microsoft.com/office/officeart/2005/8/layout/chevron2"/>
    <dgm:cxn modelId="{7E3EFBC0-AC18-4A59-B9EF-E9073993ED7F}" type="presParOf" srcId="{935CC066-8029-44BE-A71D-6676D8CA286D}" destId="{1740C944-4976-41D3-A2EA-15429DD33BCD}" srcOrd="4" destOrd="0" presId="urn:microsoft.com/office/officeart/2005/8/layout/chevron2"/>
    <dgm:cxn modelId="{DEDB674E-99A4-4D5E-9606-616FB941757D}" type="presParOf" srcId="{1740C944-4976-41D3-A2EA-15429DD33BCD}" destId="{4ADF4040-768F-450A-BC11-EB6ECD006F3B}" srcOrd="0" destOrd="0" presId="urn:microsoft.com/office/officeart/2005/8/layout/chevron2"/>
    <dgm:cxn modelId="{F4287724-6E9D-426B-BD0B-6EBF7F98D6CB}" type="presParOf" srcId="{1740C944-4976-41D3-A2EA-15429DD33BCD}" destId="{B8C0C72D-40CB-409C-A315-8DDCCB20B2C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388773" cy="6502400"/>
        <a:chOff x="0" y="0"/>
        <a:chExt cx="7388773" cy="6502400"/>
      </a:xfrm>
    </dsp:grpSpPr>
    <dsp:sp modelId="{14B3671C-CE8A-4943-8A2E-4722DB5CA67D}">
      <dsp:nvSpPr>
        <dsp:cNvPr id="3" name="Chevron 2"/>
        <dsp:cNvSpPr/>
      </dsp:nvSpPr>
      <dsp:spPr bwMode="white">
        <a:xfrm rot="5400000">
          <a:off x="-344014" y="344014"/>
          <a:ext cx="2293424" cy="1605397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chemeClr val="bg1"/>
              </a:solidFill>
              <a:latin typeface="Petrona Bold" panose="02000503000000020004" pitchFamily="34" charset="0"/>
              <a:ea typeface="Petrona Bold" panose="02000503000000020004" pitchFamily="34" charset="-122"/>
              <a:cs typeface="Petrona Bold" panose="02000503000000020004" pitchFamily="34" charset="-120"/>
            </a:rPr>
            <a:t>Month January</a:t>
          </a:r>
          <a:endParaRPr lang="en-US" dirty="0">
            <a:solidFill>
              <a:schemeClr val="bg1"/>
            </a:solidFill>
          </a:endParaRPr>
        </a:p>
      </dsp:txBody>
      <dsp:txXfrm rot="5400000">
        <a:off x="-344014" y="344014"/>
        <a:ext cx="2293424" cy="1605397"/>
      </dsp:txXfrm>
    </dsp:sp>
    <dsp:sp modelId="{B789ED47-BC1E-4BC2-A38A-5B2B93D022BC}">
      <dsp:nvSpPr>
        <dsp:cNvPr id="4" name="Round Same Side Corner Rectangle 3"/>
        <dsp:cNvSpPr/>
      </dsp:nvSpPr>
      <dsp:spPr bwMode="white">
        <a:xfrm rot="5400000">
          <a:off x="3751722" y="-2146325"/>
          <a:ext cx="1490726" cy="5783376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rgbClr val="272525"/>
              </a:solidFill>
              <a:latin typeface="Inter" panose="02000503000000020004" pitchFamily="34" charset="0"/>
              <a:ea typeface="Inter" panose="02000503000000020004" pitchFamily="34" charset="-122"/>
            </a:rPr>
            <a:t>In January all the product has a decent sells, Laptops sold the most among all the products</a:t>
          </a:r>
          <a:endParaRPr lang="en-US" dirty="0">
            <a:solidFill>
              <a:schemeClr val="dk1"/>
            </a:solidFill>
          </a:endParaRPr>
        </a:p>
      </dsp:txBody>
      <dsp:txXfrm rot="5400000">
        <a:off x="3751722" y="-2146325"/>
        <a:ext cx="1490726" cy="5783376"/>
      </dsp:txXfrm>
    </dsp:sp>
    <dsp:sp modelId="{E1C63C92-912F-4E64-915A-AF2A70B496A8}">
      <dsp:nvSpPr>
        <dsp:cNvPr id="5" name="Chevron 4"/>
        <dsp:cNvSpPr/>
      </dsp:nvSpPr>
      <dsp:spPr bwMode="white">
        <a:xfrm rot="5400000">
          <a:off x="-344014" y="2448501"/>
          <a:ext cx="2293424" cy="1605397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chemeClr val="bg1"/>
              </a:solidFill>
              <a:latin typeface="Petrona Bold" panose="02000503000000020004" pitchFamily="34" charset="0"/>
              <a:ea typeface="Petrona Bold" panose="02000503000000020004" pitchFamily="34" charset="-122"/>
              <a:cs typeface="Petrona Bold" panose="02000503000000020004" pitchFamily="34" charset="-120"/>
            </a:rPr>
            <a:t>Month February</a:t>
          </a:r>
          <a:endParaRPr lang="en-US" dirty="0">
            <a:solidFill>
              <a:schemeClr val="bg1"/>
            </a:solidFill>
          </a:endParaRPr>
        </a:p>
      </dsp:txBody>
      <dsp:txXfrm rot="5400000">
        <a:off x="-344014" y="2448501"/>
        <a:ext cx="2293424" cy="1605397"/>
      </dsp:txXfrm>
    </dsp:sp>
    <dsp:sp modelId="{E4EFDD22-5BC5-42F8-9D01-58834C189776}">
      <dsp:nvSpPr>
        <dsp:cNvPr id="6" name="Round Same Side Corner Rectangle 5"/>
        <dsp:cNvSpPr/>
      </dsp:nvSpPr>
      <dsp:spPr bwMode="white">
        <a:xfrm rot="5400000">
          <a:off x="3751722" y="-41837"/>
          <a:ext cx="1490726" cy="5783376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chemeClr val="dk1"/>
              </a:solidFill>
              <a:latin typeface="Inter" panose="02000503000000020004" pitchFamily="34" charset="0"/>
              <a:ea typeface="Inter" panose="02000503000000020004" pitchFamily="34" charset="0"/>
            </a:rPr>
            <a:t>In February the sales of all products increased compared to last month</a:t>
          </a:r>
          <a:r>
            <a:rPr lang="en-US" dirty="0" smtClean="0">
              <a:solidFill>
                <a:schemeClr val="dk1"/>
              </a:solidFill>
            </a:rPr>
            <a:t>. </a:t>
          </a:r>
          <a:endParaRPr lang="en-US" dirty="0">
            <a:solidFill>
              <a:schemeClr val="dk1"/>
            </a:solidFill>
          </a:endParaRPr>
        </a:p>
      </dsp:txBody>
      <dsp:txXfrm rot="5400000">
        <a:off x="3751722" y="-41837"/>
        <a:ext cx="1490726" cy="5783376"/>
      </dsp:txXfrm>
    </dsp:sp>
    <dsp:sp modelId="{4ADF4040-768F-450A-BC11-EB6ECD006F3B}">
      <dsp:nvSpPr>
        <dsp:cNvPr id="7" name="Chevron 6"/>
        <dsp:cNvSpPr/>
      </dsp:nvSpPr>
      <dsp:spPr bwMode="white">
        <a:xfrm rot="5400000">
          <a:off x="-344014" y="4552989"/>
          <a:ext cx="2293424" cy="1605397"/>
        </a:xfrm>
        <a:prstGeom prst="chevron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13335" tIns="13335" rIns="13335" bIns="13335" anchor="ctr"/>
        <a:lstStyle>
          <a:lvl1pPr algn="ctr">
            <a:defRPr sz="2100"/>
          </a:lvl1pPr>
          <a:lvl2pPr marL="171450" indent="-171450" algn="ctr">
            <a:defRPr sz="1600"/>
          </a:lvl2pPr>
          <a:lvl3pPr marL="342900" indent="-171450" algn="ctr">
            <a:defRPr sz="1600"/>
          </a:lvl3pPr>
          <a:lvl4pPr marL="514350" indent="-171450" algn="ctr">
            <a:defRPr sz="1600"/>
          </a:lvl4pPr>
          <a:lvl5pPr marL="685800" indent="-171450" algn="ctr">
            <a:defRPr sz="1600"/>
          </a:lvl5pPr>
          <a:lvl6pPr marL="857250" indent="-171450" algn="ctr">
            <a:defRPr sz="1600"/>
          </a:lvl6pPr>
          <a:lvl7pPr marL="1028700" indent="-171450" algn="ctr">
            <a:defRPr sz="1600"/>
          </a:lvl7pPr>
          <a:lvl8pPr marL="1200150" indent="-171450" algn="ctr">
            <a:defRPr sz="1600"/>
          </a:lvl8pPr>
          <a:lvl9pPr marL="1371600" indent="-171450" algn="ctr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>
              <a:solidFill>
                <a:schemeClr val="bg1"/>
              </a:solidFill>
              <a:latin typeface="Petrona Bold" panose="02000503000000020004" pitchFamily="34" charset="0"/>
              <a:ea typeface="Petrona Bold" panose="02000503000000020004" pitchFamily="34" charset="-122"/>
              <a:cs typeface="Petrona Bold" panose="02000503000000020004" pitchFamily="34" charset="-120"/>
            </a:rPr>
            <a:t>Month March</a:t>
          </a:r>
          <a:endParaRPr lang="en-US" dirty="0">
            <a:solidFill>
              <a:schemeClr val="bg1"/>
            </a:solidFill>
          </a:endParaRPr>
        </a:p>
      </dsp:txBody>
      <dsp:txXfrm rot="5400000">
        <a:off x="-344014" y="4552989"/>
        <a:ext cx="2293424" cy="1605397"/>
      </dsp:txXfrm>
    </dsp:sp>
    <dsp:sp modelId="{B8C0C72D-40CB-409C-A315-8DDCCB20B2C0}">
      <dsp:nvSpPr>
        <dsp:cNvPr id="8" name="Round Same Side Corner Rectangle 7"/>
        <dsp:cNvSpPr/>
      </dsp:nvSpPr>
      <dsp:spPr bwMode="white">
        <a:xfrm rot="5400000">
          <a:off x="3751722" y="2062651"/>
          <a:ext cx="1490726" cy="5783376"/>
        </a:xfrm>
        <a:prstGeom prst="round2Same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149352" tIns="13335" rIns="13335" bIns="13335" anchor="ctr"/>
        <a:lstStyle>
          <a:lvl1pPr algn="l">
            <a:defRPr sz="21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smtClean="0">
              <a:solidFill>
                <a:srgbClr val="272525"/>
              </a:solidFill>
              <a:latin typeface="Inter" panose="02000503000000020004" pitchFamily="34" charset="0"/>
              <a:ea typeface="Inter" panose="02000503000000020004" pitchFamily="34" charset="-122"/>
            </a:rPr>
            <a:t>In March the sales of Desktop, Tables and Smartphones decreased but the sales of Laptops increased enormously compared to last two months</a:t>
          </a:r>
          <a:endParaRPr lang="en-US" dirty="0">
            <a:solidFill>
              <a:schemeClr val="dk1"/>
            </a:solidFill>
          </a:endParaRPr>
        </a:p>
      </dsp:txBody>
      <dsp:txXfrm rot="5400000">
        <a:off x="3751722" y="2062651"/>
        <a:ext cx="1490726" cy="5783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96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96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96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96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189"/>
            <a:ext cx="2828009" cy="8223715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9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1.xml"/><Relationship Id="rId2" Type="http://schemas.openxmlformats.org/officeDocument/2006/relationships/hyperlink" Target="http://www.gadgetgrit.com/" TargetMode="Externa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2040" y="952500"/>
            <a:ext cx="5965825" cy="32943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8050"/>
              </a:lnSpc>
              <a:buNone/>
            </a:pPr>
            <a:r>
              <a:rPr lang="en-US" sz="6450" b="1" dirty="0">
                <a:solidFill>
                  <a:srgbClr val="000000"/>
                </a:solidFill>
                <a:latin typeface="Petrona Bold" panose="02000503000000020004" pitchFamily="34" charset="0"/>
                <a:ea typeface="Petrona Bold" panose="02000503000000020004" pitchFamily="34" charset="-122"/>
                <a:cs typeface="Petrona Bold" panose="02000503000000020004" pitchFamily="34" charset="-120"/>
              </a:rPr>
              <a:t>Gadget Grit: Powering the Digital Frontier</a:t>
            </a:r>
            <a:endParaRPr lang="en-US" sz="6450" dirty="0"/>
          </a:p>
        </p:txBody>
      </p:sp>
      <p:sp>
        <p:nvSpPr>
          <p:cNvPr id="4" name="Text 1"/>
          <p:cNvSpPr/>
          <p:nvPr/>
        </p:nvSpPr>
        <p:spPr>
          <a:xfrm>
            <a:off x="6280190" y="4773573"/>
            <a:ext cx="75564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Gadget Grit is a leading provider of cutting-edge computer, laptop, tablet, and smartphone solutions. With a commitment to innovation and customer satisfaction, we empower individuals and businesses to thrive in the digital age.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149340" y="6480175"/>
            <a:ext cx="2631440" cy="17430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sz="2200" b="1" dirty="0">
                <a:latin typeface="Times New Roman" panose="02020603050405020304" charset="0"/>
                <a:cs typeface="Times New Roman" panose="02020603050405020304" charset="0"/>
              </a:rPr>
              <a:t>y Mst.Meherzan Begum</a:t>
            </a:r>
            <a:endParaRPr lang="en-US" sz="2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latin typeface="Times New Roman" panose="02020603050405020304" charset="0"/>
                <a:cs typeface="Times New Roman" panose="02020603050405020304" charset="0"/>
              </a:rPr>
              <a:t>Batch-21</a:t>
            </a:r>
            <a:r>
              <a:rPr lang="en-US" sz="2200" b="1" baseline="30000" dirty="0">
                <a:latin typeface="Times New Roman" panose="02020603050405020304" charset="0"/>
                <a:cs typeface="Times New Roman" panose="02020603050405020304" charset="0"/>
              </a:rPr>
              <a:t>st</a:t>
            </a:r>
            <a:endParaRPr lang="en-US" sz="2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latin typeface="Times New Roman" panose="02020603050405020304" charset="0"/>
                <a:cs typeface="Times New Roman" panose="02020603050405020304" charset="0"/>
              </a:rPr>
              <a:t>ID-26</a:t>
            </a:r>
            <a:endParaRPr lang="en-US" sz="2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698014" y="239735"/>
            <a:ext cx="2701158" cy="189186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360910" y="277749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d"/>
      </p:transition>
    </mc:Choice>
    <mc:Fallback>
      <p:transition spd="slow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1839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anose="02000503000000020004" pitchFamily="34" charset="0"/>
                <a:ea typeface="Petrona Bold" panose="02000503000000020004" pitchFamily="34" charset="-122"/>
                <a:cs typeface="Petrona Bold" panose="02000503000000020004" pitchFamily="34" charset="-120"/>
              </a:rPr>
              <a:t>About Gadget Grit</a:t>
            </a:r>
            <a:endParaRPr lang="en-US" sz="465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7653" y="3743579"/>
          <a:ext cx="14125905" cy="3918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8635"/>
                <a:gridCol w="4708635"/>
                <a:gridCol w="4708635"/>
              </a:tblGrid>
              <a:tr h="878067">
                <a:tc>
                  <a:txBody>
                    <a:bodyPr/>
                    <a:lstStyle/>
                    <a:p>
                      <a:pPr marL="0" indent="0">
                        <a:lnSpc>
                          <a:spcPts val="2900"/>
                        </a:lnSpc>
                        <a:buNone/>
                      </a:pPr>
                      <a:r>
                        <a:rPr lang="en-US" sz="2400" b="1" i="0" dirty="0" smtClean="0">
                          <a:latin typeface="Petrona Bold" panose="02000503000000020004" pitchFamily="34" charset="0"/>
                        </a:rPr>
                        <a:t>Our Mission</a:t>
                      </a:r>
                      <a:endParaRPr lang="en-US" sz="2400" b="1" i="0" dirty="0">
                        <a:latin typeface="Petrona Bold" panose="0200050300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900"/>
                        </a:lnSpc>
                        <a:buNone/>
                      </a:pPr>
                      <a:r>
                        <a:rPr lang="en-US" sz="2400" b="1" i="0" dirty="0" smtClean="0">
                          <a:latin typeface="Petrona Bold" panose="02000503000000020004" pitchFamily="34" charset="0"/>
                        </a:rPr>
                        <a:t>Our Values</a:t>
                      </a:r>
                      <a:endParaRPr lang="en-US" sz="2400" b="1" i="0" dirty="0">
                        <a:latin typeface="Petrona Bold" panose="0200050300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900"/>
                        </a:lnSpc>
                        <a:buNone/>
                      </a:pPr>
                      <a:r>
                        <a:rPr lang="en-US" sz="2400" b="1" dirty="0" smtClean="0">
                          <a:latin typeface="Petrona Bold" panose="02000503000000020004" pitchFamily="34" charset="0"/>
                        </a:rPr>
                        <a:t>Our Expertise</a:t>
                      </a:r>
                      <a:endParaRPr lang="en-US" sz="2400" b="1" dirty="0">
                        <a:latin typeface="Petrona Bold" panose="02000503000000020004" pitchFamily="34" charset="0"/>
                      </a:endParaRPr>
                    </a:p>
                  </a:txBody>
                  <a:tcPr/>
                </a:tc>
              </a:tr>
              <a:tr h="3040394"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1750" dirty="0" smtClean="0">
                          <a:latin typeface="Inter" panose="02000503000000020004" pitchFamily="34" charset="0"/>
                          <a:ea typeface="Inter" panose="02000503000000020004" pitchFamily="34" charset="0"/>
                        </a:rPr>
                        <a:t>To deliver reliable and advanced technology that streamlines workflows, boosts productivity, and enhances the user experience.</a:t>
                      </a:r>
                      <a:endParaRPr lang="en-US" sz="1750" dirty="0">
                        <a:latin typeface="Inter" panose="02000503000000020004" pitchFamily="34" charset="0"/>
                        <a:ea typeface="Inter" panose="0200050300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1750" dirty="0" smtClean="0">
                          <a:latin typeface="Inter" panose="02000503000000020004" pitchFamily="34" charset="0"/>
                          <a:ea typeface="Inter" panose="02000503000000020004" pitchFamily="34" charset="0"/>
                        </a:rPr>
                        <a:t>Innovation, customer focus, quality, and a passion for creating transformative digital solutions.</a:t>
                      </a:r>
                      <a:endParaRPr lang="en-US" sz="1750" dirty="0">
                        <a:latin typeface="Inter" panose="02000503000000020004" pitchFamily="34" charset="0"/>
                        <a:ea typeface="Inter" panose="0200050300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None/>
                      </a:pPr>
                      <a:r>
                        <a:rPr lang="en-US" sz="1750" dirty="0" smtClean="0">
                          <a:latin typeface="Inter" panose="02000503000000020004" pitchFamily="34" charset="0"/>
                          <a:ea typeface="Inter" panose="02000503000000020004" pitchFamily="34" charset="0"/>
                        </a:rPr>
                        <a:t>Backed by a team of tech enthusiasts and industry experts, we offer comprehensive solutions tailored to our clients' needs.</a:t>
                      </a:r>
                      <a:endParaRPr lang="en-US" sz="1750" dirty="0">
                        <a:latin typeface="Inter" panose="02000503000000020004" pitchFamily="34" charset="0"/>
                        <a:ea typeface="Inter" panose="020005030000000200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d"/>
      </p:transition>
    </mc:Choice>
    <mc:Fallback>
      <p:transition spd="slow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94879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anose="02000503000000020004" pitchFamily="34" charset="0"/>
                <a:ea typeface="Petrona Bold" panose="02000503000000020004" pitchFamily="34" charset="-122"/>
                <a:cs typeface="Petrona Bold" panose="02000503000000020004" pitchFamily="34" charset="-120"/>
              </a:rPr>
              <a:t>Our Product Range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87930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673090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anose="02000503000000020004" pitchFamily="34" charset="0"/>
                <a:ea typeface="Petrona Bold" panose="02000503000000020004" pitchFamily="34" charset="-122"/>
                <a:cs typeface="Petrona Bold" panose="02000503000000020004" pitchFamily="34" charset="-120"/>
              </a:rPr>
              <a:t>Laptops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793790" y="6181249"/>
            <a:ext cx="300549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Powerful and portable solutions for work, entertainment, and beyond.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6" y="487930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39446" y="5673090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anose="02000503000000020004" pitchFamily="34" charset="0"/>
                <a:ea typeface="Petrona Bold" panose="02000503000000020004" pitchFamily="34" charset="-122"/>
                <a:cs typeface="Petrona Bold" panose="02000503000000020004" pitchFamily="34" charset="-120"/>
              </a:rPr>
              <a:t>Tablets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4139446" y="6181249"/>
            <a:ext cx="3005614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Versatile devices for on-the-go productivity and multimedia experiences.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487930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5221" y="5673090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anose="02000503000000020004" pitchFamily="34" charset="0"/>
                <a:ea typeface="Petrona Bold" panose="02000503000000020004" pitchFamily="34" charset="-122"/>
                <a:cs typeface="Petrona Bold" panose="02000503000000020004" pitchFamily="34" charset="-120"/>
              </a:rPr>
              <a:t>Smartphones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7485221" y="6181249"/>
            <a:ext cx="3005614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Cutting-edge mobile devices that keep you connected and entertained.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0997" y="4879300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0997" y="5673090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anose="02000503000000020004" pitchFamily="34" charset="0"/>
                <a:ea typeface="Petrona Bold" panose="02000503000000020004" pitchFamily="34" charset="-122"/>
                <a:cs typeface="Petrona Bold" panose="02000503000000020004" pitchFamily="34" charset="-120"/>
              </a:rPr>
              <a:t>Accessories</a:t>
            </a:r>
            <a:endParaRPr lang="en-US" sz="2300" dirty="0"/>
          </a:p>
        </p:txBody>
      </p:sp>
      <p:sp>
        <p:nvSpPr>
          <p:cNvPr id="15" name="Text 8"/>
          <p:cNvSpPr/>
          <p:nvPr/>
        </p:nvSpPr>
        <p:spPr>
          <a:xfrm>
            <a:off x="10830997" y="6181249"/>
            <a:ext cx="3005614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A wide range of peripherals and add-ons to enhance your digital lifestyle.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83" y="2209077"/>
            <a:ext cx="6926317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14388"/>
            <a:ext cx="6360914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anose="02000503000000020004" pitchFamily="34" charset="0"/>
                <a:ea typeface="Petrona Bold" panose="02000503000000020004" pitchFamily="34" charset="-122"/>
                <a:cs typeface="Petrona Bold" panose="02000503000000020004" pitchFamily="34" charset="-120"/>
              </a:rPr>
              <a:t>3-Month Sales Analysis</a:t>
            </a:r>
            <a:endParaRPr lang="en-US" sz="4650" dirty="0"/>
          </a:p>
        </p:txBody>
      </p:sp>
      <p:graphicFrame>
        <p:nvGraphicFramePr>
          <p:cNvPr id="20" name="Diagram 19"/>
          <p:cNvGraphicFramePr/>
          <p:nvPr/>
        </p:nvGraphicFramePr>
        <p:xfrm>
          <a:off x="105103" y="1558648"/>
          <a:ext cx="7388773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3701" y="153604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anose="02000503000000020004" pitchFamily="34" charset="0"/>
                <a:ea typeface="Petrona Bold" panose="02000503000000020004" pitchFamily="34" charset="-122"/>
                <a:cs typeface="Petrona Bold" panose="02000503000000020004" pitchFamily="34" charset="-120"/>
              </a:rPr>
              <a:t>Conclusion</a:t>
            </a:r>
            <a:endParaRPr lang="en-US" sz="46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5418" y="1058911"/>
            <a:ext cx="3664863" cy="3163610"/>
            <a:chOff x="415418" y="1135082"/>
            <a:chExt cx="3664863" cy="3163610"/>
          </a:xfrm>
        </p:grpSpPr>
        <p:sp>
          <p:nvSpPr>
            <p:cNvPr id="4" name="Shape 1"/>
            <p:cNvSpPr/>
            <p:nvPr/>
          </p:nvSpPr>
          <p:spPr>
            <a:xfrm>
              <a:off x="415418" y="1135082"/>
              <a:ext cx="3664863" cy="3163610"/>
            </a:xfrm>
            <a:prstGeom prst="roundRect">
              <a:avLst>
                <a:gd name="adj" fmla="val 3011"/>
              </a:avLst>
            </a:prstGeom>
            <a:solidFill>
              <a:srgbClr val="CCEEFF"/>
            </a:solidFill>
            <a:ln w="7620">
              <a:solidFill>
                <a:srgbClr val="B2D4E5"/>
              </a:solidFill>
              <a:prstDash val="solid"/>
            </a:ln>
          </p:spPr>
        </p:sp>
        <p:sp>
          <p:nvSpPr>
            <p:cNvPr id="5" name="Text 2"/>
            <p:cNvSpPr/>
            <p:nvPr/>
          </p:nvSpPr>
          <p:spPr>
            <a:xfrm>
              <a:off x="563760" y="1312886"/>
              <a:ext cx="2977039" cy="372070"/>
            </a:xfrm>
            <a:prstGeom prst="rect">
              <a:avLst/>
            </a:prstGeom>
            <a:noFill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900"/>
                </a:lnSpc>
                <a:buNone/>
              </a:pPr>
              <a:r>
                <a:rPr lang="en-US" sz="2300" b="1" dirty="0">
                  <a:solidFill>
                    <a:srgbClr val="272525"/>
                  </a:solidFill>
                  <a:latin typeface="Petrona Bold" panose="02000503000000020004" pitchFamily="34" charset="0"/>
                  <a:ea typeface="Petrona Bold" panose="02000503000000020004" pitchFamily="34" charset="-122"/>
                  <a:cs typeface="Petrona Bold" panose="02000503000000020004" pitchFamily="34" charset="-120"/>
                </a:rPr>
                <a:t>Bright Future</a:t>
              </a:r>
              <a:endParaRPr lang="en-US" sz="230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563760" y="1877675"/>
              <a:ext cx="3195995" cy="181451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272525"/>
                  </a:solidFill>
                  <a:latin typeface="Inter" panose="02000503000000020004" pitchFamily="34" charset="0"/>
                  <a:ea typeface="Inter" panose="02000503000000020004" pitchFamily="34" charset="-122"/>
                  <a:cs typeface="Inter" panose="02000503000000020004" pitchFamily="34" charset="-120"/>
                </a:rPr>
                <a:t>Gadget Grit is poised for continued success, delivering cutting-edge technology and exceptional customer experiences.</a:t>
              </a:r>
              <a:endParaRPr lang="en-US" sz="1750" dirty="0"/>
            </a:p>
          </p:txBody>
        </p:sp>
      </p:grpSp>
      <p:sp>
        <p:nvSpPr>
          <p:cNvPr id="7" name="Shape 4"/>
          <p:cNvSpPr/>
          <p:nvPr/>
        </p:nvSpPr>
        <p:spPr>
          <a:xfrm>
            <a:off x="4228623" y="1022922"/>
            <a:ext cx="3664863" cy="3163610"/>
          </a:xfrm>
          <a:prstGeom prst="roundRect">
            <a:avLst>
              <a:gd name="adj" fmla="val 301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550129" y="1182931"/>
            <a:ext cx="3195995" cy="74414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anose="02000503000000020004" pitchFamily="34" charset="0"/>
                <a:ea typeface="Petrona Bold" panose="02000503000000020004" pitchFamily="34" charset="-122"/>
                <a:cs typeface="Petrona Bold" panose="02000503000000020004" pitchFamily="34" charset="-120"/>
              </a:rPr>
              <a:t>Customer-Centric Approach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4463056" y="2107805"/>
            <a:ext cx="3195995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We prioritize understanding our clients' needs and tailoring our solutions to empower their digital journeys.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15418" y="4367265"/>
            <a:ext cx="7556421" cy="3376198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73237" y="4675375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 smtClean="0">
                <a:solidFill>
                  <a:srgbClr val="272525"/>
                </a:solidFill>
                <a:latin typeface="Petrona Bold" panose="02000503000000020004" pitchFamily="34" charset="0"/>
              </a:rPr>
              <a:t>Contact Information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563701" y="5232934"/>
            <a:ext cx="7087553" cy="2696018"/>
          </a:xfrm>
          <a:prstGeom prst="rect">
            <a:avLst/>
          </a:prstGeom>
          <a:noFill/>
        </p:spPr>
        <p:txBody>
          <a:bodyPr wrap="square" lIns="0" tIns="0" rIns="0" bIns="0" numCol="2" spcCol="548640" rtlCol="0" anchor="t"/>
          <a:lstStyle/>
          <a:p>
            <a:pPr>
              <a:lnSpc>
                <a:spcPts val="2850"/>
              </a:lnSpc>
            </a:pPr>
            <a:r>
              <a:rPr lang="en-US" sz="1600" b="1" dirty="0"/>
              <a:t>Headquarters:</a:t>
            </a:r>
            <a:r>
              <a:rPr lang="en-US" sz="1600" dirty="0"/>
              <a:t>1234 Tech Avenue, </a:t>
            </a:r>
            <a:r>
              <a:rPr lang="en-US" sz="1600" dirty="0" smtClean="0"/>
              <a:t>Suite </a:t>
            </a:r>
            <a:r>
              <a:rPr lang="en-US" sz="1600" dirty="0"/>
              <a:t>101Silicon City, </a:t>
            </a:r>
            <a:r>
              <a:rPr lang="en-US" sz="1600" dirty="0" err="1"/>
              <a:t>Techland</a:t>
            </a:r>
            <a:r>
              <a:rPr lang="en-US" sz="1600" dirty="0"/>
              <a:t> </a:t>
            </a:r>
            <a:r>
              <a:rPr lang="en-US" sz="1600" dirty="0" smtClean="0"/>
              <a:t>56789</a:t>
            </a:r>
            <a:endParaRPr lang="en-US" sz="1600" dirty="0" smtClean="0"/>
          </a:p>
          <a:p>
            <a:r>
              <a:rPr lang="fr-FR" sz="1400" b="1" dirty="0"/>
              <a:t>Contact Information</a:t>
            </a:r>
            <a:r>
              <a:rPr lang="fr-FR" sz="1400" dirty="0"/>
              <a:t>:</a:t>
            </a:r>
            <a:endParaRPr lang="fr-FR" sz="1400" dirty="0"/>
          </a:p>
          <a:p>
            <a:r>
              <a:rPr lang="fr-FR" sz="1400" b="1" dirty="0"/>
              <a:t>Phone</a:t>
            </a:r>
            <a:r>
              <a:rPr lang="fr-FR" sz="1400" dirty="0"/>
              <a:t>: +1 (555) 123-4567</a:t>
            </a:r>
            <a:endParaRPr lang="fr-FR" sz="1400" dirty="0"/>
          </a:p>
          <a:p>
            <a:r>
              <a:rPr lang="fr-FR" sz="1400" b="1" dirty="0"/>
              <a:t>Email</a:t>
            </a:r>
            <a:r>
              <a:rPr lang="fr-FR" sz="1400" dirty="0"/>
              <a:t>: support@gadgetgrit.com</a:t>
            </a:r>
            <a:endParaRPr lang="fr-FR" sz="1400" dirty="0"/>
          </a:p>
          <a:p>
            <a:r>
              <a:rPr lang="fr-FR" sz="1400" b="1" dirty="0" err="1"/>
              <a:t>Website</a:t>
            </a:r>
            <a:r>
              <a:rPr lang="fr-FR" sz="1400" dirty="0"/>
              <a:t>: </a:t>
            </a:r>
            <a:r>
              <a:rPr lang="fr-FR" sz="1400" dirty="0" smtClean="0">
                <a:hlinkClick r:id="rId2"/>
              </a:rPr>
              <a:t>www.gadgetgrit.com</a:t>
            </a:r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  <a:p>
            <a:endParaRPr lang="fr-FR" sz="1400" dirty="0"/>
          </a:p>
          <a:p>
            <a:r>
              <a:rPr lang="en-US" sz="1400" b="1" dirty="0"/>
              <a:t>Customer Support</a:t>
            </a:r>
            <a:r>
              <a:rPr lang="en-US" sz="1400" dirty="0"/>
              <a:t>:</a:t>
            </a:r>
            <a:endParaRPr lang="en-US" sz="1400" dirty="0"/>
          </a:p>
          <a:p>
            <a:r>
              <a:rPr lang="en-US" sz="1400" b="1" dirty="0"/>
              <a:t>Phone</a:t>
            </a:r>
            <a:r>
              <a:rPr lang="en-US" sz="1400" dirty="0"/>
              <a:t>: +1 (555) 987-6543</a:t>
            </a:r>
            <a:endParaRPr lang="en-US" sz="1400" dirty="0"/>
          </a:p>
          <a:p>
            <a:r>
              <a:rPr lang="en-US" sz="1400" b="1" dirty="0"/>
              <a:t>Email</a:t>
            </a:r>
            <a:r>
              <a:rPr lang="en-US" sz="1400" dirty="0"/>
              <a:t>: helpdesk@gadgetgrit.com</a:t>
            </a:r>
            <a:endParaRPr lang="en-US" sz="1400" dirty="0"/>
          </a:p>
          <a:p>
            <a:r>
              <a:rPr lang="en-US" sz="1400" b="1" dirty="0"/>
              <a:t>Operating Hours</a:t>
            </a:r>
            <a:r>
              <a:rPr lang="en-US" sz="1400" dirty="0"/>
              <a:t>: Monday - Friday, 9 AM to 6 PM (PST)</a:t>
            </a:r>
            <a:endParaRPr lang="en-US" sz="1400" dirty="0"/>
          </a:p>
          <a:p>
            <a:r>
              <a:rPr lang="en-US" sz="1400" b="1" dirty="0"/>
              <a:t>Social Media</a:t>
            </a:r>
            <a:r>
              <a:rPr lang="en-US" sz="1400" dirty="0"/>
              <a:t>:</a:t>
            </a:r>
            <a:endParaRPr lang="en-US" sz="1400" dirty="0"/>
          </a:p>
          <a:p>
            <a:r>
              <a:rPr lang="en-US" sz="1400" b="1" dirty="0"/>
              <a:t>Twitter</a:t>
            </a:r>
            <a:r>
              <a:rPr lang="en-US" sz="1400" dirty="0"/>
              <a:t>: @</a:t>
            </a:r>
            <a:r>
              <a:rPr lang="en-US" sz="1400" dirty="0" err="1"/>
              <a:t>GadgetGrit</a:t>
            </a:r>
            <a:endParaRPr lang="en-US" sz="1400" dirty="0"/>
          </a:p>
          <a:p>
            <a:r>
              <a:rPr lang="en-US" sz="1400" b="1" dirty="0"/>
              <a:t>Facebook</a:t>
            </a:r>
            <a:r>
              <a:rPr lang="en-US" sz="1400" dirty="0"/>
              <a:t>: facebook.com/</a:t>
            </a:r>
            <a:r>
              <a:rPr lang="en-US" sz="1400" dirty="0" err="1"/>
              <a:t>GadgetGrit</a:t>
            </a:r>
            <a:endParaRPr lang="en-US" sz="1400" dirty="0"/>
          </a:p>
          <a:p>
            <a:r>
              <a:rPr lang="en-US" sz="1400" b="1" dirty="0"/>
              <a:t>LinkedIn</a:t>
            </a:r>
            <a:r>
              <a:rPr lang="en-US" sz="1400" dirty="0"/>
              <a:t>: linkedin.com/company/</a:t>
            </a:r>
            <a:r>
              <a:rPr lang="en-US" sz="1400" dirty="0" err="1"/>
              <a:t>gadgetgrit</a:t>
            </a:r>
            <a:endParaRPr lang="en-US" sz="1400" dirty="0"/>
          </a:p>
          <a:p>
            <a:pPr>
              <a:lnSpc>
                <a:spcPts val="2850"/>
              </a:lnSpc>
            </a:pP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d"/>
      </p:transition>
    </mc:Choice>
    <mc:Fallback>
      <p:transition spd="slow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1751</Words>
  <Application>WPS Presentation</Application>
  <PresentationFormat>Custom</PresentationFormat>
  <Paragraphs>75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Petrona Bold</vt:lpstr>
      <vt:lpstr>Petrona Bold</vt:lpstr>
      <vt:lpstr>Petrona Bold</vt:lpstr>
      <vt:lpstr>Inter</vt:lpstr>
      <vt:lpstr>Inter</vt:lpstr>
      <vt:lpstr>Inter</vt:lpstr>
      <vt:lpstr>Inter Bold</vt:lpstr>
      <vt:lpstr>ESRI AMFM Electric</vt:lpstr>
      <vt:lpstr>Inter Bold</vt:lpstr>
      <vt:lpstr>Inter Bold</vt:lpstr>
      <vt:lpstr>Century Gothic</vt:lpstr>
      <vt:lpstr>Microsoft YaHei</vt:lpstr>
      <vt:lpstr>Arial Unicode MS</vt:lpstr>
      <vt:lpstr>MingLiU-ExtB</vt:lpstr>
      <vt:lpstr>Calibri</vt:lpstr>
      <vt:lpstr>Calibri Light</vt:lpstr>
      <vt:lpstr>Times New Roman</vt:lpstr>
      <vt:lpstr>Wisp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meherzan lisa</cp:lastModifiedBy>
  <cp:revision>11</cp:revision>
  <dcterms:created xsi:type="dcterms:W3CDTF">2024-10-06T05:38:00Z</dcterms:created>
  <dcterms:modified xsi:type="dcterms:W3CDTF">2024-10-07T03:39:53Z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B292D8BBDCBC4B82A2E3BB994232DF16_12</vt:lpwstr>
  </property>
  <property fmtid="{D5CDD505-2E9C-101B-9397-08002B2CF9AE}" pid="3" name="KSOProductBuildVer">
    <vt:lpwstr>1033-12.2.0.18283</vt:lpwstr>
  </property>
</Properties>
</file>