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00DFD811-A4B6-C5E5-9333-4815C4C146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5491"/>
            <a:ext cx="12192000" cy="62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DE08F8F-A6E2-6C88-80FD-188D0DA8ADC6}"/>
              </a:ext>
            </a:extLst>
          </p:cNvPr>
          <p:cNvSpPr txBox="1"/>
          <p:nvPr userDrawn="1"/>
        </p:nvSpPr>
        <p:spPr>
          <a:xfrm>
            <a:off x="10492176" y="6457890"/>
            <a:ext cx="169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By </a:t>
            </a:r>
            <a:r>
              <a:rPr lang="fr-FR" sz="2000" b="1" u="sng" dirty="0" err="1"/>
              <a:t>Edan</a:t>
            </a:r>
            <a:r>
              <a:rPr lang="fr-FR" sz="2000" b="1" u="sng" dirty="0"/>
              <a:t> </a:t>
            </a:r>
            <a:r>
              <a:rPr lang="fr-FR" sz="2000" b="1" u="sng" dirty="0" err="1"/>
              <a:t>Zoung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384335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3225CC-679B-12F9-500B-05D58C9A8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16B976-2C58-AD98-C93E-60691C2E9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F53036-A390-39A1-FE2E-816691B9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110FB-EC5D-4351-A225-658E113C9AD1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8FCBA-98D8-C9F6-1AE0-344842AB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55A145-1502-84C2-3C51-9D73F6E1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07AE32-AD2A-4F24-9F18-A29C27FA1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80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EAD5DA-106B-212E-FFD4-0F909C154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A0F959-9869-9801-C212-DE19FF581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ABB066-89A3-72C0-EC0C-143225BE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110FB-EC5D-4351-A225-658E113C9AD1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D6E41D-E255-6DC4-A593-A7C40ADD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C09BF4-8DBA-9153-383F-8BB8A991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07AE32-AD2A-4F24-9F18-A29C27FA1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67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C94C3FBE-B2CF-592C-1030-54F3FFC673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77DCF28-19B8-1517-A530-8464AF00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983" y="1528355"/>
            <a:ext cx="8305800" cy="4781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384F9F4-A5A3-9B79-67D1-28A3977257C0}"/>
              </a:ext>
            </a:extLst>
          </p:cNvPr>
          <p:cNvSpPr txBox="1"/>
          <p:nvPr userDrawn="1"/>
        </p:nvSpPr>
        <p:spPr>
          <a:xfrm>
            <a:off x="10492176" y="6457890"/>
            <a:ext cx="169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By </a:t>
            </a:r>
            <a:r>
              <a:rPr lang="fr-FR" sz="2000" b="1" u="sng" dirty="0" err="1"/>
              <a:t>Edan</a:t>
            </a:r>
            <a:r>
              <a:rPr lang="fr-FR" sz="2000" b="1" u="sng" dirty="0"/>
              <a:t> </a:t>
            </a:r>
            <a:r>
              <a:rPr lang="fr-FR" sz="2000" b="1" u="sng" dirty="0" err="1"/>
              <a:t>Zoung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16377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E166D-8AC0-AAFF-735B-42C7B916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6D3929-7943-D275-45DC-62CCB925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92B097-BFFC-00B5-FB17-43EB5CFC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110FB-EC5D-4351-A225-658E113C9AD1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9088AA-9876-2961-C33D-D4E2CEC4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144FB6-CD92-A469-2C3B-B377343D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07AE32-AD2A-4F24-9F18-A29C27FA1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33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D9CAC-EACC-D29D-4261-EC67EB04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DFD451-AD52-582A-AB94-0FE0DA5D4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078789-97AB-5891-ABD6-00E65910C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67583F-DA6F-40CF-70B3-FAC6C700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110FB-EC5D-4351-A225-658E113C9AD1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C89E78-7B59-F26D-990A-24ED64E5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9A6CA0-C7DC-06BC-F521-94EF8104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07AE32-AD2A-4F24-9F18-A29C27FA1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79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ABD774-C76C-A9DE-AEBB-62946579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5D0CB1-14F2-FF9F-2461-E20ADFA2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4BD1B8-72A7-F87E-1DBF-B76A9E8F1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E2A455-9201-5632-95EA-18FD20CE1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C7EE2BC-6D30-7778-92F7-A36414EE5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8B48D9-524E-F039-54D3-ED824711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110FB-EC5D-4351-A225-658E113C9AD1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6E3B763-AED8-5E6A-2C3D-2154391E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04CEA9-8253-8468-6B01-2B4A349B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07AE32-AD2A-4F24-9F18-A29C27FA1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19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DDA4EE-0625-DA71-2AFC-16555290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AC01A3-5DA4-E00B-7F51-CD85F9EF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110FB-EC5D-4351-A225-658E113C9AD1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3A71C7-A20F-F4E6-2C26-A20CF290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E50946-8F8B-2181-1AAB-F1875A49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07AE32-AD2A-4F24-9F18-A29C27FA1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00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AAAD0BB-669D-9DBD-F0DA-4425EA16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110FB-EC5D-4351-A225-658E113C9AD1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82FDF3-1939-9371-1228-920F17FD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75AB1E-E21C-8587-8EF9-A1F5F0E1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07AE32-AD2A-4F24-9F18-A29C27FA1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9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A559E4-3BAF-44F5-A2C4-CD779186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241FC9-AAEF-190A-6970-1CAD12302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D7F068-9A9A-CFEF-47A6-2A03592CB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FBDA63-7765-15F3-AFCE-D07D3060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110FB-EC5D-4351-A225-658E113C9AD1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EBDCEE-2C7C-E5E7-1A24-9D475015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586F71-0190-C76C-6C44-8E64CCB0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07AE32-AD2A-4F24-9F18-A29C27FA1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68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3125A6-A517-DFE0-6AEC-DB3CEC9C4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FC716BB-A058-73EB-6D0F-32511E886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255C1D-46D2-867C-1A8E-E3C3C9BFE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9D09D4-AF13-0595-104F-AAEC1A97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110FB-EC5D-4351-A225-658E113C9AD1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2E54E7-1C8E-E085-D7AD-4F1B6FEF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785BFE-F436-A10C-609A-DC70591E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07AE32-AD2A-4F24-9F18-A29C27FA1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48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23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paypal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4">
            <a:extLst>
              <a:ext uri="{FF2B5EF4-FFF2-40B4-BE49-F238E27FC236}">
                <a16:creationId xmlns:a16="http://schemas.microsoft.com/office/drawing/2014/main" id="{CC18F111-6A7E-02B8-94D4-E1B438D14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7596" y="2100776"/>
            <a:ext cx="8453511" cy="41734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kira Expanded" panose="02000800000000000000" pitchFamily="50" charset="0"/>
              </a:rPr>
              <a:t>PayPal as an Additional Payment Option</a:t>
            </a:r>
            <a:br>
              <a:rPr kumimoji="0" lang="en-US" altLang="fr-FR" sz="4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</a:br>
            <a:endParaRPr kumimoji="0" lang="en-US" altLang="fr-FR" sz="44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Verdana"/>
              <a:ea typeface="+mj-ea"/>
              <a:cs typeface="+mj-cs"/>
            </a:endParaRPr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2DBF7BB3-EB80-7B53-682F-A03C12CC9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074355"/>
            <a:ext cx="6400800" cy="8921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fr-F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</a:rPr>
              <a:t>How to </a:t>
            </a:r>
            <a:r>
              <a:rPr lang="en-US" b="0" i="0" dirty="0">
                <a:effectLst/>
                <a:latin typeface="Arial Black" panose="020B0A04020102020204" pitchFamily="34" charset="0"/>
              </a:rPr>
              <a:t>test your PayPal online payment set-up </a:t>
            </a:r>
            <a:r>
              <a:rPr kumimoji="0" lang="en-US" altLang="fr-F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</a:rPr>
              <a:t>as a developer</a:t>
            </a:r>
          </a:p>
        </p:txBody>
      </p:sp>
    </p:spTree>
    <p:extLst>
      <p:ext uri="{BB962C8B-B14F-4D97-AF65-F5344CB8AC3E}">
        <p14:creationId xmlns:p14="http://schemas.microsoft.com/office/powerpoint/2010/main" val="719546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5D1311D8-F406-6F9D-9C73-D457670DB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39" y="228788"/>
            <a:ext cx="968922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tint val="0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Balance Personal test account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34F41F5E-CAFD-9858-4DC3-7513510A0E4B}"/>
              </a:ext>
            </a:extLst>
          </p:cNvPr>
          <p:cNvSpPr txBox="1">
            <a:spLocks/>
          </p:cNvSpPr>
          <p:nvPr/>
        </p:nvSpPr>
        <p:spPr>
          <a:xfrm>
            <a:off x="439518" y="1103142"/>
            <a:ext cx="10899042" cy="7819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475569"/>
                </a:solidFill>
                <a:latin typeface="Helvetica Neue"/>
              </a:rPr>
              <a:t> </a:t>
            </a:r>
            <a:r>
              <a:rPr lang="en-US" b="0" i="0" dirty="0">
                <a:solidFill>
                  <a:srgbClr val="475569"/>
                </a:solidFill>
                <a:effectLst/>
                <a:latin typeface="Helvetica Neue"/>
              </a:rPr>
              <a:t>Enter amount you want to your account balance and then </a:t>
            </a:r>
            <a:r>
              <a:rPr lang="en-US" dirty="0">
                <a:solidFill>
                  <a:srgbClr val="475569"/>
                </a:solidFill>
                <a:latin typeface="Helvetica Neue"/>
              </a:rPr>
              <a:t>click on </a:t>
            </a:r>
            <a:r>
              <a:rPr lang="en-US" b="0" i="0" dirty="0">
                <a:solidFill>
                  <a:srgbClr val="475569"/>
                </a:solidFill>
                <a:effectLst/>
                <a:latin typeface="Helvetica Neue"/>
              </a:rPr>
              <a:t>save changes. You can update it any time.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A6527F4-3CBF-CA2D-067C-929C117C1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18" y="2404799"/>
            <a:ext cx="8925023" cy="398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9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5D1311D8-F406-6F9D-9C73-D457670DB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39" y="228788"/>
            <a:ext cx="968922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tint val="0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Balance Personal test account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34F41F5E-CAFD-9858-4DC3-7513510A0E4B}"/>
              </a:ext>
            </a:extLst>
          </p:cNvPr>
          <p:cNvSpPr txBox="1">
            <a:spLocks/>
          </p:cNvSpPr>
          <p:nvPr/>
        </p:nvSpPr>
        <p:spPr>
          <a:xfrm>
            <a:off x="439518" y="1103142"/>
            <a:ext cx="10899042" cy="7819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475569"/>
                </a:solidFill>
                <a:latin typeface="Helvetica Neue"/>
              </a:rPr>
              <a:t> You are ready to test a payment</a:t>
            </a:r>
            <a:r>
              <a:rPr lang="en-US" b="0" i="0" dirty="0">
                <a:solidFill>
                  <a:srgbClr val="475569"/>
                </a:solidFill>
                <a:effectLst/>
                <a:latin typeface="Helvetica Neue"/>
              </a:rPr>
              <a:t>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49462D4-3964-42FB-C347-1E795729A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39" y="1867679"/>
            <a:ext cx="8234289" cy="476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18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45993BA-E763-7A03-0806-2336842D839D}"/>
              </a:ext>
            </a:extLst>
          </p:cNvPr>
          <p:cNvSpPr txBox="1"/>
          <p:nvPr/>
        </p:nvSpPr>
        <p:spPr>
          <a:xfrm>
            <a:off x="1758462" y="3075057"/>
            <a:ext cx="9150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kira Expanded" panose="02000800000000000000" pitchFamily="50" charset="0"/>
              </a:rPr>
              <a:t>Happy if it helped you</a:t>
            </a:r>
            <a:endParaRPr lang="fr-FR" sz="4000" dirty="0">
              <a:latin typeface="Akira Expanded" panose="02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89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08CAA85-F2F4-D9B5-E069-FA0B6B21C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070150"/>
            <a:ext cx="11094720" cy="989595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475569"/>
                </a:solidFill>
                <a:effectLst/>
              </a:rPr>
              <a:t>To test your PayPal online payment set-up, you can use the gateway in test mode in combination with a PayPal developer account.</a:t>
            </a:r>
            <a:endParaRPr lang="fr-FR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D1311D8-F406-6F9D-9C73-D457670DB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39" y="228788"/>
            <a:ext cx="968922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tint val="0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Testing with the PayPal sandbox gateway</a:t>
            </a:r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B51606F4-B179-1A8A-5322-EA3BEBF183F8}"/>
              </a:ext>
            </a:extLst>
          </p:cNvPr>
          <p:cNvSpPr txBox="1">
            <a:spLocks/>
          </p:cNvSpPr>
          <p:nvPr/>
        </p:nvSpPr>
        <p:spPr>
          <a:xfrm>
            <a:off x="439518" y="2059745"/>
            <a:ext cx="11094720" cy="9895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475569"/>
                </a:solidFill>
                <a:latin typeface="Helvetica Neue"/>
              </a:rPr>
              <a:t> </a:t>
            </a:r>
            <a:r>
              <a:rPr lang="en-US" b="0" i="0" dirty="0">
                <a:solidFill>
                  <a:srgbClr val="475569"/>
                </a:solidFill>
                <a:effectLst/>
                <a:latin typeface="Helvetica Neue"/>
              </a:rPr>
              <a:t>Presuming you have not used the PayPal sandbox before, log in to </a:t>
            </a:r>
            <a:r>
              <a:rPr lang="en-US" b="0" i="0" u="none" strike="noStrike" dirty="0">
                <a:solidFill>
                  <a:srgbClr val="0284C7"/>
                </a:solidFill>
                <a:effectLst/>
                <a:latin typeface="Helvetica Neue"/>
                <a:hlinkClick r:id="rId2"/>
              </a:rPr>
              <a:t>developer.paypal.com</a:t>
            </a:r>
            <a:r>
              <a:rPr lang="en-US" b="0" i="0" dirty="0">
                <a:solidFill>
                  <a:srgbClr val="475569"/>
                </a:solidFill>
                <a:effectLst/>
                <a:latin typeface="Helvetica Neue"/>
              </a:rPr>
              <a:t>, using your normal PayPal credentials.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FA58715-8152-6B0B-502D-053E9CEB7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69" y="3205087"/>
            <a:ext cx="8622861" cy="325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5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08CAA85-F2F4-D9B5-E069-FA0B6B21C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070151"/>
            <a:ext cx="8299938" cy="552450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475569"/>
                </a:solidFill>
                <a:effectLst/>
              </a:rPr>
              <a:t>Once logged in, click on the “sandbox accounts” button</a:t>
            </a:r>
            <a:endParaRPr lang="fr-FR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D1311D8-F406-6F9D-9C73-D457670DB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39" y="228788"/>
            <a:ext cx="968922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tint val="0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Testing with the PayPal sandbox gateway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BB6AC0E-DFAD-01BA-84EE-6C5718E39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84" y="2109506"/>
            <a:ext cx="10480431" cy="413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08CAA85-F2F4-D9B5-E069-FA0B6B21C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070150"/>
            <a:ext cx="11141612" cy="1293221"/>
          </a:xfrm>
        </p:spPr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475569"/>
                </a:solidFill>
                <a:effectLst/>
                <a:latin typeface="Helvetica Neue"/>
              </a:rPr>
              <a:t>Here you will see that a Business test account has already been created for you but you can create a new one. Next, create a Personal test account, which can be used to make test payments</a:t>
            </a:r>
            <a:endParaRPr lang="fr-FR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D1311D8-F406-6F9D-9C73-D457670DB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39" y="228788"/>
            <a:ext cx="968922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tint val="0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Accounts creation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49EF15-CA14-D2C1-3448-B74A5FA9A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" y="2508704"/>
            <a:ext cx="9326880" cy="395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2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08CAA85-F2F4-D9B5-E069-FA0B6B21C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070150"/>
            <a:ext cx="11141612" cy="1293221"/>
          </a:xfrm>
        </p:spPr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475569"/>
                </a:solidFill>
                <a:effectLst/>
                <a:latin typeface="Helvetica Neue"/>
              </a:rPr>
              <a:t>Here we will go to the page “App &amp; Credentials” where you will create new </a:t>
            </a:r>
            <a:r>
              <a:rPr lang="en-US" dirty="0">
                <a:solidFill>
                  <a:srgbClr val="475569"/>
                </a:solidFill>
                <a:latin typeface="Helvetica Neue"/>
              </a:rPr>
              <a:t>App and then generate the client ID.</a:t>
            </a:r>
            <a:endParaRPr lang="fr-FR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D1311D8-F406-6F9D-9C73-D457670DB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39" y="228788"/>
            <a:ext cx="968922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tint val="0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App &amp; credentials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5863B5A-E7FE-16B0-5A42-E89C40020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622" y="2082018"/>
            <a:ext cx="8724755" cy="396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9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08CAA85-F2F4-D9B5-E069-FA0B6B21C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070150"/>
            <a:ext cx="11141612" cy="1293221"/>
          </a:xfrm>
        </p:spPr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475569"/>
                </a:solidFill>
                <a:effectLst/>
                <a:latin typeface="Helvetica Neue"/>
              </a:rPr>
              <a:t>Enter your App name, then choose type “Merchant” and select your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475569"/>
                </a:solidFill>
                <a:latin typeface="Helvetica Neue"/>
              </a:rPr>
              <a:t>Business account created earlier in “</a:t>
            </a:r>
            <a:r>
              <a:rPr lang="en-US">
                <a:solidFill>
                  <a:srgbClr val="475569"/>
                </a:solidFill>
                <a:latin typeface="Helvetica Neue"/>
              </a:rPr>
              <a:t>sandbox accounts” </a:t>
            </a:r>
            <a:r>
              <a:rPr lang="en-US" dirty="0">
                <a:solidFill>
                  <a:srgbClr val="475569"/>
                </a:solidFill>
                <a:latin typeface="Helvetica Neue"/>
              </a:rPr>
              <a:t>page.</a:t>
            </a:r>
            <a:endParaRPr lang="fr-FR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D1311D8-F406-6F9D-9C73-D457670DB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39" y="228788"/>
            <a:ext cx="968922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tint val="0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App &amp; credentials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5D3414-AC9F-8E4D-6AD5-B37A41EA5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72" y="2363371"/>
            <a:ext cx="8888455" cy="406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6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08CAA85-F2F4-D9B5-E069-FA0B6B21C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070150"/>
            <a:ext cx="11141612" cy="1166613"/>
          </a:xfrm>
        </p:spPr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475569"/>
                </a:solidFill>
                <a:effectLst/>
                <a:latin typeface="Helvetica Neue"/>
              </a:rPr>
              <a:t>If your app created, you can copy your client ID and replace with one I used in the login-base.html file.</a:t>
            </a:r>
            <a:endParaRPr lang="fr-FR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D1311D8-F406-6F9D-9C73-D457670DB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39" y="228788"/>
            <a:ext cx="968922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tint val="0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App &amp; credentials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79CACC-D6A6-803D-E1B2-1DB6D2000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011679"/>
            <a:ext cx="7693952" cy="32861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520EC10-A938-3EE6-09D2-EB1989CD3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1" y="4621238"/>
            <a:ext cx="9875519" cy="211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08CAA85-F2F4-D9B5-E069-FA0B6B21C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070150"/>
            <a:ext cx="11141612" cy="116661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475569"/>
                </a:solidFill>
                <a:latin typeface="Helvetica Neue"/>
              </a:rPr>
              <a:t>Now we will add credit to our personal account balance which will allow us to make a payment from the site.</a:t>
            </a:r>
            <a:endParaRPr lang="fr-FR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D1311D8-F406-6F9D-9C73-D457670DB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39" y="228788"/>
            <a:ext cx="968922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tint val="0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Balance Personal test account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34F41F5E-CAFD-9858-4DC3-7513510A0E4B}"/>
              </a:ext>
            </a:extLst>
          </p:cNvPr>
          <p:cNvSpPr txBox="1">
            <a:spLocks/>
          </p:cNvSpPr>
          <p:nvPr/>
        </p:nvSpPr>
        <p:spPr>
          <a:xfrm>
            <a:off x="439518" y="2059745"/>
            <a:ext cx="6735005" cy="7819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475569"/>
                </a:solidFill>
                <a:latin typeface="Helvetica Neue"/>
              </a:rPr>
              <a:t> </a:t>
            </a:r>
            <a:r>
              <a:rPr lang="en-US" b="0" i="0" dirty="0">
                <a:solidFill>
                  <a:srgbClr val="475569"/>
                </a:solidFill>
                <a:effectLst/>
                <a:latin typeface="Helvetica Neue"/>
              </a:rPr>
              <a:t>First click on your personal account.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DD378E0-EE91-DA35-7332-ED3EE2854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18" y="2576233"/>
            <a:ext cx="9510841" cy="409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9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5D1311D8-F406-6F9D-9C73-D457670DB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39" y="228788"/>
            <a:ext cx="968922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tint val="0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i="0" dirty="0">
                <a:solidFill>
                  <a:schemeClr val="bg1"/>
                </a:solidFill>
                <a:effectLst/>
                <a:latin typeface="Open Sans" panose="020F0502020204030204" pitchFamily="34" charset="0"/>
              </a:rPr>
              <a:t>Balance Personal test account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34F41F5E-CAFD-9858-4DC3-7513510A0E4B}"/>
              </a:ext>
            </a:extLst>
          </p:cNvPr>
          <p:cNvSpPr txBox="1">
            <a:spLocks/>
          </p:cNvSpPr>
          <p:nvPr/>
        </p:nvSpPr>
        <p:spPr>
          <a:xfrm>
            <a:off x="439518" y="1103142"/>
            <a:ext cx="10899042" cy="7819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475569"/>
                </a:solidFill>
                <a:latin typeface="Helvetica Neue"/>
              </a:rPr>
              <a:t> </a:t>
            </a:r>
            <a:r>
              <a:rPr lang="en-US" b="0" i="0" dirty="0">
                <a:solidFill>
                  <a:srgbClr val="475569"/>
                </a:solidFill>
                <a:effectLst/>
                <a:latin typeface="Helvetica Neue"/>
              </a:rPr>
              <a:t>Then scroll down to Sandbox account info. In </a:t>
            </a:r>
            <a:r>
              <a:rPr lang="en-US" b="0" i="0" dirty="0" err="1">
                <a:solidFill>
                  <a:srgbClr val="475569"/>
                </a:solidFill>
                <a:effectLst/>
                <a:latin typeface="Helvetica Neue"/>
              </a:rPr>
              <a:t>paypal</a:t>
            </a:r>
            <a:r>
              <a:rPr lang="en-US" b="0" i="0" dirty="0">
                <a:solidFill>
                  <a:srgbClr val="475569"/>
                </a:solidFill>
                <a:effectLst/>
                <a:latin typeface="Helvetica Neue"/>
              </a:rPr>
              <a:t> balance, click on the pencil icon.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353C7E8-6582-78A3-2B8D-C37B99352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18" y="2307102"/>
            <a:ext cx="9579940" cy="40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211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318</Words>
  <Application>Microsoft Office PowerPoint</Application>
  <PresentationFormat>Grand écran</PresentationFormat>
  <Paragraphs>26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2" baseType="lpstr">
      <vt:lpstr>Akira Expanded</vt:lpstr>
      <vt:lpstr>Arial</vt:lpstr>
      <vt:lpstr>Arial Black</vt:lpstr>
      <vt:lpstr>Calibri</vt:lpstr>
      <vt:lpstr>Calibri Light</vt:lpstr>
      <vt:lpstr>Helvetica Neue</vt:lpstr>
      <vt:lpstr>Open Sans</vt:lpstr>
      <vt:lpstr>Verdana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ELKANA DANIEL ZOUNGRANA</dc:creator>
  <cp:lastModifiedBy>ELKANA DANIEL ZOUNGRANA</cp:lastModifiedBy>
  <cp:revision>14</cp:revision>
  <dcterms:created xsi:type="dcterms:W3CDTF">2023-09-25T02:49:54Z</dcterms:created>
  <dcterms:modified xsi:type="dcterms:W3CDTF">2023-09-25T05:11:33Z</dcterms:modified>
</cp:coreProperties>
</file>