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4" r:id="rId11"/>
    <p:sldId id="273" r:id="rId12"/>
    <p:sldId id="270" r:id="rId13"/>
    <p:sldId id="279" r:id="rId14"/>
    <p:sldId id="271" r:id="rId15"/>
    <p:sldId id="278" r:id="rId16"/>
    <p:sldId id="275" r:id="rId17"/>
    <p:sldId id="276" r:id="rId18"/>
    <p:sldId id="277" r:id="rId19"/>
    <p:sldId id="272" r:id="rId20"/>
    <p:sldId id="280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44891-3AEA-485C-A046-F4023F1D8B0A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908B3-20C6-4050-AE1F-64BDDD41DD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107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987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368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661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305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31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458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557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67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314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74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2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6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44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12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53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42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02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80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373" y="3807169"/>
            <a:ext cx="591452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895011" y="1321067"/>
            <a:ext cx="104020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7666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800" cy="25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2402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6118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600" cy="11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80303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10153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0257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6606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99804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23335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6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99001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10316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633221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MJ3PV6YCNdQ?feature=oembed" TargetMode="Externa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95000" y="1293635"/>
            <a:ext cx="10402000" cy="23068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tr" sz="5155" dirty="0"/>
              <a:t>EE46</a:t>
            </a:r>
            <a:r>
              <a:rPr lang="en-US" sz="5155" dirty="0"/>
              <a:t>4</a:t>
            </a:r>
            <a:endParaRPr sz="5155" dirty="0"/>
          </a:p>
          <a:p>
            <a:pPr indent="609585">
              <a:lnSpc>
                <a:spcPct val="115000"/>
              </a:lnSpc>
            </a:pPr>
            <a:r>
              <a:rPr lang="tr" sz="5155" dirty="0"/>
              <a:t>Static Power Conversion</a:t>
            </a:r>
            <a:r>
              <a:rPr lang="en-US" sz="5155" dirty="0"/>
              <a:t> II</a:t>
            </a:r>
            <a:endParaRPr sz="5155" dirty="0"/>
          </a:p>
          <a:p>
            <a:pPr>
              <a:lnSpc>
                <a:spcPct val="115000"/>
              </a:lnSpc>
            </a:pPr>
            <a:r>
              <a:rPr lang="tr" sz="5155" dirty="0"/>
              <a:t>Hardware Project Feedback Presentation</a:t>
            </a:r>
            <a:endParaRPr sz="72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995466" y="4272722"/>
            <a:ext cx="4201067" cy="11288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126997" indent="0"/>
            <a:r>
              <a:rPr lang="en-US" dirty="0">
                <a:solidFill>
                  <a:schemeClr val="tx1"/>
                </a:solidFill>
              </a:rPr>
              <a:t>Mehmet Emre </a:t>
            </a:r>
            <a:r>
              <a:rPr lang="en-US" dirty="0" err="1">
                <a:solidFill>
                  <a:schemeClr val="tx1"/>
                </a:solidFill>
              </a:rPr>
              <a:t>Doğan</a:t>
            </a:r>
            <a:endParaRPr lang="en-US" dirty="0">
              <a:solidFill>
                <a:schemeClr val="tx1"/>
              </a:solidFill>
            </a:endParaRPr>
          </a:p>
          <a:p>
            <a:pPr marL="126997" indent="0"/>
            <a:r>
              <a:rPr lang="en-US" dirty="0" err="1">
                <a:solidFill>
                  <a:schemeClr val="tx1"/>
                </a:solidFill>
              </a:rPr>
              <a:t>Metehan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Küçükler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Experimental Results</a:t>
            </a:r>
            <a:endParaRPr sz="4000" dirty="0"/>
          </a:p>
        </p:txBody>
      </p:sp>
      <p:pic>
        <p:nvPicPr>
          <p:cNvPr id="4" name="Resim 3" descr="makine, metin, iç mekan, elektronik donanım içeren bir resim&#10;&#10;Açıklama otomatik olarak oluşturuldu">
            <a:extLst>
              <a:ext uri="{FF2B5EF4-FFF2-40B4-BE49-F238E27FC236}">
                <a16:creationId xmlns:a16="http://schemas.microsoft.com/office/drawing/2014/main" id="{9C2D1676-9678-0B15-39FA-070C52FE2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885627"/>
            <a:ext cx="75057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1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Experimental Results</a:t>
            </a:r>
            <a:endParaRPr sz="4000" dirty="0"/>
          </a:p>
        </p:txBody>
      </p:sp>
      <p:pic>
        <p:nvPicPr>
          <p:cNvPr id="4" name="Resim 3" descr="metin, makine, iç mekan, tıbbi cihazlar içeren bir resim&#10;&#10;Açıklama otomatik olarak oluşturuldu">
            <a:extLst>
              <a:ext uri="{FF2B5EF4-FFF2-40B4-BE49-F238E27FC236}">
                <a16:creationId xmlns:a16="http://schemas.microsoft.com/office/drawing/2014/main" id="{889F7E1C-B8CA-9A89-D02A-89108E3D9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990017"/>
            <a:ext cx="7477125" cy="560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Experimental Results</a:t>
            </a:r>
            <a:endParaRPr sz="4000" dirty="0"/>
          </a:p>
        </p:txBody>
      </p:sp>
      <p:pic>
        <p:nvPicPr>
          <p:cNvPr id="3" name="Resim 2" descr="metin, elektronik donanım, multimedya, ekran içeren bir resim&#10;&#10;Açıklama otomatik olarak oluşturuldu">
            <a:extLst>
              <a:ext uri="{FF2B5EF4-FFF2-40B4-BE49-F238E27FC236}">
                <a16:creationId xmlns:a16="http://schemas.microsoft.com/office/drawing/2014/main" id="{72711E30-4975-20F6-6C51-F5E2E10ED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13" y="1044178"/>
            <a:ext cx="7129037" cy="53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4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Experimental Results</a:t>
            </a:r>
            <a:endParaRPr sz="4000" dirty="0"/>
          </a:p>
        </p:txBody>
      </p:sp>
      <p:pic>
        <p:nvPicPr>
          <p:cNvPr id="2" name="Çevrimiçi Medya 1" title="Flyback Converter 0th Experiment">
            <a:hlinkClick r:id="" action="ppaction://media"/>
            <a:extLst>
              <a:ext uri="{FF2B5EF4-FFF2-40B4-BE49-F238E27FC236}">
                <a16:creationId xmlns:a16="http://schemas.microsoft.com/office/drawing/2014/main" id="{0A73BF59-0BF9-4FE1-16C7-3A790B30C2E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41512" y="1081714"/>
            <a:ext cx="8308975" cy="46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Simulation Results</a:t>
            </a:r>
            <a:endParaRPr sz="4000" dirty="0"/>
          </a:p>
        </p:txBody>
      </p:sp>
      <p:pic>
        <p:nvPicPr>
          <p:cNvPr id="3" name="Resim 2" descr="metin, yazı tipi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A38C43BB-5485-05DE-6E6F-90B3F35E9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56" y="1021383"/>
            <a:ext cx="9638287" cy="54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47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Simulation Results</a:t>
            </a:r>
            <a:endParaRPr sz="4000" dirty="0"/>
          </a:p>
        </p:txBody>
      </p:sp>
      <p:pic>
        <p:nvPicPr>
          <p:cNvPr id="4" name="Resim 3" descr="çizgi, öykü gelişim çizgisi; kumpas; grafiğini çıkarma, diyagram, paralel içeren bir resim&#10;&#10;Açıklama otomatik olarak oluşturuldu">
            <a:extLst>
              <a:ext uri="{FF2B5EF4-FFF2-40B4-BE49-F238E27FC236}">
                <a16:creationId xmlns:a16="http://schemas.microsoft.com/office/drawing/2014/main" id="{0724385A-F3D5-5D57-ED18-78180B6A2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9" y="885627"/>
            <a:ext cx="9872121" cy="56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0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Simulation Results</a:t>
            </a:r>
            <a:endParaRPr sz="4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F22147F-D7A6-8F90-620C-EC1DB9A82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258" y="885627"/>
            <a:ext cx="9879483" cy="55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5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Simulation Results</a:t>
            </a:r>
            <a:endParaRPr sz="4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40D5574-B72F-CE62-64AE-3E9B97E51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075" y="1038635"/>
            <a:ext cx="10229850" cy="53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9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Simulation Results</a:t>
            </a:r>
            <a:endParaRPr sz="4000" dirty="0"/>
          </a:p>
        </p:txBody>
      </p:sp>
      <p:pic>
        <p:nvPicPr>
          <p:cNvPr id="4" name="Resim 3" descr="çizgi, öykü gelişim çizgisi; kumpas; grafiğini çıkarma, ekran görüntüsü, eğim, bayır içeren bir resim&#10;&#10;Açıklama otomatik olarak oluşturuldu">
            <a:extLst>
              <a:ext uri="{FF2B5EF4-FFF2-40B4-BE49-F238E27FC236}">
                <a16:creationId xmlns:a16="http://schemas.microsoft.com/office/drawing/2014/main" id="{895D2303-0FAA-A08E-9534-30A8C742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5" y="885627"/>
            <a:ext cx="10277049" cy="55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9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Component Selection</a:t>
            </a:r>
            <a:endParaRPr sz="40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D0FE20D-86AE-1991-555A-53B884095FB3}"/>
              </a:ext>
            </a:extLst>
          </p:cNvPr>
          <p:cNvSpPr txBox="1"/>
          <p:nvPr/>
        </p:nvSpPr>
        <p:spPr>
          <a:xfrm>
            <a:off x="714374" y="1131875"/>
            <a:ext cx="429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MOSFET -&gt; </a:t>
            </a:r>
            <a:r>
              <a:rPr lang="tr-TR" dirty="0"/>
              <a:t>CSD19502Q5B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Vds</a:t>
            </a:r>
            <a:r>
              <a:rPr lang="en-US" dirty="0"/>
              <a:t> = 80V, Ids = 100A, </a:t>
            </a:r>
            <a:r>
              <a:rPr lang="en-US" dirty="0" err="1"/>
              <a:t>Rds</a:t>
            </a:r>
            <a:r>
              <a:rPr lang="en-US" dirty="0"/>
              <a:t> = 3.8m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25F81F7-AC56-5747-1254-B51271EC18FB}"/>
              </a:ext>
            </a:extLst>
          </p:cNvPr>
          <p:cNvSpPr txBox="1"/>
          <p:nvPr/>
        </p:nvSpPr>
        <p:spPr>
          <a:xfrm>
            <a:off x="714374" y="2655875"/>
            <a:ext cx="407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DIODE -&gt; </a:t>
            </a:r>
            <a:r>
              <a:rPr lang="tr-TR" dirty="0"/>
              <a:t>SE10DTLJ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Vrrm</a:t>
            </a:r>
            <a:r>
              <a:rPr lang="en-US" dirty="0"/>
              <a:t> = 600V, If = </a:t>
            </a:r>
            <a:r>
              <a:rPr lang="tr-TR" dirty="0"/>
              <a:t>10 A</a:t>
            </a:r>
            <a:r>
              <a:rPr lang="en-US" dirty="0"/>
              <a:t>, </a:t>
            </a:r>
            <a:r>
              <a:rPr lang="en-US" dirty="0" err="1"/>
              <a:t>Vf</a:t>
            </a:r>
            <a:r>
              <a:rPr lang="en-US" dirty="0"/>
              <a:t> = </a:t>
            </a:r>
            <a:r>
              <a:rPr lang="tr-TR" dirty="0"/>
              <a:t>0.83 V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474DA9B-30A4-79D5-FF18-8D0ECEF5E5E0}"/>
              </a:ext>
            </a:extLst>
          </p:cNvPr>
          <p:cNvSpPr txBox="1"/>
          <p:nvPr/>
        </p:nvSpPr>
        <p:spPr>
          <a:xfrm>
            <a:off x="714374" y="4179875"/>
            <a:ext cx="454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Capacitor</a:t>
            </a:r>
          </a:p>
          <a:p>
            <a:endParaRPr lang="en-US" dirty="0"/>
          </a:p>
          <a:p>
            <a:r>
              <a:rPr lang="en-US" dirty="0"/>
              <a:t>C = 47</a:t>
            </a:r>
            <a:r>
              <a:rPr lang="el-GR" dirty="0"/>
              <a:t>μ</a:t>
            </a:r>
            <a:r>
              <a:rPr lang="en-US" dirty="0"/>
              <a:t>F, </a:t>
            </a:r>
            <a:r>
              <a:rPr lang="en-US" dirty="0" err="1"/>
              <a:t>V_rated</a:t>
            </a:r>
            <a:r>
              <a:rPr lang="en-US" dirty="0"/>
              <a:t> = 100</a:t>
            </a:r>
            <a:r>
              <a:rPr lang="tr-TR" dirty="0"/>
              <a:t> </a:t>
            </a:r>
            <a:r>
              <a:rPr lang="en-US" dirty="0"/>
              <a:t>V, ESR = 330m</a:t>
            </a:r>
            <a:r>
              <a:rPr lang="el-GR" dirty="0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9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112" y="225721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" sz="4000" dirty="0"/>
              <a:t>Outline</a:t>
            </a:r>
            <a:endParaRPr sz="40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46000" y="1986433"/>
            <a:ext cx="109292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indent="-465655">
              <a:buSzPts val="1900"/>
              <a:buChar char="❏"/>
            </a:pPr>
            <a:r>
              <a:rPr lang="tr" sz="2800" dirty="0">
                <a:solidFill>
                  <a:schemeClr val="tx1"/>
                </a:solidFill>
              </a:rPr>
              <a:t>Problem Definition</a:t>
            </a:r>
            <a:endParaRPr sz="2800" dirty="0">
              <a:solidFill>
                <a:schemeClr val="tx1"/>
              </a:solidFill>
            </a:endParaRPr>
          </a:p>
          <a:p>
            <a:pPr indent="-465655">
              <a:buSzPts val="1900"/>
              <a:buChar char="❏"/>
            </a:pPr>
            <a:r>
              <a:rPr lang="tr" sz="2800" dirty="0">
                <a:solidFill>
                  <a:schemeClr val="tx1"/>
                </a:solidFill>
              </a:rPr>
              <a:t>Topology Selection</a:t>
            </a:r>
            <a:endParaRPr lang="en-US" sz="2800" dirty="0">
              <a:solidFill>
                <a:schemeClr val="tx1"/>
              </a:solidFill>
            </a:endParaRPr>
          </a:p>
          <a:p>
            <a:pPr indent="-465655">
              <a:buSzPts val="1900"/>
              <a:buChar char="❏"/>
            </a:pPr>
            <a:r>
              <a:rPr lang="en-US" sz="2800" dirty="0">
                <a:solidFill>
                  <a:schemeClr val="tx1"/>
                </a:solidFill>
              </a:rPr>
              <a:t>Plan B</a:t>
            </a:r>
          </a:p>
          <a:p>
            <a:pPr indent="-465655">
              <a:buSzPts val="1900"/>
              <a:buFont typeface="Average"/>
              <a:buChar char="❏"/>
            </a:pPr>
            <a:r>
              <a:rPr lang="en-US" sz="2800" dirty="0">
                <a:solidFill>
                  <a:schemeClr val="tx1"/>
                </a:solidFill>
              </a:rPr>
              <a:t>Targeted Bonuses</a:t>
            </a:r>
            <a:endParaRPr sz="2800" dirty="0">
              <a:solidFill>
                <a:schemeClr val="tx1"/>
              </a:solidFill>
            </a:endParaRPr>
          </a:p>
          <a:p>
            <a:pPr indent="-465655">
              <a:buSzPts val="1900"/>
              <a:buChar char="❏"/>
            </a:pPr>
            <a:r>
              <a:rPr lang="en-US" sz="2800" dirty="0">
                <a:solidFill>
                  <a:schemeClr val="tx1"/>
                </a:solidFill>
              </a:rPr>
              <a:t>Experimental Results</a:t>
            </a:r>
          </a:p>
          <a:p>
            <a:pPr indent="-465655">
              <a:buSzPts val="1900"/>
              <a:buFont typeface="Average"/>
              <a:buChar char="❏"/>
            </a:pPr>
            <a:r>
              <a:rPr lang="tr-TR" sz="2800" dirty="0" err="1">
                <a:solidFill>
                  <a:schemeClr val="tx1"/>
                </a:solidFill>
              </a:rPr>
              <a:t>Simulation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Result</a:t>
            </a:r>
            <a:endParaRPr lang="en-US" sz="2800" dirty="0">
              <a:solidFill>
                <a:schemeClr val="tx1"/>
              </a:solidFill>
            </a:endParaRPr>
          </a:p>
          <a:p>
            <a:pPr indent="-465655">
              <a:buSzPts val="1900"/>
              <a:buFont typeface="Average"/>
              <a:buChar char="❏"/>
            </a:pPr>
            <a:r>
              <a:rPr lang="tr-TR" sz="2800" dirty="0">
                <a:solidFill>
                  <a:schemeClr val="tx1"/>
                </a:solidFill>
              </a:rPr>
              <a:t>Component </a:t>
            </a:r>
            <a:r>
              <a:rPr lang="tr-TR" sz="2800" dirty="0" err="1">
                <a:solidFill>
                  <a:schemeClr val="tx1"/>
                </a:solidFill>
              </a:rPr>
              <a:t>Selection</a:t>
            </a:r>
            <a:endParaRPr lang="en-US" sz="2800" dirty="0">
              <a:solidFill>
                <a:schemeClr val="tx1"/>
              </a:solidFill>
            </a:endParaRPr>
          </a:p>
          <a:p>
            <a:pPr indent="-465655">
              <a:buSzPts val="1900"/>
              <a:buChar char="❏"/>
            </a:pPr>
            <a:r>
              <a:rPr lang="tr" sz="2800" dirty="0">
                <a:solidFill>
                  <a:schemeClr val="tx1"/>
                </a:solidFill>
              </a:rPr>
              <a:t>Conclusion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Conclusion</a:t>
            </a:r>
            <a:endParaRPr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8022FB0-D0DB-0DF8-3668-17E8A3881111}"/>
              </a:ext>
            </a:extLst>
          </p:cNvPr>
          <p:cNvSpPr txBox="1"/>
          <p:nvPr/>
        </p:nvSpPr>
        <p:spPr>
          <a:xfrm>
            <a:off x="333375" y="1657350"/>
            <a:ext cx="7526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First implementations on perforated prototype board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Continue improving transformer design to reduce leakage inductance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Test and calibrate feedback and compensation of the controller IC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700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Problem Definition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104976" y="1112204"/>
            <a:ext cx="76155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Average" panose="020B0604020202020204" charset="0"/>
                <a:sym typeface="Wingdings" panose="05000000000000000000" pitchFamily="2" charset="2"/>
              </a:rPr>
              <a:t> </a:t>
            </a:r>
            <a:r>
              <a:rPr lang="en-US" sz="2800" b="1" u="sng" dirty="0">
                <a:latin typeface="Average" panose="020B0604020202020204" charset="0"/>
              </a:rPr>
              <a:t>Isolated DC-DC converter with specs: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Minimum Input Voltage:</a:t>
            </a:r>
            <a:r>
              <a:rPr lang="en-US" sz="2800" dirty="0">
                <a:latin typeface="Average" panose="020B0604020202020204" charset="0"/>
              </a:rPr>
              <a:t> 12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Maximum Input Voltage:</a:t>
            </a:r>
            <a:r>
              <a:rPr lang="en-US" sz="2800" dirty="0">
                <a:latin typeface="Average" panose="020B0604020202020204" charset="0"/>
              </a:rPr>
              <a:t> 18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Output Voltage:</a:t>
            </a:r>
            <a:r>
              <a:rPr lang="en-US" sz="2800" dirty="0">
                <a:latin typeface="Average" panose="020B0604020202020204" charset="0"/>
              </a:rPr>
              <a:t> 48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Output Power:</a:t>
            </a:r>
            <a:r>
              <a:rPr lang="en-US" sz="2800" dirty="0">
                <a:latin typeface="Average" panose="020B0604020202020204" charset="0"/>
              </a:rPr>
              <a:t> 48 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Output Voltage P2P Ripple</a:t>
            </a:r>
            <a:r>
              <a:rPr lang="en-US" sz="2800" dirty="0">
                <a:latin typeface="Average" panose="020B0604020202020204" charset="0"/>
              </a:rPr>
              <a:t>: 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Line Regulation:</a:t>
            </a:r>
            <a:r>
              <a:rPr lang="en-US" sz="2800" dirty="0">
                <a:latin typeface="Average" panose="020B0604020202020204" charset="0"/>
              </a:rPr>
              <a:t> 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Load Regulation: </a:t>
            </a:r>
            <a:r>
              <a:rPr lang="en-US" sz="2800" dirty="0">
                <a:latin typeface="Average" panose="020B0604020202020204" charset="0"/>
              </a:rPr>
              <a:t>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CDD59-7BB7-D64F-B822-AE6E1006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88" y="3539430"/>
            <a:ext cx="6405612" cy="33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Topology Selection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104976" y="1112204"/>
            <a:ext cx="115748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  <a:sym typeface="Wingdings" panose="05000000000000000000" pitchFamily="2" charset="2"/>
              </a:rPr>
              <a:t>Available topologies: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Flyback converter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Forward converter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Push-Pull converter </a:t>
            </a:r>
          </a:p>
        </p:txBody>
      </p:sp>
    </p:spTree>
    <p:extLst>
      <p:ext uri="{BB962C8B-B14F-4D97-AF65-F5344CB8AC3E}">
        <p14:creationId xmlns:p14="http://schemas.microsoft.com/office/powerpoint/2010/main" val="414681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Topology Selection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104976" y="1112204"/>
            <a:ext cx="115748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  <a:sym typeface="Wingdings" panose="05000000000000000000" pitchFamily="2" charset="2"/>
              </a:rPr>
              <a:t>Flyback topology is chosen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Requires less turns ratio compared to forward converter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Requires more basic transformer compared to push-pull converter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</a:rPr>
              <a:t> Require less number of components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More importantly, we have found controller IC UCC2813DTR-1*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</a:rPr>
              <a:t> The IC has a base design on TI </a:t>
            </a:r>
            <a:r>
              <a:rPr lang="en-US" sz="2800" dirty="0" err="1">
                <a:solidFill>
                  <a:srgbClr val="FFFFFF"/>
                </a:solidFill>
                <a:latin typeface="Average" panose="020B0604020202020204" charset="0"/>
              </a:rPr>
              <a:t>Webench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62416-95D9-7CA0-ABAA-8E60279BE473}"/>
              </a:ext>
            </a:extLst>
          </p:cNvPr>
          <p:cNvSpPr txBox="1"/>
          <p:nvPr/>
        </p:nvSpPr>
        <p:spPr>
          <a:xfrm>
            <a:off x="104976" y="6366641"/>
            <a:ext cx="613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 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https://www.ti.com/product/UCC2813%2D1</a:t>
            </a:r>
          </a:p>
        </p:txBody>
      </p:sp>
    </p:spTree>
    <p:extLst>
      <p:ext uri="{BB962C8B-B14F-4D97-AF65-F5344CB8AC3E}">
        <p14:creationId xmlns:p14="http://schemas.microsoft.com/office/powerpoint/2010/main" val="9224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Topology Selection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212437" y="1315403"/>
            <a:ext cx="45535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  <a:sym typeface="Wingdings" panose="05000000000000000000" pitchFamily="2" charset="2"/>
              </a:rPr>
              <a:t>TI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  <a:sym typeface="Wingdings" panose="05000000000000000000" pitchFamily="2" charset="2"/>
              </a:rPr>
              <a:t>Webench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Online tool to make power electronics circuit designs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91BD5-C4BF-63B2-7A0A-3175BB09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008" y="1235039"/>
            <a:ext cx="7001555" cy="4213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19E92-BAF2-44A6-2468-14D7B45E138C}"/>
              </a:ext>
            </a:extLst>
          </p:cNvPr>
          <p:cNvSpPr txBox="1"/>
          <p:nvPr/>
        </p:nvSpPr>
        <p:spPr>
          <a:xfrm>
            <a:off x="0" y="6488668"/>
            <a:ext cx="613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https://webench.ti.com/power-designer/switching-regulator</a:t>
            </a:r>
          </a:p>
        </p:txBody>
      </p:sp>
    </p:spTree>
    <p:extLst>
      <p:ext uri="{BB962C8B-B14F-4D97-AF65-F5344CB8AC3E}">
        <p14:creationId xmlns:p14="http://schemas.microsoft.com/office/powerpoint/2010/main" val="133956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C6178A-7F94-BB73-0CD4-3D50CB47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17" y="0"/>
            <a:ext cx="8684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3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In Case Analog IC Cause Unsolvable Problems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212437" y="1315403"/>
            <a:ext cx="670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Arduino (ESP8266) based solution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olidFill>
                <a:srgbClr val="FFFFFF"/>
              </a:solidFill>
              <a:latin typeface="Average" panose="020B0604020202020204" charset="0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ROE series isolated converters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I2C ADC ADS1115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I2C Isolator ISO1642DWR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Average" panose="020B060402020202020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ESP in primary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Isolated ADC in secondary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94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Targeted Bonuses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212437" y="1315403"/>
            <a:ext cx="67055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  <a:sym typeface="Wingdings" panose="05000000000000000000" pitchFamily="2" charset="2"/>
              </a:rPr>
              <a:t>Single Supply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Current Mode Control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Analog Controller IC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PCB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Industrial Design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Efficiency: Depends on other teams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439662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331</Words>
  <Application>Microsoft Office PowerPoint</Application>
  <PresentationFormat>Geniş ekran</PresentationFormat>
  <Paragraphs>87</Paragraphs>
  <Slides>20</Slides>
  <Notes>20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Average</vt:lpstr>
      <vt:lpstr>Calibri</vt:lpstr>
      <vt:lpstr>Oswald</vt:lpstr>
      <vt:lpstr>Wingdings</vt:lpstr>
      <vt:lpstr>Slate</vt:lpstr>
      <vt:lpstr>EE464 Static Power Conversion II Hardware Project Feedback Presentation</vt:lpstr>
      <vt:lpstr>Outline</vt:lpstr>
      <vt:lpstr>Problem Definition</vt:lpstr>
      <vt:lpstr>Topology Selection</vt:lpstr>
      <vt:lpstr>Topology Selection</vt:lpstr>
      <vt:lpstr>Topology Selection</vt:lpstr>
      <vt:lpstr>PowerPoint Sunusu</vt:lpstr>
      <vt:lpstr>In Case Analog IC Cause Unsolvable Problems</vt:lpstr>
      <vt:lpstr>Targeted Bonuses</vt:lpstr>
      <vt:lpstr>Experimental Results</vt:lpstr>
      <vt:lpstr>Experimental Results</vt:lpstr>
      <vt:lpstr>Experimental Results</vt:lpstr>
      <vt:lpstr>Experimental Results</vt:lpstr>
      <vt:lpstr>Simulation Results</vt:lpstr>
      <vt:lpstr>Simulation Results</vt:lpstr>
      <vt:lpstr>Simulation Results</vt:lpstr>
      <vt:lpstr>Simulation Results</vt:lpstr>
      <vt:lpstr>Simulation Results</vt:lpstr>
      <vt:lpstr>Component Selection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medogan</dc:creator>
  <cp:lastModifiedBy>Metehan Küçükler</cp:lastModifiedBy>
  <cp:revision>63</cp:revision>
  <dcterms:created xsi:type="dcterms:W3CDTF">2023-05-07T11:50:20Z</dcterms:created>
  <dcterms:modified xsi:type="dcterms:W3CDTF">2023-05-09T23:14:58Z</dcterms:modified>
</cp:coreProperties>
</file>