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Slab"/>
      <p:regular r:id="rId17"/>
      <p:bold r:id="rId18"/>
    </p:embeddedFon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regular.fntdata"/><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font" Target="fonts/RobotoSlab-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8d1674cdae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d1674cdae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8d1674cdae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8d1674cdae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8d1674cda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d1674cda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8d1674cda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d1674cda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8d1674cdae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d1674cdae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8d1674cdae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d1674cdae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8d1674cdae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d1674cdae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8d1674cdae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d1674cdae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8d1674cdae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d1674cdae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8d1674cdae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d1674cdae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jessicali9530/kuc-hackathon-winter-201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268225" y="872425"/>
            <a:ext cx="5416200" cy="21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Determining Sentiment for Drug Reviews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Mehmet </a:t>
            </a:r>
            <a:r>
              <a:rPr lang="en"/>
              <a:t>Erdoğdu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22"/>
          <p:cNvPicPr preferRelativeResize="0"/>
          <p:nvPr/>
        </p:nvPicPr>
        <p:blipFill>
          <a:blip r:embed="rId3">
            <a:alphaModFix/>
          </a:blip>
          <a:stretch>
            <a:fillRect/>
          </a:stretch>
        </p:blipFill>
        <p:spPr>
          <a:xfrm>
            <a:off x="4277225" y="1579125"/>
            <a:ext cx="4363000" cy="2571300"/>
          </a:xfrm>
          <a:prstGeom prst="rect">
            <a:avLst/>
          </a:prstGeom>
          <a:noFill/>
          <a:ln>
            <a:noFill/>
          </a:ln>
        </p:spPr>
      </p:pic>
      <p:sp>
        <p:nvSpPr>
          <p:cNvPr id="190" name="Google Shape;190;p22"/>
          <p:cNvSpPr txBox="1"/>
          <p:nvPr/>
        </p:nvSpPr>
        <p:spPr>
          <a:xfrm>
            <a:off x="658725" y="1579125"/>
            <a:ext cx="3275700" cy="25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FFFFFF"/>
                </a:solidFill>
                <a:latin typeface="Lato"/>
                <a:ea typeface="Lato"/>
                <a:cs typeface="Lato"/>
                <a:sym typeface="Lato"/>
              </a:rPr>
              <a:t>First used Countvectorizer to both tokenize the collection of reviews and build a vocabulary of known words, and then encode new documents using that vocabulary.</a:t>
            </a:r>
            <a:endParaRPr sz="1300">
              <a:solidFill>
                <a:srgbClr val="FFFFFF"/>
              </a:solidFill>
              <a:latin typeface="Lato"/>
              <a:ea typeface="Lato"/>
              <a:cs typeface="Lato"/>
              <a:sym typeface="Lato"/>
            </a:endParaRPr>
          </a:p>
          <a:p>
            <a:pPr indent="0" lvl="0" marL="0" rtl="0" algn="l">
              <a:lnSpc>
                <a:spcPct val="115000"/>
              </a:lnSpc>
              <a:spcBef>
                <a:spcPts val="0"/>
              </a:spcBef>
              <a:spcAft>
                <a:spcPts val="0"/>
              </a:spcAft>
              <a:buNone/>
            </a:pPr>
            <a:r>
              <a:t/>
            </a:r>
            <a:endParaRPr sz="1300">
              <a:solidFill>
                <a:srgbClr val="FFFFFF"/>
              </a:solidFill>
              <a:latin typeface="Lato"/>
              <a:ea typeface="Lato"/>
              <a:cs typeface="Lato"/>
              <a:sym typeface="Lato"/>
            </a:endParaRPr>
          </a:p>
          <a:p>
            <a:pPr indent="0" lvl="0" marL="0" rtl="0" algn="l">
              <a:lnSpc>
                <a:spcPct val="115000"/>
              </a:lnSpc>
              <a:spcBef>
                <a:spcPts val="0"/>
              </a:spcBef>
              <a:spcAft>
                <a:spcPts val="0"/>
              </a:spcAft>
              <a:buNone/>
            </a:pPr>
            <a:r>
              <a:rPr lang="en" sz="1300">
                <a:solidFill>
                  <a:srgbClr val="FFFFFF"/>
                </a:solidFill>
                <a:latin typeface="Lato"/>
                <a:ea typeface="Lato"/>
                <a:cs typeface="Lato"/>
                <a:sym typeface="Lato"/>
              </a:rPr>
              <a:t>Performed gridsearch for maximum documentation frequency and received the same score as 0.95 so assumed maximum documentation frequency as 0.95 for all models. </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196" name="Google Shape;196;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After building and testing over 3 models with 2 separate vectorizer, I concluded that</a:t>
            </a:r>
            <a:endParaRPr>
              <a:solidFill>
                <a:srgbClr val="FFFFFF"/>
              </a:solidFill>
            </a:endParaRPr>
          </a:p>
          <a:p>
            <a:pPr indent="0" lvl="0" marL="0" rtl="0" algn="l">
              <a:spcBef>
                <a:spcPts val="0"/>
              </a:spcBef>
              <a:spcAft>
                <a:spcPts val="0"/>
              </a:spcAft>
              <a:buNone/>
            </a:pPr>
            <a:r>
              <a:rPr lang="en">
                <a:solidFill>
                  <a:srgbClr val="FFFFFF"/>
                </a:solidFill>
              </a:rPr>
              <a:t>Logistic regression has the highest accuracy score with 0.857  with 6% False Positive rate for Countvectorizer and 0.856 with 6% False Positive rate for TFIDFvectorizer.</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While drug companies get feedback from clinical trials in the development of their products, these are limited in size and scope and online reviews can offer an important next level of feedback on a wider scale. Drug companies may consider modifying drugs based on customer reviews for the next generation production phase. They can keep the positive features based on positive reviews. They can also focus on customer complaints and can make changes to drugs based on negative reviews. This will help the companies produce better products and solve the health issues of customers more efficiently.</a:t>
            </a:r>
            <a:endParaRPr sz="15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141" name="Google Shape;141;p14"/>
          <p:cNvSpPr txBox="1"/>
          <p:nvPr>
            <p:ph idx="1" type="body"/>
          </p:nvPr>
        </p:nvSpPr>
        <p:spPr>
          <a:xfrm>
            <a:off x="1297500" y="1567550"/>
            <a:ext cx="7038900" cy="2911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Companies are constantly looking out across Blogs, Forums, and other social media platforms, etc. to check sentiment for their various products (as well as competitor’s products) to learn how their brand resonates in the market. </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Many symptoms and side effects of drugs are hidden within online reviews, which can be harnessed to improve both the drugs themselves and the effectiveness of their prescription.</a:t>
            </a:r>
            <a:endParaRPr sz="1200"/>
          </a:p>
          <a:p>
            <a:pPr indent="0" lvl="0" marL="0" rtl="0" algn="l">
              <a:spcBef>
                <a:spcPts val="0"/>
              </a:spcBef>
              <a:spcAft>
                <a:spcPts val="0"/>
              </a:spcAft>
              <a:buNone/>
            </a:pPr>
            <a:r>
              <a:t/>
            </a:r>
            <a:endParaRPr sz="1200"/>
          </a:p>
          <a:p>
            <a:pPr indent="-311150" lvl="0" marL="457200" rtl="0" algn="l">
              <a:spcBef>
                <a:spcPts val="0"/>
              </a:spcBef>
              <a:spcAft>
                <a:spcPts val="0"/>
              </a:spcAft>
              <a:buSzPts val="1300"/>
              <a:buChar char="●"/>
            </a:pPr>
            <a:r>
              <a:rPr lang="en"/>
              <a:t>This is all essential information for pharmaceutical companies and medical institutions.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Roboto Slab"/>
                <a:ea typeface="Roboto Slab"/>
                <a:cs typeface="Roboto Slab"/>
                <a:sym typeface="Roboto Slab"/>
              </a:rPr>
              <a:t>Investigating the Data</a:t>
            </a:r>
            <a:endParaRPr sz="3000">
              <a:latin typeface="Roboto Slab"/>
              <a:ea typeface="Roboto Slab"/>
              <a:cs typeface="Roboto Slab"/>
              <a:sym typeface="Roboto Slab"/>
            </a:endParaRPr>
          </a:p>
          <a:p>
            <a:pPr indent="0" lvl="0" marL="0" rtl="0" algn="l">
              <a:spcBef>
                <a:spcPts val="0"/>
              </a:spcBef>
              <a:spcAft>
                <a:spcPts val="0"/>
              </a:spcAft>
              <a:buNone/>
            </a:pPr>
            <a:r>
              <a:t/>
            </a:r>
            <a:endParaRPr/>
          </a:p>
        </p:txBody>
      </p:sp>
      <p:sp>
        <p:nvSpPr>
          <p:cNvPr id="147" name="Google Shape;147;p15"/>
          <p:cNvSpPr txBox="1"/>
          <p:nvPr>
            <p:ph idx="1" type="body"/>
          </p:nvPr>
        </p:nvSpPr>
        <p:spPr>
          <a:xfrm>
            <a:off x="1010650" y="1567550"/>
            <a:ext cx="7516800" cy="319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I have used UCI Machine Learning - Drug Review Dataset. I acquired the data set through Kaggle website, which can be found at this link: </a:t>
            </a:r>
            <a:endParaRPr>
              <a:solidFill>
                <a:srgbClr val="FFFFFF"/>
              </a:solidFill>
            </a:endParaRPr>
          </a:p>
          <a:p>
            <a:pPr indent="0" lvl="0" marL="0" rtl="0" algn="l">
              <a:spcBef>
                <a:spcPts val="0"/>
              </a:spcBef>
              <a:spcAft>
                <a:spcPts val="0"/>
              </a:spcAft>
              <a:buNone/>
            </a:pPr>
            <a:r>
              <a:rPr lang="en">
                <a:solidFill>
                  <a:srgbClr val="1155CC"/>
                </a:solidFill>
                <a:uFill>
                  <a:noFill/>
                </a:uFill>
                <a:hlinkClick r:id="rId3"/>
              </a:rPr>
              <a:t>https://www.kaggle.com/jessicali9530/kuc-hackathon-winter-2018</a:t>
            </a:r>
            <a:endParaRPr>
              <a:solidFill>
                <a:srgbClr val="333333"/>
              </a:solidFill>
            </a:endParaRPr>
          </a:p>
          <a:p>
            <a:pPr indent="0" lvl="0" marL="0" rtl="0" algn="l">
              <a:spcBef>
                <a:spcPts val="0"/>
              </a:spcBef>
              <a:spcAft>
                <a:spcPts val="0"/>
              </a:spcAft>
              <a:buNone/>
            </a:pPr>
            <a:r>
              <a:t/>
            </a:r>
            <a:endParaRPr>
              <a:solidFill>
                <a:srgbClr val="333333"/>
              </a:solidFill>
            </a:endParaRPr>
          </a:p>
          <a:p>
            <a:pPr indent="0" lvl="0" marL="0" rtl="0" algn="l">
              <a:spcBef>
                <a:spcPts val="0"/>
              </a:spcBef>
              <a:spcAft>
                <a:spcPts val="0"/>
              </a:spcAft>
              <a:buNone/>
            </a:pPr>
            <a:r>
              <a:rPr lang="en">
                <a:solidFill>
                  <a:srgbClr val="FFFFFF"/>
                </a:solidFill>
              </a:rPr>
              <a:t>The dataset has 7 columns with a total 161297 entries.The column names as follows: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u="sng">
                <a:solidFill>
                  <a:srgbClr val="FFFFFF"/>
                </a:solidFill>
              </a:rPr>
              <a:t>uniqueID</a:t>
            </a:r>
            <a:r>
              <a:rPr lang="en">
                <a:solidFill>
                  <a:srgbClr val="FFFFFF"/>
                </a:solidFill>
              </a:rPr>
              <a:t>:Unique ID</a:t>
            </a:r>
            <a:endParaRPr>
              <a:solidFill>
                <a:srgbClr val="FFFFFF"/>
              </a:solidFill>
            </a:endParaRPr>
          </a:p>
          <a:p>
            <a:pPr indent="0" lvl="0" marL="0" rtl="0" algn="l">
              <a:spcBef>
                <a:spcPts val="0"/>
              </a:spcBef>
              <a:spcAft>
                <a:spcPts val="0"/>
              </a:spcAft>
              <a:buNone/>
            </a:pPr>
            <a:r>
              <a:rPr lang="en" u="sng">
                <a:solidFill>
                  <a:srgbClr val="FFFFFF"/>
                </a:solidFill>
              </a:rPr>
              <a:t>drugName</a:t>
            </a:r>
            <a:r>
              <a:rPr lang="en">
                <a:solidFill>
                  <a:srgbClr val="FFFFFF"/>
                </a:solidFill>
              </a:rPr>
              <a:t>:Name of drug</a:t>
            </a:r>
            <a:endParaRPr>
              <a:solidFill>
                <a:srgbClr val="FFFFFF"/>
              </a:solidFill>
            </a:endParaRPr>
          </a:p>
          <a:p>
            <a:pPr indent="0" lvl="0" marL="0" rtl="0" algn="l">
              <a:spcBef>
                <a:spcPts val="0"/>
              </a:spcBef>
              <a:spcAft>
                <a:spcPts val="0"/>
              </a:spcAft>
              <a:buNone/>
            </a:pPr>
            <a:r>
              <a:rPr lang="en" u="sng">
                <a:solidFill>
                  <a:srgbClr val="FFFFFF"/>
                </a:solidFill>
              </a:rPr>
              <a:t>condition</a:t>
            </a:r>
            <a:r>
              <a:rPr lang="en">
                <a:solidFill>
                  <a:srgbClr val="FFFFFF"/>
                </a:solidFill>
              </a:rPr>
              <a:t>:Name of condition</a:t>
            </a:r>
            <a:endParaRPr>
              <a:solidFill>
                <a:srgbClr val="FFFFFF"/>
              </a:solidFill>
            </a:endParaRPr>
          </a:p>
          <a:p>
            <a:pPr indent="0" lvl="0" marL="0" rtl="0" algn="l">
              <a:spcBef>
                <a:spcPts val="0"/>
              </a:spcBef>
              <a:spcAft>
                <a:spcPts val="0"/>
              </a:spcAft>
              <a:buNone/>
            </a:pPr>
            <a:r>
              <a:rPr lang="en" u="sng">
                <a:solidFill>
                  <a:srgbClr val="FFFFFF"/>
                </a:solidFill>
              </a:rPr>
              <a:t>review</a:t>
            </a:r>
            <a:r>
              <a:rPr lang="en">
                <a:solidFill>
                  <a:srgbClr val="FFFFFF"/>
                </a:solidFill>
              </a:rPr>
              <a:t>:Patient review</a:t>
            </a:r>
            <a:endParaRPr>
              <a:solidFill>
                <a:srgbClr val="FFFFFF"/>
              </a:solidFill>
            </a:endParaRPr>
          </a:p>
          <a:p>
            <a:pPr indent="0" lvl="0" marL="0" rtl="0" algn="l">
              <a:spcBef>
                <a:spcPts val="0"/>
              </a:spcBef>
              <a:spcAft>
                <a:spcPts val="0"/>
              </a:spcAft>
              <a:buNone/>
            </a:pPr>
            <a:r>
              <a:rPr lang="en" u="sng">
                <a:solidFill>
                  <a:srgbClr val="FFFFFF"/>
                </a:solidFill>
              </a:rPr>
              <a:t>rating</a:t>
            </a:r>
            <a:r>
              <a:rPr lang="en">
                <a:solidFill>
                  <a:srgbClr val="FFFFFF"/>
                </a:solidFill>
              </a:rPr>
              <a:t>:10 star patient rating</a:t>
            </a:r>
            <a:endParaRPr>
              <a:solidFill>
                <a:srgbClr val="FFFFFF"/>
              </a:solidFill>
            </a:endParaRPr>
          </a:p>
          <a:p>
            <a:pPr indent="0" lvl="0" marL="0" rtl="0" algn="l">
              <a:spcBef>
                <a:spcPts val="0"/>
              </a:spcBef>
              <a:spcAft>
                <a:spcPts val="0"/>
              </a:spcAft>
              <a:buNone/>
            </a:pPr>
            <a:r>
              <a:rPr lang="en" u="sng">
                <a:solidFill>
                  <a:srgbClr val="FFFFFF"/>
                </a:solidFill>
              </a:rPr>
              <a:t>date</a:t>
            </a:r>
            <a:r>
              <a:rPr lang="en">
                <a:solidFill>
                  <a:srgbClr val="FFFFFF"/>
                </a:solidFill>
              </a:rPr>
              <a:t>:Date of review entry</a:t>
            </a:r>
            <a:endParaRPr>
              <a:solidFill>
                <a:srgbClr val="FFFFFF"/>
              </a:solidFill>
            </a:endParaRPr>
          </a:p>
          <a:p>
            <a:pPr indent="0" lvl="0" marL="0" rtl="0" algn="l">
              <a:spcBef>
                <a:spcPts val="0"/>
              </a:spcBef>
              <a:spcAft>
                <a:spcPts val="0"/>
              </a:spcAft>
              <a:buNone/>
            </a:pPr>
            <a:r>
              <a:rPr lang="en" u="sng">
                <a:solidFill>
                  <a:srgbClr val="FFFFFF"/>
                </a:solidFill>
              </a:rPr>
              <a:t>usefulCount</a:t>
            </a:r>
            <a:r>
              <a:rPr lang="en">
                <a:solidFill>
                  <a:srgbClr val="FFFFFF"/>
                </a:solidFill>
              </a:rPr>
              <a:t>:Number of users who found review useful</a:t>
            </a:r>
            <a:endParaRPr>
              <a:solidFill>
                <a:srgbClr val="FFFFFF"/>
              </a:solidFill>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a:t>
            </a:r>
            <a:r>
              <a:rPr lang="en"/>
              <a:t> Data Analysis</a:t>
            </a:r>
            <a:endParaRPr/>
          </a:p>
        </p:txBody>
      </p:sp>
      <p:sp>
        <p:nvSpPr>
          <p:cNvPr id="153" name="Google Shape;153;p16"/>
          <p:cNvSpPr txBox="1"/>
          <p:nvPr>
            <p:ph idx="1" type="body"/>
          </p:nvPr>
        </p:nvSpPr>
        <p:spPr>
          <a:xfrm>
            <a:off x="1098975" y="1567550"/>
            <a:ext cx="2997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Each review entry has the text of the review along with the user rating on a scale of 1-10.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We can see the distribution of the different ratings on the chart.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10 is the most common rating by reviewers with more than 50% of the all reviews, with 4 being the least common</a:t>
            </a:r>
            <a:endParaRPr sz="1500">
              <a:solidFill>
                <a:srgbClr val="FFFFFF"/>
              </a:solidFill>
            </a:endParaRPr>
          </a:p>
        </p:txBody>
      </p:sp>
      <p:pic>
        <p:nvPicPr>
          <p:cNvPr id="154" name="Google Shape;154;p16"/>
          <p:cNvPicPr preferRelativeResize="0"/>
          <p:nvPr/>
        </p:nvPicPr>
        <p:blipFill>
          <a:blip r:embed="rId3">
            <a:alphaModFix/>
          </a:blip>
          <a:stretch>
            <a:fillRect/>
          </a:stretch>
        </p:blipFill>
        <p:spPr>
          <a:xfrm>
            <a:off x="4249150" y="1699175"/>
            <a:ext cx="3962400" cy="2647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idx="1" type="body"/>
          </p:nvPr>
        </p:nvSpPr>
        <p:spPr>
          <a:xfrm>
            <a:off x="1297500" y="1460250"/>
            <a:ext cx="3493200" cy="30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There are  3436 unique drug names in the data set.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Levonorgestrel is the most common drug reviewed in the dataset.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The chart shows  the top 5 most common drug names.</a:t>
            </a:r>
            <a:endParaRPr>
              <a:solidFill>
                <a:srgbClr val="FFFFFF"/>
              </a:solidFill>
            </a:endParaRPr>
          </a:p>
          <a:p>
            <a:pPr indent="0" lvl="0" marL="0" rtl="0" algn="l">
              <a:spcBef>
                <a:spcPts val="0"/>
              </a:spcBef>
              <a:spcAft>
                <a:spcPts val="1600"/>
              </a:spcAft>
              <a:buNone/>
            </a:pPr>
            <a:r>
              <a:t/>
            </a:r>
            <a:endParaRPr/>
          </a:p>
        </p:txBody>
      </p:sp>
      <p:pic>
        <p:nvPicPr>
          <p:cNvPr id="160" name="Google Shape;160;p17"/>
          <p:cNvPicPr preferRelativeResize="0"/>
          <p:nvPr/>
        </p:nvPicPr>
        <p:blipFill>
          <a:blip r:embed="rId3">
            <a:alphaModFix/>
          </a:blip>
          <a:stretch>
            <a:fillRect/>
          </a:stretch>
        </p:blipFill>
        <p:spPr>
          <a:xfrm>
            <a:off x="4790700" y="1460250"/>
            <a:ext cx="3560496" cy="3018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18"/>
          <p:cNvPicPr preferRelativeResize="0"/>
          <p:nvPr/>
        </p:nvPicPr>
        <p:blipFill>
          <a:blip r:embed="rId3">
            <a:alphaModFix/>
          </a:blip>
          <a:stretch>
            <a:fillRect/>
          </a:stretch>
        </p:blipFill>
        <p:spPr>
          <a:xfrm>
            <a:off x="5107400" y="1412875"/>
            <a:ext cx="3554450" cy="2999700"/>
          </a:xfrm>
          <a:prstGeom prst="rect">
            <a:avLst/>
          </a:prstGeom>
          <a:noFill/>
          <a:ln>
            <a:noFill/>
          </a:ln>
        </p:spPr>
      </p:pic>
      <p:sp>
        <p:nvSpPr>
          <p:cNvPr id="166" name="Google Shape;166;p18"/>
          <p:cNvSpPr txBox="1"/>
          <p:nvPr/>
        </p:nvSpPr>
        <p:spPr>
          <a:xfrm>
            <a:off x="523375" y="1412875"/>
            <a:ext cx="4048500" cy="299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FFFFFF"/>
                </a:solidFill>
                <a:latin typeface="Lato"/>
                <a:ea typeface="Lato"/>
                <a:cs typeface="Lato"/>
                <a:sym typeface="Lato"/>
              </a:rPr>
              <a:t>The most common drug in the dataset is Levonorgestrel, which is a form of birth control. </a:t>
            </a:r>
            <a:endParaRPr sz="1300">
              <a:solidFill>
                <a:srgbClr val="FFFFFF"/>
              </a:solidFill>
              <a:latin typeface="Lato"/>
              <a:ea typeface="Lato"/>
              <a:cs typeface="Lato"/>
              <a:sym typeface="Lato"/>
            </a:endParaRPr>
          </a:p>
          <a:p>
            <a:pPr indent="0" lvl="0" marL="0" rtl="0" algn="l">
              <a:lnSpc>
                <a:spcPct val="115000"/>
              </a:lnSpc>
              <a:spcBef>
                <a:spcPts val="0"/>
              </a:spcBef>
              <a:spcAft>
                <a:spcPts val="0"/>
              </a:spcAft>
              <a:buNone/>
            </a:pPr>
            <a:r>
              <a:t/>
            </a:r>
            <a:endParaRPr sz="1300">
              <a:solidFill>
                <a:srgbClr val="FFFFFF"/>
              </a:solidFill>
              <a:latin typeface="Lato"/>
              <a:ea typeface="Lato"/>
              <a:cs typeface="Lato"/>
              <a:sym typeface="Lato"/>
            </a:endParaRPr>
          </a:p>
          <a:p>
            <a:pPr indent="0" lvl="0" marL="0" rtl="0" algn="l">
              <a:lnSpc>
                <a:spcPct val="115000"/>
              </a:lnSpc>
              <a:spcBef>
                <a:spcPts val="0"/>
              </a:spcBef>
              <a:spcAft>
                <a:spcPts val="0"/>
              </a:spcAft>
              <a:buNone/>
            </a:pPr>
            <a:r>
              <a:t/>
            </a:r>
            <a:endParaRPr sz="1300">
              <a:solidFill>
                <a:srgbClr val="FFFFFF"/>
              </a:solidFill>
              <a:latin typeface="Lato"/>
              <a:ea typeface="Lato"/>
              <a:cs typeface="Lato"/>
              <a:sym typeface="Lato"/>
            </a:endParaRPr>
          </a:p>
          <a:p>
            <a:pPr indent="0" lvl="0" marL="0" rtl="0" algn="l">
              <a:lnSpc>
                <a:spcPct val="115000"/>
              </a:lnSpc>
              <a:spcBef>
                <a:spcPts val="0"/>
              </a:spcBef>
              <a:spcAft>
                <a:spcPts val="0"/>
              </a:spcAft>
              <a:buNone/>
            </a:pPr>
            <a:r>
              <a:rPr lang="en" sz="1300">
                <a:solidFill>
                  <a:srgbClr val="FFFFFF"/>
                </a:solidFill>
                <a:latin typeface="Lato"/>
                <a:ea typeface="Lato"/>
                <a:cs typeface="Lato"/>
                <a:sym typeface="Lato"/>
              </a:rPr>
              <a:t>The chart shows  the 100 most predictive words for positive sentiment for this drug. </a:t>
            </a:r>
            <a:endParaRPr sz="1300">
              <a:solidFill>
                <a:srgbClr val="FFFFFF"/>
              </a:solidFill>
              <a:latin typeface="Lato"/>
              <a:ea typeface="Lato"/>
              <a:cs typeface="Lato"/>
              <a:sym typeface="Lato"/>
            </a:endParaRPr>
          </a:p>
          <a:p>
            <a:pPr indent="0" lvl="0" marL="0" rtl="0" algn="l">
              <a:lnSpc>
                <a:spcPct val="115000"/>
              </a:lnSpc>
              <a:spcBef>
                <a:spcPts val="0"/>
              </a:spcBef>
              <a:spcAft>
                <a:spcPts val="0"/>
              </a:spcAft>
              <a:buNone/>
            </a:pPr>
            <a:r>
              <a:t/>
            </a:r>
            <a:endParaRPr sz="1300">
              <a:solidFill>
                <a:srgbClr val="FFFFFF"/>
              </a:solidFill>
              <a:latin typeface="Lato"/>
              <a:ea typeface="Lato"/>
              <a:cs typeface="Lato"/>
              <a:sym typeface="Lato"/>
            </a:endParaRPr>
          </a:p>
          <a:p>
            <a:pPr indent="0" lvl="0" marL="0" rtl="0" algn="l">
              <a:lnSpc>
                <a:spcPct val="115000"/>
              </a:lnSpc>
              <a:spcBef>
                <a:spcPts val="0"/>
              </a:spcBef>
              <a:spcAft>
                <a:spcPts val="0"/>
              </a:spcAft>
              <a:buNone/>
            </a:pPr>
            <a:r>
              <a:t/>
            </a:r>
            <a:endParaRPr sz="1300">
              <a:solidFill>
                <a:srgbClr val="FFFFFF"/>
              </a:solidFill>
              <a:latin typeface="Lato"/>
              <a:ea typeface="Lato"/>
              <a:cs typeface="Lato"/>
              <a:sym typeface="Lato"/>
            </a:endParaRPr>
          </a:p>
          <a:p>
            <a:pPr indent="0" lvl="0" marL="0" rtl="0" algn="l">
              <a:lnSpc>
                <a:spcPct val="115000"/>
              </a:lnSpc>
              <a:spcBef>
                <a:spcPts val="0"/>
              </a:spcBef>
              <a:spcAft>
                <a:spcPts val="0"/>
              </a:spcAft>
              <a:buNone/>
            </a:pPr>
            <a:r>
              <a:rPr lang="en" sz="1300">
                <a:solidFill>
                  <a:srgbClr val="FFFFFF"/>
                </a:solidFill>
                <a:latin typeface="Lato"/>
                <a:ea typeface="Lato"/>
                <a:cs typeface="Lato"/>
                <a:sym typeface="Lato"/>
              </a:rPr>
              <a:t>For positive sentiment 'worried', 'minor', 'except', 'pap', 'cum', 'relax', 'promise',  'save', 'girlfriend', 'lie' are most probable.</a:t>
            </a:r>
            <a:endParaRPr sz="1300">
              <a:solidFill>
                <a:srgbClr val="FFFFFF"/>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idx="1" type="body"/>
          </p:nvPr>
        </p:nvSpPr>
        <p:spPr>
          <a:xfrm>
            <a:off x="586550" y="1567550"/>
            <a:ext cx="39855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The chart shows  the 100 most predictive words for negative sentiment for this drug. </a:t>
            </a:r>
            <a:endParaRPr>
              <a:solidFill>
                <a:srgbClr val="FFFFFF"/>
              </a:solidFill>
            </a:endParaRPr>
          </a:p>
          <a:p>
            <a:pPr indent="0" lvl="0" marL="0" rtl="0" algn="l">
              <a:spcBef>
                <a:spcPts val="0"/>
              </a:spcBef>
              <a:spcAft>
                <a:spcPts val="0"/>
              </a:spcAft>
              <a:buNone/>
            </a:pPr>
            <a:r>
              <a:t/>
            </a:r>
            <a:endParaRPr/>
          </a:p>
          <a:p>
            <a:pPr indent="0" lvl="0" marL="0" rtl="0" algn="l">
              <a:spcBef>
                <a:spcPts val="1600"/>
              </a:spcBef>
              <a:spcAft>
                <a:spcPts val="0"/>
              </a:spcAft>
              <a:buNone/>
            </a:pPr>
            <a:r>
              <a:rPr lang="en">
                <a:solidFill>
                  <a:srgbClr val="FFFFFF"/>
                </a:solidFill>
              </a:rPr>
              <a:t>For negative sentiment 'remove', 'ultrasound', 'hair', 'constantly', 'cyst', 'surgery', 'depression', 'constant', 'infection', 'clot'  are most probable.</a:t>
            </a:r>
            <a:endParaRPr>
              <a:solidFill>
                <a:srgbClr val="FFFFFF"/>
              </a:solidFill>
            </a:endParaRPr>
          </a:p>
          <a:p>
            <a:pPr indent="0" lvl="0" marL="0" rtl="0" algn="l">
              <a:spcBef>
                <a:spcPts val="0"/>
              </a:spcBef>
              <a:spcAft>
                <a:spcPts val="1600"/>
              </a:spcAft>
              <a:buNone/>
            </a:pPr>
            <a:r>
              <a:t/>
            </a:r>
            <a:endParaRPr/>
          </a:p>
        </p:txBody>
      </p:sp>
      <p:pic>
        <p:nvPicPr>
          <p:cNvPr id="172" name="Google Shape;172;p19"/>
          <p:cNvPicPr preferRelativeResize="0"/>
          <p:nvPr/>
        </p:nvPicPr>
        <p:blipFill rotWithShape="1">
          <a:blip r:embed="rId3">
            <a:alphaModFix/>
          </a:blip>
          <a:srcRect b="0" l="179" r="179" t="0"/>
          <a:stretch/>
        </p:blipFill>
        <p:spPr>
          <a:xfrm>
            <a:off x="5061900" y="1460250"/>
            <a:ext cx="3274500" cy="2911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a:t>
            </a:r>
            <a:endParaRPr/>
          </a:p>
        </p:txBody>
      </p:sp>
      <p:sp>
        <p:nvSpPr>
          <p:cNvPr id="178" name="Google Shape;178;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I began by doing an 80/20 split for my train and test sets - the test set remained untouched until the final model was selected and tuned.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I then used a Pipeline object to chain estimators so I could gridsearch not only the parameters of the models but also for CountVectorizer and TFIDFVectorizer to optimize for minimum document frequency and maximum document frequency.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I used balanced accuracy as my metric to determine the best parameters for each model, grid searching over 5-fold cross-validation.</a:t>
            </a:r>
            <a:endParaRPr sz="15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a:t>
            </a:r>
            <a:endParaRPr/>
          </a:p>
        </p:txBody>
      </p:sp>
      <p:pic>
        <p:nvPicPr>
          <p:cNvPr id="184" name="Google Shape;184;p21"/>
          <p:cNvPicPr preferRelativeResize="0"/>
          <p:nvPr/>
        </p:nvPicPr>
        <p:blipFill>
          <a:blip r:embed="rId3">
            <a:alphaModFix/>
          </a:blip>
          <a:stretch>
            <a:fillRect/>
          </a:stretch>
        </p:blipFill>
        <p:spPr>
          <a:xfrm>
            <a:off x="1297500" y="1433700"/>
            <a:ext cx="6480926" cy="3178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