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e6fa577ce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e6fa577ce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6fa577ce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6fa577ce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6fa577c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6fa577c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e6fa577ce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e6fa577ce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e6fa577ce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e6fa577ce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e6fa577c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e6fa577c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6fa577ce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6fa577ce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e6fa577c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e6fa577ce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6fa57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6fa57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6fa577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6fa577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e6fa577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e6fa577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e6fa577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e6fa577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e6fa577ce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e6fa577ce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e6fa577ce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e6fa577ce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e6fa577ce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e6fa577ce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e6fa577ce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e6fa577ce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openzeppelin.com/contracts/2.x/crowdsa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openzeppelin.com/contracts/2.x/api/crowdsale#MintedCrowdsa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penzeppelin.com/contracts/2.x/api/crowdsale#CappedCrowdsa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openzeppelin.com/contracts/2.x/api/crowdsale#WhitelistCrowdsal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thereum.org/en/developers/tutorials/transfers-and-approval-of-erc-20-tokens-from-a-solidity-smart-contr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OpenZeppelin/openzeppelin-contracts/blob/master/contracts/token/ERC20/ERC20.sol" TargetMode="External"/><Relationship Id="rId4" Type="http://schemas.openxmlformats.org/officeDocument/2006/relationships/hyperlink" Target="https://docs.avax.network/build/tutorials/smart-digital-assets/create-erc-20-token-on-avalanche-c-ch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hyperlink" Target="https://faucet.avax-test.net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cchain.explorer.avax-test.network/" TargetMode="External"/><Relationship Id="rId5" Type="http://schemas.openxmlformats.org/officeDocument/2006/relationships/hyperlink" Target="https://cchain.explorer.avax-test.networ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cobench.com/ico/ucoin-currency" TargetMode="External"/><Relationship Id="rId4" Type="http://schemas.openxmlformats.org/officeDocument/2006/relationships/hyperlink" Target="https://icobench.com/ico/tycoon" TargetMode="External"/><Relationship Id="rId5" Type="http://schemas.openxmlformats.org/officeDocument/2006/relationships/hyperlink" Target="https://icobench.com/ico/somes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91350" y="3231417"/>
            <a:ext cx="5361300" cy="100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19.02.2021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a:t>Tokenleştirme ve ICO süreçleri</a:t>
            </a:r>
            <a:endParaRPr/>
          </a:p>
        </p:txBody>
      </p:sp>
      <p:pic>
        <p:nvPicPr>
          <p:cNvPr id="129" name="Google Shape;129;p13"/>
          <p:cNvPicPr preferRelativeResize="0"/>
          <p:nvPr/>
        </p:nvPicPr>
        <p:blipFill>
          <a:blip r:embed="rId3">
            <a:alphaModFix/>
          </a:blip>
          <a:stretch>
            <a:fillRect/>
          </a:stretch>
        </p:blipFill>
        <p:spPr>
          <a:xfrm>
            <a:off x="3092050" y="444175"/>
            <a:ext cx="2787250" cy="278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3425700" cy="534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1644">
                <a:solidFill>
                  <a:srgbClr val="000000"/>
                </a:solidFill>
                <a:latin typeface="Arial"/>
                <a:ea typeface="Arial"/>
                <a:cs typeface="Arial"/>
                <a:sym typeface="Arial"/>
              </a:rPr>
              <a:t>Crowdsale Akıllı Kontratı Nedir?</a:t>
            </a:r>
            <a:endParaRPr b="1" sz="1644">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86" name="Google Shape;186;p22"/>
          <p:cNvSpPr txBox="1"/>
          <p:nvPr>
            <p:ph idx="1" type="body"/>
          </p:nvPr>
        </p:nvSpPr>
        <p:spPr>
          <a:xfrm>
            <a:off x="735800" y="1379600"/>
            <a:ext cx="7589100" cy="3059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Ürettiğimiz tokenleri müşterilere ulaştırmamız için kullandığımız bazı akıllı kontrat çeşitleri bulunur. Bunlara Crowd sales smart contract diyoruz. Bu kontrat içerisinde yapılacak olan ICO ‘ya ilişkin açık kaynak veriler barındırır. Müşteriler bu kaynak aracılığı ile yapılacak olan ICO ‘yu inceleme ve karar verme sürecinde fikir sahibi olurlar. Bu contrat paketi içinde Rate(üretilen token in eth veya btc  birim başına karşılığı) , Beneficary adresses (alım yapan veya üretilen tokenden faydalanacak olan hesap cüzdanlarının adresleri) Dağıtım oranları , başlama , bitiş süreleri gibi fonksiyonlar barındırır.</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tr" sz="1200">
                <a:solidFill>
                  <a:srgbClr val="000000"/>
                </a:solidFill>
                <a:latin typeface="Arial"/>
                <a:ea typeface="Arial"/>
                <a:cs typeface="Arial"/>
                <a:sym typeface="Arial"/>
              </a:rPr>
              <a:t>Basımını yaptığımız ERC20 tokenler crowdsale kontratında belirtilen şekilde basılıp dağıtımı yapılarak işlem sonlandırılır.</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3753000" cy="52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1644">
                <a:solidFill>
                  <a:srgbClr val="000000"/>
                </a:solidFill>
                <a:latin typeface="Arial"/>
                <a:ea typeface="Arial"/>
                <a:cs typeface="Arial"/>
                <a:sym typeface="Arial"/>
              </a:rPr>
              <a:t>Crowdsale Fonksiyonları</a:t>
            </a:r>
            <a:endParaRPr b="1" sz="1644">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92" name="Google Shape;192;p23"/>
          <p:cNvSpPr txBox="1"/>
          <p:nvPr>
            <p:ph idx="1" type="body"/>
          </p:nvPr>
        </p:nvSpPr>
        <p:spPr>
          <a:xfrm>
            <a:off x="819150" y="1443300"/>
            <a:ext cx="7505700" cy="2995500"/>
          </a:xfrm>
          <a:prstGeom prst="rect">
            <a:avLst/>
          </a:prstGeom>
        </p:spPr>
        <p:txBody>
          <a:bodyPr anchorCtr="0" anchor="t" bIns="91425" lIns="91425" spcFirstLastPara="1" rIns="91425" wrap="square" tIns="91425">
            <a:noAutofit/>
          </a:bodyPr>
          <a:lstStyle/>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Fiyat ve Oran Yapılandırması</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Kitle satışınız sabit bir fiyata jeton satıyor mu?</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Fiyat zamanla mı yoksa talebin bir fonksiyonu olarak mı değişiyor?</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Emisyon .</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Jetonlar katılımcılara nasıl gönderilecek ?</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Doğrulama - Kimin token satın almasına izin verilir?</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KYC / AML kontrolleri var mı?</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Jetonlarda maksimum sınır var mı?</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Katılımcı başına jeton alım sınırı oranı .</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Başlangıç ve bitiş zaman dilimi .</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Dağıtım .</a:t>
            </a:r>
            <a:endParaRPr sz="980">
              <a:solidFill>
                <a:srgbClr val="000000"/>
              </a:solidFill>
              <a:latin typeface="Arial"/>
              <a:ea typeface="Arial"/>
              <a:cs typeface="Arial"/>
              <a:sym typeface="Arial"/>
            </a:endParaRPr>
          </a:p>
          <a:p>
            <a:pPr indent="0" lvl="0" marL="0" rtl="0" algn="l">
              <a:lnSpc>
                <a:spcPct val="50000"/>
              </a:lnSpc>
              <a:spcBef>
                <a:spcPts val="1200"/>
              </a:spcBef>
              <a:spcAft>
                <a:spcPts val="0"/>
              </a:spcAft>
              <a:buSzPts val="440"/>
              <a:buNone/>
            </a:pPr>
            <a:r>
              <a:rPr lang="tr" sz="980">
                <a:solidFill>
                  <a:srgbClr val="000000"/>
                </a:solidFill>
                <a:latin typeface="Arial"/>
                <a:ea typeface="Arial"/>
                <a:cs typeface="Arial"/>
                <a:sym typeface="Arial"/>
              </a:rPr>
              <a:t>Fonların dağıtımı gerçek zamanlı olarak mı yoksa kitle satışından sonra mı gerçekleşiyor?</a:t>
            </a:r>
            <a:endParaRPr sz="980">
              <a:solidFill>
                <a:srgbClr val="000000"/>
              </a:solidFill>
              <a:latin typeface="Arial"/>
              <a:ea typeface="Arial"/>
              <a:cs typeface="Arial"/>
              <a:sym typeface="Arial"/>
            </a:endParaRPr>
          </a:p>
          <a:p>
            <a:pPr indent="0" lvl="0" marL="0" rtl="0" algn="l">
              <a:lnSpc>
                <a:spcPct val="50000"/>
              </a:lnSpc>
              <a:spcBef>
                <a:spcPts val="1200"/>
              </a:spcBef>
              <a:spcAft>
                <a:spcPts val="1200"/>
              </a:spcAft>
              <a:buSzPts val="440"/>
              <a:buNone/>
            </a:pPr>
            <a:r>
              <a:rPr lang="tr" sz="980">
                <a:solidFill>
                  <a:srgbClr val="000000"/>
                </a:solidFill>
                <a:latin typeface="Arial"/>
                <a:ea typeface="Arial"/>
                <a:cs typeface="Arial"/>
                <a:sym typeface="Arial"/>
              </a:rPr>
              <a:t>Hedef karşılanmazsa katılımcılar para iadesi alabilir mi?</a:t>
            </a:r>
            <a:endParaRPr sz="10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3015600" cy="470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tr" sz="1480">
                <a:solidFill>
                  <a:srgbClr val="000000"/>
                </a:solidFill>
                <a:latin typeface="Arial"/>
                <a:ea typeface="Arial"/>
                <a:cs typeface="Arial"/>
                <a:sym typeface="Arial"/>
              </a:rPr>
              <a:t>Crowdsale Çeşitleri Nelerdir ?</a:t>
            </a:r>
            <a:endParaRPr b="1" sz="148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98" name="Google Shape;198;p24"/>
          <p:cNvSpPr txBox="1"/>
          <p:nvPr>
            <p:ph idx="1" type="body"/>
          </p:nvPr>
        </p:nvSpPr>
        <p:spPr>
          <a:xfrm>
            <a:off x="819150" y="1231050"/>
            <a:ext cx="7505700" cy="32076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tr" sz="1416">
                <a:solidFill>
                  <a:srgbClr val="000000"/>
                </a:solidFill>
                <a:latin typeface="Arial"/>
                <a:ea typeface="Arial"/>
                <a:cs typeface="Arial"/>
                <a:sym typeface="Arial"/>
              </a:rPr>
              <a:t>ICO’lar bir çok şekilde gerçekleştirlebilir. ICO yapan kurumun , ihtiyaçlarına veya toplamak istediği kaynağa göre , basımı yapılacak token ve rate değerleri , kaç kişiye yapılacağı ve ne kadar süre ile yapılacağı değişiklik gösterir. Bu nedenle farklı çeşitlerde Crowdsale contratları var.</a:t>
            </a:r>
            <a:endParaRPr sz="1416">
              <a:solidFill>
                <a:srgbClr val="000000"/>
              </a:solidFill>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1.</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Minted Crowdsale</a:t>
            </a:r>
            <a:endParaRPr sz="1500" u="sng">
              <a:solidFill>
                <a:srgbClr val="288AF7"/>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2.</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Capped Crowdsale</a:t>
            </a:r>
            <a:endParaRPr sz="1500" u="sng">
              <a:solidFill>
                <a:srgbClr val="288AF7"/>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3.</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Timed Crowdsale</a:t>
            </a:r>
            <a:endParaRPr sz="1500" u="sng">
              <a:solidFill>
                <a:srgbClr val="288AF7"/>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4.</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Whitelisted Crowdsale</a:t>
            </a:r>
            <a:endParaRPr sz="1500" u="sng">
              <a:solidFill>
                <a:srgbClr val="288AF7"/>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5.</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Refundable Crowdsale</a:t>
            </a:r>
            <a:endParaRPr sz="1500">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Detaylı bilgi için kaynak (</a:t>
            </a:r>
            <a:r>
              <a:rPr lang="tr" sz="1500" u="sng">
                <a:solidFill>
                  <a:schemeClr val="hlink"/>
                </a:solidFill>
                <a:highlight>
                  <a:srgbClr val="FFFFFF"/>
                </a:highlight>
                <a:latin typeface="Arial"/>
                <a:ea typeface="Arial"/>
                <a:cs typeface="Arial"/>
                <a:sym typeface="Arial"/>
                <a:hlinkClick r:id="rId3"/>
              </a:rPr>
              <a:t>https://docs.openzeppelin.com/contracts/2.x/crowdsales</a:t>
            </a:r>
            <a:r>
              <a:rPr lang="tr"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None/>
            </a:pPr>
            <a:r>
              <a:rPr lang="tr" sz="1500">
                <a:solidFill>
                  <a:srgbClr val="000000"/>
                </a:solidFill>
                <a:highlight>
                  <a:srgbClr val="FFFFFF"/>
                </a:highlight>
                <a:latin typeface="Arial"/>
                <a:ea typeface="Arial"/>
                <a:cs typeface="Arial"/>
                <a:sym typeface="Arial"/>
              </a:rPr>
              <a:t>https://docs.openzeppelin.com/contracts/2.x/api/crowdsale</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2378700" cy="399600"/>
          </a:xfrm>
          <a:prstGeom prst="rect">
            <a:avLst/>
          </a:prstGeom>
        </p:spPr>
        <p:txBody>
          <a:bodyPr anchorCtr="0" anchor="t" bIns="91425" lIns="91425" spcFirstLastPara="1" rIns="91425" wrap="square" tIns="91425">
            <a:normAutofit fontScale="90000"/>
          </a:bodyPr>
          <a:lstStyle/>
          <a:p>
            <a:pPr indent="-228600" lvl="0" marL="457200" rtl="0" algn="l">
              <a:lnSpc>
                <a:spcPct val="115000"/>
              </a:lnSpc>
              <a:spcBef>
                <a:spcPts val="1200"/>
              </a:spcBef>
              <a:spcAft>
                <a:spcPts val="0"/>
              </a:spcAft>
              <a:buNone/>
            </a:pPr>
            <a:r>
              <a:rPr b="1" lang="tr" sz="1033">
                <a:solidFill>
                  <a:srgbClr val="000000"/>
                </a:solidFill>
                <a:highlight>
                  <a:srgbClr val="FFFFFF"/>
                </a:highlight>
                <a:latin typeface="Times New Roman"/>
                <a:ea typeface="Times New Roman"/>
                <a:cs typeface="Times New Roman"/>
                <a:sym typeface="Times New Roman"/>
              </a:rPr>
              <a:t>  </a:t>
            </a:r>
            <a:r>
              <a:rPr b="1" lang="tr" sz="1833">
                <a:solidFill>
                  <a:srgbClr val="000000"/>
                </a:solidFill>
                <a:highlight>
                  <a:srgbClr val="FFFFFF"/>
                </a:highlight>
                <a:latin typeface="Arial"/>
                <a:ea typeface="Arial"/>
                <a:cs typeface="Arial"/>
                <a:sym typeface="Arial"/>
              </a:rPr>
              <a:t>Minted Crowdsale</a:t>
            </a:r>
            <a:endParaRPr b="1" sz="1833" u="sng">
              <a:solidFill>
                <a:srgbClr val="288AF7"/>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204" name="Google Shape;204;p25"/>
          <p:cNvSpPr txBox="1"/>
          <p:nvPr/>
        </p:nvSpPr>
        <p:spPr>
          <a:xfrm>
            <a:off x="884375" y="1358400"/>
            <a:ext cx="638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alibri"/>
                <a:ea typeface="Calibri"/>
                <a:cs typeface="Calibri"/>
                <a:sym typeface="Calibri"/>
              </a:rPr>
              <a:t>Mint darphane demektir.</a:t>
            </a:r>
            <a:endParaRPr>
              <a:latin typeface="Calibri"/>
              <a:ea typeface="Calibri"/>
              <a:cs typeface="Calibri"/>
              <a:sym typeface="Calibri"/>
            </a:endParaRPr>
          </a:p>
          <a:p>
            <a:pPr indent="0" lvl="0" marL="0" rtl="0" algn="l">
              <a:spcBef>
                <a:spcPts val="0"/>
              </a:spcBef>
              <a:spcAft>
                <a:spcPts val="0"/>
              </a:spcAft>
              <a:buNone/>
            </a:pPr>
            <a:r>
              <a:rPr lang="tr">
                <a:latin typeface="Calibri"/>
                <a:ea typeface="Calibri"/>
                <a:cs typeface="Calibri"/>
                <a:sym typeface="Calibri"/>
              </a:rPr>
              <a:t>Minted fonksiyonu olan bir token istendiği kadar basılabilir .</a:t>
            </a:r>
            <a:endParaRPr>
              <a:latin typeface="Calibri"/>
              <a:ea typeface="Calibri"/>
              <a:cs typeface="Calibri"/>
              <a:sym typeface="Calibri"/>
            </a:endParaRPr>
          </a:p>
          <a:p>
            <a:pPr indent="0" lvl="0" marL="0" rtl="0" algn="l">
              <a:spcBef>
                <a:spcPts val="0"/>
              </a:spcBef>
              <a:spcAft>
                <a:spcPts val="0"/>
              </a:spcAft>
              <a:buNone/>
            </a:pPr>
            <a:r>
              <a:rPr lang="tr">
                <a:latin typeface="Calibri"/>
                <a:ea typeface="Calibri"/>
                <a:cs typeface="Calibri"/>
                <a:sym typeface="Calibri"/>
              </a:rPr>
              <a:t>Fakat aynı zamanda minted bir crowdsale yapıldığı zaman belirli oranlar belirlenir .</a:t>
            </a:r>
            <a:endParaRPr>
              <a:latin typeface="Calibri"/>
              <a:ea typeface="Calibri"/>
              <a:cs typeface="Calibri"/>
              <a:sym typeface="Calibri"/>
            </a:endParaRPr>
          </a:p>
          <a:p>
            <a:pPr indent="0" lvl="0" marL="0" rtl="0" algn="l">
              <a:spcBef>
                <a:spcPts val="0"/>
              </a:spcBef>
              <a:spcAft>
                <a:spcPts val="0"/>
              </a:spcAft>
              <a:buNone/>
            </a:pPr>
            <a:r>
              <a:rPr lang="tr">
                <a:latin typeface="Calibri"/>
                <a:ea typeface="Calibri"/>
                <a:cs typeface="Calibri"/>
                <a:sym typeface="Calibri"/>
              </a:rPr>
              <a:t>Örn ; %40 borsa %30 ICO %10 Takım %10 Ödül gibi düzenlenen bir minted crowdsale fonksiyonlu bir ICO da ; 3 milyon adet token satın alınırsa , crowdsale fonksiyonu bittiğinde 3 milyon token basılır ve %30 luk ıco kısmı olan hesaplara dağıtım sağlanır ardından basılan tokene oran olarak 4 milyon , 1 ,1,1 milyon şeklinde basımlar yapılarak akıllı kontratta belirlenmiş adreslere gönderilir .</a:t>
            </a:r>
            <a:endParaRPr>
              <a:latin typeface="Calibri"/>
              <a:ea typeface="Calibri"/>
              <a:cs typeface="Calibri"/>
              <a:sym typeface="Calibri"/>
            </a:endParaRPr>
          </a:p>
          <a:p>
            <a:pPr indent="0" lvl="0" marL="0" rtl="0" algn="l">
              <a:spcBef>
                <a:spcPts val="0"/>
              </a:spcBef>
              <a:spcAft>
                <a:spcPts val="0"/>
              </a:spcAft>
              <a:buNone/>
            </a:pPr>
            <a:r>
              <a:rPr lang="tr">
                <a:latin typeface="Calibri"/>
                <a:ea typeface="Calibri"/>
                <a:cs typeface="Calibri"/>
                <a:sym typeface="Calibri"/>
              </a:rPr>
              <a:t>Ardından kontrat sonlandırılır.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tr" u="sng">
                <a:solidFill>
                  <a:schemeClr val="hlink"/>
                </a:solidFill>
                <a:latin typeface="Calibri"/>
                <a:ea typeface="Calibri"/>
                <a:cs typeface="Calibri"/>
                <a:sym typeface="Calibri"/>
                <a:hlinkClick r:id="rId3"/>
              </a:rPr>
              <a:t>https://docs.openzeppelin.com/contracts/2.x/api/crowdsale#MintedCrowdsale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628125" y="789000"/>
            <a:ext cx="7505700" cy="9546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1200"/>
              </a:spcAft>
              <a:buNone/>
            </a:pPr>
            <a:r>
              <a:rPr lang="tr" sz="1600">
                <a:solidFill>
                  <a:srgbClr val="000000"/>
                </a:solidFill>
                <a:highlight>
                  <a:srgbClr val="FFFFFF"/>
                </a:highlight>
                <a:latin typeface="Arial"/>
                <a:ea typeface="Arial"/>
                <a:cs typeface="Arial"/>
                <a:sym typeface="Arial"/>
              </a:rPr>
              <a:t>Capped Crowdsale</a:t>
            </a:r>
            <a:endParaRPr sz="3100"/>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Ico yapımında belli hedefler olur . Hedef tamamlanınca ıco bitirilir.</a:t>
            </a:r>
            <a:endParaRPr/>
          </a:p>
          <a:p>
            <a:pPr indent="0" lvl="0" marL="0" rtl="0" algn="l">
              <a:spcBef>
                <a:spcPts val="1200"/>
              </a:spcBef>
              <a:spcAft>
                <a:spcPts val="0"/>
              </a:spcAft>
              <a:buNone/>
            </a:pPr>
            <a:r>
              <a:rPr lang="tr"/>
              <a:t>Fakat aynı zamanda bir müşterinin gelip tüm tokenleri alması sistemin güvenliğini ve sürekliliğini riske düşüreceği için ICO esnasında her bir hesap cüzdanına alınabilir maksimum adet sınırlandırması getirilebilir.</a:t>
            </a:r>
            <a:endParaRPr/>
          </a:p>
          <a:p>
            <a:pPr indent="0" lvl="0" marL="0" rtl="0" algn="l">
              <a:spcBef>
                <a:spcPts val="1200"/>
              </a:spcBef>
              <a:spcAft>
                <a:spcPts val="0"/>
              </a:spcAft>
              <a:buNone/>
            </a:pPr>
            <a:r>
              <a:rPr lang="tr"/>
              <a:t>Capped crowdsale fonksiyonu bu işi yapmamız için tasarlanmıştır.</a:t>
            </a:r>
            <a:endParaRPr/>
          </a:p>
          <a:p>
            <a:pPr indent="0" lvl="0" marL="0" rtl="0" algn="l">
              <a:spcBef>
                <a:spcPts val="1200"/>
              </a:spcBef>
              <a:spcAft>
                <a:spcPts val="0"/>
              </a:spcAft>
              <a:buNone/>
            </a:pPr>
            <a:r>
              <a:rPr lang="tr" u="sng">
                <a:solidFill>
                  <a:schemeClr val="hlink"/>
                </a:solidFill>
                <a:hlinkClick r:id="rId3"/>
              </a:rPr>
              <a:t>https://docs.openzeppelin.com/contracts/2.x/api/crowdsale#CappedCrowdsale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1200"/>
              </a:spcAft>
              <a:buNone/>
            </a:pPr>
            <a:r>
              <a:rPr lang="tr" sz="1500">
                <a:solidFill>
                  <a:srgbClr val="000000"/>
                </a:solidFill>
                <a:highlight>
                  <a:srgbClr val="FFFFFF"/>
                </a:highlight>
                <a:latin typeface="Arial"/>
                <a:ea typeface="Arial"/>
                <a:cs typeface="Arial"/>
                <a:sym typeface="Arial"/>
              </a:rPr>
              <a:t>Timed Crowdsale</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Yapılan ICO nun bitirilmesi için hedef olarak zaman fonksiyonu kullanılır.</a:t>
            </a:r>
            <a:endParaRPr/>
          </a:p>
          <a:p>
            <a:pPr indent="0" lvl="0" marL="0" rtl="0" algn="l">
              <a:spcBef>
                <a:spcPts val="1200"/>
              </a:spcBef>
              <a:spcAft>
                <a:spcPts val="0"/>
              </a:spcAft>
              <a:buNone/>
            </a:pPr>
            <a:r>
              <a:rPr lang="tr"/>
              <a:t>Aynı zamanda yatırım yapacak kişiler de yapılan ıco un süreçleri ile ilgili bilgi almak isteyecektir.</a:t>
            </a:r>
            <a:endParaRPr/>
          </a:p>
          <a:p>
            <a:pPr indent="0" lvl="0" marL="0" rtl="0" algn="l">
              <a:spcBef>
                <a:spcPts val="1200"/>
              </a:spcBef>
              <a:spcAft>
                <a:spcPts val="0"/>
              </a:spcAft>
              <a:buNone/>
            </a:pPr>
            <a:r>
              <a:rPr lang="tr"/>
              <a:t>Bu nedenle paylaşılan kontratlarda zaman çizelgesi ve zamanda dayalı bonus kampanyaları yer alır.</a:t>
            </a:r>
            <a:endParaRPr/>
          </a:p>
          <a:p>
            <a:pPr indent="0" lvl="0" marL="0" rtl="0" algn="l">
              <a:spcBef>
                <a:spcPts val="1200"/>
              </a:spcBef>
              <a:spcAft>
                <a:spcPts val="0"/>
              </a:spcAft>
              <a:buNone/>
            </a:pPr>
            <a:r>
              <a:rPr lang="tr"/>
              <a:t>https://docs.openzeppelin.com/contracts/2.x/api/crowdsale#TimedCrowdsale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1200"/>
              </a:spcAft>
              <a:buNone/>
            </a:pPr>
            <a:r>
              <a:rPr lang="tr" sz="1500">
                <a:solidFill>
                  <a:srgbClr val="000000"/>
                </a:solidFill>
                <a:highlight>
                  <a:srgbClr val="FFFFFF"/>
                </a:highlight>
                <a:latin typeface="Arial"/>
                <a:ea typeface="Arial"/>
                <a:cs typeface="Arial"/>
                <a:sym typeface="Arial"/>
              </a:rPr>
              <a:t>Whitelisted Crowdsale &amp; </a:t>
            </a:r>
            <a:r>
              <a:rPr lang="tr" sz="700">
                <a:solidFill>
                  <a:srgbClr val="000000"/>
                </a:solidFill>
                <a:highlight>
                  <a:srgbClr val="FFFFFF"/>
                </a:highlight>
                <a:latin typeface="Times New Roman"/>
                <a:ea typeface="Times New Roman"/>
                <a:cs typeface="Times New Roman"/>
                <a:sym typeface="Times New Roman"/>
              </a:rPr>
              <a:t> </a:t>
            </a:r>
            <a:r>
              <a:rPr lang="tr" sz="1500">
                <a:solidFill>
                  <a:srgbClr val="000000"/>
                </a:solidFill>
                <a:highlight>
                  <a:srgbClr val="FFFFFF"/>
                </a:highlight>
                <a:latin typeface="Arial"/>
                <a:ea typeface="Arial"/>
                <a:cs typeface="Arial"/>
                <a:sym typeface="Arial"/>
              </a:rPr>
              <a:t>Refundable Crowdsale</a:t>
            </a:r>
            <a:endParaRPr/>
          </a:p>
        </p:txBody>
      </p:sp>
      <p:sp>
        <p:nvSpPr>
          <p:cNvPr id="222" name="Google Shape;222;p28"/>
          <p:cNvSpPr txBox="1"/>
          <p:nvPr>
            <p:ph idx="1" type="body"/>
          </p:nvPr>
        </p:nvSpPr>
        <p:spPr>
          <a:xfrm>
            <a:off x="819150" y="1662625"/>
            <a:ext cx="7505700" cy="27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Yapılacak ICO dan önce belirli bir grup yatırımcı alma garantisi gibi beyanlarda bulunur bir çeşit kefil gibi projenin arkasında duran ve destek olan. Ico öncesinde onlara imtiyazlı satışlar yapılabilir .</a:t>
            </a:r>
            <a:endParaRPr/>
          </a:p>
          <a:p>
            <a:pPr indent="0" lvl="0" marL="0" rtl="0" algn="l">
              <a:spcBef>
                <a:spcPts val="1200"/>
              </a:spcBef>
              <a:spcAft>
                <a:spcPts val="0"/>
              </a:spcAft>
              <a:buNone/>
            </a:pPr>
            <a:r>
              <a:rPr lang="tr" u="sng">
                <a:solidFill>
                  <a:schemeClr val="hlink"/>
                </a:solidFill>
                <a:hlinkClick r:id="rId3"/>
              </a:rPr>
              <a:t>https://docs.openzeppelin.com/contracts/2.x/api/crowdsale#WhitelistCrowdsale</a:t>
            </a:r>
            <a:endParaRPr/>
          </a:p>
          <a:p>
            <a:pPr indent="0" lvl="0" marL="0" rtl="0" algn="l">
              <a:spcBef>
                <a:spcPts val="1200"/>
              </a:spcBef>
              <a:spcAft>
                <a:spcPts val="0"/>
              </a:spcAft>
              <a:buNone/>
            </a:pPr>
            <a:r>
              <a:rPr lang="tr"/>
              <a:t>Refundable Crowdsale fonksiyonu bir çeşit bitirme fonksiyonudur.</a:t>
            </a:r>
            <a:endParaRPr/>
          </a:p>
          <a:p>
            <a:pPr indent="0" lvl="0" marL="0" rtl="0" algn="l">
              <a:spcBef>
                <a:spcPts val="1200"/>
              </a:spcBef>
              <a:spcAft>
                <a:spcPts val="0"/>
              </a:spcAft>
              <a:buNone/>
            </a:pPr>
            <a:r>
              <a:rPr lang="tr"/>
              <a:t>Birçok yatırımcı refundable fonksiyonunun olmasını bekler ama şart da değildir.</a:t>
            </a:r>
            <a:endParaRPr/>
          </a:p>
          <a:p>
            <a:pPr indent="0" lvl="0" marL="0" rtl="0" algn="l">
              <a:spcBef>
                <a:spcPts val="1200"/>
              </a:spcBef>
              <a:spcAft>
                <a:spcPts val="0"/>
              </a:spcAft>
              <a:buNone/>
            </a:pPr>
            <a:r>
              <a:rPr lang="tr"/>
              <a:t>Yapılan ıco hedefine ulaşamadığında toplanan kaynakların iadesini veren bir güvencedir.</a:t>
            </a:r>
            <a:endParaRPr/>
          </a:p>
          <a:p>
            <a:pPr indent="0" lvl="0" marL="0" rtl="0" algn="l">
              <a:spcBef>
                <a:spcPts val="1200"/>
              </a:spcBef>
              <a:spcAft>
                <a:spcPts val="0"/>
              </a:spcAft>
              <a:buNone/>
            </a:pPr>
            <a:r>
              <a:rPr lang="tr"/>
              <a:t>https://docs.openzeppelin.com/contracts/2.x/api/crowdsale#RefundableCrowdsale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Exchange Fonksiyonları</a:t>
            </a:r>
            <a:endParaRPr/>
          </a:p>
        </p:txBody>
      </p:sp>
      <p:sp>
        <p:nvSpPr>
          <p:cNvPr id="228" name="Google Shape;228;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Yapılacak ICO da desteklenen takas birimlerini belirtmemiz ve optimize etmemiz gerekir.</a:t>
            </a:r>
            <a:endParaRPr/>
          </a:p>
          <a:p>
            <a:pPr indent="0" lvl="0" marL="0" rtl="0" algn="l">
              <a:spcBef>
                <a:spcPts val="1200"/>
              </a:spcBef>
              <a:spcAft>
                <a:spcPts val="0"/>
              </a:spcAft>
              <a:buNone/>
            </a:pPr>
            <a:r>
              <a:rPr lang="tr" u="sng">
                <a:solidFill>
                  <a:schemeClr val="hlink"/>
                </a:solidFill>
                <a:hlinkClick r:id="rId3"/>
              </a:rPr>
              <a:t>https://ethereum.org/en/developers/tutorials/transfers-and-approval-of-erc-20-tokens-from-a-solidity-smart-contract/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Tokenleştirme Süreçleri</a:t>
            </a:r>
            <a:endParaRPr/>
          </a:p>
        </p:txBody>
      </p:sp>
      <p:sp>
        <p:nvSpPr>
          <p:cNvPr id="135" name="Google Shape;135;p14"/>
          <p:cNvSpPr txBox="1"/>
          <p:nvPr>
            <p:ph idx="1" type="body"/>
          </p:nvPr>
        </p:nvSpPr>
        <p:spPr>
          <a:xfrm>
            <a:off x="819150" y="1690925"/>
            <a:ext cx="7505700" cy="2999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İki tip tokenleştirme sürecimiz var.</a:t>
            </a:r>
            <a:endParaRPr sz="1200">
              <a:solidFill>
                <a:srgbClr val="000000"/>
              </a:solidFill>
              <a:latin typeface="Times New Roman"/>
              <a:ea typeface="Times New Roman"/>
              <a:cs typeface="Times New Roman"/>
              <a:sym typeface="Times New Roman"/>
            </a:endParaRPr>
          </a:p>
          <a:p>
            <a:pPr indent="-22860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1.</a:t>
            </a:r>
            <a:r>
              <a:rPr lang="tr" sz="700">
                <a:solidFill>
                  <a:srgbClr val="000000"/>
                </a:solidFill>
                <a:latin typeface="Times New Roman"/>
                <a:ea typeface="Times New Roman"/>
                <a:cs typeface="Times New Roman"/>
                <a:sym typeface="Times New Roman"/>
              </a:rPr>
              <a:t>      </a:t>
            </a:r>
            <a:r>
              <a:rPr lang="tr" sz="1200">
                <a:solidFill>
                  <a:srgbClr val="000000"/>
                </a:solidFill>
                <a:latin typeface="Times New Roman"/>
                <a:ea typeface="Times New Roman"/>
                <a:cs typeface="Times New Roman"/>
                <a:sym typeface="Times New Roman"/>
              </a:rPr>
              <a:t>ERC20 standardında ICO yapılabilir coinler (eth , avax ,bnb v.b)</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ERC20, Ethereum’un ağında token’ları yayınlamak için belirli kuralları ve standartları tanımlayan bir protokol standardıdır.</a:t>
            </a:r>
            <a:endParaRPr sz="1200">
              <a:solidFill>
                <a:srgbClr val="000000"/>
              </a:solidFill>
              <a:latin typeface="Times New Roman"/>
              <a:ea typeface="Times New Roman"/>
              <a:cs typeface="Times New Roman"/>
              <a:sym typeface="Times New Roman"/>
            </a:endParaRPr>
          </a:p>
          <a:p>
            <a:pPr indent="-22860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2.</a:t>
            </a:r>
            <a:r>
              <a:rPr lang="tr" sz="700">
                <a:solidFill>
                  <a:srgbClr val="000000"/>
                </a:solidFill>
                <a:latin typeface="Times New Roman"/>
                <a:ea typeface="Times New Roman"/>
                <a:cs typeface="Times New Roman"/>
                <a:sym typeface="Times New Roman"/>
              </a:rPr>
              <a:t>      </a:t>
            </a:r>
            <a:r>
              <a:rPr lang="tr" sz="1200">
                <a:solidFill>
                  <a:srgbClr val="000000"/>
                </a:solidFill>
                <a:latin typeface="Times New Roman"/>
                <a:ea typeface="Times New Roman"/>
                <a:cs typeface="Times New Roman"/>
                <a:sym typeface="Times New Roman"/>
              </a:rPr>
              <a:t>ERC721 gibi varlık tokenleştirme üzerine inşa edilmiş standartlar.</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ERC-721, Ethereum blockchain’i üzerinde eşsiz token’lerin nasıl yaratılacağını açıklayan bir standarttır. ERC-20 standardı ile oluşturulan token’lerin aksine ERC-721 ile oluşturulan token’lerin her biri eşsizdir.</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tr" sz="1200">
                <a:solidFill>
                  <a:srgbClr val="000000"/>
                </a:solidFill>
                <a:latin typeface="Times New Roman"/>
                <a:ea typeface="Times New Roman"/>
                <a:cs typeface="Times New Roman"/>
                <a:sym typeface="Times New Roman"/>
              </a:rPr>
              <a:t>Bitcoin ve Ethereum gibi coin’lerin ve USD, TL gibi fiat paralar fungible’dır yani her birimi birbirine eştir. Dolayısıyla bu tür kripto paraların ve fiat paraların her birimi aynı değere sahiptir ve birbirleri ile direkt takas edilebilir.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6921000" cy="7674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lang="tr" sz="1800">
                <a:solidFill>
                  <a:srgbClr val="000000"/>
                </a:solidFill>
                <a:latin typeface="Times New Roman"/>
                <a:ea typeface="Times New Roman"/>
                <a:cs typeface="Times New Roman"/>
                <a:sym typeface="Times New Roman"/>
              </a:rPr>
              <a:t>ERC20 geliştirme süreci nasıl ilerliyor ?</a:t>
            </a:r>
            <a:endParaRPr sz="3600"/>
          </a:p>
        </p:txBody>
      </p:sp>
      <p:sp>
        <p:nvSpPr>
          <p:cNvPr id="141" name="Google Shape;141;p15"/>
          <p:cNvSpPr txBox="1"/>
          <p:nvPr>
            <p:ph idx="1" type="body"/>
          </p:nvPr>
        </p:nvSpPr>
        <p:spPr>
          <a:xfrm>
            <a:off x="819150" y="1514050"/>
            <a:ext cx="7505700" cy="2924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ERC20 uluslar arası kurumlar tarafından açık kaynak olarak tasarlanmış bir interface dir.</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Basit düzeyde yazılmış çeşitli fonksiyonları olan ERC20 başlıca olarak , mint ,burn ,pause gibi fonksiyonlar içerir. Bu standartın kodlarına açık kaynak olarak github dan ulaşabiliriz.</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u="sng">
                <a:solidFill>
                  <a:schemeClr val="hlink"/>
                </a:solidFill>
                <a:latin typeface="Times New Roman"/>
                <a:ea typeface="Times New Roman"/>
                <a:cs typeface="Times New Roman"/>
                <a:sym typeface="Times New Roman"/>
                <a:hlinkClick r:id="rId3"/>
              </a:rPr>
              <a:t>https://github.com/OpenZeppelin/openzeppelin-contracts/blob/master/contracts/token/ERC20/ERC20.sol</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Bu ERC20 dosyası ethereum test ve ana ağlarına token üretip göndermek için örnek bir standarttır.</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a:solidFill>
                  <a:srgbClr val="000000"/>
                </a:solidFill>
                <a:latin typeface="Times New Roman"/>
                <a:ea typeface="Times New Roman"/>
                <a:cs typeface="Times New Roman"/>
                <a:sym typeface="Times New Roman"/>
              </a:rPr>
              <a:t>Bizim işimiz de Avalanche alt yapısı kullanacağımız için Avalabs dokümantasyonun dan faydalanacağız.</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tr" sz="1200" u="sng">
                <a:solidFill>
                  <a:schemeClr val="hlink"/>
                </a:solidFill>
                <a:latin typeface="Times New Roman"/>
                <a:ea typeface="Times New Roman"/>
                <a:cs typeface="Times New Roman"/>
                <a:sym typeface="Times New Roman"/>
                <a:hlinkClick r:id="rId4"/>
              </a:rPr>
              <a:t>https://docs.avax.network/build/tutorials/smart-digital-assets/create-erc-20-token-on-avalanche-c-chain</a:t>
            </a:r>
            <a:endParaRPr sz="1200" u="sng">
              <a:solidFill>
                <a:schemeClr val="hlink"/>
              </a:solidFill>
              <a:latin typeface="Times New Roman"/>
              <a:ea typeface="Times New Roman"/>
              <a:cs typeface="Times New Roman"/>
              <a:sym typeface="Times New Roman"/>
            </a:endParaRPr>
          </a:p>
          <a:p>
            <a:pPr indent="0" lvl="0" marL="0" rtl="0" algn="just">
              <a:spcBef>
                <a:spcPts val="1200"/>
              </a:spcBef>
              <a:spcAft>
                <a:spcPts val="1200"/>
              </a:spcAft>
              <a:buNone/>
            </a:pPr>
            <a:r>
              <a:rPr lang="tr" sz="1200">
                <a:solidFill>
                  <a:srgbClr val="000000"/>
                </a:solidFill>
                <a:latin typeface="Times New Roman"/>
                <a:ea typeface="Times New Roman"/>
                <a:cs typeface="Times New Roman"/>
                <a:sym typeface="Times New Roman"/>
              </a:rPr>
              <a:t>Sitede adım adım aşamaları gösteriyor. Ama yapmamız gerekenleri ufak detayları ile birlikte burda da belirtelim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209000" y="209000"/>
            <a:ext cx="2776626" cy="2320300"/>
          </a:xfrm>
          <a:prstGeom prst="rect">
            <a:avLst/>
          </a:prstGeom>
          <a:noFill/>
          <a:ln>
            <a:noFill/>
          </a:ln>
        </p:spPr>
      </p:pic>
      <p:pic>
        <p:nvPicPr>
          <p:cNvPr id="147" name="Google Shape;147;p16"/>
          <p:cNvPicPr preferRelativeResize="0"/>
          <p:nvPr/>
        </p:nvPicPr>
        <p:blipFill>
          <a:blip r:embed="rId4">
            <a:alphaModFix/>
          </a:blip>
          <a:stretch>
            <a:fillRect/>
          </a:stretch>
        </p:blipFill>
        <p:spPr>
          <a:xfrm>
            <a:off x="3138025" y="209000"/>
            <a:ext cx="2444125" cy="3816000"/>
          </a:xfrm>
          <a:prstGeom prst="rect">
            <a:avLst/>
          </a:prstGeom>
          <a:noFill/>
          <a:ln>
            <a:noFill/>
          </a:ln>
        </p:spPr>
      </p:pic>
      <p:pic>
        <p:nvPicPr>
          <p:cNvPr id="148" name="Google Shape;148;p16"/>
          <p:cNvPicPr preferRelativeResize="0"/>
          <p:nvPr/>
        </p:nvPicPr>
        <p:blipFill>
          <a:blip r:embed="rId5">
            <a:alphaModFix/>
          </a:blip>
          <a:stretch>
            <a:fillRect/>
          </a:stretch>
        </p:blipFill>
        <p:spPr>
          <a:xfrm>
            <a:off x="5762850" y="237300"/>
            <a:ext cx="2683950" cy="3710525"/>
          </a:xfrm>
          <a:prstGeom prst="rect">
            <a:avLst/>
          </a:prstGeom>
          <a:noFill/>
          <a:ln>
            <a:noFill/>
          </a:ln>
        </p:spPr>
      </p:pic>
      <p:sp>
        <p:nvSpPr>
          <p:cNvPr id="149" name="Google Shape;149;p16"/>
          <p:cNvSpPr txBox="1"/>
          <p:nvPr/>
        </p:nvSpPr>
        <p:spPr>
          <a:xfrm>
            <a:off x="209000" y="2571750"/>
            <a:ext cx="2854500" cy="222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tr" sz="1100">
                <a:latin typeface="Times New Roman"/>
                <a:ea typeface="Times New Roman"/>
                <a:cs typeface="Times New Roman"/>
                <a:sym typeface="Times New Roman"/>
              </a:rPr>
              <a:t>Burda gördüğümüz değerler metamask eklentisine avalanche c- chain test ağını bağlamak için gerekli olan veriler .</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100">
                <a:latin typeface="Times New Roman"/>
                <a:ea typeface="Times New Roman"/>
                <a:cs typeface="Times New Roman"/>
                <a:sym typeface="Times New Roman"/>
              </a:rPr>
              <a:t>Kurulum tamamlandıktan sonra metamask da içi boş bir Fuji test neti karşımıza çıkıyor.</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100">
                <a:latin typeface="Times New Roman"/>
                <a:ea typeface="Times New Roman"/>
                <a:cs typeface="Times New Roman"/>
                <a:sym typeface="Times New Roman"/>
              </a:rPr>
              <a:t>Üreteceğimiz ERC20token bu cüzdan da saklanacak ve testler bu ağda gerçekleşecek.</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150" name="Google Shape;150;p16"/>
          <p:cNvSpPr txBox="1"/>
          <p:nvPr/>
        </p:nvSpPr>
        <p:spPr>
          <a:xfrm>
            <a:off x="3325225" y="3912450"/>
            <a:ext cx="5207100" cy="102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tr" sz="1000">
                <a:latin typeface="Times New Roman"/>
                <a:ea typeface="Times New Roman"/>
                <a:cs typeface="Times New Roman"/>
                <a:sym typeface="Times New Roman"/>
              </a:rPr>
              <a:t>Yapılacak işlemler için harcanan gas fee leri ödeyebilmek için bizim test netin içine bir miktar avax atmamız gerekiyor. Bunun için fuji nete ücretsiz avax gönderen Avax Fauceti kullanıyoruz. </a:t>
            </a:r>
            <a:endParaRPr b="1" sz="10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tr" sz="1000" u="sng">
                <a:solidFill>
                  <a:schemeClr val="hlink"/>
                </a:solidFill>
                <a:latin typeface="Times New Roman"/>
                <a:ea typeface="Times New Roman"/>
                <a:cs typeface="Times New Roman"/>
                <a:sym typeface="Times New Roman"/>
                <a:hlinkClick r:id="rId6"/>
              </a:rPr>
              <a:t>https://faucet.avax-test.network/</a:t>
            </a:r>
            <a:endParaRPr b="1"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7"/>
          <p:cNvPicPr preferRelativeResize="0"/>
          <p:nvPr/>
        </p:nvPicPr>
        <p:blipFill>
          <a:blip r:embed="rId3">
            <a:alphaModFix/>
          </a:blip>
          <a:stretch>
            <a:fillRect/>
          </a:stretch>
        </p:blipFill>
        <p:spPr>
          <a:xfrm>
            <a:off x="3268626" y="268850"/>
            <a:ext cx="5617549" cy="4452100"/>
          </a:xfrm>
          <a:prstGeom prst="rect">
            <a:avLst/>
          </a:prstGeom>
          <a:noFill/>
          <a:ln>
            <a:noFill/>
          </a:ln>
        </p:spPr>
      </p:pic>
      <p:sp>
        <p:nvSpPr>
          <p:cNvPr id="156" name="Google Shape;156;p17"/>
          <p:cNvSpPr txBox="1"/>
          <p:nvPr/>
        </p:nvSpPr>
        <p:spPr>
          <a:xfrm>
            <a:off x="269400" y="268850"/>
            <a:ext cx="2999100" cy="492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Bu işlemlerin ardından , online bir IDE olan  Remix Ethereum a giriş yapıyoruz ve yeni bir Sol. dosyası oluşturuyoruz.</a:t>
            </a:r>
            <a:endParaRPr sz="1100"/>
          </a:p>
          <a:p>
            <a:pPr indent="0" lvl="0" marL="0" rtl="0" algn="just">
              <a:lnSpc>
                <a:spcPct val="115000"/>
              </a:lnSpc>
              <a:spcBef>
                <a:spcPts val="1200"/>
              </a:spcBef>
              <a:spcAft>
                <a:spcPts val="0"/>
              </a:spcAft>
              <a:buNone/>
            </a:pPr>
            <a:r>
              <a:rPr lang="tr" sz="1100"/>
              <a:t>Diyerek remix in içine ERC20 token kodlarını indiriyoruz.</a:t>
            </a:r>
            <a:endParaRPr sz="1100"/>
          </a:p>
          <a:p>
            <a:pPr indent="0" lvl="0" marL="0" rtl="0" algn="just">
              <a:lnSpc>
                <a:spcPct val="115000"/>
              </a:lnSpc>
              <a:spcBef>
                <a:spcPts val="1200"/>
              </a:spcBef>
              <a:spcAft>
                <a:spcPts val="0"/>
              </a:spcAft>
              <a:buNone/>
            </a:pPr>
            <a:r>
              <a:rPr lang="tr" sz="1100"/>
              <a:t>ERC20.sol isimli dosyada bulunan token in ismi , sembolü ,decimal değeri , gibi değerleri giriyoruz.</a:t>
            </a:r>
            <a:endParaRPr sz="1100"/>
          </a:p>
          <a:p>
            <a:pPr indent="0" lvl="0" marL="0" rtl="0" algn="just">
              <a:lnSpc>
                <a:spcPct val="115000"/>
              </a:lnSpc>
              <a:spcBef>
                <a:spcPts val="1200"/>
              </a:spcBef>
              <a:spcAft>
                <a:spcPts val="0"/>
              </a:spcAft>
              <a:buNone/>
            </a:pPr>
            <a:r>
              <a:rPr lang="tr" sz="1100"/>
              <a:t>Eğer yaptığımız token simple bir tokense kaç adet basacağımızı da girmemiz lazım ama upgradeble bir token basıyor isek bu değerler sonradan da değiştirilebilir .</a:t>
            </a:r>
            <a:endParaRPr sz="1100"/>
          </a:p>
          <a:p>
            <a:pPr indent="0" lvl="0" marL="0" rtl="0" algn="just">
              <a:lnSpc>
                <a:spcPct val="115000"/>
              </a:lnSpc>
              <a:spcBef>
                <a:spcPts val="1200"/>
              </a:spcBef>
              <a:spcAft>
                <a:spcPts val="0"/>
              </a:spcAft>
              <a:buNone/>
            </a:pPr>
            <a:r>
              <a:rPr lang="tr" sz="1100"/>
              <a:t>Kodumuzu deploy ettikten sonra log kısmında bir url göreceğiz. Veya metamask ın yapılmış işlemler kısmından da ulaşmak mümkün , yayınladığımız token i Etherscan da görüntüleyip ordan aldığımız block kodunu metamask a tanıtarak coinimizi cüzdan da görüntüleyebiliriz.</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247625" y="225825"/>
            <a:ext cx="2617725" cy="4507324"/>
          </a:xfrm>
          <a:prstGeom prst="rect">
            <a:avLst/>
          </a:prstGeom>
          <a:noFill/>
          <a:ln>
            <a:noFill/>
          </a:ln>
        </p:spPr>
      </p:pic>
      <p:sp>
        <p:nvSpPr>
          <p:cNvPr id="162" name="Google Shape;162;p18"/>
          <p:cNvSpPr txBox="1"/>
          <p:nvPr/>
        </p:nvSpPr>
        <p:spPr>
          <a:xfrm>
            <a:off x="2865350" y="304225"/>
            <a:ext cx="6013800" cy="33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Burada görüldüğü gibi iki ayrı token test netinde aktif olarak duruyor ve bana ait metamask cüzdanında saklanıyor.</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Bu coinler artık bizle aynı ağda bulunan ve coinlerin blok kodu ile kendine tanıtan herkes tarafından transfer edilebilir.</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Aynı zamanda remix ekranında kodu deploy ettikten sonra bir çeşit konsol önümüze çıkacak.</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Konsolun genişliği kodun içerdiği fonksiyon çeşitliliğine göre değişkenlik gösterebilir.</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Bu konsol aracılığıyla , burn , mint , pause , transfer , role gibi fonksiyonları yönetebiliriz.</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Aynı zamanda yapılmış işlemleri görmek için</a:t>
            </a:r>
            <a:r>
              <a:rPr lang="tr" sz="1200">
                <a:uFill>
                  <a:noFill/>
                </a:uFill>
                <a:latin typeface="Times New Roman"/>
                <a:ea typeface="Times New Roman"/>
                <a:cs typeface="Times New Roman"/>
                <a:sym typeface="Times New Roman"/>
                <a:hlinkClick r:id="rId4"/>
              </a:rPr>
              <a:t> </a:t>
            </a:r>
            <a:r>
              <a:rPr lang="tr" sz="1100" u="sng">
                <a:solidFill>
                  <a:schemeClr val="hlink"/>
                </a:solidFill>
                <a:hlinkClick r:id="rId5"/>
              </a:rPr>
              <a:t>https://cchain.explorer.avax-test.network</a:t>
            </a:r>
            <a:endParaRPr sz="1100" u="sng">
              <a:solidFill>
                <a:schemeClr val="hlink"/>
              </a:solidFill>
            </a:endParaRPr>
          </a:p>
          <a:p>
            <a:pPr indent="0" lvl="0" marL="0" rtl="0" algn="just">
              <a:lnSpc>
                <a:spcPct val="115000"/>
              </a:lnSpc>
              <a:spcBef>
                <a:spcPts val="1200"/>
              </a:spcBef>
              <a:spcAft>
                <a:spcPts val="0"/>
              </a:spcAft>
              <a:buNone/>
            </a:pPr>
            <a:r>
              <a:rPr lang="tr" sz="1200">
                <a:latin typeface="Times New Roman"/>
                <a:ea typeface="Times New Roman"/>
                <a:cs typeface="Times New Roman"/>
                <a:sym typeface="Times New Roman"/>
              </a:rPr>
              <a:t> dan faydalanabiliriz (Bu url yi en başta metamask a tanıtmıştık.)</a:t>
            </a:r>
            <a:endParaRPr sz="1200">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9"/>
          <p:cNvPicPr preferRelativeResize="0"/>
          <p:nvPr/>
        </p:nvPicPr>
        <p:blipFill>
          <a:blip r:embed="rId3">
            <a:alphaModFix/>
          </a:blip>
          <a:stretch>
            <a:fillRect/>
          </a:stretch>
        </p:blipFill>
        <p:spPr>
          <a:xfrm>
            <a:off x="234650" y="261775"/>
            <a:ext cx="3522150" cy="4683026"/>
          </a:xfrm>
          <a:prstGeom prst="rect">
            <a:avLst/>
          </a:prstGeom>
          <a:noFill/>
          <a:ln>
            <a:noFill/>
          </a:ln>
        </p:spPr>
      </p:pic>
      <p:sp>
        <p:nvSpPr>
          <p:cNvPr id="168" name="Google Shape;168;p19"/>
          <p:cNvSpPr txBox="1"/>
          <p:nvPr/>
        </p:nvSpPr>
        <p:spPr>
          <a:xfrm>
            <a:off x="3905375" y="431575"/>
            <a:ext cx="4888800" cy="168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tr" sz="1000"/>
              <a:t>Mint  : Cüzdana token arz etmek için kullanılan fonksiyondur.</a:t>
            </a:r>
            <a:endParaRPr sz="1000"/>
          </a:p>
          <a:p>
            <a:pPr indent="0" lvl="0" marL="0" rtl="0" algn="just">
              <a:lnSpc>
                <a:spcPct val="115000"/>
              </a:lnSpc>
              <a:spcBef>
                <a:spcPts val="1200"/>
              </a:spcBef>
              <a:spcAft>
                <a:spcPts val="0"/>
              </a:spcAft>
              <a:buNone/>
            </a:pPr>
            <a:r>
              <a:rPr lang="tr" sz="1000"/>
              <a:t>Burn  : Fazla arzı dengelemek için belli miktarda token i yakan fonksiyondur.</a:t>
            </a:r>
            <a:endParaRPr sz="1000"/>
          </a:p>
          <a:p>
            <a:pPr indent="0" lvl="0" marL="0" rtl="0" algn="just">
              <a:lnSpc>
                <a:spcPct val="115000"/>
              </a:lnSpc>
              <a:spcBef>
                <a:spcPts val="1200"/>
              </a:spcBef>
              <a:spcAft>
                <a:spcPts val="0"/>
              </a:spcAft>
              <a:buNone/>
            </a:pPr>
            <a:r>
              <a:rPr lang="tr" sz="1000"/>
              <a:t>Pause : Sistemde bir bug oluşması durumunda sistemi donduran ve transferleri ve kimde ne kadar token olduğunu gözlemleyebilmeniz için çalışan fonksiyondur.</a:t>
            </a:r>
            <a:endParaRPr sz="1000"/>
          </a:p>
          <a:p>
            <a:pPr indent="0" lvl="0" marL="0" rtl="0" algn="just">
              <a:lnSpc>
                <a:spcPct val="115000"/>
              </a:lnSpc>
              <a:spcBef>
                <a:spcPts val="1200"/>
              </a:spcBef>
              <a:spcAft>
                <a:spcPts val="1200"/>
              </a:spcAft>
              <a:buNone/>
            </a:pPr>
            <a:r>
              <a:rPr lang="tr" sz="1000"/>
              <a:t>Transfer : Ana hesapta yaratılmış olan token i diğer hesaplara göndermek için olan fonksiyondur.</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2322000" cy="350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tr" sz="1480">
                <a:solidFill>
                  <a:srgbClr val="000000"/>
                </a:solidFill>
                <a:latin typeface="Arial"/>
                <a:ea typeface="Arial"/>
                <a:cs typeface="Arial"/>
                <a:sym typeface="Arial"/>
              </a:rPr>
              <a:t>ICO Nedir?</a:t>
            </a:r>
            <a:endParaRPr b="1" sz="1480">
              <a:solidFill>
                <a:srgbClr val="000000"/>
              </a:solidFill>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74" name="Google Shape;174;p20"/>
          <p:cNvSpPr txBox="1"/>
          <p:nvPr>
            <p:ph idx="1" type="body"/>
          </p:nvPr>
        </p:nvSpPr>
        <p:spPr>
          <a:xfrm>
            <a:off x="785325" y="1117850"/>
            <a:ext cx="7539600" cy="3321000"/>
          </a:xfrm>
          <a:prstGeom prst="rect">
            <a:avLst/>
          </a:prstGeom>
        </p:spPr>
        <p:txBody>
          <a:bodyPr anchorCtr="0" anchor="t" bIns="91425" lIns="91425" spcFirstLastPara="1" rIns="91425" wrap="square" tIns="91425">
            <a:normAutofit/>
          </a:bodyPr>
          <a:lstStyle/>
          <a:p>
            <a:pPr indent="0" lvl="0" marL="0" rtl="0" algn="l">
              <a:lnSpc>
                <a:spcPct val="155909"/>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155909"/>
              </a:lnSpc>
              <a:spcBef>
                <a:spcPts val="1200"/>
              </a:spcBef>
              <a:spcAft>
                <a:spcPts val="0"/>
              </a:spcAft>
              <a:buNone/>
            </a:pPr>
            <a:r>
              <a:rPr lang="tr" sz="1200">
                <a:solidFill>
                  <a:srgbClr val="000000"/>
                </a:solidFill>
                <a:latin typeface="Arial"/>
                <a:ea typeface="Arial"/>
                <a:cs typeface="Arial"/>
                <a:sym typeface="Arial"/>
              </a:rPr>
              <a:t>İlk Para Teklifi (ICO), kripto para birimi endüstrisinin İlk Halka Arz (IPO) ile eşdeğeridir. ICO'lar, yeni bir token, uygulama veya hizmet oluşturmak için para toplamak isteyen bir şirketin ICO ile başlattığı para toplama yöntemi olarak işlev görür. İlgilenen yatırımcılar teklifi satın alabilir ve şirket tarafından verilen yeni bir kripto para jetonu alabilirler. Bu jeton, şirketin sunduğu ürün veya hizmeti kullanmak için bazı faydalara sahip olabilir veya sadece şirket ile ilgili bir projedeki bir hisseyi temsil edebilir.</a:t>
            </a:r>
            <a:endParaRPr sz="1200">
              <a:solidFill>
                <a:srgbClr val="000000"/>
              </a:solidFill>
              <a:latin typeface="Arial"/>
              <a:ea typeface="Arial"/>
              <a:cs typeface="Arial"/>
              <a:sym typeface="Arial"/>
            </a:endParaRPr>
          </a:p>
          <a:p>
            <a:pPr indent="0" lvl="0" marL="0" rtl="0" algn="l">
              <a:lnSpc>
                <a:spcPct val="155909"/>
              </a:lnSpc>
              <a:spcBef>
                <a:spcPts val="1200"/>
              </a:spcBef>
              <a:spcAft>
                <a:spcPts val="0"/>
              </a:spcAft>
              <a:buNone/>
            </a:pPr>
            <a:r>
              <a:rPr lang="tr" sz="1200">
                <a:solidFill>
                  <a:srgbClr val="000000"/>
                </a:solidFill>
                <a:latin typeface="Arial"/>
                <a:ea typeface="Arial"/>
                <a:cs typeface="Arial"/>
                <a:sym typeface="Arial"/>
              </a:rPr>
              <a:t>ICO Temmuz 2014'te gerçek anlamda kullanıcıların dikkatini çekmiştir. Bu dönemde Ethereum 18.4 milyon dolara yükseldi ve yeni bir ICO çağına girildi.</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Aktif ICO yapan bazı şirketler.</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solidFill>
                  <a:schemeClr val="hlink"/>
                </a:solidFill>
                <a:hlinkClick r:id="rId3"/>
              </a:rPr>
              <a:t>https://icobench.com/ico/ucoin-currency</a:t>
            </a:r>
            <a:endParaRPr/>
          </a:p>
          <a:p>
            <a:pPr indent="0" lvl="0" marL="0" rtl="0" algn="l">
              <a:spcBef>
                <a:spcPts val="1200"/>
              </a:spcBef>
              <a:spcAft>
                <a:spcPts val="0"/>
              </a:spcAft>
              <a:buNone/>
            </a:pPr>
            <a:r>
              <a:rPr lang="tr" u="sng">
                <a:solidFill>
                  <a:schemeClr val="hlink"/>
                </a:solidFill>
                <a:hlinkClick r:id="rId4"/>
              </a:rPr>
              <a:t>https://icobench.com/ico/tycoon</a:t>
            </a:r>
            <a:endParaRPr/>
          </a:p>
          <a:p>
            <a:pPr indent="0" lvl="0" marL="0" rtl="0" algn="l">
              <a:spcBef>
                <a:spcPts val="1200"/>
              </a:spcBef>
              <a:spcAft>
                <a:spcPts val="0"/>
              </a:spcAft>
              <a:buNone/>
            </a:pPr>
            <a:r>
              <a:rPr lang="tr" u="sng">
                <a:solidFill>
                  <a:schemeClr val="hlink"/>
                </a:solidFill>
                <a:hlinkClick r:id="rId5"/>
              </a:rPr>
              <a:t>https://icobench.com/ico/somesing</a:t>
            </a:r>
            <a:endParaRPr/>
          </a:p>
          <a:p>
            <a:pPr indent="0" lvl="0" marL="0" rtl="0" algn="l">
              <a:spcBef>
                <a:spcPts val="1200"/>
              </a:spcBef>
              <a:spcAft>
                <a:spcPts val="0"/>
              </a:spcAft>
              <a:buNone/>
            </a:pPr>
            <a:r>
              <a:rPr lang="tr"/>
              <a:t>Aynı zamanda bu tarz listelenme şirketleri de büyük bir sektör oluşturuyor.</a:t>
            </a:r>
            <a:endParaRPr/>
          </a:p>
          <a:p>
            <a:pPr indent="0" lvl="0" marL="0" rtl="0" algn="l">
              <a:spcBef>
                <a:spcPts val="1200"/>
              </a:spcBef>
              <a:spcAft>
                <a:spcPts val="1200"/>
              </a:spcAft>
              <a:buNone/>
            </a:pPr>
            <a:r>
              <a:rPr lang="tr"/>
              <a:t>Ödemeler genelde kripto paralar ile yapılıyor ve aldıkları hite göre ücretlendirmeler 1 btc\hafta ya kadar çıkabiliyor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