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C87673-FABC-48C4-A702-3BACC871F24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DE6F2F2-CA82-42E5-B78C-EFEBDAB46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FA2806F-1C0E-4E6F-B547-C7D4515EE3FF}"/>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5" name="Alt Bilgi Yer Tutucusu 4">
            <a:extLst>
              <a:ext uri="{FF2B5EF4-FFF2-40B4-BE49-F238E27FC236}">
                <a16:creationId xmlns:a16="http://schemas.microsoft.com/office/drawing/2014/main" id="{1AFB88DE-EFAB-40F9-B5D1-6C69794224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F38797-C0CA-4DE4-AFFF-6821AA91A2D5}"/>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48889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44867-121D-40F6-BF97-525CEF77759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A2DEC11-17C7-4808-B731-A0FE94DA122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EF97C1E-AD9C-4F1A-89A1-F735A4F9987A}"/>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5" name="Alt Bilgi Yer Tutucusu 4">
            <a:extLst>
              <a:ext uri="{FF2B5EF4-FFF2-40B4-BE49-F238E27FC236}">
                <a16:creationId xmlns:a16="http://schemas.microsoft.com/office/drawing/2014/main" id="{56FF44FB-07B0-4828-9E86-B8A210406E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197050-6805-4A99-AC7C-902F0BACF1B8}"/>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423042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32C3BA7-F799-4CED-A0C7-535363C5D9C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0DE8F0F-F8F9-401C-82DB-04E83F75F1F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A574AE-FEA2-44C4-B568-4CC5533965D8}"/>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5" name="Alt Bilgi Yer Tutucusu 4">
            <a:extLst>
              <a:ext uri="{FF2B5EF4-FFF2-40B4-BE49-F238E27FC236}">
                <a16:creationId xmlns:a16="http://schemas.microsoft.com/office/drawing/2014/main" id="{22FFDED1-AC1F-4C72-B9E2-301EE1B62F3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08D627-9ECF-4122-9E07-52FCDCF5A286}"/>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338261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D1550F-40C1-4682-A946-116500548A7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42BE938-A6C7-4F92-861D-569BF067684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50FBFD9-4417-4315-BE05-0A10EF0DC248}"/>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5" name="Alt Bilgi Yer Tutucusu 4">
            <a:extLst>
              <a:ext uri="{FF2B5EF4-FFF2-40B4-BE49-F238E27FC236}">
                <a16:creationId xmlns:a16="http://schemas.microsoft.com/office/drawing/2014/main" id="{BB047962-343C-419C-8C47-70277AC40F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7FB8773-9BCC-4C10-B7D6-6F64C3B2B0C4}"/>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299423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DF7599-4B13-44B1-B500-11424CDF802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291FF2F-8606-4EF8-9DEB-B8C9129E6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4AA1199-4964-417D-A5E4-C7AB6E2065B5}"/>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5" name="Alt Bilgi Yer Tutucusu 4">
            <a:extLst>
              <a:ext uri="{FF2B5EF4-FFF2-40B4-BE49-F238E27FC236}">
                <a16:creationId xmlns:a16="http://schemas.microsoft.com/office/drawing/2014/main" id="{2EA6CBA1-9A34-4F40-9D30-B0F8F9366F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317EB0-6BFC-49DB-A894-7945F874F201}"/>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83348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592979-E98E-46D5-B0F6-044B65543AF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1FFED2D-2916-4B3D-AEEC-23C60BE28C2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325C63E-C7F1-4F8B-BD6A-CF8B0AFD292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CB3CC9C-4F9B-4CB6-9CB4-EE384946C79A}"/>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6" name="Alt Bilgi Yer Tutucusu 5">
            <a:extLst>
              <a:ext uri="{FF2B5EF4-FFF2-40B4-BE49-F238E27FC236}">
                <a16:creationId xmlns:a16="http://schemas.microsoft.com/office/drawing/2014/main" id="{38E647FF-FAFD-4E96-9458-2008945C82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096EC53-5312-44AD-A54B-B064A8631CE5}"/>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61500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B9EA8F-DF3E-4938-B9BE-85F66E923F6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A18573-FFCE-4B09-97AC-0A9027310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2F63A8-9E35-4E68-A44D-61B48B22F7D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0EE6C9D-3C4C-40CF-89DD-CAE841AAC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320AAA4-1796-4896-9A39-A57F633D479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47191E1-AE30-49EC-A1FF-7C4C2992F05B}"/>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8" name="Alt Bilgi Yer Tutucusu 7">
            <a:extLst>
              <a:ext uri="{FF2B5EF4-FFF2-40B4-BE49-F238E27FC236}">
                <a16:creationId xmlns:a16="http://schemas.microsoft.com/office/drawing/2014/main" id="{4804AB1F-E083-4186-9D07-CB816F435DB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EE2EE09-86CE-4401-A26B-CEF39554A4BD}"/>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240481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F99B4F-C90C-4DEF-8925-30D6DE3AF19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D8D5234-CBEB-4095-AD13-210521C3F04C}"/>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4" name="Alt Bilgi Yer Tutucusu 3">
            <a:extLst>
              <a:ext uri="{FF2B5EF4-FFF2-40B4-BE49-F238E27FC236}">
                <a16:creationId xmlns:a16="http://schemas.microsoft.com/office/drawing/2014/main" id="{FD0FAE49-12F7-4B60-A384-5AA7AE83FB8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349B01A-1D69-4B36-925B-B4954EFF94FB}"/>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362712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CB8A21C-9939-4CA7-B4E5-06BE9B8AAAA7}"/>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3" name="Alt Bilgi Yer Tutucusu 2">
            <a:extLst>
              <a:ext uri="{FF2B5EF4-FFF2-40B4-BE49-F238E27FC236}">
                <a16:creationId xmlns:a16="http://schemas.microsoft.com/office/drawing/2014/main" id="{505131B3-F078-49C6-B134-A7AB2C52EAE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E7B8FAB-B5BC-4472-BE58-243CCAFB45C8}"/>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234091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A58F30-77D5-4F73-BC44-C35A8C2019F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6CF0A94-68C9-4CDE-A21F-48225A328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4D2C7BD-CB5C-4976-AF9B-68691553C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146172-5968-49D1-8C41-84C1809A82C9}"/>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6" name="Alt Bilgi Yer Tutucusu 5">
            <a:extLst>
              <a:ext uri="{FF2B5EF4-FFF2-40B4-BE49-F238E27FC236}">
                <a16:creationId xmlns:a16="http://schemas.microsoft.com/office/drawing/2014/main" id="{33FDCA3A-A8EF-46A1-B94B-7943A1783C8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A5DAE49-E81E-4AC8-8BFC-37C85AAD41D9}"/>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385997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9DB5C6-B8DC-45F9-9EC0-A9F49E43A32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41B2F3B-782B-48E5-9185-A68FBFBD3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9CD74EC-DE52-453F-8CCF-36DF0D066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19C2674-69B9-4E9C-BF4A-66EC3DDC1507}"/>
              </a:ext>
            </a:extLst>
          </p:cNvPr>
          <p:cNvSpPr>
            <a:spLocks noGrp="1"/>
          </p:cNvSpPr>
          <p:nvPr>
            <p:ph type="dt" sz="half" idx="10"/>
          </p:nvPr>
        </p:nvSpPr>
        <p:spPr/>
        <p:txBody>
          <a:bodyPr/>
          <a:lstStyle/>
          <a:p>
            <a:fld id="{549EFF63-13D1-47C4-BAC9-4E847D868BE8}" type="datetimeFigureOut">
              <a:rPr lang="tr-TR" smtClean="0"/>
              <a:t>3.01.2022</a:t>
            </a:fld>
            <a:endParaRPr lang="tr-TR"/>
          </a:p>
        </p:txBody>
      </p:sp>
      <p:sp>
        <p:nvSpPr>
          <p:cNvPr id="6" name="Alt Bilgi Yer Tutucusu 5">
            <a:extLst>
              <a:ext uri="{FF2B5EF4-FFF2-40B4-BE49-F238E27FC236}">
                <a16:creationId xmlns:a16="http://schemas.microsoft.com/office/drawing/2014/main" id="{7C4149FC-DC2B-4752-B343-1071E15BBF5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5761E50-4ED8-4F65-97FD-5DE4708E2C19}"/>
              </a:ext>
            </a:extLst>
          </p:cNvPr>
          <p:cNvSpPr>
            <a:spLocks noGrp="1"/>
          </p:cNvSpPr>
          <p:nvPr>
            <p:ph type="sldNum" sz="quarter" idx="12"/>
          </p:nvPr>
        </p:nvSpPr>
        <p:spPr/>
        <p:txBody>
          <a:bodyPr/>
          <a:lstStyle/>
          <a:p>
            <a:fld id="{C94A6DFD-00BE-4DCD-829C-A272F82BC3AF}" type="slidenum">
              <a:rPr lang="tr-TR" smtClean="0"/>
              <a:t>‹#›</a:t>
            </a:fld>
            <a:endParaRPr lang="tr-TR"/>
          </a:p>
        </p:txBody>
      </p:sp>
    </p:spTree>
    <p:extLst>
      <p:ext uri="{BB962C8B-B14F-4D97-AF65-F5344CB8AC3E}">
        <p14:creationId xmlns:p14="http://schemas.microsoft.com/office/powerpoint/2010/main" val="144631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D13EF41-4312-4872-9EA3-EA3F5634C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C9106BC-BA03-478C-8EA5-E9076E4E1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2C0E12D-57D6-4DD2-AD7D-44EC4992F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EFF63-13D1-47C4-BAC9-4E847D868BE8}" type="datetimeFigureOut">
              <a:rPr lang="tr-TR" smtClean="0"/>
              <a:t>3.01.2022</a:t>
            </a:fld>
            <a:endParaRPr lang="tr-TR"/>
          </a:p>
        </p:txBody>
      </p:sp>
      <p:sp>
        <p:nvSpPr>
          <p:cNvPr id="5" name="Alt Bilgi Yer Tutucusu 4">
            <a:extLst>
              <a:ext uri="{FF2B5EF4-FFF2-40B4-BE49-F238E27FC236}">
                <a16:creationId xmlns:a16="http://schemas.microsoft.com/office/drawing/2014/main" id="{961F3275-CF07-41AE-9981-FE3146FFC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5030960-F13A-4885-9E3A-EC637CFEF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A6DFD-00BE-4DCD-829C-A272F82BC3AF}" type="slidenum">
              <a:rPr lang="tr-TR" smtClean="0"/>
              <a:t>‹#›</a:t>
            </a:fld>
            <a:endParaRPr lang="tr-TR"/>
          </a:p>
        </p:txBody>
      </p:sp>
    </p:spTree>
    <p:extLst>
      <p:ext uri="{BB962C8B-B14F-4D97-AF65-F5344CB8AC3E}">
        <p14:creationId xmlns:p14="http://schemas.microsoft.com/office/powerpoint/2010/main" val="2810725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0226E6-E410-4A10-9EA8-9A9D36985F87}"/>
              </a:ext>
            </a:extLst>
          </p:cNvPr>
          <p:cNvSpPr>
            <a:spLocks noGrp="1"/>
          </p:cNvSpPr>
          <p:nvPr>
            <p:ph type="ctrTitle"/>
          </p:nvPr>
        </p:nvSpPr>
        <p:spPr>
          <a:xfrm>
            <a:off x="1524000" y="1256570"/>
            <a:ext cx="9144000" cy="954107"/>
          </a:xfrm>
        </p:spPr>
        <p:txBody>
          <a:bodyPr/>
          <a:lstStyle/>
          <a:p>
            <a:r>
              <a:rPr lang="tr-TR" dirty="0"/>
              <a:t>A/B </a:t>
            </a:r>
            <a:r>
              <a:rPr lang="tr-TR" dirty="0" err="1"/>
              <a:t>Testing</a:t>
            </a:r>
            <a:r>
              <a:rPr lang="tr-TR" dirty="0"/>
              <a:t> </a:t>
            </a:r>
            <a:r>
              <a:rPr lang="tr-TR" dirty="0" err="1"/>
              <a:t>for</a:t>
            </a:r>
            <a:r>
              <a:rPr lang="tr-TR" dirty="0"/>
              <a:t> </a:t>
            </a:r>
            <a:r>
              <a:rPr lang="tr-TR" dirty="0" err="1"/>
              <a:t>Bidding</a:t>
            </a:r>
            <a:r>
              <a:rPr lang="tr-TR" dirty="0"/>
              <a:t> </a:t>
            </a:r>
            <a:r>
              <a:rPr lang="tr-TR" dirty="0" err="1"/>
              <a:t>Types</a:t>
            </a:r>
            <a:endParaRPr lang="tr-TR" dirty="0"/>
          </a:p>
        </p:txBody>
      </p:sp>
      <p:sp>
        <p:nvSpPr>
          <p:cNvPr id="4" name="Metin kutusu 3">
            <a:extLst>
              <a:ext uri="{FF2B5EF4-FFF2-40B4-BE49-F238E27FC236}">
                <a16:creationId xmlns:a16="http://schemas.microsoft.com/office/drawing/2014/main" id="{1CA47851-C482-4E66-B977-1C5ACD556AD1}"/>
              </a:ext>
            </a:extLst>
          </p:cNvPr>
          <p:cNvSpPr txBox="1"/>
          <p:nvPr/>
        </p:nvSpPr>
        <p:spPr>
          <a:xfrm>
            <a:off x="6801852" y="5309938"/>
            <a:ext cx="6095999" cy="954107"/>
          </a:xfrm>
          <a:prstGeom prst="rect">
            <a:avLst/>
          </a:prstGeom>
          <a:noFill/>
        </p:spPr>
        <p:txBody>
          <a:bodyPr wrap="square" rtlCol="0">
            <a:spAutoFit/>
          </a:bodyPr>
          <a:lstStyle/>
          <a:p>
            <a:pPr algn="ctr"/>
            <a:r>
              <a:rPr lang="tr-TR" sz="2800" dirty="0"/>
              <a:t>Mehmet Can Yıldırım </a:t>
            </a:r>
          </a:p>
          <a:p>
            <a:pPr algn="ctr"/>
            <a:r>
              <a:rPr lang="tr-TR" sz="2800" dirty="0"/>
              <a:t>Data </a:t>
            </a:r>
            <a:r>
              <a:rPr lang="tr-TR" sz="2800" dirty="0" err="1"/>
              <a:t>Scientist</a:t>
            </a:r>
            <a:r>
              <a:rPr lang="tr-TR" sz="2800" dirty="0"/>
              <a:t> – </a:t>
            </a:r>
            <a:r>
              <a:rPr lang="tr-TR" sz="2800" dirty="0" err="1"/>
              <a:t>Miuul</a:t>
            </a:r>
            <a:r>
              <a:rPr lang="tr-TR" sz="2800" dirty="0"/>
              <a:t> </a:t>
            </a:r>
          </a:p>
        </p:txBody>
      </p:sp>
      <p:pic>
        <p:nvPicPr>
          <p:cNvPr id="6" name="Resim 5">
            <a:extLst>
              <a:ext uri="{FF2B5EF4-FFF2-40B4-BE49-F238E27FC236}">
                <a16:creationId xmlns:a16="http://schemas.microsoft.com/office/drawing/2014/main" id="{F8C554E5-1F94-4544-AD96-56F2B02B8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
        <p:nvSpPr>
          <p:cNvPr id="7" name="Metin kutusu 6">
            <a:extLst>
              <a:ext uri="{FF2B5EF4-FFF2-40B4-BE49-F238E27FC236}">
                <a16:creationId xmlns:a16="http://schemas.microsoft.com/office/drawing/2014/main" id="{52ABFEC5-2CFB-456B-965A-8E7DA9EC9574}"/>
              </a:ext>
            </a:extLst>
          </p:cNvPr>
          <p:cNvSpPr txBox="1"/>
          <p:nvPr/>
        </p:nvSpPr>
        <p:spPr>
          <a:xfrm>
            <a:off x="10282989" y="363122"/>
            <a:ext cx="1668379" cy="461665"/>
          </a:xfrm>
          <a:prstGeom prst="rect">
            <a:avLst/>
          </a:prstGeom>
          <a:noFill/>
        </p:spPr>
        <p:txBody>
          <a:bodyPr wrap="square" rtlCol="0">
            <a:spAutoFit/>
          </a:bodyPr>
          <a:lstStyle/>
          <a:p>
            <a:r>
              <a:rPr lang="tr-TR" sz="2400" dirty="0"/>
              <a:t>03.01.2022</a:t>
            </a:r>
          </a:p>
        </p:txBody>
      </p:sp>
      <p:pic>
        <p:nvPicPr>
          <p:cNvPr id="9" name="Resim 8">
            <a:extLst>
              <a:ext uri="{FF2B5EF4-FFF2-40B4-BE49-F238E27FC236}">
                <a16:creationId xmlns:a16="http://schemas.microsoft.com/office/drawing/2014/main" id="{28102FC5-0FFA-4FE2-B63C-8E97C9C23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356" y="2258637"/>
            <a:ext cx="4585288" cy="3051301"/>
          </a:xfrm>
          <a:prstGeom prst="rect">
            <a:avLst/>
          </a:prstGeom>
        </p:spPr>
      </p:pic>
    </p:spTree>
    <p:extLst>
      <p:ext uri="{BB962C8B-B14F-4D97-AF65-F5344CB8AC3E}">
        <p14:creationId xmlns:p14="http://schemas.microsoft.com/office/powerpoint/2010/main" val="6047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4351338"/>
          </a:xfrm>
        </p:spPr>
        <p:txBody>
          <a:bodyPr>
            <a:normAutofit/>
          </a:bodyPr>
          <a:lstStyle/>
          <a:p>
            <a:pPr marL="0" indent="0">
              <a:buNone/>
            </a:pPr>
            <a:r>
              <a:rPr lang="tr-TR" sz="3200" b="1" dirty="0"/>
              <a:t>A/B Testi Uygulanması:</a:t>
            </a:r>
            <a:r>
              <a:rPr lang="tr-TR" sz="2400" b="1" dirty="0"/>
              <a:t> </a:t>
            </a:r>
          </a:p>
          <a:p>
            <a:pPr marL="0" indent="0">
              <a:buNone/>
            </a:pPr>
            <a:r>
              <a:rPr lang="tr-TR" sz="2400" dirty="0" err="1"/>
              <a:t>Varyans</a:t>
            </a:r>
            <a:r>
              <a:rPr lang="tr-TR" sz="2400" dirty="0"/>
              <a:t> Homojenliği Varsayımı için hipotezimizi kuralım.</a:t>
            </a:r>
          </a:p>
          <a:p>
            <a:r>
              <a:rPr lang="tr-TR" sz="2400" dirty="0"/>
              <a:t>H0: </a:t>
            </a:r>
            <a:r>
              <a:rPr lang="tr-TR" sz="2400" dirty="0" err="1"/>
              <a:t>Varyans</a:t>
            </a:r>
            <a:r>
              <a:rPr lang="tr-TR" sz="2400" dirty="0"/>
              <a:t> homojenliği varsayımı sağlanmaktadır.</a:t>
            </a:r>
          </a:p>
          <a:p>
            <a:r>
              <a:rPr lang="tr-TR" sz="2400" dirty="0"/>
              <a:t>H1: </a:t>
            </a:r>
            <a:r>
              <a:rPr lang="tr-TR" sz="2400" dirty="0" err="1"/>
              <a:t>Varyans</a:t>
            </a:r>
            <a:r>
              <a:rPr lang="tr-TR" sz="2400" dirty="0"/>
              <a:t> homojenliği varsayımı sağlanmamaktadır.</a:t>
            </a:r>
          </a:p>
          <a:p>
            <a:pPr marL="0" indent="0">
              <a:buNone/>
            </a:pPr>
            <a:endParaRPr lang="tr-TR" sz="2400" dirty="0"/>
          </a:p>
          <a:p>
            <a:pPr marL="0" indent="0">
              <a:buNone/>
            </a:pPr>
            <a:r>
              <a:rPr lang="tr-TR" sz="2400" dirty="0"/>
              <a:t>İki farklı teklif verme seçeneğinin satın almalar özelinde </a:t>
            </a:r>
            <a:r>
              <a:rPr lang="tr-TR" sz="2400" dirty="0" err="1"/>
              <a:t>varyans</a:t>
            </a:r>
            <a:r>
              <a:rPr lang="tr-TR" sz="2400" dirty="0"/>
              <a:t> homojenliği varsayımı için </a:t>
            </a:r>
            <a:r>
              <a:rPr lang="tr-TR" sz="2400" dirty="0" err="1"/>
              <a:t>levene</a:t>
            </a:r>
            <a:r>
              <a:rPr lang="tr-TR" sz="2400" dirty="0"/>
              <a:t> testi yapıldı. Yapılan test sonucu p-</a:t>
            </a:r>
            <a:r>
              <a:rPr lang="tr-TR" sz="2400" dirty="0" err="1"/>
              <a:t>value</a:t>
            </a:r>
            <a:r>
              <a:rPr lang="tr-TR" sz="2400" dirty="0"/>
              <a:t> değerimiz 0.1083 çıktı. Bu da demektir ki alfa parametremiz p-</a:t>
            </a:r>
            <a:r>
              <a:rPr lang="tr-TR" sz="2400" dirty="0" err="1"/>
              <a:t>value’den</a:t>
            </a:r>
            <a:r>
              <a:rPr lang="tr-TR" sz="2400" dirty="0"/>
              <a:t> daha büyük. Yani H0 hipotezimiz reddedilemedi ve </a:t>
            </a:r>
            <a:r>
              <a:rPr lang="tr-TR" sz="2400" dirty="0" err="1"/>
              <a:t>Varyans</a:t>
            </a:r>
            <a:r>
              <a:rPr lang="tr-TR" sz="2400" dirty="0"/>
              <a:t> homojenliği varsayımı kabul edildi.</a:t>
            </a:r>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251711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5132171"/>
          </a:xfrm>
        </p:spPr>
        <p:txBody>
          <a:bodyPr>
            <a:normAutofit/>
          </a:bodyPr>
          <a:lstStyle/>
          <a:p>
            <a:pPr marL="0" indent="0">
              <a:buNone/>
            </a:pPr>
            <a:r>
              <a:rPr lang="tr-TR" sz="3200" b="1" dirty="0"/>
              <a:t>A/B Testi Uygulanması:</a:t>
            </a:r>
            <a:r>
              <a:rPr lang="tr-TR" sz="2400" b="1" dirty="0"/>
              <a:t> </a:t>
            </a:r>
          </a:p>
          <a:p>
            <a:pPr marL="0" indent="0">
              <a:buNone/>
            </a:pPr>
            <a:r>
              <a:rPr lang="tr-TR" sz="2400" dirty="0"/>
              <a:t>Varsayımlar sağlandığı için şimdi sıra bağımsız iki örneklem t testi (Parametrik testi) uygulayabiliriz.</a:t>
            </a:r>
          </a:p>
          <a:p>
            <a:pPr marL="0" indent="0">
              <a:buNone/>
            </a:pPr>
            <a:r>
              <a:rPr lang="tr-TR" sz="2400" dirty="0"/>
              <a:t>Hipotezim;</a:t>
            </a:r>
          </a:p>
          <a:p>
            <a:pPr marL="0" indent="0">
              <a:buNone/>
            </a:pPr>
            <a:r>
              <a:rPr lang="tr-TR" sz="2400" dirty="0"/>
              <a:t>Oluşturulan 2 farklı teklif sisteminin ortalama satın almalar arasında istatistiksel olarak anlamlı bir fark var mıdır yoksa yok mudur ?</a:t>
            </a:r>
          </a:p>
          <a:p>
            <a:pPr marL="0" indent="0">
              <a:buNone/>
            </a:pPr>
            <a:r>
              <a:rPr lang="tr-TR" sz="2400" dirty="0"/>
              <a:t>H0: Yoktur.</a:t>
            </a:r>
          </a:p>
          <a:p>
            <a:pPr marL="0" indent="0">
              <a:buNone/>
            </a:pPr>
            <a:r>
              <a:rPr lang="tr-TR" sz="2400" dirty="0"/>
              <a:t>H1: Vardır.</a:t>
            </a:r>
          </a:p>
          <a:p>
            <a:pPr marL="0" indent="0">
              <a:buNone/>
            </a:pPr>
            <a:r>
              <a:rPr lang="tr-TR" sz="2400" dirty="0"/>
              <a:t>Bu hipotez için uygulanan test iki örneklem t testidir ve sonuçta p-</a:t>
            </a:r>
            <a:r>
              <a:rPr lang="tr-TR" sz="2400" dirty="0" err="1"/>
              <a:t>value</a:t>
            </a:r>
            <a:r>
              <a:rPr lang="tr-TR" sz="2400" dirty="0"/>
              <a:t> değerim 0.3493 olarak çıktı. Bu da demektir ki H0 reddedilemedi. Yani iki teklif sisteminin ortalama satın almalar arasında istatistiksel olarak anlamlı bir fark yoktur.</a:t>
            </a:r>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328555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5344822"/>
          </a:xfrm>
        </p:spPr>
        <p:txBody>
          <a:bodyPr>
            <a:normAutofit lnSpcReduction="10000"/>
          </a:bodyPr>
          <a:lstStyle/>
          <a:p>
            <a:pPr marL="0" indent="0">
              <a:buNone/>
            </a:pPr>
            <a:r>
              <a:rPr lang="tr-TR" sz="3500" b="1" dirty="0"/>
              <a:t>Öneriler:</a:t>
            </a:r>
          </a:p>
          <a:p>
            <a:pPr marL="0" indent="0">
              <a:buNone/>
            </a:pPr>
            <a:r>
              <a:rPr lang="tr-TR" sz="2600" dirty="0"/>
              <a:t>Bir data </a:t>
            </a:r>
            <a:r>
              <a:rPr lang="tr-TR" sz="2600" dirty="0" err="1"/>
              <a:t>scientist</a:t>
            </a:r>
            <a:r>
              <a:rPr lang="tr-TR" sz="2600" dirty="0"/>
              <a:t> olarak A/B testini tamamladık. Gelelim verilebilecek önerilere. </a:t>
            </a:r>
          </a:p>
          <a:p>
            <a:pPr marL="0" indent="0">
              <a:buNone/>
            </a:pPr>
            <a:r>
              <a:rPr lang="tr-TR" sz="2600" dirty="0"/>
              <a:t>Öncelikle çıkarımımızı bir daha dile getirelim, iki teklif sistemi arasında istatistiksel olarak anlamlı bir fark yoktur. Peki o zaman bu kadar hazırlanan teklif yöntemi boşa mı tasarlandı ? </a:t>
            </a:r>
          </a:p>
          <a:p>
            <a:pPr marL="0" indent="0">
              <a:buNone/>
            </a:pPr>
            <a:r>
              <a:rPr lang="tr-TR" sz="2400" dirty="0"/>
              <a:t>Tabi ki hemen bu şekilde yorumlayamayız. Çünkü </a:t>
            </a:r>
            <a:r>
              <a:rPr lang="tr-TR" sz="2400" dirty="0" err="1"/>
              <a:t>verisetimize</a:t>
            </a:r>
            <a:r>
              <a:rPr lang="tr-TR" sz="2400" dirty="0"/>
              <a:t> baktığımız zaman 40 </a:t>
            </a:r>
            <a:r>
              <a:rPr lang="tr-TR" sz="2400" dirty="0" err="1"/>
              <a:t>gözlemlik</a:t>
            </a:r>
            <a:r>
              <a:rPr lang="tr-TR" sz="2400" dirty="0"/>
              <a:t> bir inceleme söz konusu. Yapılan bu 40 gözlem ile incelemenin hangi koşullarda, hangi zaman diliminde yapıldığı, sonuçları değerlendirirken oldukça önemli olacaktır.</a:t>
            </a:r>
          </a:p>
          <a:p>
            <a:pPr marL="0" indent="0">
              <a:buNone/>
            </a:pPr>
            <a:r>
              <a:rPr lang="tr-TR" sz="2400" dirty="0"/>
              <a:t>Ayrıca 40 gözlemle yapılan bu inceleme oldukça az gözlem sayısından oluşmaktadır. Belki son gözlemlere yaklaşıldığında faydalı olacağı düşünülen bir örüntü yakalanabilir, ve eğer bu varsayımı göz önünde bulundurmadan değerlendirmemizi yaparak yeni teklif sunma yöntemini iptal edersek buradan bir fayda sağlayamayız. Bu yüzden daha fazla sayıda gözlem yapmak önerilebilir.</a:t>
            </a:r>
            <a:endParaRPr lang="tr-TR" dirty="0"/>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363266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294B6357-9CBE-4BDA-A0D8-B18956C5E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432"/>
            <a:ext cx="12192001" cy="6850568"/>
          </a:xfrm>
        </p:spPr>
      </p:pic>
    </p:spTree>
    <p:extLst>
      <p:ext uri="{BB962C8B-B14F-4D97-AF65-F5344CB8AC3E}">
        <p14:creationId xmlns:p14="http://schemas.microsoft.com/office/powerpoint/2010/main" val="321933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4351338"/>
          </a:xfrm>
        </p:spPr>
        <p:txBody>
          <a:bodyPr>
            <a:normAutofit/>
          </a:bodyPr>
          <a:lstStyle/>
          <a:p>
            <a:pPr marL="0" indent="0">
              <a:buNone/>
            </a:pPr>
            <a:r>
              <a:rPr lang="tr-TR" sz="3200" b="1" dirty="0"/>
              <a:t>İş Problemi:</a:t>
            </a:r>
          </a:p>
          <a:p>
            <a:pPr marL="0" indent="0">
              <a:buNone/>
            </a:pPr>
            <a:r>
              <a:rPr lang="tr-TR" sz="2400" dirty="0"/>
              <a:t>- </a:t>
            </a:r>
            <a:r>
              <a:rPr lang="en-US" sz="2400" dirty="0"/>
              <a:t>Facebook, '</a:t>
            </a:r>
            <a:r>
              <a:rPr lang="en-US" sz="2400" dirty="0" err="1"/>
              <a:t>maksimum</a:t>
            </a:r>
            <a:r>
              <a:rPr lang="en-US" sz="2400" dirty="0"/>
              <a:t> </a:t>
            </a:r>
            <a:r>
              <a:rPr lang="tr-TR" sz="2400" dirty="0" err="1"/>
              <a:t>bidding</a:t>
            </a:r>
            <a:r>
              <a:rPr lang="en-US" sz="2400" dirty="0"/>
              <a:t>' </a:t>
            </a:r>
            <a:r>
              <a:rPr lang="en-US" sz="2400" dirty="0" err="1"/>
              <a:t>olarak</a:t>
            </a:r>
            <a:r>
              <a:rPr lang="en-US" sz="2400" dirty="0"/>
              <a:t> </a:t>
            </a:r>
            <a:r>
              <a:rPr lang="en-US" sz="2400" dirty="0" err="1"/>
              <a:t>adlandırılan</a:t>
            </a:r>
            <a:r>
              <a:rPr lang="en-US" sz="2400" dirty="0"/>
              <a:t> </a:t>
            </a:r>
            <a:r>
              <a:rPr lang="en-US" sz="2400" dirty="0" err="1"/>
              <a:t>mevcut</a:t>
            </a:r>
            <a:r>
              <a:rPr lang="en-US" sz="2400" dirty="0"/>
              <a:t> </a:t>
            </a:r>
            <a:r>
              <a:rPr lang="en-US" sz="2400" dirty="0" err="1"/>
              <a:t>teklif</a:t>
            </a:r>
            <a:r>
              <a:rPr lang="en-US" sz="2400" dirty="0"/>
              <a:t> </a:t>
            </a:r>
            <a:r>
              <a:rPr lang="en-US" sz="2400" dirty="0" err="1"/>
              <a:t>türüne</a:t>
            </a:r>
            <a:r>
              <a:rPr lang="en-US" sz="2400" dirty="0"/>
              <a:t> </a:t>
            </a:r>
            <a:r>
              <a:rPr lang="en-US" sz="2400" dirty="0" err="1"/>
              <a:t>alternatif</a:t>
            </a:r>
            <a:r>
              <a:rPr lang="en-US" sz="2400" dirty="0"/>
              <a:t> </a:t>
            </a:r>
            <a:r>
              <a:rPr lang="en-US" sz="2400" dirty="0" err="1"/>
              <a:t>olarak</a:t>
            </a:r>
            <a:r>
              <a:rPr lang="en-US" sz="2400" dirty="0"/>
              <a:t> yeni </a:t>
            </a:r>
            <a:r>
              <a:rPr lang="en-US" sz="2400" dirty="0" err="1"/>
              <a:t>bir</a:t>
            </a:r>
            <a:r>
              <a:rPr lang="en-US" sz="2400" dirty="0"/>
              <a:t> </a:t>
            </a:r>
            <a:r>
              <a:rPr lang="en-US" sz="2400" dirty="0" err="1"/>
              <a:t>teklif</a:t>
            </a:r>
            <a:r>
              <a:rPr lang="en-US" sz="2400" dirty="0"/>
              <a:t> </a:t>
            </a:r>
            <a:r>
              <a:rPr lang="en-US" sz="2400" dirty="0" err="1"/>
              <a:t>türü</a:t>
            </a:r>
            <a:r>
              <a:rPr lang="en-US" sz="2400" dirty="0"/>
              <a:t> </a:t>
            </a:r>
            <a:r>
              <a:rPr lang="en-US" sz="2400" dirty="0" err="1"/>
              <a:t>olan</a:t>
            </a:r>
            <a:r>
              <a:rPr lang="en-US" sz="2400" dirty="0"/>
              <a:t> '</a:t>
            </a:r>
            <a:r>
              <a:rPr lang="en-US" sz="2400" dirty="0" err="1"/>
              <a:t>ortalama</a:t>
            </a:r>
            <a:r>
              <a:rPr lang="en-US" sz="2400" dirty="0"/>
              <a:t> </a:t>
            </a:r>
            <a:r>
              <a:rPr lang="tr-TR" sz="2400" dirty="0" err="1"/>
              <a:t>bidding</a:t>
            </a:r>
            <a:r>
              <a:rPr lang="en-US" sz="2400" dirty="0"/>
              <a:t>’</a:t>
            </a:r>
            <a:r>
              <a:rPr lang="tr-TR" sz="2400" dirty="0"/>
              <a:t>i</a:t>
            </a:r>
            <a:r>
              <a:rPr lang="en-US" sz="2400" dirty="0"/>
              <a:t> </a:t>
            </a:r>
            <a:r>
              <a:rPr lang="en-US" sz="2400" dirty="0" err="1"/>
              <a:t>tanıttı</a:t>
            </a:r>
            <a:r>
              <a:rPr lang="en-US" sz="2400" dirty="0"/>
              <a:t>.</a:t>
            </a:r>
            <a:endParaRPr lang="tr-TR" sz="3200" dirty="0"/>
          </a:p>
          <a:p>
            <a:pPr marL="0" indent="0">
              <a:buNone/>
            </a:pPr>
            <a:r>
              <a:rPr lang="tr-TR" sz="2400" dirty="0"/>
              <a:t>- Müşterilerimizden biri bu yeni özelliği test etmek istediğini ancak bu yeni teklif seçeneğinin değişikliğe değip değmeyeceğini anlamak istediğini ancak nasıl yapılacağını bilmediğini bildirdi.</a:t>
            </a:r>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165157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9FD0AF-5159-4E01-AFD6-85FD4712E38C}"/>
              </a:ext>
            </a:extLst>
          </p:cNvPr>
          <p:cNvSpPr>
            <a:spLocks noGrp="1"/>
          </p:cNvSpPr>
          <p:nvPr>
            <p:ph idx="1"/>
          </p:nvPr>
        </p:nvSpPr>
        <p:spPr>
          <a:xfrm>
            <a:off x="1251284" y="1251284"/>
            <a:ext cx="10515600" cy="4351338"/>
          </a:xfrm>
        </p:spPr>
        <p:txBody>
          <a:bodyPr/>
          <a:lstStyle/>
          <a:p>
            <a:pPr marL="0" indent="0">
              <a:buNone/>
            </a:pPr>
            <a:r>
              <a:rPr lang="tr-TR" sz="3200" b="1" dirty="0"/>
              <a:t>Çözüm Önerisi:</a:t>
            </a:r>
            <a:endParaRPr lang="tr-TR" sz="2400" dirty="0"/>
          </a:p>
          <a:p>
            <a:pPr>
              <a:buFontTx/>
              <a:buChar char="-"/>
            </a:pPr>
            <a:r>
              <a:rPr lang="tr-TR" sz="2400" dirty="0"/>
              <a:t>Ünlü iş adamı, CEO, kral Vahit Keskin dedi ki, ‘gel </a:t>
            </a:r>
            <a:r>
              <a:rPr lang="tr-TR" sz="2400" dirty="0" err="1"/>
              <a:t>karşim</a:t>
            </a:r>
            <a:r>
              <a:rPr lang="tr-TR" sz="2400" dirty="0"/>
              <a:t>, hallederiz’.</a:t>
            </a:r>
          </a:p>
          <a:p>
            <a:pPr>
              <a:buFontTx/>
              <a:buChar char="-"/>
            </a:pPr>
            <a:r>
              <a:rPr lang="tr-TR" sz="2400" dirty="0"/>
              <a:t>Daha sonra, A/B testi yapılmasının gerektiğini, ve bu işi </a:t>
            </a:r>
            <a:r>
              <a:rPr lang="tr-TR" sz="2400" dirty="0" err="1"/>
              <a:t>Miuul’un</a:t>
            </a:r>
            <a:r>
              <a:rPr lang="tr-TR" sz="2400" dirty="0"/>
              <a:t> mükemmel ‘Data </a:t>
            </a:r>
            <a:r>
              <a:rPr lang="tr-TR" sz="2400" dirty="0" err="1"/>
              <a:t>Scientist’lerinin</a:t>
            </a:r>
            <a:r>
              <a:rPr lang="tr-TR" sz="2400" dirty="0"/>
              <a:t> yapabileceğini iletti.</a:t>
            </a:r>
            <a:endParaRPr lang="tr-TR" dirty="0"/>
          </a:p>
          <a:p>
            <a:pPr marL="0" indent="0">
              <a:buNone/>
            </a:pPr>
            <a:endParaRPr lang="tr-TR" dirty="0"/>
          </a:p>
        </p:txBody>
      </p:sp>
      <p:pic>
        <p:nvPicPr>
          <p:cNvPr id="5" name="Resim 4">
            <a:extLst>
              <a:ext uri="{FF2B5EF4-FFF2-40B4-BE49-F238E27FC236}">
                <a16:creationId xmlns:a16="http://schemas.microsoft.com/office/drawing/2014/main" id="{15BFD551-4B70-40EA-821A-85B02E52E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290678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B12625-8DB7-4C5F-B1DB-295A3AD79059}"/>
              </a:ext>
            </a:extLst>
          </p:cNvPr>
          <p:cNvSpPr>
            <a:spLocks noGrp="1"/>
          </p:cNvSpPr>
          <p:nvPr>
            <p:ph idx="1"/>
          </p:nvPr>
        </p:nvSpPr>
        <p:spPr>
          <a:xfrm>
            <a:off x="1251284" y="1251284"/>
            <a:ext cx="10515600" cy="5232902"/>
          </a:xfrm>
        </p:spPr>
        <p:txBody>
          <a:bodyPr>
            <a:normAutofit lnSpcReduction="10000"/>
          </a:bodyPr>
          <a:lstStyle/>
          <a:p>
            <a:pPr marL="0" indent="0">
              <a:buNone/>
            </a:pPr>
            <a:r>
              <a:rPr lang="tr-TR" sz="3200" b="1" dirty="0"/>
              <a:t>Veri Seti:</a:t>
            </a:r>
            <a:endParaRPr lang="tr-TR" sz="2400" dirty="0"/>
          </a:p>
          <a:p>
            <a:pPr marL="0" indent="0">
              <a:buNone/>
            </a:pPr>
            <a:r>
              <a:rPr lang="tr-TR" sz="2400" dirty="0"/>
              <a:t>Müşterimiz kendi sitesindeki kullanıcıların gördükleri ve tıkladıkları reklam sayılarının bilgilerinin yanı sıra bu tıklamalardan yapmış olduğu satın alımları ve devamında da kazançlarını belirtmiş. </a:t>
            </a:r>
          </a:p>
          <a:p>
            <a:pPr marL="0" indent="0">
              <a:buNone/>
            </a:pPr>
            <a:r>
              <a:rPr lang="tr-TR" sz="2400" dirty="0"/>
              <a:t>Aynı zamanda müşterinin oluşturduğu veri setinde 2 farklı teklif seçeneği için 40’ar gözlem bulunmaktadır.</a:t>
            </a:r>
          </a:p>
          <a:p>
            <a:pPr marL="0" indent="0">
              <a:buNone/>
            </a:pPr>
            <a:r>
              <a:rPr lang="tr-TR" sz="2400" dirty="0"/>
              <a:t>Maximum </a:t>
            </a:r>
            <a:r>
              <a:rPr lang="tr-TR" sz="2400" dirty="0" err="1"/>
              <a:t>Bidding</a:t>
            </a:r>
            <a:r>
              <a:rPr lang="tr-TR" sz="2400" dirty="0"/>
              <a:t> = Control isimli veri seti.</a:t>
            </a:r>
          </a:p>
          <a:p>
            <a:pPr marL="0" indent="0">
              <a:buNone/>
            </a:pPr>
            <a:r>
              <a:rPr lang="tr-TR" sz="2400" dirty="0" err="1"/>
              <a:t>Average</a:t>
            </a:r>
            <a:r>
              <a:rPr lang="tr-TR" sz="2400" dirty="0"/>
              <a:t> </a:t>
            </a:r>
            <a:r>
              <a:rPr lang="tr-TR" sz="2400" dirty="0" err="1"/>
              <a:t>Bidding</a:t>
            </a:r>
            <a:r>
              <a:rPr lang="tr-TR" sz="2400" dirty="0"/>
              <a:t> = Test isimli veri seti.</a:t>
            </a:r>
          </a:p>
          <a:p>
            <a:pPr marL="0" indent="0">
              <a:buNone/>
            </a:pPr>
            <a:endParaRPr lang="tr-TR" sz="800" b="1" dirty="0"/>
          </a:p>
          <a:p>
            <a:pPr marL="0" indent="0">
              <a:buNone/>
            </a:pPr>
            <a:r>
              <a:rPr lang="tr-TR" sz="2400" b="1" dirty="0" err="1"/>
              <a:t>Impression</a:t>
            </a:r>
            <a:r>
              <a:rPr lang="tr-TR" sz="2400" b="1" dirty="0"/>
              <a:t> – Reklam Görüntüleme Sayısı</a:t>
            </a:r>
          </a:p>
          <a:p>
            <a:pPr marL="0" indent="0">
              <a:buNone/>
            </a:pPr>
            <a:r>
              <a:rPr lang="tr-TR" sz="2400" b="1" dirty="0" err="1"/>
              <a:t>Click</a:t>
            </a:r>
            <a:r>
              <a:rPr lang="tr-TR" sz="2400" b="1" dirty="0"/>
              <a:t> – Görüntülenen Reklamlara Tıklanma Sayısı</a:t>
            </a:r>
          </a:p>
          <a:p>
            <a:pPr marL="0" indent="0">
              <a:buNone/>
            </a:pPr>
            <a:r>
              <a:rPr lang="tr-TR" sz="2400" b="1" dirty="0" err="1"/>
              <a:t>Purchase</a:t>
            </a:r>
            <a:r>
              <a:rPr lang="tr-TR" sz="2400" b="1" dirty="0"/>
              <a:t> – Satın Alınan Ürün Sayısı</a:t>
            </a:r>
          </a:p>
          <a:p>
            <a:pPr marL="0" indent="0">
              <a:buNone/>
            </a:pPr>
            <a:r>
              <a:rPr lang="tr-TR" sz="2400" b="1" dirty="0" err="1"/>
              <a:t>Earning</a:t>
            </a:r>
            <a:r>
              <a:rPr lang="tr-TR" sz="2400" b="1" dirty="0"/>
              <a:t> – Satın Alınan Ürünlerden Elde Edilen Kazanç</a:t>
            </a:r>
            <a:endParaRPr lang="tr-TR" sz="3200" b="1" dirty="0"/>
          </a:p>
        </p:txBody>
      </p:sp>
      <p:pic>
        <p:nvPicPr>
          <p:cNvPr id="5" name="Resim 4">
            <a:extLst>
              <a:ext uri="{FF2B5EF4-FFF2-40B4-BE49-F238E27FC236}">
                <a16:creationId xmlns:a16="http://schemas.microsoft.com/office/drawing/2014/main" id="{C7F7CB60-4938-41F0-A7DF-02570E291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19369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28DC9C-1002-413C-A33F-5D1E7A61E3CB}"/>
              </a:ext>
            </a:extLst>
          </p:cNvPr>
          <p:cNvSpPr>
            <a:spLocks noGrp="1"/>
          </p:cNvSpPr>
          <p:nvPr>
            <p:ph idx="1"/>
          </p:nvPr>
        </p:nvSpPr>
        <p:spPr>
          <a:xfrm>
            <a:off x="1251284" y="1247357"/>
            <a:ext cx="10515600" cy="4351338"/>
          </a:xfrm>
        </p:spPr>
        <p:txBody>
          <a:bodyPr>
            <a:normAutofit/>
          </a:bodyPr>
          <a:lstStyle/>
          <a:p>
            <a:pPr marL="0" indent="0">
              <a:buNone/>
            </a:pPr>
            <a:r>
              <a:rPr lang="tr-TR" sz="3200" b="1" dirty="0"/>
              <a:t>A/B Testi Uygulanması:</a:t>
            </a:r>
            <a:r>
              <a:rPr lang="tr-TR" sz="2400" b="1" dirty="0"/>
              <a:t> </a:t>
            </a:r>
          </a:p>
          <a:p>
            <a:pPr marL="0" indent="0">
              <a:buNone/>
            </a:pPr>
            <a:r>
              <a:rPr lang="tr-TR" sz="2400" dirty="0"/>
              <a:t>İlk olarak 2 farklı teklif verme seçeneği arasında gözle görülen bir fark var mı buna bakalım.</a:t>
            </a:r>
          </a:p>
        </p:txBody>
      </p:sp>
      <p:pic>
        <p:nvPicPr>
          <p:cNvPr id="5" name="Resim 4">
            <a:extLst>
              <a:ext uri="{FF2B5EF4-FFF2-40B4-BE49-F238E27FC236}">
                <a16:creationId xmlns:a16="http://schemas.microsoft.com/office/drawing/2014/main" id="{FAB4A76C-2F41-42B2-BA58-65122CF08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graphicFrame>
        <p:nvGraphicFramePr>
          <p:cNvPr id="8" name="Tablo 8">
            <a:extLst>
              <a:ext uri="{FF2B5EF4-FFF2-40B4-BE49-F238E27FC236}">
                <a16:creationId xmlns:a16="http://schemas.microsoft.com/office/drawing/2014/main" id="{F210EE29-8654-477C-99B5-439ED52E8F85}"/>
              </a:ext>
            </a:extLst>
          </p:cNvPr>
          <p:cNvGraphicFramePr>
            <a:graphicFrameLocks noGrp="1"/>
          </p:cNvGraphicFramePr>
          <p:nvPr>
            <p:extLst>
              <p:ext uri="{D42A27DB-BD31-4B8C-83A1-F6EECF244321}">
                <p14:modId xmlns:p14="http://schemas.microsoft.com/office/powerpoint/2010/main" val="1957856313"/>
              </p:ext>
            </p:extLst>
          </p:nvPr>
        </p:nvGraphicFramePr>
        <p:xfrm>
          <a:off x="1711156" y="3022725"/>
          <a:ext cx="9229560" cy="2575970"/>
        </p:xfrm>
        <a:graphic>
          <a:graphicData uri="http://schemas.openxmlformats.org/drawingml/2006/table">
            <a:tbl>
              <a:tblPr firstRow="1" bandRow="1">
                <a:tableStyleId>{5C22544A-7EE6-4342-B048-85BDC9FD1C3A}</a:tableStyleId>
              </a:tblPr>
              <a:tblGrid>
                <a:gridCol w="1391653">
                  <a:extLst>
                    <a:ext uri="{9D8B030D-6E8A-4147-A177-3AD203B41FA5}">
                      <a16:colId xmlns:a16="http://schemas.microsoft.com/office/drawing/2014/main" val="2758635284"/>
                    </a:ext>
                  </a:extLst>
                </a:gridCol>
                <a:gridCol w="2053389">
                  <a:extLst>
                    <a:ext uri="{9D8B030D-6E8A-4147-A177-3AD203B41FA5}">
                      <a16:colId xmlns:a16="http://schemas.microsoft.com/office/drawing/2014/main" val="2968308959"/>
                    </a:ext>
                  </a:extLst>
                </a:gridCol>
                <a:gridCol w="1860884">
                  <a:extLst>
                    <a:ext uri="{9D8B030D-6E8A-4147-A177-3AD203B41FA5}">
                      <a16:colId xmlns:a16="http://schemas.microsoft.com/office/drawing/2014/main" val="1087459741"/>
                    </a:ext>
                  </a:extLst>
                </a:gridCol>
                <a:gridCol w="3923634">
                  <a:extLst>
                    <a:ext uri="{9D8B030D-6E8A-4147-A177-3AD203B41FA5}">
                      <a16:colId xmlns:a16="http://schemas.microsoft.com/office/drawing/2014/main" val="3425016033"/>
                    </a:ext>
                  </a:extLst>
                </a:gridCol>
              </a:tblGrid>
              <a:tr h="515194">
                <a:tc>
                  <a:txBody>
                    <a:bodyPr/>
                    <a:lstStyle/>
                    <a:p>
                      <a:r>
                        <a:rPr lang="tr-TR" dirty="0"/>
                        <a:t>Toplam</a:t>
                      </a:r>
                    </a:p>
                  </a:txBody>
                  <a:tcPr/>
                </a:tc>
                <a:tc>
                  <a:txBody>
                    <a:bodyPr/>
                    <a:lstStyle/>
                    <a:p>
                      <a:r>
                        <a:rPr lang="tr-TR" dirty="0"/>
                        <a:t>Maximum </a:t>
                      </a:r>
                      <a:r>
                        <a:rPr lang="tr-TR" dirty="0" err="1"/>
                        <a:t>Bidding</a:t>
                      </a:r>
                      <a:endParaRPr lang="tr-TR" dirty="0"/>
                    </a:p>
                  </a:txBody>
                  <a:tcPr/>
                </a:tc>
                <a:tc>
                  <a:txBody>
                    <a:bodyPr/>
                    <a:lstStyle/>
                    <a:p>
                      <a:r>
                        <a:rPr lang="tr-TR" dirty="0" err="1"/>
                        <a:t>Average</a:t>
                      </a:r>
                      <a:r>
                        <a:rPr lang="tr-TR" dirty="0"/>
                        <a:t> </a:t>
                      </a:r>
                      <a:r>
                        <a:rPr lang="tr-TR" dirty="0" err="1"/>
                        <a:t>Bidding</a:t>
                      </a:r>
                      <a:endParaRPr lang="tr-TR" dirty="0"/>
                    </a:p>
                  </a:txBody>
                  <a:tcPr/>
                </a:tc>
                <a:tc>
                  <a:txBody>
                    <a:bodyPr/>
                    <a:lstStyle/>
                    <a:p>
                      <a:r>
                        <a:rPr lang="tr-TR" dirty="0"/>
                        <a:t>Fark(</a:t>
                      </a:r>
                      <a:r>
                        <a:rPr lang="tr-TR" dirty="0" err="1"/>
                        <a:t>Average</a:t>
                      </a:r>
                      <a:r>
                        <a:rPr lang="tr-TR" dirty="0"/>
                        <a:t> - Maximum)</a:t>
                      </a:r>
                    </a:p>
                  </a:txBody>
                  <a:tcPr/>
                </a:tc>
                <a:extLst>
                  <a:ext uri="{0D108BD9-81ED-4DB2-BD59-A6C34878D82A}">
                    <a16:rowId xmlns:a16="http://schemas.microsoft.com/office/drawing/2014/main" val="1322488357"/>
                  </a:ext>
                </a:extLst>
              </a:tr>
              <a:tr h="515194">
                <a:tc>
                  <a:txBody>
                    <a:bodyPr/>
                    <a:lstStyle/>
                    <a:p>
                      <a:r>
                        <a:rPr lang="tr-TR" dirty="0" err="1"/>
                        <a:t>Impression</a:t>
                      </a:r>
                      <a:endParaRPr lang="tr-TR" dirty="0"/>
                    </a:p>
                  </a:txBody>
                  <a:tcPr/>
                </a:tc>
                <a:tc>
                  <a:txBody>
                    <a:bodyPr/>
                    <a:lstStyle/>
                    <a:p>
                      <a:r>
                        <a:rPr lang="tr-TR" sz="1800" kern="1200" dirty="0">
                          <a:solidFill>
                            <a:schemeClr val="dk1"/>
                          </a:solidFill>
                          <a:effectLst/>
                          <a:latin typeface="+mn-lt"/>
                          <a:ea typeface="+mn-ea"/>
                          <a:cs typeface="+mn-cs"/>
                        </a:rPr>
                        <a:t>4068457.96270</a:t>
                      </a:r>
                      <a:endParaRPr lang="tr-TR" dirty="0"/>
                    </a:p>
                  </a:txBody>
                  <a:tcPr/>
                </a:tc>
                <a:tc>
                  <a:txBody>
                    <a:bodyPr/>
                    <a:lstStyle/>
                    <a:p>
                      <a:r>
                        <a:rPr lang="tr-TR" sz="1800" kern="1200" dirty="0">
                          <a:solidFill>
                            <a:schemeClr val="dk1"/>
                          </a:solidFill>
                          <a:effectLst/>
                          <a:latin typeface="+mn-lt"/>
                          <a:ea typeface="+mn-ea"/>
                          <a:cs typeface="+mn-cs"/>
                        </a:rPr>
                        <a:t>4820496.47030</a:t>
                      </a:r>
                      <a:endParaRPr lang="tr-TR" dirty="0"/>
                    </a:p>
                  </a:txBody>
                  <a:tcPr/>
                </a:tc>
                <a:tc>
                  <a:txBody>
                    <a:bodyPr/>
                    <a:lstStyle/>
                    <a:p>
                      <a:r>
                        <a:rPr lang="tr-TR" dirty="0"/>
                        <a:t>752038.5076000001</a:t>
                      </a:r>
                    </a:p>
                  </a:txBody>
                  <a:tcPr/>
                </a:tc>
                <a:extLst>
                  <a:ext uri="{0D108BD9-81ED-4DB2-BD59-A6C34878D82A}">
                    <a16:rowId xmlns:a16="http://schemas.microsoft.com/office/drawing/2014/main" val="2075627796"/>
                  </a:ext>
                </a:extLst>
              </a:tr>
              <a:tr h="515194">
                <a:tc>
                  <a:txBody>
                    <a:bodyPr/>
                    <a:lstStyle/>
                    <a:p>
                      <a:r>
                        <a:rPr lang="tr-TR" dirty="0" err="1"/>
                        <a:t>Click</a:t>
                      </a:r>
                      <a:endParaRPr lang="tr-TR" dirty="0"/>
                    </a:p>
                  </a:txBody>
                  <a:tcPr/>
                </a:tc>
                <a:tc>
                  <a:txBody>
                    <a:bodyPr/>
                    <a:lstStyle/>
                    <a:p>
                      <a:r>
                        <a:rPr lang="tr-TR" sz="1800" kern="1200" dirty="0">
                          <a:solidFill>
                            <a:schemeClr val="dk1"/>
                          </a:solidFill>
                          <a:effectLst/>
                          <a:latin typeface="+mn-lt"/>
                          <a:ea typeface="+mn-ea"/>
                          <a:cs typeface="+mn-cs"/>
                        </a:rPr>
                        <a:t>204026.29490</a:t>
                      </a:r>
                      <a:endParaRPr lang="tr-TR" dirty="0"/>
                    </a:p>
                  </a:txBody>
                  <a:tcPr/>
                </a:tc>
                <a:tc>
                  <a:txBody>
                    <a:bodyPr/>
                    <a:lstStyle/>
                    <a:p>
                      <a:r>
                        <a:rPr lang="tr-TR" sz="1800" kern="1200" dirty="0">
                          <a:solidFill>
                            <a:schemeClr val="dk1"/>
                          </a:solidFill>
                          <a:effectLst/>
                          <a:latin typeface="+mn-lt"/>
                          <a:ea typeface="+mn-ea"/>
                          <a:cs typeface="+mn-cs"/>
                        </a:rPr>
                        <a:t>158701.99043</a:t>
                      </a:r>
                      <a:endParaRPr lang="tr-TR" dirty="0"/>
                    </a:p>
                  </a:txBody>
                  <a:tcPr/>
                </a:tc>
                <a:tc>
                  <a:txBody>
                    <a:bodyPr/>
                    <a:lstStyle/>
                    <a:p>
                      <a:r>
                        <a:rPr lang="tr-TR" dirty="0"/>
                        <a:t>-45324.30447</a:t>
                      </a:r>
                    </a:p>
                  </a:txBody>
                  <a:tcPr/>
                </a:tc>
                <a:extLst>
                  <a:ext uri="{0D108BD9-81ED-4DB2-BD59-A6C34878D82A}">
                    <a16:rowId xmlns:a16="http://schemas.microsoft.com/office/drawing/2014/main" val="3127993028"/>
                  </a:ext>
                </a:extLst>
              </a:tr>
              <a:tr h="515194">
                <a:tc>
                  <a:txBody>
                    <a:bodyPr/>
                    <a:lstStyle/>
                    <a:p>
                      <a:r>
                        <a:rPr lang="tr-TR" dirty="0" err="1"/>
                        <a:t>Purchase</a:t>
                      </a:r>
                      <a:endParaRPr lang="tr-TR" dirty="0"/>
                    </a:p>
                  </a:txBody>
                  <a:tcPr/>
                </a:tc>
                <a:tc>
                  <a:txBody>
                    <a:bodyPr/>
                    <a:lstStyle/>
                    <a:p>
                      <a:r>
                        <a:rPr lang="tr-TR" sz="1800" kern="1200" dirty="0">
                          <a:solidFill>
                            <a:schemeClr val="dk1"/>
                          </a:solidFill>
                          <a:effectLst/>
                          <a:latin typeface="+mn-lt"/>
                          <a:ea typeface="+mn-ea"/>
                          <a:cs typeface="+mn-cs"/>
                        </a:rPr>
                        <a:t>22035.76235</a:t>
                      </a:r>
                      <a:endParaRPr lang="tr-TR" dirty="0"/>
                    </a:p>
                  </a:txBody>
                  <a:tcPr/>
                </a:tc>
                <a:tc>
                  <a:txBody>
                    <a:bodyPr/>
                    <a:lstStyle/>
                    <a:p>
                      <a:r>
                        <a:rPr lang="tr-TR" sz="1800" kern="1200" dirty="0">
                          <a:solidFill>
                            <a:schemeClr val="dk1"/>
                          </a:solidFill>
                          <a:effectLst/>
                          <a:latin typeface="+mn-lt"/>
                          <a:ea typeface="+mn-ea"/>
                          <a:cs typeface="+mn-cs"/>
                        </a:rPr>
                        <a:t>23284.24386</a:t>
                      </a:r>
                      <a:endParaRPr lang="tr-TR" dirty="0"/>
                    </a:p>
                  </a:txBody>
                  <a:tcPr/>
                </a:tc>
                <a:tc>
                  <a:txBody>
                    <a:bodyPr/>
                    <a:lstStyle/>
                    <a:p>
                      <a:r>
                        <a:rPr lang="tr-TR" dirty="0"/>
                        <a:t>1248.4815099999978</a:t>
                      </a:r>
                    </a:p>
                  </a:txBody>
                  <a:tcPr/>
                </a:tc>
                <a:extLst>
                  <a:ext uri="{0D108BD9-81ED-4DB2-BD59-A6C34878D82A}">
                    <a16:rowId xmlns:a16="http://schemas.microsoft.com/office/drawing/2014/main" val="3656826408"/>
                  </a:ext>
                </a:extLst>
              </a:tr>
              <a:tr h="515194">
                <a:tc>
                  <a:txBody>
                    <a:bodyPr/>
                    <a:lstStyle/>
                    <a:p>
                      <a:r>
                        <a:rPr lang="tr-TR" dirty="0" err="1"/>
                        <a:t>Earning</a:t>
                      </a:r>
                      <a:endParaRPr lang="tr-TR" dirty="0"/>
                    </a:p>
                  </a:txBody>
                  <a:tcPr/>
                </a:tc>
                <a:tc>
                  <a:txBody>
                    <a:bodyPr/>
                    <a:lstStyle/>
                    <a:p>
                      <a:r>
                        <a:rPr lang="tr-TR" sz="1800" kern="1200" dirty="0">
                          <a:solidFill>
                            <a:schemeClr val="dk1"/>
                          </a:solidFill>
                          <a:effectLst/>
                          <a:latin typeface="+mn-lt"/>
                          <a:ea typeface="+mn-ea"/>
                          <a:cs typeface="+mn-cs"/>
                        </a:rPr>
                        <a:t>76342.73199</a:t>
                      </a:r>
                      <a:endParaRPr lang="tr-TR" dirty="0"/>
                    </a:p>
                  </a:txBody>
                  <a:tcPr/>
                </a:tc>
                <a:tc>
                  <a:txBody>
                    <a:bodyPr/>
                    <a:lstStyle/>
                    <a:p>
                      <a:r>
                        <a:rPr lang="tr-TR" sz="1800" kern="1200" dirty="0">
                          <a:solidFill>
                            <a:schemeClr val="dk1"/>
                          </a:solidFill>
                          <a:effectLst/>
                          <a:latin typeface="+mn-lt"/>
                          <a:ea typeface="+mn-ea"/>
                          <a:cs typeface="+mn-cs"/>
                        </a:rPr>
                        <a:t>100595.62930</a:t>
                      </a:r>
                      <a:endParaRPr lang="tr-TR" dirty="0"/>
                    </a:p>
                  </a:txBody>
                  <a:tcPr/>
                </a:tc>
                <a:tc>
                  <a:txBody>
                    <a:bodyPr/>
                    <a:lstStyle/>
                    <a:p>
                      <a:r>
                        <a:rPr lang="tr-TR" dirty="0"/>
                        <a:t>24252.89731</a:t>
                      </a:r>
                    </a:p>
                  </a:txBody>
                  <a:tcPr/>
                </a:tc>
                <a:extLst>
                  <a:ext uri="{0D108BD9-81ED-4DB2-BD59-A6C34878D82A}">
                    <a16:rowId xmlns:a16="http://schemas.microsoft.com/office/drawing/2014/main" val="3293388909"/>
                  </a:ext>
                </a:extLst>
              </a:tr>
            </a:tbl>
          </a:graphicData>
        </a:graphic>
      </p:graphicFrame>
    </p:spTree>
    <p:extLst>
      <p:ext uri="{BB962C8B-B14F-4D97-AF65-F5344CB8AC3E}">
        <p14:creationId xmlns:p14="http://schemas.microsoft.com/office/powerpoint/2010/main" val="182480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B3E8AB-AF67-44FD-B9A5-27CCD6DF7124}"/>
              </a:ext>
            </a:extLst>
          </p:cNvPr>
          <p:cNvSpPr>
            <a:spLocks noGrp="1"/>
          </p:cNvSpPr>
          <p:nvPr>
            <p:ph idx="1"/>
          </p:nvPr>
        </p:nvSpPr>
        <p:spPr>
          <a:xfrm>
            <a:off x="1251284" y="1253331"/>
            <a:ext cx="10515600" cy="4351338"/>
          </a:xfrm>
        </p:spPr>
        <p:txBody>
          <a:bodyPr/>
          <a:lstStyle/>
          <a:p>
            <a:pPr marL="0" indent="0">
              <a:buNone/>
            </a:pPr>
            <a:r>
              <a:rPr lang="tr-TR" sz="3200" b="1" dirty="0"/>
              <a:t>A/B Testi Uygulanması: </a:t>
            </a:r>
          </a:p>
          <a:p>
            <a:endParaRPr lang="tr-TR" dirty="0"/>
          </a:p>
        </p:txBody>
      </p:sp>
      <p:pic>
        <p:nvPicPr>
          <p:cNvPr id="5" name="Resim 4">
            <a:extLst>
              <a:ext uri="{FF2B5EF4-FFF2-40B4-BE49-F238E27FC236}">
                <a16:creationId xmlns:a16="http://schemas.microsoft.com/office/drawing/2014/main" id="{3CCC9940-815B-4C43-96FE-22B931C53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graphicFrame>
        <p:nvGraphicFramePr>
          <p:cNvPr id="8" name="Tablo 8">
            <a:extLst>
              <a:ext uri="{FF2B5EF4-FFF2-40B4-BE49-F238E27FC236}">
                <a16:creationId xmlns:a16="http://schemas.microsoft.com/office/drawing/2014/main" id="{EB09970D-2961-43E3-869B-A52EB403099C}"/>
              </a:ext>
            </a:extLst>
          </p:cNvPr>
          <p:cNvGraphicFramePr>
            <a:graphicFrameLocks noGrp="1"/>
          </p:cNvGraphicFramePr>
          <p:nvPr>
            <p:extLst>
              <p:ext uri="{D42A27DB-BD31-4B8C-83A1-F6EECF244321}">
                <p14:modId xmlns:p14="http://schemas.microsoft.com/office/powerpoint/2010/main" val="2036111647"/>
              </p:ext>
            </p:extLst>
          </p:nvPr>
        </p:nvGraphicFramePr>
        <p:xfrm>
          <a:off x="1481220" y="2503298"/>
          <a:ext cx="9229560" cy="2575970"/>
        </p:xfrm>
        <a:graphic>
          <a:graphicData uri="http://schemas.openxmlformats.org/drawingml/2006/table">
            <a:tbl>
              <a:tblPr firstRow="1" bandRow="1">
                <a:tableStyleId>{5C22544A-7EE6-4342-B048-85BDC9FD1C3A}</a:tableStyleId>
              </a:tblPr>
              <a:tblGrid>
                <a:gridCol w="1507958">
                  <a:extLst>
                    <a:ext uri="{9D8B030D-6E8A-4147-A177-3AD203B41FA5}">
                      <a16:colId xmlns:a16="http://schemas.microsoft.com/office/drawing/2014/main" val="2758635284"/>
                    </a:ext>
                  </a:extLst>
                </a:gridCol>
                <a:gridCol w="2245895">
                  <a:extLst>
                    <a:ext uri="{9D8B030D-6E8A-4147-A177-3AD203B41FA5}">
                      <a16:colId xmlns:a16="http://schemas.microsoft.com/office/drawing/2014/main" val="2968308959"/>
                    </a:ext>
                  </a:extLst>
                </a:gridCol>
                <a:gridCol w="2550695">
                  <a:extLst>
                    <a:ext uri="{9D8B030D-6E8A-4147-A177-3AD203B41FA5}">
                      <a16:colId xmlns:a16="http://schemas.microsoft.com/office/drawing/2014/main" val="1087459741"/>
                    </a:ext>
                  </a:extLst>
                </a:gridCol>
                <a:gridCol w="2925012">
                  <a:extLst>
                    <a:ext uri="{9D8B030D-6E8A-4147-A177-3AD203B41FA5}">
                      <a16:colId xmlns:a16="http://schemas.microsoft.com/office/drawing/2014/main" val="3425016033"/>
                    </a:ext>
                  </a:extLst>
                </a:gridCol>
              </a:tblGrid>
              <a:tr h="515194">
                <a:tc>
                  <a:txBody>
                    <a:bodyPr/>
                    <a:lstStyle/>
                    <a:p>
                      <a:r>
                        <a:rPr lang="tr-TR" dirty="0"/>
                        <a:t>Ortalama</a:t>
                      </a:r>
                    </a:p>
                  </a:txBody>
                  <a:tcPr/>
                </a:tc>
                <a:tc>
                  <a:txBody>
                    <a:bodyPr/>
                    <a:lstStyle/>
                    <a:p>
                      <a:r>
                        <a:rPr lang="tr-TR" dirty="0"/>
                        <a:t>Maximum </a:t>
                      </a:r>
                      <a:r>
                        <a:rPr lang="tr-TR" dirty="0" err="1"/>
                        <a:t>Bidding</a:t>
                      </a:r>
                      <a:endParaRPr lang="tr-TR" dirty="0"/>
                    </a:p>
                  </a:txBody>
                  <a:tcPr/>
                </a:tc>
                <a:tc>
                  <a:txBody>
                    <a:bodyPr/>
                    <a:lstStyle/>
                    <a:p>
                      <a:r>
                        <a:rPr lang="tr-TR" dirty="0" err="1"/>
                        <a:t>Average</a:t>
                      </a:r>
                      <a:r>
                        <a:rPr lang="tr-TR" dirty="0"/>
                        <a:t> </a:t>
                      </a:r>
                      <a:r>
                        <a:rPr lang="tr-TR" dirty="0" err="1"/>
                        <a:t>Bidding</a:t>
                      </a:r>
                      <a:endParaRPr lang="tr-TR" dirty="0"/>
                    </a:p>
                  </a:txBody>
                  <a:tcPr/>
                </a:tc>
                <a:tc>
                  <a:txBody>
                    <a:bodyPr/>
                    <a:lstStyle/>
                    <a:p>
                      <a:r>
                        <a:rPr lang="tr-TR" dirty="0"/>
                        <a:t>Fark(</a:t>
                      </a:r>
                      <a:r>
                        <a:rPr lang="tr-TR" dirty="0" err="1"/>
                        <a:t>Average</a:t>
                      </a:r>
                      <a:r>
                        <a:rPr lang="tr-TR" dirty="0"/>
                        <a:t> - Maximum)</a:t>
                      </a:r>
                    </a:p>
                  </a:txBody>
                  <a:tcPr/>
                </a:tc>
                <a:extLst>
                  <a:ext uri="{0D108BD9-81ED-4DB2-BD59-A6C34878D82A}">
                    <a16:rowId xmlns:a16="http://schemas.microsoft.com/office/drawing/2014/main" val="1322488357"/>
                  </a:ext>
                </a:extLst>
              </a:tr>
              <a:tr h="515194">
                <a:tc>
                  <a:txBody>
                    <a:bodyPr/>
                    <a:lstStyle/>
                    <a:p>
                      <a:r>
                        <a:rPr lang="tr-TR" dirty="0" err="1"/>
                        <a:t>Impression</a:t>
                      </a:r>
                      <a:endParaRPr lang="tr-TR" dirty="0"/>
                    </a:p>
                  </a:txBody>
                  <a:tcPr/>
                </a:tc>
                <a:tc>
                  <a:txBody>
                    <a:bodyPr/>
                    <a:lstStyle/>
                    <a:p>
                      <a:r>
                        <a:rPr lang="tr-TR" sz="1800" kern="1200" dirty="0">
                          <a:solidFill>
                            <a:schemeClr val="dk1"/>
                          </a:solidFill>
                          <a:effectLst/>
                          <a:latin typeface="+mn-lt"/>
                          <a:ea typeface="+mn-ea"/>
                          <a:cs typeface="+mn-cs"/>
                        </a:rPr>
                        <a:t>120512.41175753452</a:t>
                      </a:r>
                      <a:endParaRPr lang="tr-TR" dirty="0"/>
                    </a:p>
                  </a:txBody>
                  <a:tcPr/>
                </a:tc>
                <a:tc>
                  <a:txBody>
                    <a:bodyPr/>
                    <a:lstStyle/>
                    <a:p>
                      <a:r>
                        <a:rPr lang="tr-TR" sz="1800" kern="1200" dirty="0">
                          <a:solidFill>
                            <a:schemeClr val="dk1"/>
                          </a:solidFill>
                          <a:effectLst/>
                          <a:latin typeface="+mn-lt"/>
                          <a:ea typeface="+mn-ea"/>
                          <a:cs typeface="+mn-cs"/>
                        </a:rPr>
                        <a:t>101711.44906769728</a:t>
                      </a:r>
                      <a:endParaRPr lang="tr-TR" dirty="0"/>
                    </a:p>
                  </a:txBody>
                  <a:tcPr/>
                </a:tc>
                <a:tc>
                  <a:txBody>
                    <a:bodyPr/>
                    <a:lstStyle/>
                    <a:p>
                      <a:r>
                        <a:rPr lang="tr-TR" dirty="0"/>
                        <a:t>18800.962689837237</a:t>
                      </a:r>
                    </a:p>
                  </a:txBody>
                  <a:tcPr/>
                </a:tc>
                <a:extLst>
                  <a:ext uri="{0D108BD9-81ED-4DB2-BD59-A6C34878D82A}">
                    <a16:rowId xmlns:a16="http://schemas.microsoft.com/office/drawing/2014/main" val="2075627796"/>
                  </a:ext>
                </a:extLst>
              </a:tr>
              <a:tr h="515194">
                <a:tc>
                  <a:txBody>
                    <a:bodyPr/>
                    <a:lstStyle/>
                    <a:p>
                      <a:r>
                        <a:rPr lang="tr-TR" dirty="0" err="1"/>
                        <a:t>Click</a:t>
                      </a:r>
                      <a:endParaRPr lang="tr-TR" dirty="0"/>
                    </a:p>
                  </a:txBody>
                  <a:tcPr/>
                </a:tc>
                <a:tc>
                  <a:txBody>
                    <a:bodyPr/>
                    <a:lstStyle/>
                    <a:p>
                      <a:r>
                        <a:rPr lang="tr-TR" sz="1800" kern="1200" dirty="0">
                          <a:solidFill>
                            <a:schemeClr val="dk1"/>
                          </a:solidFill>
                          <a:effectLst/>
                          <a:latin typeface="+mn-lt"/>
                          <a:ea typeface="+mn-ea"/>
                          <a:cs typeface="+mn-cs"/>
                        </a:rPr>
                        <a:t>3967.54976080602</a:t>
                      </a:r>
                      <a:endParaRPr lang="tr-TR" dirty="0"/>
                    </a:p>
                  </a:txBody>
                  <a:tcPr/>
                </a:tc>
                <a:tc>
                  <a:txBody>
                    <a:bodyPr/>
                    <a:lstStyle/>
                    <a:p>
                      <a:r>
                        <a:rPr lang="tr-TR" sz="1800" kern="1200" dirty="0">
                          <a:solidFill>
                            <a:schemeClr val="dk1"/>
                          </a:solidFill>
                          <a:effectLst/>
                          <a:latin typeface="+mn-lt"/>
                          <a:ea typeface="+mn-ea"/>
                          <a:cs typeface="+mn-cs"/>
                        </a:rPr>
                        <a:t>5100.657372577278</a:t>
                      </a:r>
                      <a:endParaRPr lang="tr-TR" dirty="0"/>
                    </a:p>
                  </a:txBody>
                  <a:tcPr/>
                </a:tc>
                <a:tc>
                  <a:txBody>
                    <a:bodyPr/>
                    <a:lstStyle/>
                    <a:p>
                      <a:r>
                        <a:rPr lang="tr-TR" dirty="0"/>
                        <a:t>--1133.1076117712578</a:t>
                      </a:r>
                    </a:p>
                  </a:txBody>
                  <a:tcPr/>
                </a:tc>
                <a:extLst>
                  <a:ext uri="{0D108BD9-81ED-4DB2-BD59-A6C34878D82A}">
                    <a16:rowId xmlns:a16="http://schemas.microsoft.com/office/drawing/2014/main" val="3127993028"/>
                  </a:ext>
                </a:extLst>
              </a:tr>
              <a:tr h="515194">
                <a:tc>
                  <a:txBody>
                    <a:bodyPr/>
                    <a:lstStyle/>
                    <a:p>
                      <a:r>
                        <a:rPr lang="tr-TR" dirty="0" err="1"/>
                        <a:t>Purchase</a:t>
                      </a:r>
                      <a:endParaRPr lang="tr-TR" dirty="0"/>
                    </a:p>
                  </a:txBody>
                  <a:tcPr/>
                </a:tc>
                <a:tc>
                  <a:txBody>
                    <a:bodyPr/>
                    <a:lstStyle/>
                    <a:p>
                      <a:r>
                        <a:rPr lang="tr-TR" sz="1800" kern="1200" dirty="0">
                          <a:solidFill>
                            <a:schemeClr val="dk1"/>
                          </a:solidFill>
                          <a:effectLst/>
                          <a:latin typeface="+mn-lt"/>
                          <a:ea typeface="+mn-ea"/>
                          <a:cs typeface="+mn-cs"/>
                        </a:rPr>
                        <a:t>582.10609</a:t>
                      </a:r>
                      <a:endParaRPr lang="tr-TR" dirty="0"/>
                    </a:p>
                  </a:txBody>
                  <a:tcPr/>
                </a:tc>
                <a:tc>
                  <a:txBody>
                    <a:bodyPr/>
                    <a:lstStyle/>
                    <a:p>
                      <a:r>
                        <a:rPr lang="tr-TR" sz="1800" kern="1200" dirty="0">
                          <a:solidFill>
                            <a:schemeClr val="dk1"/>
                          </a:solidFill>
                          <a:effectLst/>
                          <a:latin typeface="+mn-lt"/>
                          <a:ea typeface="+mn-ea"/>
                          <a:cs typeface="+mn-cs"/>
                        </a:rPr>
                        <a:t>550.89405</a:t>
                      </a:r>
                      <a:endParaRPr lang="tr-TR" dirty="0"/>
                    </a:p>
                  </a:txBody>
                  <a:tcPr/>
                </a:tc>
                <a:tc>
                  <a:txBody>
                    <a:bodyPr/>
                    <a:lstStyle/>
                    <a:p>
                      <a:r>
                        <a:rPr lang="tr-TR" dirty="0"/>
                        <a:t>31.212040000000002</a:t>
                      </a:r>
                    </a:p>
                  </a:txBody>
                  <a:tcPr/>
                </a:tc>
                <a:extLst>
                  <a:ext uri="{0D108BD9-81ED-4DB2-BD59-A6C34878D82A}">
                    <a16:rowId xmlns:a16="http://schemas.microsoft.com/office/drawing/2014/main" val="3656826408"/>
                  </a:ext>
                </a:extLst>
              </a:tr>
              <a:tr h="515194">
                <a:tc>
                  <a:txBody>
                    <a:bodyPr/>
                    <a:lstStyle/>
                    <a:p>
                      <a:r>
                        <a:rPr lang="tr-TR" dirty="0" err="1"/>
                        <a:t>Earning</a:t>
                      </a:r>
                      <a:endParaRPr lang="tr-TR" dirty="0"/>
                    </a:p>
                  </a:txBody>
                  <a:tcPr/>
                </a:tc>
                <a:tc>
                  <a:txBody>
                    <a:bodyPr/>
                    <a:lstStyle/>
                    <a:p>
                      <a:r>
                        <a:rPr lang="tr-TR" sz="1800" kern="1200" dirty="0">
                          <a:solidFill>
                            <a:schemeClr val="dk1"/>
                          </a:solidFill>
                          <a:effectLst/>
                          <a:latin typeface="+mn-lt"/>
                          <a:ea typeface="+mn-ea"/>
                          <a:cs typeface="+mn-cs"/>
                        </a:rPr>
                        <a:t>2514.89073</a:t>
                      </a:r>
                      <a:endParaRPr lang="tr-TR" dirty="0"/>
                    </a:p>
                  </a:txBody>
                  <a:tcPr/>
                </a:tc>
                <a:tc>
                  <a:txBody>
                    <a:bodyPr/>
                    <a:lstStyle/>
                    <a:p>
                      <a:r>
                        <a:rPr lang="tr-TR" sz="1800" kern="1200" dirty="0">
                          <a:solidFill>
                            <a:schemeClr val="dk1"/>
                          </a:solidFill>
                          <a:effectLst/>
                          <a:latin typeface="+mn-lt"/>
                          <a:ea typeface="+mn-ea"/>
                          <a:cs typeface="+mn-cs"/>
                        </a:rPr>
                        <a:t>1908.56829</a:t>
                      </a:r>
                      <a:endParaRPr lang="tr-TR" dirty="0"/>
                    </a:p>
                  </a:txBody>
                  <a:tcPr/>
                </a:tc>
                <a:tc>
                  <a:txBody>
                    <a:bodyPr/>
                    <a:lstStyle/>
                    <a:p>
                      <a:r>
                        <a:rPr lang="tr-TR" dirty="0"/>
                        <a:t>606.3224400000001</a:t>
                      </a:r>
                    </a:p>
                  </a:txBody>
                  <a:tcPr/>
                </a:tc>
                <a:extLst>
                  <a:ext uri="{0D108BD9-81ED-4DB2-BD59-A6C34878D82A}">
                    <a16:rowId xmlns:a16="http://schemas.microsoft.com/office/drawing/2014/main" val="3293388909"/>
                  </a:ext>
                </a:extLst>
              </a:tr>
            </a:tbl>
          </a:graphicData>
        </a:graphic>
      </p:graphicFrame>
    </p:spTree>
    <p:extLst>
      <p:ext uri="{BB962C8B-B14F-4D97-AF65-F5344CB8AC3E}">
        <p14:creationId xmlns:p14="http://schemas.microsoft.com/office/powerpoint/2010/main" val="160274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4351338"/>
          </a:xfrm>
        </p:spPr>
        <p:txBody>
          <a:bodyPr>
            <a:normAutofit/>
          </a:bodyPr>
          <a:lstStyle/>
          <a:p>
            <a:pPr marL="0" indent="0">
              <a:buNone/>
            </a:pPr>
            <a:r>
              <a:rPr lang="tr-TR" sz="3200" b="1" dirty="0"/>
              <a:t>A/B Testi Uygulanması:</a:t>
            </a:r>
            <a:r>
              <a:rPr lang="tr-TR" sz="2400" b="1" dirty="0"/>
              <a:t> </a:t>
            </a:r>
          </a:p>
          <a:p>
            <a:pPr marL="0" indent="0">
              <a:buNone/>
            </a:pPr>
            <a:r>
              <a:rPr lang="tr-TR" sz="2400" dirty="0"/>
              <a:t>Amacımız buradaki artışların şans eseri mi yoksa gerçekten yeni önerilen teklif sisteminin bizim için değerli olup olmadığını bulmak. Başka bir bakış açısıyla acaba bu artışlar 40 gözlem özelinde mi böyle çıktı ?  Bunu anlamanın en temel yolu tabi ki iki grup arasında A/B Testi uygulamak olur. </a:t>
            </a:r>
          </a:p>
          <a:p>
            <a:pPr marL="0" indent="0">
              <a:buNone/>
            </a:pPr>
            <a:endParaRPr lang="tr-TR" sz="2400" dirty="0"/>
          </a:p>
          <a:p>
            <a:pPr marL="0" indent="0">
              <a:buNone/>
            </a:pPr>
            <a:r>
              <a:rPr lang="tr-TR" sz="2400" dirty="0"/>
              <a:t>Burada odaklanabileceğimiz bir çok nokta olabilir. Ama bir şirket olarak ilk tercihim kazançlar veya yapmış olduğum satışlar üzerindeki değişikler olurdu. Bu yüzden satın almalar üzerinde </a:t>
            </a:r>
            <a:r>
              <a:rPr lang="tr-TR" sz="2400" dirty="0" err="1"/>
              <a:t>ortalamasal</a:t>
            </a:r>
            <a:r>
              <a:rPr lang="tr-TR" sz="2400" dirty="0"/>
              <a:t> bir A/B testi uygulayabiliriz. </a:t>
            </a:r>
            <a:endParaRPr lang="tr-TR" sz="2400" b="1" dirty="0"/>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190685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4351338"/>
          </a:xfrm>
        </p:spPr>
        <p:txBody>
          <a:bodyPr>
            <a:normAutofit/>
          </a:bodyPr>
          <a:lstStyle/>
          <a:p>
            <a:pPr marL="0" indent="0">
              <a:buNone/>
            </a:pPr>
            <a:r>
              <a:rPr lang="tr-TR" sz="3200" b="1" dirty="0"/>
              <a:t>A/B Testi Uygulanması:</a:t>
            </a:r>
            <a:r>
              <a:rPr lang="tr-TR" sz="2400" b="1" dirty="0"/>
              <a:t> </a:t>
            </a:r>
          </a:p>
          <a:p>
            <a:pPr marL="0" indent="0">
              <a:buNone/>
            </a:pPr>
            <a:r>
              <a:rPr lang="tr-TR" sz="2400" dirty="0"/>
              <a:t>Adım 1 – Varsayım Kontrolü </a:t>
            </a:r>
          </a:p>
          <a:p>
            <a:pPr marL="457200" indent="-457200">
              <a:buAutoNum type="alphaLcParenR"/>
            </a:pPr>
            <a:r>
              <a:rPr lang="tr-TR" sz="2400" dirty="0"/>
              <a:t>Normallik Varsayımı </a:t>
            </a:r>
          </a:p>
          <a:p>
            <a:pPr marL="457200" indent="-457200">
              <a:buAutoNum type="alphaLcParenR"/>
            </a:pPr>
            <a:r>
              <a:rPr lang="tr-TR" sz="2400" dirty="0" err="1"/>
              <a:t>Varyans</a:t>
            </a:r>
            <a:r>
              <a:rPr lang="tr-TR" sz="2400" dirty="0"/>
              <a:t> Homojenliği</a:t>
            </a:r>
          </a:p>
          <a:p>
            <a:pPr marL="0" indent="0">
              <a:buNone/>
            </a:pPr>
            <a:endParaRPr lang="tr-TR" sz="2400" dirty="0"/>
          </a:p>
          <a:p>
            <a:pPr marL="0" indent="0">
              <a:buNone/>
            </a:pPr>
            <a:r>
              <a:rPr lang="tr-TR" sz="2400" b="1" dirty="0"/>
              <a:t>Not: </a:t>
            </a:r>
            <a:r>
              <a:rPr lang="tr-TR" sz="2400" i="1" dirty="0"/>
              <a:t>Kurulan hipotezler için yapılan testler sonucu elde edilen p-</a:t>
            </a:r>
            <a:r>
              <a:rPr lang="tr-TR" sz="2400" i="1" dirty="0" err="1"/>
              <a:t>value</a:t>
            </a:r>
            <a:r>
              <a:rPr lang="tr-TR" sz="2400" i="1" dirty="0"/>
              <a:t> değeri </a:t>
            </a:r>
            <a:r>
              <a:rPr lang="el-GR" sz="2400" b="0" i="1" dirty="0">
                <a:solidFill>
                  <a:srgbClr val="202124"/>
                </a:solidFill>
                <a:effectLst/>
              </a:rPr>
              <a:t>α</a:t>
            </a:r>
            <a:r>
              <a:rPr lang="tr-TR" sz="2400" b="0" i="1" dirty="0">
                <a:solidFill>
                  <a:srgbClr val="202124"/>
                </a:solidFill>
                <a:effectLst/>
              </a:rPr>
              <a:t> parametresinden küçükse yani özetle p-</a:t>
            </a:r>
            <a:r>
              <a:rPr lang="tr-TR" sz="2400" b="0" i="1" dirty="0" err="1">
                <a:solidFill>
                  <a:srgbClr val="202124"/>
                </a:solidFill>
                <a:effectLst/>
              </a:rPr>
              <a:t>value</a:t>
            </a:r>
            <a:r>
              <a:rPr lang="tr-TR" sz="2400" b="0" i="1" dirty="0">
                <a:solidFill>
                  <a:srgbClr val="202124"/>
                </a:solidFill>
                <a:effectLst/>
              </a:rPr>
              <a:t> değeri 0.05 değerinden küçük olduğu takdirde H0 yokluk hipotezim reddedilir.</a:t>
            </a:r>
            <a:endParaRPr lang="tr-TR" sz="2400" i="1" dirty="0"/>
          </a:p>
          <a:p>
            <a:pPr marL="0" indent="0">
              <a:buNone/>
            </a:pPr>
            <a:endParaRPr lang="tr-TR" sz="2400" dirty="0"/>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52209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E5116A-F732-4839-8BB5-10FBC97DD92C}"/>
              </a:ext>
            </a:extLst>
          </p:cNvPr>
          <p:cNvSpPr>
            <a:spLocks noGrp="1"/>
          </p:cNvSpPr>
          <p:nvPr>
            <p:ph idx="1"/>
          </p:nvPr>
        </p:nvSpPr>
        <p:spPr>
          <a:xfrm>
            <a:off x="1251284" y="1251284"/>
            <a:ext cx="10515600" cy="4351338"/>
          </a:xfrm>
        </p:spPr>
        <p:txBody>
          <a:bodyPr>
            <a:normAutofit lnSpcReduction="10000"/>
          </a:bodyPr>
          <a:lstStyle/>
          <a:p>
            <a:pPr marL="0" indent="0">
              <a:buNone/>
            </a:pPr>
            <a:r>
              <a:rPr lang="tr-TR" sz="3200" b="1" dirty="0"/>
              <a:t>A/B Testi Uygulanması:</a:t>
            </a:r>
            <a:r>
              <a:rPr lang="tr-TR" sz="2400" b="1" dirty="0"/>
              <a:t> </a:t>
            </a:r>
          </a:p>
          <a:p>
            <a:pPr marL="0" indent="0">
              <a:buNone/>
            </a:pPr>
            <a:r>
              <a:rPr lang="tr-TR" sz="2400" dirty="0"/>
              <a:t>Normallik Varsayımı için hipotezimizi kuralım.</a:t>
            </a:r>
          </a:p>
          <a:p>
            <a:r>
              <a:rPr lang="tr-TR" sz="2400" dirty="0"/>
              <a:t>H0: Normal dağılım varsayımı sağlanmaktadır.</a:t>
            </a:r>
          </a:p>
          <a:p>
            <a:r>
              <a:rPr lang="tr-TR" sz="2400" dirty="0"/>
              <a:t>H1: Normal dağılım varsayımı sağlanmamaktadır.</a:t>
            </a:r>
          </a:p>
          <a:p>
            <a:pPr marL="0" indent="0">
              <a:buNone/>
            </a:pPr>
            <a:endParaRPr lang="tr-TR" sz="2400" dirty="0"/>
          </a:p>
          <a:p>
            <a:pPr marL="0" indent="0">
              <a:buNone/>
            </a:pPr>
            <a:r>
              <a:rPr lang="tr-TR" sz="2400" dirty="0"/>
              <a:t>Maximum </a:t>
            </a:r>
            <a:r>
              <a:rPr lang="tr-TR" sz="2400" dirty="0" err="1"/>
              <a:t>Bidding’in</a:t>
            </a:r>
            <a:r>
              <a:rPr lang="tr-TR" sz="2400" dirty="0"/>
              <a:t> satın alma özelinde normallik varsayımı için kullandığımız </a:t>
            </a:r>
            <a:r>
              <a:rPr lang="tr-TR" sz="2400" dirty="0" err="1"/>
              <a:t>shapiro</a:t>
            </a:r>
            <a:r>
              <a:rPr lang="tr-TR" sz="2400" dirty="0"/>
              <a:t> testi sonucu ortaya çıkan p-</a:t>
            </a:r>
            <a:r>
              <a:rPr lang="tr-TR" sz="2400" dirty="0" err="1"/>
              <a:t>value</a:t>
            </a:r>
            <a:r>
              <a:rPr lang="tr-TR" sz="2400" dirty="0"/>
              <a:t> değerimiz 0.5891. Bu yüzden H0 hipotezim reddedilemedi yani normal dağılım varsayımı gerçekleşti.</a:t>
            </a:r>
          </a:p>
          <a:p>
            <a:pPr marL="0" indent="0">
              <a:buNone/>
            </a:pPr>
            <a:r>
              <a:rPr lang="tr-TR" sz="2400" dirty="0" err="1"/>
              <a:t>Average</a:t>
            </a:r>
            <a:r>
              <a:rPr lang="tr-TR" sz="2400" dirty="0"/>
              <a:t> </a:t>
            </a:r>
            <a:r>
              <a:rPr lang="tr-TR" sz="2400" dirty="0" err="1"/>
              <a:t>Bidding’in</a:t>
            </a:r>
            <a:r>
              <a:rPr lang="tr-TR" sz="2400" dirty="0"/>
              <a:t> satın alma özelinde normallik varsayımı için kullandığımız </a:t>
            </a:r>
            <a:r>
              <a:rPr lang="tr-TR" sz="2400" dirty="0" err="1"/>
              <a:t>shapiro</a:t>
            </a:r>
            <a:r>
              <a:rPr lang="tr-TR" sz="2400" dirty="0"/>
              <a:t> testi sonucu ortaya çıkan p-</a:t>
            </a:r>
            <a:r>
              <a:rPr lang="tr-TR" sz="2400" dirty="0" err="1"/>
              <a:t>value</a:t>
            </a:r>
            <a:r>
              <a:rPr lang="tr-TR" sz="2400" dirty="0"/>
              <a:t> değerimiz 0.1541. Bu yüzden H0 hipotezim reddedilemedi yani normal dağılım varsayımı gerçekleşti.</a:t>
            </a:r>
          </a:p>
        </p:txBody>
      </p:sp>
      <p:pic>
        <p:nvPicPr>
          <p:cNvPr id="6" name="Resim 5">
            <a:extLst>
              <a:ext uri="{FF2B5EF4-FFF2-40B4-BE49-F238E27FC236}">
                <a16:creationId xmlns:a16="http://schemas.microsoft.com/office/drawing/2014/main" id="{CCB05467-9B74-418F-B631-41738431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1284" cy="1251284"/>
          </a:xfrm>
          <a:prstGeom prst="rect">
            <a:avLst/>
          </a:prstGeom>
        </p:spPr>
      </p:pic>
    </p:spTree>
    <p:extLst>
      <p:ext uri="{BB962C8B-B14F-4D97-AF65-F5344CB8AC3E}">
        <p14:creationId xmlns:p14="http://schemas.microsoft.com/office/powerpoint/2010/main" val="19545544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795</Words>
  <Application>Microsoft Office PowerPoint</Application>
  <PresentationFormat>Geniş ekran</PresentationFormat>
  <Paragraphs>98</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A/B Testing for Bidding Types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for Bidding Types</dc:title>
  <dc:creator>Mehmet Can YILDIRIM</dc:creator>
  <cp:lastModifiedBy>Mehmet Can YILDIRIM</cp:lastModifiedBy>
  <cp:revision>2</cp:revision>
  <dcterms:created xsi:type="dcterms:W3CDTF">2022-01-03T10:07:03Z</dcterms:created>
  <dcterms:modified xsi:type="dcterms:W3CDTF">2022-01-03T11:11:18Z</dcterms:modified>
</cp:coreProperties>
</file>