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1" r:id="rId2"/>
    <p:sldId id="304" r:id="rId3"/>
    <p:sldId id="305" r:id="rId4"/>
    <p:sldId id="306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18" r:id="rId15"/>
    <p:sldId id="321" r:id="rId16"/>
    <p:sldId id="323" r:id="rId17"/>
    <p:sldId id="324" r:id="rId18"/>
    <p:sldId id="326" r:id="rId19"/>
    <p:sldId id="327" r:id="rId20"/>
    <p:sldId id="328" r:id="rId21"/>
    <p:sldId id="329" r:id="rId22"/>
    <p:sldId id="331" r:id="rId23"/>
    <p:sldId id="333" r:id="rId24"/>
    <p:sldId id="334" r:id="rId25"/>
    <p:sldId id="335" r:id="rId26"/>
    <p:sldId id="337" r:id="rId27"/>
    <p:sldId id="338" r:id="rId28"/>
    <p:sldId id="340" r:id="rId29"/>
    <p:sldId id="342" r:id="rId30"/>
    <p:sldId id="343" r:id="rId31"/>
    <p:sldId id="344" r:id="rId32"/>
    <p:sldId id="347" r:id="rId33"/>
    <p:sldId id="348" r:id="rId34"/>
    <p:sldId id="349" r:id="rId35"/>
    <p:sldId id="352" r:id="rId36"/>
    <p:sldId id="354" r:id="rId37"/>
    <p:sldId id="355" r:id="rId38"/>
    <p:sldId id="356" r:id="rId39"/>
  </p:sldIdLst>
  <p:sldSz cx="9144000" cy="6858000" type="screen4x3"/>
  <p:notesSz cx="6858000" cy="9144000"/>
  <p:photoAlbum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26633D8F-9D8D-420A-BCCA-B1ED2CAA51F4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482C497C-B156-4C9E-9111-C7866A0C05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C497C-B156-4C9E-9111-C7866A0C05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36CD-03F9-44C1-B100-FB44EF885353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0386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727C-AE16-4874-B0D4-092C445CE356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8E2C-53EB-4977-9763-0220AF612D21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48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E8EA-6EFD-4D52-A190-AD79F0915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9E3D-250F-4C60-92CE-63156379A251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0D97-64CE-489C-AEEC-2CE18E8930F6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AC6-A735-4D24-85E4-EBD91C7E73F1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BE67-1780-4EC6-90AB-1627A22D56D2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68D-2F14-4AE1-BCD0-42918CCF5DEB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73DA-A466-4902-91BE-063463D11D13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0292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5F43-102B-4B1F-BE10-7E0AC3CFFFE5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F4-8B36-46F8-A5C8-930B98038618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F7A6EED-9554-4CBC-80F6-4CDA4B29F454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178C0FD6-96F5-477E-84AD-5C3BDD3743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Introduction to C Programming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C How to Program, 8/e, 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encountering a backslash in a string, the compiler looks ahead at the next character and combines it with the backslash to form an </a:t>
            </a:r>
            <a:r>
              <a:rPr lang="en-US" altLang="en-US" dirty="0">
                <a:solidFill>
                  <a:srgbClr val="0000FF"/>
                </a:solidFill>
              </a:rPr>
              <a:t>escape sequence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escape sequence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\n</a:t>
            </a:r>
            <a:r>
              <a:rPr lang="en-US" altLang="en-US" dirty="0">
                <a:solidFill>
                  <a:srgbClr val="000000"/>
                </a:solidFill>
              </a:rPr>
              <a:t> means </a:t>
            </a:r>
            <a:r>
              <a:rPr lang="en-US" altLang="en-US" dirty="0">
                <a:solidFill>
                  <a:srgbClr val="0000FF"/>
                </a:solidFill>
              </a:rPr>
              <a:t>newline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 newline appears in the string output by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</a:rPr>
              <a:t>, the newline causes the cursor to position to the beginning of the next line on the screen.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2.2  </a:t>
            </a:r>
            <a:r>
              <a:rPr lang="en-US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07402"/>
            <a:ext cx="8839200" cy="53585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Because the compiler recognizes </a:t>
            </a:r>
            <a:r>
              <a:rPr lang="tr-TR" altLang="en-US" sz="2400" dirty="0">
                <a:solidFill>
                  <a:srgbClr val="000000"/>
                </a:solidFill>
              </a:rPr>
              <a:t>backslash</a:t>
            </a:r>
            <a:r>
              <a:rPr lang="en-US" altLang="en-US" sz="2400" dirty="0">
                <a:solidFill>
                  <a:srgbClr val="000000"/>
                </a:solidFill>
              </a:rPr>
              <a:t> as an escape character, we use a </a:t>
            </a:r>
            <a:r>
              <a:rPr lang="en-US" altLang="en-US" sz="2400" b="1" dirty="0">
                <a:solidFill>
                  <a:srgbClr val="000000"/>
                </a:solidFill>
              </a:rPr>
              <a:t>double backslash </a:t>
            </a:r>
            <a:r>
              <a:rPr lang="en-US" altLang="en-US" sz="2400" b="1" dirty="0">
                <a:solidFill>
                  <a:srgbClr val="000000"/>
                </a:solidFill>
                <a:latin typeface="AGaramond Bold" pitchFamily="50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altLang="en-US" sz="2400" b="1" dirty="0">
                <a:solidFill>
                  <a:srgbClr val="000000"/>
                </a:solidFill>
                <a:latin typeface="AGaramond Bold" pitchFamily="50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</a:rPr>
              <a:t> to place a single backslash in a string.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Printing a double quote also presents a problem because double quotes mark the boundaries of a string—such quotes are not printed.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By using the escape sequence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</a:rPr>
              <a:t> in a string to be output by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</a:rPr>
              <a:t>, we indicate that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</a:rPr>
              <a:t> should display a double quote.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right brace,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</a:rPr>
              <a:t>, indicates that the end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has been reached.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5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8"/>
            <a:ext cx="8972266" cy="5440362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The Linker and </a:t>
            </a:r>
            <a:r>
              <a:rPr lang="en-US" sz="2500" b="1" i="1" dirty="0" err="1">
                <a:solidFill>
                  <a:srgbClr val="000000"/>
                </a:solidFill>
              </a:rPr>
              <a:t>Executables</a:t>
            </a:r>
            <a:endParaRPr lang="en-US" sz="2500" b="1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Standard library functions like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 and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dirty="0">
                <a:solidFill>
                  <a:srgbClr val="000000"/>
                </a:solidFill>
              </a:rPr>
              <a:t> are not part of the C programming language.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For example, the compiler cannot find a spelling error in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 or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When the compiler compiles a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 statement, it merely provides space in the object program for a “call” to the library function.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But the compiler does not know where the library functions are—the linker does.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When the </a:t>
            </a:r>
            <a:r>
              <a:rPr lang="en-US" sz="2500" b="1" dirty="0">
                <a:solidFill>
                  <a:srgbClr val="000000"/>
                </a:solidFill>
              </a:rPr>
              <a:t>linker</a:t>
            </a:r>
            <a:r>
              <a:rPr lang="en-US" sz="2500" dirty="0">
                <a:solidFill>
                  <a:srgbClr val="000000"/>
                </a:solidFill>
              </a:rPr>
              <a:t> runs, it </a:t>
            </a:r>
            <a:r>
              <a:rPr lang="en-US" sz="2500" u="sng" dirty="0">
                <a:solidFill>
                  <a:srgbClr val="000000"/>
                </a:solidFill>
              </a:rPr>
              <a:t>locates the library functions</a:t>
            </a:r>
            <a:r>
              <a:rPr lang="en-US" sz="2500" dirty="0">
                <a:solidFill>
                  <a:srgbClr val="000000"/>
                </a:solidFill>
              </a:rPr>
              <a:t> and inserts the proper calls to these library functions in the object program.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Now the object program is complete and ready to be executed.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For this reason, the </a:t>
            </a:r>
            <a:r>
              <a:rPr lang="en-US" altLang="en-US" b="1" dirty="0">
                <a:solidFill>
                  <a:srgbClr val="000000"/>
                </a:solidFill>
              </a:rPr>
              <a:t>linked</a:t>
            </a:r>
            <a:r>
              <a:rPr lang="en-US" altLang="en-US" dirty="0">
                <a:solidFill>
                  <a:srgbClr val="000000"/>
                </a:solidFill>
              </a:rPr>
              <a:t> program is called an </a:t>
            </a:r>
            <a:r>
              <a:rPr lang="en-US" altLang="en-US" dirty="0">
                <a:solidFill>
                  <a:srgbClr val="0000FF"/>
                </a:solidFill>
              </a:rPr>
              <a:t>executable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the function name is misspelled, it’s the </a:t>
            </a:r>
            <a:r>
              <a:rPr lang="en-US" altLang="en-US" b="1" dirty="0">
                <a:solidFill>
                  <a:srgbClr val="000000"/>
                </a:solidFill>
              </a:rPr>
              <a:t>linker</a:t>
            </a:r>
            <a:r>
              <a:rPr lang="en-US" altLang="en-US" dirty="0">
                <a:solidFill>
                  <a:srgbClr val="000000"/>
                </a:solidFill>
              </a:rPr>
              <a:t> that will spot the error, because it will not be able to match the name in the C program with the name of any known function in the libraries.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22225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381000" y="946292"/>
            <a:ext cx="8229600" cy="5426075"/>
          </a:xfrm>
        </p:spPr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Using Multiple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printfs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function can print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C!</a:t>
            </a:r>
            <a:r>
              <a:rPr lang="en-US" sz="2400" dirty="0">
                <a:solidFill>
                  <a:srgbClr val="000000"/>
                </a:solidFill>
              </a:rPr>
              <a:t> several different ways.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For example, the program of Fig. 2.3 produces the same output as the program of Fig. 2.1.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This works because each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resumes printing where the previous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stopped printing.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43519"/>
            <a:ext cx="8991600" cy="5822406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>
                <a:solidFill>
                  <a:srgbClr val="000000"/>
                </a:solidFill>
              </a:rPr>
              <a:t>Variables and Variable Definitions</a:t>
            </a:r>
          </a:p>
          <a:p>
            <a:pPr>
              <a:lnSpc>
                <a:spcPct val="80000"/>
              </a:lnSpc>
              <a:defRPr/>
            </a:pP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integer1; </a:t>
            </a:r>
            <a: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first number to be entered by user</a:t>
            </a:r>
            <a:b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integer2; </a:t>
            </a:r>
            <a: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second number to be entered by user </a:t>
            </a:r>
            <a:b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variable in which sum will be stored </a:t>
            </a:r>
          </a:p>
          <a:p>
            <a:pPr marL="365125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US" sz="1900" dirty="0">
                <a:solidFill>
                  <a:srgbClr val="000000"/>
                </a:solidFill>
              </a:rPr>
              <a:t>are </a:t>
            </a:r>
            <a:r>
              <a:rPr lang="en-US" sz="1900" dirty="0">
                <a:solidFill>
                  <a:srgbClr val="0000FF"/>
                </a:solidFill>
              </a:rPr>
              <a:t>definitions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names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are the names of </a:t>
            </a:r>
            <a:r>
              <a:rPr lang="en-US" sz="2300" dirty="0">
                <a:solidFill>
                  <a:srgbClr val="0000FF"/>
                </a:solidFill>
              </a:rPr>
              <a:t>variables</a:t>
            </a:r>
            <a:r>
              <a:rPr lang="en-US" sz="2300" dirty="0">
                <a:solidFill>
                  <a:srgbClr val="000000"/>
                </a:solidFill>
              </a:rPr>
              <a:t>—locations in memory where values can be stored for use by a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These definitions specify that the variables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are of type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, which means that they’ll hold </a:t>
            </a:r>
            <a:r>
              <a:rPr lang="en-US" sz="2300" dirty="0">
                <a:solidFill>
                  <a:srgbClr val="0000FF"/>
                </a:solidFill>
              </a:rPr>
              <a:t>integer</a:t>
            </a:r>
            <a:r>
              <a:rPr lang="en-US" sz="2300" dirty="0">
                <a:solidFill>
                  <a:srgbClr val="000000"/>
                </a:solidFill>
              </a:rPr>
              <a:t> values</a:t>
            </a:r>
            <a:r>
              <a:rPr lang="tr-TR" sz="23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All variables must be defined </a:t>
            </a:r>
            <a:r>
              <a:rPr lang="en-US" altLang="en-US" sz="2500" u="sng" dirty="0">
                <a:solidFill>
                  <a:srgbClr val="000000"/>
                </a:solidFill>
              </a:rPr>
              <a:t>with a 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u="sng" dirty="0">
                <a:solidFill>
                  <a:srgbClr val="000000"/>
                </a:solidFill>
              </a:rPr>
              <a:t>a data type</a:t>
            </a:r>
            <a:r>
              <a:rPr lang="en-US" altLang="en-US" sz="2500" dirty="0">
                <a:solidFill>
                  <a:srgbClr val="000000"/>
                </a:solidFill>
              </a:rPr>
              <a:t> before they can be used in a program.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preceding definitions could have been combined into a single definition statement as follows:</a:t>
            </a:r>
          </a:p>
          <a:p>
            <a:pPr lvl="2" algn="ctr">
              <a:lnSpc>
                <a:spcPct val="90000"/>
              </a:lnSpc>
            </a:pPr>
            <a:r>
              <a:rPr lang="en-U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integer1, integer2, sum;</a:t>
            </a:r>
          </a:p>
          <a:p>
            <a:pPr marL="365125" lvl="1" indent="0">
              <a:lnSpc>
                <a:spcPct val="90000"/>
              </a:lnSpc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but that would have made it difficult to describe the variables with corresponding comments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lvl="1" indent="0" eaLnBrk="1" hangingPunct="1">
              <a:lnSpc>
                <a:spcPct val="90000"/>
              </a:lnSpc>
              <a:spcBef>
                <a:spcPts val="400"/>
              </a:spcBef>
              <a:buSzPct val="68000"/>
              <a:buFont typeface="Verdana" pitchFamily="34" charset="0"/>
              <a:buNone/>
            </a:pPr>
            <a:r>
              <a:rPr lang="en-US" altLang="en-US" sz="2500" b="1" i="1" dirty="0">
                <a:solidFill>
                  <a:srgbClr val="000000"/>
                </a:solidFill>
              </a:rPr>
              <a:t>Identifiers and Case Sensitivity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variable name in C is any valid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An identifier is a series of characters consisting of letters, digits and underscores (</a:t>
            </a:r>
            <a:r>
              <a:rPr lang="en-US" altLang="en-US" sz="2500" dirty="0">
                <a:solidFill>
                  <a:srgbClr val="000000"/>
                </a:solidFill>
                <a:latin typeface="LucidaSansTypewriter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that </a:t>
            </a:r>
            <a:r>
              <a:rPr lang="en-US" altLang="en-US" sz="2500" u="sng" dirty="0">
                <a:solidFill>
                  <a:srgbClr val="000000"/>
                </a:solidFill>
              </a:rPr>
              <a:t>does </a:t>
            </a:r>
            <a:r>
              <a:rPr lang="en-US" altLang="en-US" sz="2500" i="1" u="sng" dirty="0">
                <a:solidFill>
                  <a:srgbClr val="000000"/>
                </a:solidFill>
              </a:rPr>
              <a:t>not</a:t>
            </a:r>
            <a:r>
              <a:rPr lang="en-US" altLang="en-US" sz="2500" u="sng" dirty="0">
                <a:solidFill>
                  <a:srgbClr val="000000"/>
                </a:solidFill>
              </a:rPr>
              <a:t> begin with a digit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different in C, 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identifiers.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09" y="1083268"/>
            <a:ext cx="8686800" cy="2514599"/>
          </a:xfrm>
        </p:spPr>
        <p:txBody>
          <a:bodyPr>
            <a:normAutofit lnSpcReduction="10000"/>
          </a:bodyPr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Prompting Messages</a:t>
            </a:r>
            <a:endParaRPr lang="en-US" sz="25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500" b="1" dirty="0">
                <a:solidFill>
                  <a:srgbClr val="128AFF"/>
                </a:solidFill>
                <a:latin typeface="Consolas" panose="020B0609020204030204" pitchFamily="49" charset="0"/>
              </a:rPr>
              <a:t>"Enter first integer\n"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sz="2500" b="1" dirty="0">
                <a:solidFill>
                  <a:srgbClr val="00BF00"/>
                </a:solidFill>
                <a:latin typeface="Consolas" panose="020B0609020204030204" pitchFamily="49" charset="0"/>
              </a:rPr>
              <a:t>// prompt</a:t>
            </a:r>
          </a:p>
          <a:p>
            <a:pPr lvl="1">
              <a:defRPr/>
            </a:pPr>
            <a:r>
              <a:rPr lang="en-US" sz="2500" dirty="0">
                <a:solidFill>
                  <a:srgbClr val="000000"/>
                </a:solidFill>
              </a:rPr>
              <a:t>displays the literal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“Enter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integer”</a:t>
            </a:r>
            <a:r>
              <a:rPr lang="en-US" sz="2500" dirty="0">
                <a:solidFill>
                  <a:srgbClr val="000000"/>
                </a:solidFill>
              </a:rPr>
              <a:t> and positions the cursor to the beginning of the next line.</a:t>
            </a:r>
          </a:p>
          <a:p>
            <a:pPr lvl="1">
              <a:defRPr/>
            </a:pPr>
            <a:r>
              <a:rPr lang="en-US" sz="2500" dirty="0">
                <a:solidFill>
                  <a:srgbClr val="000000"/>
                </a:solidFill>
              </a:rPr>
              <a:t>This message is called a </a:t>
            </a:r>
            <a:r>
              <a:rPr lang="en-US" sz="2500" dirty="0">
                <a:solidFill>
                  <a:srgbClr val="0000FF"/>
                </a:solidFill>
              </a:rPr>
              <a:t>prompt</a:t>
            </a:r>
            <a:r>
              <a:rPr lang="en-US" sz="2500" dirty="0">
                <a:solidFill>
                  <a:srgbClr val="000000"/>
                </a:solidFill>
              </a:rPr>
              <a:t> because it tells the user to take a specific action.</a:t>
            </a:r>
            <a:endParaRPr lang="tr-TR" sz="25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5091" y="3657600"/>
            <a:ext cx="8653818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The 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b="1" i="1" dirty="0">
                <a:solidFill>
                  <a:srgbClr val="000000"/>
                </a:solidFill>
              </a:rPr>
              <a:t> Function and Formatted Inputs</a:t>
            </a:r>
          </a:p>
          <a:p>
            <a:pPr>
              <a:defRPr/>
            </a:pPr>
            <a:r>
              <a:rPr lang="en-US" sz="2500" dirty="0">
                <a:solidFill>
                  <a:srgbClr val="000000"/>
                </a:solidFill>
              </a:rPr>
              <a:t>The next statement </a:t>
            </a:r>
          </a:p>
          <a:p>
            <a:pPr lvl="2">
              <a:defRPr/>
            </a:pP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&amp;integer1 ); </a:t>
            </a:r>
            <a:r>
              <a:rPr 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</a:t>
            </a:r>
          </a:p>
          <a:p>
            <a:pPr marL="365125" lvl="1" indent="0">
              <a:buFont typeface="Verdana" pitchFamily="34" charset="0"/>
              <a:buNone/>
              <a:defRPr/>
            </a:pPr>
            <a:r>
              <a:rPr lang="en-US" sz="2500" dirty="0">
                <a:solidFill>
                  <a:srgbClr val="000000"/>
                </a:solidFill>
              </a:rPr>
              <a:t>uses </a:t>
            </a:r>
            <a:r>
              <a:rPr lang="en-US" sz="2400" dirty="0" err="1">
                <a:solidFill>
                  <a:srgbClr val="0000FF"/>
                </a:solidFill>
                <a:latin typeface="LucidaSansTypewriter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to obtain a value from the user.</a:t>
            </a:r>
          </a:p>
          <a:p>
            <a:pPr>
              <a:defRPr/>
            </a:pPr>
            <a:r>
              <a:rPr lang="en-US" sz="2500" dirty="0">
                <a:solidFill>
                  <a:srgbClr val="000000"/>
                </a:solidFill>
              </a:rPr>
              <a:t>The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dirty="0">
                <a:solidFill>
                  <a:srgbClr val="000000"/>
                </a:solidFill>
              </a:rPr>
              <a:t> function reads from the standard input, which is usually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36376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This </a:t>
            </a:r>
            <a:r>
              <a:rPr lang="en-US" alt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has two arguments, </a:t>
            </a:r>
            <a:r>
              <a:rPr lang="en-US" alt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&amp;integer1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first, the </a:t>
            </a:r>
            <a:r>
              <a:rPr lang="en-US" altLang="en-US" sz="2500" dirty="0">
                <a:solidFill>
                  <a:srgbClr val="0000FF"/>
                </a:solidFill>
              </a:rPr>
              <a:t>format control string</a:t>
            </a:r>
            <a:r>
              <a:rPr lang="en-US" altLang="en-US" sz="2500" dirty="0">
                <a:solidFill>
                  <a:srgbClr val="000000"/>
                </a:solidFill>
              </a:rPr>
              <a:t>, indicates the type of data that should be input by the user.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%d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conversion </a:t>
            </a:r>
            <a:r>
              <a:rPr lang="en-US" altLang="en-US" sz="2500" dirty="0" err="1">
                <a:solidFill>
                  <a:srgbClr val="0000FF"/>
                </a:solidFill>
              </a:rPr>
              <a:t>specifier</a:t>
            </a:r>
            <a:r>
              <a:rPr lang="en-US" altLang="en-US" sz="2500" dirty="0">
                <a:solidFill>
                  <a:srgbClr val="000000"/>
                </a:solidFill>
              </a:rPr>
              <a:t> indicates that the </a:t>
            </a:r>
            <a:r>
              <a:rPr lang="en-US" altLang="en-US" sz="2500" u="sng" dirty="0">
                <a:solidFill>
                  <a:srgbClr val="000000"/>
                </a:solidFill>
              </a:rPr>
              <a:t>data should be an integer</a:t>
            </a:r>
            <a:r>
              <a:rPr lang="en-US" altLang="en-US" sz="2500" dirty="0">
                <a:solidFill>
                  <a:srgbClr val="000000"/>
                </a:solidFill>
              </a:rPr>
              <a:t> (the letter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2500" dirty="0">
                <a:solidFill>
                  <a:srgbClr val="000000"/>
                </a:solidFill>
              </a:rPr>
              <a:t> stands for “decimal integer”).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500" dirty="0">
                <a:solidFill>
                  <a:srgbClr val="000000"/>
                </a:solidFill>
              </a:rPr>
              <a:t> in this context is treated by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(and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500" dirty="0">
                <a:solidFill>
                  <a:srgbClr val="000000"/>
                </a:solidFill>
              </a:rPr>
              <a:t> as we’ll see) as a special character that begins a conversion </a:t>
            </a:r>
            <a:r>
              <a:rPr lang="en-US" altLang="en-US" sz="2500" dirty="0" err="1">
                <a:solidFill>
                  <a:srgbClr val="000000"/>
                </a:solidFill>
              </a:rPr>
              <a:t>specifier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second argument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begins with an ampersand (&amp;)—called the </a:t>
            </a:r>
            <a:r>
              <a:rPr lang="en-US" altLang="en-US" sz="2500" dirty="0">
                <a:solidFill>
                  <a:srgbClr val="0000FF"/>
                </a:solidFill>
              </a:rPr>
              <a:t>address operator</a:t>
            </a:r>
            <a:r>
              <a:rPr lang="en-US" altLang="en-US" sz="2500" dirty="0">
                <a:solidFill>
                  <a:srgbClr val="000000"/>
                </a:solidFill>
              </a:rPr>
              <a:t> in </a:t>
            </a:r>
            <a:r>
              <a:rPr lang="en-US" altLang="en-US" sz="2500" u="sng" dirty="0">
                <a:solidFill>
                  <a:srgbClr val="000000"/>
                </a:solidFill>
              </a:rPr>
              <a:t>C—followed by the variable name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8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>
          <a:xfrm>
            <a:off x="190500" y="1387474"/>
            <a:ext cx="8763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 </a:t>
            </a:r>
            <a:r>
              <a:rPr lang="en-US" alt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3000" dirty="0">
                <a:solidFill>
                  <a:srgbClr val="000000"/>
                </a:solidFill>
              </a:rPr>
              <a:t>, when combined with the variable name, tells </a:t>
            </a:r>
            <a:r>
              <a:rPr lang="en-US" alt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3000" dirty="0">
                <a:solidFill>
                  <a:srgbClr val="000000"/>
                </a:solidFill>
              </a:rPr>
              <a:t> the location (or address) in memory at which the variable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3000" dirty="0">
                <a:solidFill>
                  <a:srgbClr val="000000"/>
                </a:solidFill>
              </a:rPr>
              <a:t> is stored.</a:t>
            </a: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 computer then stores the value that the user enters for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3000" dirty="0">
                <a:solidFill>
                  <a:srgbClr val="000000"/>
                </a:solidFill>
              </a:rPr>
              <a:t> at that location.</a:t>
            </a: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 use of ampersand (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3000" dirty="0">
                <a:solidFill>
                  <a:srgbClr val="000000"/>
                </a:solidFill>
              </a:rPr>
              <a:t>) is often confusing </a:t>
            </a:r>
            <a:endParaRPr lang="tr-TR" altLang="en-US" sz="3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For now, just remember to precede each variable in every call to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3000" dirty="0">
                <a:solidFill>
                  <a:srgbClr val="000000"/>
                </a:solidFill>
              </a:rPr>
              <a:t> with an ampersand.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Fig. 2.1: fig02_01.c</a:t>
            </a:r>
            <a:b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A first program in C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begin with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//, </a:t>
            </a:r>
            <a:r>
              <a:rPr lang="en-US" altLang="en-US" dirty="0">
                <a:solidFill>
                  <a:srgbClr val="000000"/>
                </a:solidFill>
              </a:rPr>
              <a:t>indicating that these two lines are </a:t>
            </a:r>
            <a:r>
              <a:rPr lang="en-US" altLang="en-US" dirty="0">
                <a:solidFill>
                  <a:srgbClr val="0000FF"/>
                </a:solidFill>
              </a:rPr>
              <a:t>comments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Comments </a:t>
            </a:r>
            <a:r>
              <a:rPr lang="en-US" altLang="en-US" dirty="0">
                <a:solidFill>
                  <a:srgbClr val="0000FF"/>
                </a:solidFill>
              </a:rPr>
              <a:t>document programs</a:t>
            </a:r>
            <a:r>
              <a:rPr lang="en-US" altLang="en-US" dirty="0">
                <a:solidFill>
                  <a:srgbClr val="000000"/>
                </a:solidFill>
              </a:rPr>
              <a:t> and improve program readability.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Comments do not cause the computer to perform any action when the program is run.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>
          <a:xfrm>
            <a:off x="76200" y="1600200"/>
            <a:ext cx="8915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the computer executes the preceding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, it waits for the user to enter a value for variable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user responds by typing an integer, then pressing the </a:t>
            </a:r>
            <a:r>
              <a:rPr lang="en-US" altLang="en-US" sz="2500" i="1" dirty="0">
                <a:solidFill>
                  <a:srgbClr val="0000FF"/>
                </a:solidFill>
              </a:rPr>
              <a:t>Enter</a:t>
            </a:r>
            <a:r>
              <a:rPr lang="en-US" altLang="en-US" sz="2500" dirty="0">
                <a:solidFill>
                  <a:srgbClr val="0000FF"/>
                </a:solidFill>
              </a:rPr>
              <a:t> key</a:t>
            </a:r>
            <a:r>
              <a:rPr lang="en-US" altLang="en-US" sz="2500" dirty="0">
                <a:solidFill>
                  <a:srgbClr val="000000"/>
                </a:solidFill>
              </a:rPr>
              <a:t> to send the number to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computer then assigns this number, or value, to the variable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Any subsequent references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 in this program </a:t>
            </a:r>
            <a:r>
              <a:rPr lang="en-US" altLang="en-US" sz="2500" u="sng" dirty="0">
                <a:solidFill>
                  <a:srgbClr val="000000"/>
                </a:solidFill>
              </a:rPr>
              <a:t>will use this same value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Functions </a:t>
            </a:r>
            <a:r>
              <a:rPr lang="en-US" alt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facilitate interaction between the user and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Because this interaction resembles a dialogue, it’s often called</a:t>
            </a:r>
            <a:r>
              <a:rPr lang="en-US" altLang="en-US" sz="2500" dirty="0">
                <a:solidFill>
                  <a:srgbClr val="0000FF"/>
                </a:solidFill>
              </a:rPr>
              <a:t> interactive computing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6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Placeholder 2"/>
          <p:cNvSpPr>
            <a:spLocks noGrp="1"/>
          </p:cNvSpPr>
          <p:nvPr>
            <p:ph type="body" idx="1"/>
          </p:nvPr>
        </p:nvSpPr>
        <p:spPr>
          <a:xfrm>
            <a:off x="102358" y="152400"/>
            <a:ext cx="8991600" cy="2241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"Enter second integer\n"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  <a:t>// prompt</a:t>
            </a:r>
            <a:endParaRPr lang="en-US" altLang="en-US" sz="2600" b="1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displays the message </a:t>
            </a:r>
            <a:r>
              <a:rPr lang="en-US" alt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Enter</a:t>
            </a:r>
            <a:r>
              <a:rPr lang="en-US" altLang="en-US" sz="2000" u="sng" dirty="0">
                <a:solidFill>
                  <a:srgbClr val="000000"/>
                </a:solidFill>
              </a:rPr>
              <a:t> </a:t>
            </a:r>
            <a:r>
              <a:rPr lang="en-US" alt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en-US" sz="2000" u="sng" dirty="0">
                <a:solidFill>
                  <a:srgbClr val="000000"/>
                </a:solidFill>
              </a:rPr>
              <a:t> </a:t>
            </a:r>
            <a:r>
              <a:rPr lang="en-US" alt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on the screen, then positions the cursor to the beginning of the next line.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&amp;integer2 ); </a:t>
            </a:r>
            <a: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obtains a value for variable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from the user</a:t>
            </a:r>
            <a:r>
              <a:rPr lang="tr-TR" altLang="en-US" sz="2300" dirty="0">
                <a:solidFill>
                  <a:srgbClr val="000000"/>
                </a:solidFill>
              </a:rPr>
              <a:t>.</a:t>
            </a:r>
            <a:endParaRPr lang="en-US" altLang="en-US" sz="23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531" y="1981200"/>
            <a:ext cx="8972266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300" b="1" i="1" dirty="0">
                <a:solidFill>
                  <a:srgbClr val="000000"/>
                </a:solidFill>
              </a:rPr>
              <a:t>Assignment Statement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dirty="0">
                <a:solidFill>
                  <a:srgbClr val="0000FF"/>
                </a:solidFill>
              </a:rPr>
              <a:t>assignment statement </a:t>
            </a:r>
            <a:endParaRPr lang="en-US" sz="23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= integer1 + integer2; </a:t>
            </a:r>
            <a:r>
              <a:rPr 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assign total to sum </a:t>
            </a:r>
          </a:p>
          <a:p>
            <a:pPr marL="365125" lvl="1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US" sz="2300" dirty="0">
                <a:solidFill>
                  <a:srgbClr val="000000"/>
                </a:solidFill>
              </a:rPr>
              <a:t>calculates the total of variables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300" dirty="0">
                <a:solidFill>
                  <a:srgbClr val="000000"/>
                </a:solidFill>
              </a:rPr>
              <a:t> and assigns the result to variable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300" dirty="0">
                <a:solidFill>
                  <a:srgbClr val="000000"/>
                </a:solidFill>
              </a:rPr>
              <a:t> using the assignment operator </a:t>
            </a:r>
            <a:r>
              <a:rPr lang="en-US" sz="2300" b="1" dirty="0">
                <a:solidFill>
                  <a:srgbClr val="000000"/>
                </a:solidFill>
              </a:rPr>
              <a:t>=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00"/>
                </a:solidFill>
              </a:rPr>
              <a:t> operator and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operator are called binary operators because each has two </a:t>
            </a:r>
            <a:r>
              <a:rPr lang="en-US" sz="2300" dirty="0">
                <a:solidFill>
                  <a:srgbClr val="0000FF"/>
                </a:solidFill>
              </a:rPr>
              <a:t>operands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operator’s two operands are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00"/>
                </a:solidFill>
              </a:rPr>
              <a:t> operator’s two operands are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300" dirty="0">
                <a:solidFill>
                  <a:srgbClr val="000000"/>
                </a:solidFill>
              </a:rPr>
              <a:t> and the value of the expression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17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0"/>
            <a:ext cx="8229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64" y="1225549"/>
            <a:ext cx="8839200" cy="4525963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100" b="1" i="1" dirty="0">
                <a:solidFill>
                  <a:srgbClr val="000000"/>
                </a:solidFill>
              </a:rPr>
              <a:t>Printing with a Format Control String</a:t>
            </a:r>
          </a:p>
          <a:p>
            <a:pPr>
              <a:lnSpc>
                <a:spcPct val="80000"/>
              </a:lnSpc>
              <a:defRPr/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100" b="1" dirty="0">
                <a:solidFill>
                  <a:srgbClr val="128AFF"/>
                </a:solidFill>
                <a:latin typeface="Consolas" panose="020B0609020204030204" pitchFamily="49" charset="0"/>
              </a:rPr>
              <a:t>"Sum is %d\n"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, sum ); </a:t>
            </a:r>
            <a:r>
              <a:rPr lang="en-US" sz="2100" b="1" dirty="0">
                <a:solidFill>
                  <a:srgbClr val="00BF00"/>
                </a:solidFill>
                <a:latin typeface="Consolas" panose="020B0609020204030204" pitchFamily="49" charset="0"/>
              </a:rPr>
              <a:t>// print sum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This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 has two arguments,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"Sum</a:t>
            </a:r>
            <a:r>
              <a:rPr lang="en-US" sz="2100" b="1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sz="2100" b="1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%d\n"</a:t>
            </a:r>
            <a:r>
              <a:rPr lang="en-US" sz="2100" dirty="0">
                <a:solidFill>
                  <a:srgbClr val="000000"/>
                </a:solidFill>
              </a:rPr>
              <a:t> and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first argument is the </a:t>
            </a:r>
            <a:r>
              <a:rPr lang="en-US" sz="2100" u="sng" dirty="0">
                <a:solidFill>
                  <a:srgbClr val="000000"/>
                </a:solidFill>
              </a:rPr>
              <a:t>format control string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It contains some literal characters to be displayed, and it contains the conversion </a:t>
            </a:r>
            <a:r>
              <a:rPr lang="en-US" sz="2100" dirty="0" err="1">
                <a:solidFill>
                  <a:srgbClr val="000000"/>
                </a:solidFill>
              </a:rPr>
              <a:t>specifier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%d</a:t>
            </a:r>
            <a:r>
              <a:rPr lang="en-US" sz="2100" dirty="0">
                <a:solidFill>
                  <a:srgbClr val="000000"/>
                </a:solidFill>
              </a:rPr>
              <a:t> indicating that an integer will be printed.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second argument specifies the </a:t>
            </a:r>
            <a:r>
              <a:rPr lang="en-US" sz="2100" u="sng" dirty="0">
                <a:solidFill>
                  <a:srgbClr val="000000"/>
                </a:solidFill>
              </a:rPr>
              <a:t>value to be printed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37719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>
                <a:solidFill>
                  <a:srgbClr val="000000"/>
                </a:solidFill>
              </a:rPr>
              <a:t>Calculations in 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300" b="1" i="1" dirty="0">
                <a:solidFill>
                  <a:srgbClr val="000000"/>
                </a:solidFill>
              </a:rPr>
              <a:t>Statements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We could have combined the previous two statements into the statement</a:t>
            </a:r>
          </a:p>
          <a:p>
            <a:pPr lvl="2">
              <a:lnSpc>
                <a:spcPct val="80000"/>
              </a:lnSpc>
              <a:defRPr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nl-NL" sz="1800" b="1" dirty="0">
                <a:solidFill>
                  <a:srgbClr val="128AFF"/>
                </a:solidFill>
                <a:latin typeface="Consolas" panose="020B0609020204030204" pitchFamily="49" charset="0"/>
              </a:rPr>
              <a:t>"Sum is %d\n"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integer1 + integer2 );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right brace,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300" dirty="0">
                <a:solidFill>
                  <a:srgbClr val="000000"/>
                </a:solidFill>
              </a:rPr>
              <a:t>, at line 21 indicates that the end of function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300" dirty="0">
                <a:solidFill>
                  <a:srgbClr val="000000"/>
                </a:solidFill>
              </a:rPr>
              <a:t> has been reached.</a:t>
            </a:r>
          </a:p>
          <a:p>
            <a:pPr>
              <a:lnSpc>
                <a:spcPct val="80000"/>
              </a:lnSpc>
              <a:defRPr/>
            </a:pPr>
            <a:endParaRPr lang="en-US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2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70"/>
            <a:ext cx="8229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>
          <a:xfrm>
            <a:off x="48904" y="798441"/>
            <a:ext cx="9067800" cy="400215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 names such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>
                <a:solidFill>
                  <a:srgbClr val="000000"/>
                </a:solidFill>
              </a:rPr>
              <a:t> actually correspond to locations in the computer’s memory.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Every variable has a </a:t>
            </a:r>
            <a:r>
              <a:rPr lang="en-US" altLang="en-US" sz="2500" dirty="0">
                <a:solidFill>
                  <a:srgbClr val="0000FF"/>
                </a:solidFill>
              </a:rPr>
              <a:t>name</a:t>
            </a:r>
            <a:r>
              <a:rPr lang="en-US" altLang="en-US" sz="2500" dirty="0">
                <a:solidFill>
                  <a:srgbClr val="000000"/>
                </a:solidFill>
              </a:rPr>
              <a:t>, a </a:t>
            </a:r>
            <a:r>
              <a:rPr lang="en-US" altLang="en-US" sz="2500" dirty="0">
                <a:solidFill>
                  <a:srgbClr val="0000FF"/>
                </a:solidFill>
              </a:rPr>
              <a:t>type </a:t>
            </a:r>
            <a:r>
              <a:rPr lang="en-US" altLang="en-US" sz="2500" dirty="0">
                <a:solidFill>
                  <a:srgbClr val="000000"/>
                </a:solidFill>
              </a:rPr>
              <a:t>and a </a:t>
            </a:r>
            <a:r>
              <a:rPr lang="en-US" altLang="en-US" sz="2500" dirty="0">
                <a:solidFill>
                  <a:srgbClr val="0000FF"/>
                </a:solidFill>
              </a:rPr>
              <a:t>value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  <a:endParaRPr lang="tr-TR" altLang="en-US" sz="25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en-US" sz="2500" dirty="0">
                <a:solidFill>
                  <a:srgbClr val="000000"/>
                </a:solidFill>
              </a:rPr>
              <a:t>W</a:t>
            </a:r>
            <a:r>
              <a:rPr lang="en-US" altLang="en-US" sz="2500" dirty="0">
                <a:solidFill>
                  <a:srgbClr val="000000"/>
                </a:solidFill>
              </a:rPr>
              <a:t>hen the statement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&amp;integer1 ); </a:t>
            </a:r>
            <a: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is executed, the value entered by the user is placed into a</a:t>
            </a:r>
            <a:r>
              <a:rPr lang="tr-TR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u="sng" dirty="0">
                <a:solidFill>
                  <a:srgbClr val="000000"/>
                </a:solidFill>
              </a:rPr>
              <a:t>memory location</a:t>
            </a:r>
            <a:r>
              <a:rPr lang="en-US" altLang="en-US" sz="2500" dirty="0">
                <a:solidFill>
                  <a:srgbClr val="000000"/>
                </a:solidFill>
              </a:rPr>
              <a:t> to which the name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 has been assigned.</a:t>
            </a:r>
            <a:endParaRPr lang="tr-TR" altLang="en-US" sz="25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Suppose the user enters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45</a:t>
            </a:r>
            <a:r>
              <a:rPr lang="en-US" altLang="en-US" sz="2500" dirty="0">
                <a:solidFill>
                  <a:srgbClr val="000000"/>
                </a:solidFill>
              </a:rPr>
              <a:t> as the value for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computer will place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45</a:t>
            </a:r>
            <a:r>
              <a:rPr lang="en-US" altLang="en-US" sz="2500" dirty="0">
                <a:solidFill>
                  <a:srgbClr val="000000"/>
                </a:solidFill>
              </a:rPr>
              <a:t> into location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 as shown in Fig. 2.6.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51" y="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 (Cont.) 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>
          <a:xfrm>
            <a:off x="112594" y="838200"/>
            <a:ext cx="8915400" cy="3960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Whenever a value is placed in a memory location, the value </a:t>
            </a:r>
            <a:r>
              <a:rPr lang="en-US" altLang="en-US" sz="2500" u="sng" dirty="0">
                <a:solidFill>
                  <a:srgbClr val="000000"/>
                </a:solidFill>
              </a:rPr>
              <a:t>replaces the previous value in that location</a:t>
            </a:r>
            <a:r>
              <a:rPr lang="en-US" altLang="en-US" sz="2500" dirty="0">
                <a:solidFill>
                  <a:srgbClr val="000000"/>
                </a:solidFill>
              </a:rPr>
              <a:t>; thus, this process is said to be </a:t>
            </a:r>
            <a:r>
              <a:rPr lang="en-US" altLang="en-US" sz="2500" dirty="0">
                <a:solidFill>
                  <a:srgbClr val="0000FF"/>
                </a:solidFill>
              </a:rPr>
              <a:t>destructive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the statement</a:t>
            </a:r>
          </a:p>
          <a:p>
            <a:pPr lvl="2" eaLnBrk="1" hangingPunct="1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&amp;integer2 ); </a:t>
            </a:r>
            <a: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</a:t>
            </a:r>
          </a:p>
          <a:p>
            <a:pPr marL="365125" lvl="1" indent="0" eaLnBrk="1" hangingPunct="1">
              <a:buFont typeface="Verdana" pitchFamily="34" charset="0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executes, suppose the user enters the value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72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This value is placed into location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500" dirty="0">
                <a:solidFill>
                  <a:srgbClr val="000000"/>
                </a:solidFill>
              </a:rPr>
              <a:t>, and memory appears as in Fig. 2.7.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These locations are </a:t>
            </a:r>
            <a:r>
              <a:rPr lang="en-US" altLang="en-US" sz="2500" u="sng" dirty="0">
                <a:solidFill>
                  <a:srgbClr val="000000"/>
                </a:solidFill>
              </a:rPr>
              <a:t>not necessarily adjacent</a:t>
            </a:r>
            <a:r>
              <a:rPr lang="en-US" altLang="en-US" sz="2500" dirty="0">
                <a:solidFill>
                  <a:srgbClr val="000000"/>
                </a:solidFill>
              </a:rPr>
              <a:t> in memory. </a:t>
            </a: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 (Cont.) </a:t>
            </a:r>
          </a:p>
        </p:txBody>
      </p:sp>
      <p:sp>
        <p:nvSpPr>
          <p:cNvPr id="71683" name="Text Placeholder 2"/>
          <p:cNvSpPr>
            <a:spLocks noGrp="1"/>
          </p:cNvSpPr>
          <p:nvPr>
            <p:ph type="body" idx="1"/>
          </p:nvPr>
        </p:nvSpPr>
        <p:spPr>
          <a:xfrm>
            <a:off x="84160" y="595407"/>
            <a:ext cx="8907440" cy="283359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Once the program has obtained values for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800" dirty="0">
                <a:solidFill>
                  <a:srgbClr val="000000"/>
                </a:solidFill>
              </a:rPr>
              <a:t>, it adds these values and places the total into variable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= integer1 + integer2; </a:t>
            </a:r>
            <a:r>
              <a:rPr lang="en-US" altLang="en-US" sz="2800" dirty="0">
                <a:solidFill>
                  <a:srgbClr val="00BF00"/>
                </a:solidFill>
                <a:latin typeface="Consolas" panose="020B0609020204030204" pitchFamily="49" charset="0"/>
              </a:rPr>
              <a:t>// assign total to sum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replaces whatever value was stored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tr-TR" altLang="en-US" dirty="0">
                <a:solidFill>
                  <a:srgbClr val="000000"/>
                </a:solidFill>
              </a:rPr>
              <a:t>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650" y="3466531"/>
            <a:ext cx="8991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After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 is calculated, memory appears as in Fig. 2.8.</a:t>
            </a:r>
          </a:p>
          <a:p>
            <a:r>
              <a:rPr lang="en-US" altLang="en-US" sz="2800" dirty="0">
                <a:solidFill>
                  <a:srgbClr val="000000"/>
                </a:solidFill>
              </a:rPr>
              <a:t>The values of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800" dirty="0">
                <a:solidFill>
                  <a:srgbClr val="000000"/>
                </a:solidFill>
              </a:rPr>
              <a:t> appear exactly as they did before they were used in the calculation.</a:t>
            </a:r>
          </a:p>
        </p:txBody>
      </p:sp>
    </p:spTree>
    <p:extLst>
      <p:ext uri="{BB962C8B-B14F-4D97-AF65-F5344CB8AC3E}">
        <p14:creationId xmlns:p14="http://schemas.microsoft.com/office/powerpoint/2010/main" val="122250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 (Cont.) 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>
          <a:xfrm>
            <a:off x="76200" y="625073"/>
            <a:ext cx="8991600" cy="257532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They were </a:t>
            </a:r>
            <a:r>
              <a:rPr lang="en-US" altLang="en-US" sz="3000" u="sng" dirty="0">
                <a:solidFill>
                  <a:srgbClr val="000000"/>
                </a:solidFill>
              </a:rPr>
              <a:t>used</a:t>
            </a:r>
            <a:r>
              <a:rPr lang="en-US" altLang="en-US" sz="3000" dirty="0">
                <a:solidFill>
                  <a:srgbClr val="000000"/>
                </a:solidFill>
              </a:rPr>
              <a:t>, but </a:t>
            </a:r>
            <a:r>
              <a:rPr lang="en-US" altLang="en-US" sz="3000" u="sng" dirty="0">
                <a:solidFill>
                  <a:srgbClr val="000000"/>
                </a:solidFill>
              </a:rPr>
              <a:t>not destroyed</a:t>
            </a:r>
            <a:r>
              <a:rPr lang="en-US" altLang="en-US" sz="3000" dirty="0">
                <a:solidFill>
                  <a:srgbClr val="000000"/>
                </a:solidFill>
              </a:rPr>
              <a:t>, as the computer performed the calculation.</a:t>
            </a: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Thus, </a:t>
            </a:r>
            <a:r>
              <a:rPr lang="en-US" altLang="en-US" sz="3000" u="sng" dirty="0">
                <a:solidFill>
                  <a:srgbClr val="000000"/>
                </a:solidFill>
              </a:rPr>
              <a:t>when a value is read from a memory location</a:t>
            </a:r>
            <a:r>
              <a:rPr lang="en-US" altLang="en-US" sz="3000" dirty="0">
                <a:solidFill>
                  <a:srgbClr val="000000"/>
                </a:solidFill>
              </a:rPr>
              <a:t>, the process is said to be </a:t>
            </a:r>
            <a:r>
              <a:rPr lang="en-US" altLang="en-US" sz="3000" dirty="0">
                <a:solidFill>
                  <a:srgbClr val="0000FF"/>
                </a:solidFill>
              </a:rPr>
              <a:t>nondestructive</a:t>
            </a:r>
            <a:r>
              <a:rPr lang="en-US" altLang="en-US" sz="3000" dirty="0">
                <a:solidFill>
                  <a:srgbClr val="000000"/>
                </a:solidFill>
              </a:rPr>
              <a:t>. </a:t>
            </a:r>
            <a:endParaRPr lang="tr-TR" altLang="en-US" sz="3000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Most C programs perform calculations using the C</a:t>
            </a:r>
            <a:r>
              <a:rPr lang="en-US" sz="3000" dirty="0">
                <a:solidFill>
                  <a:srgbClr val="0000FF"/>
                </a:solidFill>
              </a:rPr>
              <a:t> arithmetic operators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4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" y="730250"/>
            <a:ext cx="9067800" cy="2636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dirty="0">
                <a:solidFill>
                  <a:srgbClr val="0000FF"/>
                </a:solidFill>
              </a:rPr>
              <a:t>asterisk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LucidaSansTypewriter" pitchFamily="49" charset="0"/>
              </a:rPr>
              <a:t>*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300" dirty="0">
                <a:solidFill>
                  <a:srgbClr val="000000"/>
                </a:solidFill>
              </a:rPr>
              <a:t> indicates </a:t>
            </a:r>
            <a:r>
              <a:rPr lang="en-US" sz="2300" u="sng" dirty="0">
                <a:solidFill>
                  <a:srgbClr val="000000"/>
                </a:solidFill>
              </a:rPr>
              <a:t>multiplication</a:t>
            </a:r>
            <a:r>
              <a:rPr lang="en-US" sz="2300" dirty="0">
                <a:solidFill>
                  <a:srgbClr val="000000"/>
                </a:solidFill>
              </a:rPr>
              <a:t> and the </a:t>
            </a:r>
            <a:r>
              <a:rPr lang="en-US" sz="2300" dirty="0">
                <a:solidFill>
                  <a:srgbClr val="0000FF"/>
                </a:solidFill>
              </a:rPr>
              <a:t>percent sign 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LucidaSansTypewriter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) denotes the </a:t>
            </a:r>
            <a:r>
              <a:rPr lang="en-US" sz="2300" u="sng" dirty="0">
                <a:solidFill>
                  <a:srgbClr val="000000"/>
                </a:solidFill>
              </a:rPr>
              <a:t>remainder operator</a:t>
            </a:r>
            <a:endParaRPr lang="tr-TR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C requires that multiplication be explicitly denoted by using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300" dirty="0">
                <a:solidFill>
                  <a:srgbClr val="000000"/>
                </a:solidFill>
              </a:rPr>
              <a:t> operator as in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arithmetic operators are </a:t>
            </a:r>
            <a:r>
              <a:rPr lang="en-US" sz="2300" u="sng" dirty="0">
                <a:solidFill>
                  <a:srgbClr val="000000"/>
                </a:solidFill>
              </a:rPr>
              <a:t>all binary operators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For example, the expression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 contains the binary operator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and the operands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373" y="3200400"/>
            <a:ext cx="9036527" cy="274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/>
              <a:t>Integer Division and the Remainder Operator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FF"/>
                </a:solidFill>
              </a:rPr>
              <a:t>Integer division</a:t>
            </a:r>
            <a:r>
              <a:rPr lang="en-US" sz="2300" dirty="0">
                <a:solidFill>
                  <a:srgbClr val="000000"/>
                </a:solidFill>
              </a:rPr>
              <a:t> yields an integer result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For example, the expression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</a:rPr>
              <a:t> evaluates to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C provides the </a:t>
            </a:r>
            <a:r>
              <a:rPr lang="en-US" sz="2300" dirty="0">
                <a:solidFill>
                  <a:srgbClr val="0000FF"/>
                </a:solidFill>
              </a:rPr>
              <a:t>remainder operator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>
                <a:solidFill>
                  <a:srgbClr val="0000FF"/>
                </a:solidFill>
                <a:latin typeface="LucidaSansTypewriter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, which yields the remainder after integer division</a:t>
            </a:r>
            <a:r>
              <a:rPr lang="tr-TR" sz="2300" dirty="0">
                <a:solidFill>
                  <a:srgbClr val="000000"/>
                </a:solidFill>
              </a:rPr>
              <a:t> (</a:t>
            </a:r>
            <a:r>
              <a:rPr lang="en-US" sz="2300" dirty="0">
                <a:solidFill>
                  <a:srgbClr val="000000"/>
                </a:solidFill>
              </a:rPr>
              <a:t>used only with integer operands</a:t>
            </a:r>
            <a:r>
              <a:rPr lang="tr-TR" sz="2300" dirty="0">
                <a:solidFill>
                  <a:srgbClr val="000000"/>
                </a:solidFill>
              </a:rPr>
              <a:t>)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expression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yields the remainder after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>
                <a:solidFill>
                  <a:srgbClr val="000000"/>
                </a:solidFill>
              </a:rPr>
              <a:t> is divided by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Thus,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</a:rPr>
              <a:t> yields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17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</a:rPr>
              <a:t> yields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16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1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2" y="762000"/>
            <a:ext cx="8991600" cy="4267200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Arithmetic Expressions in Straight-Line Form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Arithmetic expressions in C must be written in </a:t>
            </a:r>
            <a:r>
              <a:rPr lang="en-US" sz="2400" dirty="0">
                <a:solidFill>
                  <a:srgbClr val="0000FF"/>
                </a:solidFill>
              </a:rPr>
              <a:t>straight-line form </a:t>
            </a:r>
            <a:r>
              <a:rPr lang="en-US" sz="2400" dirty="0">
                <a:solidFill>
                  <a:srgbClr val="000000"/>
                </a:solidFill>
              </a:rPr>
              <a:t>to facilitate entering programs into the computer.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Thus, expressions such as 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divided 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” must be written as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a/b</a:t>
            </a:r>
            <a:r>
              <a:rPr lang="en-US" sz="2400" dirty="0">
                <a:solidFill>
                  <a:srgbClr val="000000"/>
                </a:solidFill>
              </a:rPr>
              <a:t> so that all operators and operands appear in a straight 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The algebraic notation </a:t>
            </a:r>
          </a:p>
          <a:p>
            <a:pPr marL="365125" lvl="1" indent="0" algn="ctr" eaLnBrk="1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i="1" dirty="0">
                <a:solidFill>
                  <a:srgbClr val="000000"/>
                </a:solidFill>
              </a:rPr>
              <a:t>a</a:t>
            </a:r>
          </a:p>
          <a:p>
            <a:pPr marL="365125" lvl="1" indent="0" algn="ctr" eaLnBrk="1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sz="500" i="1" dirty="0">
                <a:solidFill>
                  <a:srgbClr val="000000"/>
                </a:solidFill>
              </a:rPr>
              <a:t>______</a:t>
            </a:r>
          </a:p>
          <a:p>
            <a:pPr marL="365125" lvl="1" indent="0" algn="ctr" eaLnBrk="1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i="1" dirty="0">
                <a:solidFill>
                  <a:srgbClr val="000000"/>
                </a:solidFill>
              </a:rPr>
              <a:t>b</a:t>
            </a:r>
          </a:p>
          <a:p>
            <a:pPr marL="365125" lvl="1" indent="0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is generally not acceptable to compilers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DEAF53-1D03-480F-8DBF-959CD285FA64}"/>
              </a:ext>
            </a:extLst>
          </p:cNvPr>
          <p:cNvSpPr txBox="1">
            <a:spLocks/>
          </p:cNvSpPr>
          <p:nvPr/>
        </p:nvSpPr>
        <p:spPr>
          <a:xfrm>
            <a:off x="130206" y="4664076"/>
            <a:ext cx="89916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Parentheses for Grouping Subexpressions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Parentheses are used in C expressions in the same manner as in algebraic expressions.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For example, to multiply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times the quantity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we write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13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94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4656"/>
            <a:ext cx="8915400" cy="4286944"/>
          </a:xfrm>
        </p:spPr>
        <p:txBody>
          <a:bodyPr>
            <a:normAutofit lnSpcReduction="10000"/>
          </a:bodyPr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Rules of Operator Precedence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C applies the operators in arithmetic expressions in a precise sequence determined by the following </a:t>
            </a:r>
            <a:r>
              <a:rPr lang="en-US" sz="2800" dirty="0">
                <a:solidFill>
                  <a:srgbClr val="0000FF"/>
                </a:solidFill>
              </a:rPr>
              <a:t>rules of operator precedence</a:t>
            </a:r>
            <a:r>
              <a:rPr lang="en-US" sz="2800" dirty="0">
                <a:solidFill>
                  <a:srgbClr val="000000"/>
                </a:solidFill>
              </a:rPr>
              <a:t>, which are generally the same as those in algebra: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Operators in expressions </a:t>
            </a:r>
            <a:r>
              <a:rPr lang="en-US" sz="2400" u="sng" dirty="0">
                <a:solidFill>
                  <a:srgbClr val="000000"/>
                </a:solidFill>
              </a:rPr>
              <a:t>contained within pairs of parentheses are evaluated first</a:t>
            </a:r>
            <a:r>
              <a:rPr lang="en-US" sz="2400" dirty="0">
                <a:solidFill>
                  <a:srgbClr val="000000"/>
                </a:solidFill>
              </a:rPr>
              <a:t>. Parentheses are said to be at the “</a:t>
            </a:r>
            <a:r>
              <a:rPr lang="en-US" sz="2400" u="sng" dirty="0">
                <a:solidFill>
                  <a:srgbClr val="000000"/>
                </a:solidFill>
              </a:rPr>
              <a:t>highest level of precedence</a:t>
            </a:r>
            <a:r>
              <a:rPr lang="en-US" sz="2400" dirty="0">
                <a:solidFill>
                  <a:srgbClr val="000000"/>
                </a:solidFill>
              </a:rPr>
              <a:t>.” </a:t>
            </a:r>
            <a:endParaRPr lang="tr-TR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In cases of </a:t>
            </a:r>
            <a:r>
              <a:rPr lang="en-US" sz="2400" dirty="0">
                <a:solidFill>
                  <a:srgbClr val="0000FF"/>
                </a:solidFill>
              </a:rPr>
              <a:t>nested</a:t>
            </a:r>
            <a:r>
              <a:rPr lang="en-US" sz="2400" dirty="0">
                <a:solidFill>
                  <a:srgbClr val="000000"/>
                </a:solidFill>
              </a:rPr>
              <a:t>, or </a:t>
            </a:r>
            <a:r>
              <a:rPr lang="en-US" sz="2400" dirty="0">
                <a:solidFill>
                  <a:srgbClr val="0000FF"/>
                </a:solidFill>
              </a:rPr>
              <a:t>embedded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FF"/>
                </a:solidFill>
              </a:rPr>
              <a:t> parentheses</a:t>
            </a:r>
            <a:r>
              <a:rPr lang="en-US" sz="2400" dirty="0">
                <a:solidFill>
                  <a:srgbClr val="000000"/>
                </a:solidFill>
              </a:rPr>
              <a:t>, such as</a:t>
            </a:r>
          </a:p>
          <a:p>
            <a:pPr marL="914400" lvl="2" indent="0" algn="ctr" eaLnBrk="1" hangingPunct="1"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( a + b 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 c )</a:t>
            </a:r>
          </a:p>
          <a:p>
            <a:pPr marL="630238" lvl="2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the operators in the </a:t>
            </a:r>
            <a:r>
              <a:rPr lang="en-US" u="sng" dirty="0">
                <a:solidFill>
                  <a:srgbClr val="000000"/>
                </a:solidFill>
              </a:rPr>
              <a:t>innermost pair of parentheses are applied first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4D79129-B819-47FB-A950-0F2F80E66EFE}"/>
              </a:ext>
            </a:extLst>
          </p:cNvPr>
          <p:cNvSpPr txBox="1">
            <a:spLocks/>
          </p:cNvSpPr>
          <p:nvPr/>
        </p:nvSpPr>
        <p:spPr>
          <a:xfrm>
            <a:off x="174594" y="5402262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As in algebra, it’s acceptable to place unnecessary parentheses in an expression to make the expression clearer.</a:t>
            </a:r>
            <a:r>
              <a:rPr lang="tr-TR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These are called </a:t>
            </a:r>
            <a:r>
              <a:rPr lang="en-US" altLang="en-US" sz="2400" dirty="0">
                <a:solidFill>
                  <a:srgbClr val="0000FF"/>
                </a:solidFill>
              </a:rPr>
              <a:t>redundant parentheses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9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Comments are ignored by the C compiler and do not cause any machine-language object code to be generated.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Comments also help other people read and understand your program.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82" y="7432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>
          <a:xfrm>
            <a:off x="28852" y="758532"/>
            <a:ext cx="9038948" cy="5642267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altLang="en-US" b="1" dirty="0">
                <a:solidFill>
                  <a:srgbClr val="000000"/>
                </a:solidFill>
              </a:rPr>
              <a:t>Multiplication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000000"/>
                </a:solidFill>
              </a:rPr>
              <a:t>division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b="1" dirty="0">
                <a:solidFill>
                  <a:srgbClr val="000000"/>
                </a:solidFill>
              </a:rPr>
              <a:t>remainder</a:t>
            </a:r>
            <a:r>
              <a:rPr lang="en-US" altLang="en-US" dirty="0">
                <a:solidFill>
                  <a:srgbClr val="000000"/>
                </a:solidFill>
              </a:rPr>
              <a:t> operations are applied next. 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an expression contains several multiplication, division and remainder operations, evaluation proceeds </a:t>
            </a:r>
            <a:r>
              <a:rPr lang="en-US" altLang="en-US" u="sng" dirty="0">
                <a:solidFill>
                  <a:srgbClr val="000000"/>
                </a:solidFill>
              </a:rPr>
              <a:t>from left to right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Multiplication, division and remainder are said to be on the </a:t>
            </a:r>
            <a:r>
              <a:rPr lang="en-US" altLang="en-US" u="sng" dirty="0">
                <a:solidFill>
                  <a:srgbClr val="000000"/>
                </a:solidFill>
              </a:rPr>
              <a:t>same level of precedence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b="1" dirty="0">
                <a:solidFill>
                  <a:srgbClr val="000000"/>
                </a:solidFill>
              </a:rPr>
              <a:t>Addition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b="1" dirty="0">
                <a:solidFill>
                  <a:srgbClr val="000000"/>
                </a:solidFill>
              </a:rPr>
              <a:t>subtraction</a:t>
            </a:r>
            <a:r>
              <a:rPr lang="en-US" altLang="en-US" dirty="0">
                <a:solidFill>
                  <a:srgbClr val="000000"/>
                </a:solidFill>
              </a:rPr>
              <a:t> operations are evaluated next. 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an expression contains several addition and subtraction operations, evaluation proceeds </a:t>
            </a:r>
            <a:r>
              <a:rPr lang="en-US" altLang="en-US" u="sng" dirty="0">
                <a:solidFill>
                  <a:srgbClr val="000000"/>
                </a:solidFill>
              </a:rPr>
              <a:t>from left to right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Addition and subtraction also have the </a:t>
            </a:r>
            <a:r>
              <a:rPr lang="en-US" altLang="en-US" u="sng" dirty="0">
                <a:solidFill>
                  <a:srgbClr val="000000"/>
                </a:solidFill>
              </a:rPr>
              <a:t>same level of precedence</a:t>
            </a:r>
            <a:r>
              <a:rPr lang="en-US" altLang="en-US" dirty="0">
                <a:solidFill>
                  <a:srgbClr val="000000"/>
                </a:solidFill>
              </a:rPr>
              <a:t>, which is lower than the precedence of the multiplication, division and remainder operations.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assignment operator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</a:rPr>
              <a:t>) is evaluated last.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9"/>
            <a:ext cx="8229600" cy="411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>
          <a:xfrm>
            <a:off x="76200" y="506089"/>
            <a:ext cx="8991600" cy="24657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rules of </a:t>
            </a:r>
            <a:r>
              <a:rPr lang="en-US" altLang="en-US" sz="2400" b="1" dirty="0">
                <a:solidFill>
                  <a:srgbClr val="000000"/>
                </a:solidFill>
              </a:rPr>
              <a:t>operator precedence</a:t>
            </a:r>
            <a:r>
              <a:rPr lang="en-US" altLang="en-US" sz="2400" dirty="0">
                <a:solidFill>
                  <a:srgbClr val="000000"/>
                </a:solidFill>
              </a:rPr>
              <a:t> specify the order C uses to evaluate expressions. When we say evaluation proceeds </a:t>
            </a:r>
            <a:r>
              <a:rPr lang="en-US" altLang="en-US" sz="2400" u="sng" dirty="0">
                <a:solidFill>
                  <a:srgbClr val="000000"/>
                </a:solidFill>
              </a:rPr>
              <a:t>from left to right</a:t>
            </a:r>
            <a:r>
              <a:rPr lang="en-US" altLang="en-US" sz="2400" dirty="0">
                <a:solidFill>
                  <a:srgbClr val="000000"/>
                </a:solidFill>
              </a:rPr>
              <a:t>, we’re referring to the </a:t>
            </a:r>
            <a:r>
              <a:rPr lang="en-US" altLang="en-US" sz="2400" dirty="0">
                <a:solidFill>
                  <a:srgbClr val="0000FF"/>
                </a:solidFill>
              </a:rPr>
              <a:t>associativity </a:t>
            </a:r>
            <a:r>
              <a:rPr lang="en-US" altLang="en-US" sz="2400" dirty="0">
                <a:solidFill>
                  <a:srgbClr val="000000"/>
                </a:solidFill>
              </a:rPr>
              <a:t>of the operators.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We’ll see that some operators associate from right to left.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Figure 2.10 summarizes these rules of </a:t>
            </a:r>
            <a:r>
              <a:rPr lang="en-US" altLang="en-US" sz="2400" b="1" dirty="0">
                <a:solidFill>
                  <a:srgbClr val="000000"/>
                </a:solidFill>
              </a:rPr>
              <a:t>operator precedence</a:t>
            </a:r>
            <a:r>
              <a:rPr lang="en-US" altLang="en-US" sz="2400" dirty="0">
                <a:solidFill>
                  <a:srgbClr val="000000"/>
                </a:solidFill>
              </a:rPr>
              <a:t> for the operators we’ve seen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85" y="79498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0" y="914400"/>
            <a:ext cx="900418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Executable C statements either perform actions (such as calculations or input or output of data) or make </a:t>
            </a:r>
            <a:r>
              <a:rPr lang="en-US" dirty="0">
                <a:solidFill>
                  <a:srgbClr val="0000FF"/>
                </a:solidFill>
              </a:rPr>
              <a:t>decisions</a:t>
            </a:r>
            <a:r>
              <a:rPr lang="tr-TR" dirty="0"/>
              <a:t>.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We might make a decision in a program, for example, to determine whether a person’s grade on an exam is greater than or equal to 60 and whether the program should print the message “Congratulations! You passed.”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This section introduces a simple version of C’s </a:t>
            </a:r>
            <a:r>
              <a:rPr lang="en-US" dirty="0">
                <a:solidFill>
                  <a:srgbClr val="0000FF"/>
                </a:solidFill>
                <a:latin typeface="LucidaSansTypewriter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statement</a:t>
            </a:r>
            <a:r>
              <a:rPr lang="en-US" dirty="0">
                <a:solidFill>
                  <a:srgbClr val="000000"/>
                </a:solidFill>
              </a:rPr>
              <a:t> that allows a program to make a decision based on the truth or falsity of a statement of fact called a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729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>
          <a:xfrm>
            <a:off x="31810" y="990601"/>
            <a:ext cx="9067800" cy="2590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If the condition is </a:t>
            </a:r>
            <a:r>
              <a:rPr lang="en-US" altLang="en-US" sz="2300" dirty="0">
                <a:solidFill>
                  <a:srgbClr val="0000FF"/>
                </a:solidFill>
              </a:rPr>
              <a:t>true</a:t>
            </a:r>
            <a:r>
              <a:rPr lang="en-US" altLang="en-US" sz="2300" dirty="0">
                <a:solidFill>
                  <a:srgbClr val="000000"/>
                </a:solidFill>
              </a:rPr>
              <a:t> the statement in the body of the 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dirty="0">
                <a:solidFill>
                  <a:srgbClr val="000000"/>
                </a:solidFill>
              </a:rPr>
              <a:t> statement is executed.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If the condition is </a:t>
            </a:r>
            <a:r>
              <a:rPr lang="en-US" altLang="en-US" sz="2300" dirty="0">
                <a:solidFill>
                  <a:srgbClr val="0000FF"/>
                </a:solidFill>
              </a:rPr>
              <a:t>false</a:t>
            </a:r>
            <a:r>
              <a:rPr lang="en-US" altLang="en-US" sz="2300" dirty="0">
                <a:solidFill>
                  <a:srgbClr val="000000"/>
                </a:solidFill>
              </a:rPr>
              <a:t> the body statement is not executed.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Whether the body statement is executed or not, after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dirty="0">
                <a:solidFill>
                  <a:srgbClr val="000000"/>
                </a:solidFill>
              </a:rPr>
              <a:t> statement completes, execution </a:t>
            </a:r>
            <a:r>
              <a:rPr lang="en-US" altLang="en-US" sz="2300" u="sng" dirty="0">
                <a:solidFill>
                  <a:srgbClr val="000000"/>
                </a:solidFill>
              </a:rPr>
              <a:t>proceeds with the next statement after the </a:t>
            </a:r>
            <a:r>
              <a:rPr lang="en-US" altLang="en-US" sz="2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u="sng" dirty="0">
                <a:solidFill>
                  <a:srgbClr val="000000"/>
                </a:solidFill>
              </a:rPr>
              <a:t> statement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Conditions in 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dirty="0">
                <a:solidFill>
                  <a:srgbClr val="000000"/>
                </a:solidFill>
              </a:rPr>
              <a:t> statements are formed by using the</a:t>
            </a:r>
            <a:r>
              <a:rPr lang="en-US" altLang="en-US" sz="2300" dirty="0">
                <a:solidFill>
                  <a:srgbClr val="0000FF"/>
                </a:solidFill>
              </a:rPr>
              <a:t> equality operators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</a:rPr>
              <a:t>relational operators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summarized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76200" y="914401"/>
            <a:ext cx="8991600" cy="3429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b="1" dirty="0">
                <a:solidFill>
                  <a:srgbClr val="000000"/>
                </a:solidFill>
              </a:rPr>
              <a:t>relational operators</a:t>
            </a:r>
            <a:r>
              <a:rPr lang="en-US" altLang="en-US" sz="2800" dirty="0">
                <a:solidFill>
                  <a:srgbClr val="000000"/>
                </a:solidFill>
              </a:rPr>
              <a:t> all have the </a:t>
            </a:r>
            <a:r>
              <a:rPr lang="en-US" altLang="en-US" sz="2800" u="sng" dirty="0">
                <a:solidFill>
                  <a:srgbClr val="000000"/>
                </a:solidFill>
              </a:rPr>
              <a:t>same level of precedence</a:t>
            </a:r>
            <a:r>
              <a:rPr lang="en-US" altLang="en-US" sz="2800" dirty="0">
                <a:solidFill>
                  <a:srgbClr val="000000"/>
                </a:solidFill>
              </a:rPr>
              <a:t> and they associate left to right.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b="1" dirty="0">
                <a:solidFill>
                  <a:srgbClr val="000000"/>
                </a:solidFill>
              </a:rPr>
              <a:t>equality operators</a:t>
            </a:r>
            <a:r>
              <a:rPr lang="en-US" altLang="en-US" sz="2800" dirty="0">
                <a:solidFill>
                  <a:srgbClr val="000000"/>
                </a:solidFill>
              </a:rPr>
              <a:t> have a </a:t>
            </a:r>
            <a:r>
              <a:rPr lang="en-US" altLang="en-US" sz="2800" u="sng" dirty="0">
                <a:solidFill>
                  <a:srgbClr val="000000"/>
                </a:solidFill>
              </a:rPr>
              <a:t>lower level of precedence than the relational operators</a:t>
            </a:r>
            <a:r>
              <a:rPr lang="en-US" altLang="en-US" sz="2800" dirty="0">
                <a:solidFill>
                  <a:srgbClr val="000000"/>
                </a:solidFill>
              </a:rPr>
              <a:t> and they also associate left to right.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In C, a condition may actually be </a:t>
            </a:r>
            <a:r>
              <a:rPr lang="en-US" altLang="en-US" sz="2800" i="1" dirty="0">
                <a:solidFill>
                  <a:srgbClr val="000000"/>
                </a:solidFill>
              </a:rPr>
              <a:t>any expression that generates a </a:t>
            </a:r>
            <a:r>
              <a:rPr lang="en-US" altLang="en-US" sz="2800" b="1" i="1" dirty="0">
                <a:solidFill>
                  <a:srgbClr val="000000"/>
                </a:solidFill>
              </a:rPr>
              <a:t>zero (false)</a:t>
            </a:r>
            <a:r>
              <a:rPr lang="en-US" altLang="en-US" sz="2800" i="1" dirty="0">
                <a:solidFill>
                  <a:srgbClr val="000000"/>
                </a:solidFill>
              </a:rPr>
              <a:t> or </a:t>
            </a:r>
            <a:r>
              <a:rPr lang="en-US" altLang="en-US" sz="2800" b="1" i="1" dirty="0">
                <a:solidFill>
                  <a:srgbClr val="000000"/>
                </a:solidFill>
              </a:rPr>
              <a:t>nonzero (true)</a:t>
            </a:r>
            <a:r>
              <a:rPr lang="en-US" altLang="en-US" sz="2800" i="1" dirty="0">
                <a:solidFill>
                  <a:srgbClr val="000000"/>
                </a:solidFill>
              </a:rPr>
              <a:t> value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8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4" y="990601"/>
            <a:ext cx="9049305" cy="3200399"/>
          </a:xfrm>
        </p:spPr>
        <p:txBody>
          <a:bodyPr>
            <a:normAutofit lnSpcReduction="10000"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Comparing Numbers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The if statement</a:t>
            </a:r>
          </a:p>
          <a:p>
            <a:pPr marL="392113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num1 == num2 ) {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"%d is equal to 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num1, num2 );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65125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compares the values of variables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r>
              <a:rPr lang="en-US" sz="2400" dirty="0">
                <a:solidFill>
                  <a:srgbClr val="000000"/>
                </a:solidFill>
              </a:rPr>
              <a:t> to test for equality.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If the conditions are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</a:rPr>
              <a:t> in one or more of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</a:rPr>
              <a:t> statements, the corresponding body statement displays an appropriate line of text.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3D4050-F4B7-40E7-8E8A-3974E79AF1D1}"/>
              </a:ext>
            </a:extLst>
          </p:cNvPr>
          <p:cNvSpPr txBox="1">
            <a:spLocks/>
          </p:cNvSpPr>
          <p:nvPr/>
        </p:nvSpPr>
        <p:spPr>
          <a:xfrm>
            <a:off x="162016" y="4191000"/>
            <a:ext cx="8915400" cy="142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left brace,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</a:rPr>
              <a:t>, begins the body of each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statement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corresponding right brace,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</a:rPr>
              <a:t>, ends each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statement’s body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Any number of statements can be placed in the body of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412585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873"/>
            <a:ext cx="8229600" cy="457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>
          <a:xfrm>
            <a:off x="49566" y="914401"/>
            <a:ext cx="9067800" cy="26669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Figure 2.14 lists from highest to lowest the precedence of the operators introduced in this chapter.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Operators are shown top to bottom in </a:t>
            </a:r>
            <a:r>
              <a:rPr lang="en-US" altLang="en-US" sz="2300" u="sng" dirty="0">
                <a:solidFill>
                  <a:srgbClr val="000000"/>
                </a:solidFill>
              </a:rPr>
              <a:t>decreasing order of precedence</a:t>
            </a:r>
            <a:r>
              <a:rPr lang="en-US" alt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All these operators, with the exception of the assignment operator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, associate from left to right.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The assignment operator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) associates from right to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8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077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>
          <a:xfrm>
            <a:off x="76200" y="990601"/>
            <a:ext cx="8991600" cy="22859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Some of the words we’ve used in the C programs in this chapter—in particular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200" dirty="0">
                <a:solidFill>
                  <a:srgbClr val="000000"/>
                </a:solidFill>
              </a:rPr>
              <a:t>—are </a:t>
            </a:r>
            <a:r>
              <a:rPr lang="en-US" altLang="en-US" sz="2200" dirty="0">
                <a:solidFill>
                  <a:srgbClr val="0000FF"/>
                </a:solidFill>
              </a:rPr>
              <a:t>keywords</a:t>
            </a:r>
            <a:r>
              <a:rPr lang="en-US" altLang="en-US" sz="2200" dirty="0">
                <a:solidFill>
                  <a:srgbClr val="000000"/>
                </a:solidFill>
              </a:rPr>
              <a:t> or reserved words of the language.</a:t>
            </a:r>
          </a:p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Figure 2.15 contains the C keywords.</a:t>
            </a:r>
          </a:p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These words have special meaning to the C compiler, so you must be careful </a:t>
            </a:r>
            <a:r>
              <a:rPr lang="en-US" altLang="en-US" sz="2200" u="sng" dirty="0">
                <a:solidFill>
                  <a:srgbClr val="000000"/>
                </a:solidFill>
              </a:rPr>
              <a:t>not to use these as identifiers such as variable names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7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"/>
            <a:ext cx="8229600" cy="45719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Secure C Programming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>
          <a:xfrm>
            <a:off x="76200" y="516615"/>
            <a:ext cx="8991600" cy="336958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</a:rPr>
              <a:t>CERT C Secure Coding Standard </a:t>
            </a:r>
            <a:r>
              <a:rPr lang="tr-TR" altLang="en-US" sz="2200" dirty="0">
                <a:solidFill>
                  <a:srgbClr val="000000"/>
                </a:solidFill>
              </a:rPr>
              <a:t>(</a:t>
            </a:r>
            <a:r>
              <a:rPr lang="en-US" altLang="en-US" sz="2200" dirty="0">
                <a:solidFill>
                  <a:srgbClr val="000000"/>
                </a:solidFill>
              </a:rPr>
              <a:t>Guidelines </a:t>
            </a:r>
            <a:r>
              <a:rPr lang="tr-TR" altLang="en-US" sz="2200" dirty="0" err="1">
                <a:solidFill>
                  <a:srgbClr val="000000"/>
                </a:solidFill>
              </a:rPr>
              <a:t>to</a:t>
            </a:r>
            <a:r>
              <a:rPr lang="tr-TR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avoid attacks</a:t>
            </a:r>
            <a:r>
              <a:rPr lang="tr-TR" altLang="en-US" sz="2200" dirty="0">
                <a:solidFill>
                  <a:srgbClr val="000000"/>
                </a:solidFill>
              </a:rPr>
              <a:t>)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Avoid Single-Argument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800" dirty="0" err="1">
                <a:solidFill>
                  <a:srgbClr val="000000"/>
                </a:solidFill>
              </a:rPr>
              <a:t>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If you need to display a string that </a:t>
            </a:r>
            <a:r>
              <a:rPr lang="en-US" altLang="en-US" sz="1800" u="sng" dirty="0">
                <a:solidFill>
                  <a:srgbClr val="000000"/>
                </a:solidFill>
              </a:rPr>
              <a:t>terminates with a newline</a:t>
            </a:r>
            <a:r>
              <a:rPr lang="en-US" altLang="en-US" sz="1800" dirty="0">
                <a:solidFill>
                  <a:srgbClr val="000000"/>
                </a:solidFill>
              </a:rPr>
              <a:t>, use the 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en-US" sz="1800" dirty="0">
                <a:solidFill>
                  <a:srgbClr val="000000"/>
                </a:solidFill>
              </a:rPr>
              <a:t> function, which displays its string argument followed by a newline character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For example</a:t>
            </a:r>
          </a:p>
          <a:p>
            <a:pPr lvl="3"/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"Welcome to C!\n" );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should be written as:</a:t>
            </a:r>
          </a:p>
          <a:p>
            <a:pPr lvl="3"/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puts( "Welcome to C!" );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We did not include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altLang="en-US" sz="1800" dirty="0">
                <a:solidFill>
                  <a:srgbClr val="000000"/>
                </a:solidFill>
              </a:rPr>
              <a:t> in the preceding string because puts adds it automatically.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675E95-E75C-4D37-AA24-18C4C1400515}"/>
              </a:ext>
            </a:extLst>
          </p:cNvPr>
          <p:cNvSpPr txBox="1">
            <a:spLocks/>
          </p:cNvSpPr>
          <p:nvPr/>
        </p:nvSpPr>
        <p:spPr>
          <a:xfrm>
            <a:off x="511943" y="3953586"/>
            <a:ext cx="8534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en-US" sz="1900" dirty="0">
                <a:solidFill>
                  <a:srgbClr val="000000"/>
                </a:solidFill>
              </a:rPr>
              <a:t>If you need to display a string without a terminating newline character, use </a:t>
            </a:r>
            <a:r>
              <a:rPr lang="en-US" altLang="en-US" sz="1900" dirty="0" err="1">
                <a:solidFill>
                  <a:srgbClr val="000000"/>
                </a:solidFill>
              </a:rPr>
              <a:t>printf</a:t>
            </a:r>
            <a:r>
              <a:rPr lang="en-US" altLang="en-US" sz="1900" dirty="0">
                <a:solidFill>
                  <a:srgbClr val="000000"/>
                </a:solidFill>
              </a:rPr>
              <a:t> </a:t>
            </a:r>
            <a:r>
              <a:rPr lang="en-US" altLang="en-US" sz="1900" u="sng" dirty="0">
                <a:solidFill>
                  <a:srgbClr val="000000"/>
                </a:solidFill>
              </a:rPr>
              <a:t>with two arguments</a:t>
            </a:r>
            <a:r>
              <a:rPr lang="en-US" altLang="en-US" sz="190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sz="1900" dirty="0">
                <a:solidFill>
                  <a:srgbClr val="000000"/>
                </a:solidFill>
              </a:rPr>
              <a:t>For example</a:t>
            </a:r>
          </a:p>
          <a:p>
            <a:pPr lvl="2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"Welcome " );</a:t>
            </a:r>
          </a:p>
          <a:p>
            <a:pPr lvl="1"/>
            <a:r>
              <a:rPr lang="en-US" altLang="en-US" sz="1900" dirty="0">
                <a:solidFill>
                  <a:srgbClr val="000000"/>
                </a:solidFill>
              </a:rPr>
              <a:t>should be written as:</a:t>
            </a:r>
          </a:p>
          <a:p>
            <a:pPr lvl="2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"%s", "Welcome " );</a:t>
            </a:r>
            <a:endParaRPr lang="tr-TR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300" dirty="0">
                <a:solidFill>
                  <a:srgbClr val="000000"/>
                </a:solidFill>
              </a:rPr>
              <a:t>These changes are responsible coding practices that eliminate certain security C vulnerabilities as we get deeper into C</a:t>
            </a:r>
          </a:p>
        </p:txBody>
      </p:sp>
    </p:spTree>
    <p:extLst>
      <p:ext uri="{BB962C8B-B14F-4D97-AF65-F5344CB8AC3E}">
        <p14:creationId xmlns:p14="http://schemas.microsoft.com/office/powerpoint/2010/main" val="6528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You can also use </a:t>
            </a:r>
            <a:r>
              <a:rPr lang="en-US" sz="2500" dirty="0">
                <a:solidFill>
                  <a:srgbClr val="0000FF"/>
                </a:solidFill>
                <a:latin typeface="LucidaSansTypewriter" pitchFamily="49" charset="0"/>
              </a:rPr>
              <a:t>/*…*/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multi-line comments</a:t>
            </a:r>
            <a:r>
              <a:rPr lang="en-US" sz="2500" dirty="0">
                <a:solidFill>
                  <a:srgbClr val="000000"/>
                </a:solidFill>
              </a:rPr>
              <a:t> in which everything from </a:t>
            </a:r>
            <a:r>
              <a:rPr lang="en-US" sz="2500" dirty="0">
                <a:solidFill>
                  <a:srgbClr val="000000"/>
                </a:solidFill>
                <a:latin typeface="LucidaSansTypewriter" pitchFamily="49" charset="0"/>
              </a:rPr>
              <a:t>/*</a:t>
            </a:r>
            <a:r>
              <a:rPr lang="en-US" sz="2500" dirty="0">
                <a:solidFill>
                  <a:srgbClr val="000000"/>
                </a:solidFill>
              </a:rPr>
              <a:t> on the first line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sz="2500" dirty="0">
                <a:solidFill>
                  <a:srgbClr val="000000"/>
                </a:solidFill>
              </a:rPr>
              <a:t> at the end of the line is a comment.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We prefer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2500" dirty="0">
                <a:solidFill>
                  <a:srgbClr val="000000"/>
                </a:solidFill>
              </a:rPr>
              <a:t> comments because they’re shorter and they eliminate the common programming errors that occur with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sz="2500" dirty="0">
                <a:solidFill>
                  <a:srgbClr val="000000"/>
                </a:solidFill>
              </a:rPr>
              <a:t>…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sz="2500" dirty="0">
                <a:solidFill>
                  <a:srgbClr val="000000"/>
                </a:solidFill>
              </a:rPr>
              <a:t> comments, especially when the closing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sz="2500" dirty="0">
                <a:solidFill>
                  <a:srgbClr val="000000"/>
                </a:solidFill>
              </a:rPr>
              <a:t> is omitted.</a:t>
            </a:r>
          </a:p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sz="2500" b="1" i="1" dirty="0">
                <a:solidFill>
                  <a:srgbClr val="000000"/>
                </a:solidFill>
              </a:rPr>
              <a:t> Preprocessor Directive</a:t>
            </a:r>
          </a:p>
          <a:p>
            <a:pPr>
              <a:lnSpc>
                <a:spcPct val="90000"/>
              </a:lnSpc>
              <a:defRPr/>
            </a:pPr>
            <a:r>
              <a:rPr 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is a directive to the </a:t>
            </a:r>
            <a:r>
              <a:rPr lang="en-US" sz="2100" dirty="0">
                <a:solidFill>
                  <a:srgbClr val="0000FF"/>
                </a:solidFill>
              </a:rPr>
              <a:t>C preprocessor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Lines beginning with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sz="2500" dirty="0">
                <a:solidFill>
                  <a:srgbClr val="000000"/>
                </a:solidFill>
              </a:rPr>
              <a:t> are processed by the </a:t>
            </a:r>
            <a:r>
              <a:rPr lang="en-US" sz="2500" u="sng" dirty="0">
                <a:solidFill>
                  <a:srgbClr val="000000"/>
                </a:solidFill>
              </a:rPr>
              <a:t>preprocessor before compilation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Line 3 tells the preprocessor to include the contents of the </a:t>
            </a:r>
            <a:r>
              <a:rPr lang="en-US" sz="2500" dirty="0">
                <a:solidFill>
                  <a:srgbClr val="0000FF"/>
                </a:solidFill>
              </a:rPr>
              <a:t>standard input/output header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>
                <a:solidFill>
                  <a:srgbClr val="0000FF"/>
                </a:solidFill>
                <a:latin typeface="LucidaSansTypewriter" pitchFamily="49" charset="0"/>
              </a:rPr>
              <a:t>&lt;</a:t>
            </a:r>
            <a:r>
              <a:rPr lang="en-US" sz="2500" dirty="0" err="1">
                <a:solidFill>
                  <a:srgbClr val="0000FF"/>
                </a:solidFill>
                <a:latin typeface="LucidaSansTypewriter" pitchFamily="49" charset="0"/>
              </a:rPr>
              <a:t>stdio.h</a:t>
            </a:r>
            <a:r>
              <a:rPr lang="en-US" sz="2500" dirty="0">
                <a:solidFill>
                  <a:srgbClr val="0000FF"/>
                </a:solidFill>
                <a:latin typeface="LucidaSansTypewriter" pitchFamily="49" charset="0"/>
              </a:rPr>
              <a:t>&gt;</a:t>
            </a:r>
            <a:r>
              <a:rPr lang="en-US" sz="2500" dirty="0">
                <a:solidFill>
                  <a:srgbClr val="000000"/>
                </a:solidFill>
              </a:rPr>
              <a:t>) in the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This header contains information used by the compiler when compiling calls to standard input/output library functions such as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Blank Lines and White Space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You use blank lines, space characters and tab characters (i.e., “tabs”) to make programs easier to read.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Together, these characters are known as </a:t>
            </a:r>
            <a:r>
              <a:rPr lang="en-US" sz="2500" dirty="0">
                <a:solidFill>
                  <a:srgbClr val="0000FF"/>
                </a:solidFill>
              </a:rPr>
              <a:t>white space</a:t>
            </a:r>
            <a:r>
              <a:rPr lang="en-US" sz="2500" dirty="0">
                <a:solidFill>
                  <a:srgbClr val="000000"/>
                </a:solidFill>
              </a:rPr>
              <a:t>. White-space characters are normally ignored by the compiler.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500" b="1" i="1" dirty="0">
                <a:solidFill>
                  <a:srgbClr val="000000"/>
                </a:solidFill>
              </a:rPr>
              <a:t>Function</a:t>
            </a:r>
          </a:p>
          <a:p>
            <a:pPr>
              <a:lnSpc>
                <a:spcPct val="80000"/>
              </a:lnSpc>
              <a:defRPr/>
            </a:pPr>
            <a:r>
              <a:rPr lang="en-US" sz="2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 </a:t>
            </a:r>
            <a:r>
              <a:rPr 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is a part of every C program.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parentheses after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</a:rPr>
              <a:t> indicate that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</a:rPr>
              <a:t> is a program building block called a </a:t>
            </a:r>
            <a:r>
              <a:rPr lang="en-US" sz="2100" dirty="0">
                <a:solidFill>
                  <a:srgbClr val="0000FF"/>
                </a:solidFill>
              </a:rPr>
              <a:t>function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400" y="3276600"/>
            <a:ext cx="8915400" cy="34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C programs contain one or more functions, one of which </a:t>
            </a:r>
            <a:r>
              <a:rPr lang="en-US" altLang="en-US" i="1" dirty="0">
                <a:solidFill>
                  <a:srgbClr val="000000"/>
                </a:solidFill>
              </a:rPr>
              <a:t>must</a:t>
            </a:r>
            <a:r>
              <a:rPr lang="en-US" altLang="en-US" dirty="0">
                <a:solidFill>
                  <a:srgbClr val="000000"/>
                </a:solidFill>
              </a:rPr>
              <a:t> be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tr-TR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Every program in C begins executing at the function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tr-TR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The keyword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to the left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“returns” an integer value.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7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For now, simply include the keyword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to the left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in each of your programs.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Functions also can receive information when they’re called upon to execute.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</a:rPr>
              <a:t> in parentheses here means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u="sng" dirty="0">
                <a:solidFill>
                  <a:srgbClr val="000000"/>
                </a:solidFill>
              </a:rPr>
              <a:t>does not receive any information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10600" cy="4711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</a:rPr>
              <a:t>A left brace,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500" dirty="0">
                <a:solidFill>
                  <a:srgbClr val="000000"/>
                </a:solidFill>
              </a:rPr>
              <a:t>, begins the </a:t>
            </a:r>
            <a:r>
              <a:rPr lang="en-US" sz="2500" dirty="0">
                <a:solidFill>
                  <a:srgbClr val="0000FF"/>
                </a:solidFill>
              </a:rPr>
              <a:t>body</a:t>
            </a:r>
            <a:r>
              <a:rPr lang="en-US" sz="2500" dirty="0">
                <a:solidFill>
                  <a:srgbClr val="000000"/>
                </a:solidFill>
              </a:rPr>
              <a:t> of every function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</a:rPr>
              <a:t>A corresponding </a:t>
            </a:r>
            <a:r>
              <a:rPr lang="en-US" sz="2500" dirty="0">
                <a:solidFill>
                  <a:srgbClr val="0000FF"/>
                </a:solidFill>
              </a:rPr>
              <a:t>right brace</a:t>
            </a:r>
            <a:r>
              <a:rPr lang="en-US" sz="2500" dirty="0">
                <a:solidFill>
                  <a:srgbClr val="000000"/>
                </a:solidFill>
              </a:rPr>
              <a:t> ends each function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</a:rPr>
              <a:t>This pair of braces and the portion of the program between the braces is called a </a:t>
            </a:r>
            <a:r>
              <a:rPr lang="en-US" sz="2500" b="1" dirty="0">
                <a:solidFill>
                  <a:srgbClr val="000000"/>
                </a:solidFill>
              </a:rPr>
              <a:t>block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An Output Statement</a:t>
            </a:r>
          </a:p>
          <a:p>
            <a:pPr>
              <a:defRPr/>
            </a:pP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700" b="1" dirty="0">
                <a:solidFill>
                  <a:srgbClr val="128AFF"/>
                </a:solidFill>
                <a:latin typeface="Consolas" panose="020B0609020204030204" pitchFamily="49" charset="0"/>
              </a:rPr>
              <a:t>"Welcome to C!\n"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>
              <a:defRPr/>
            </a:pPr>
            <a:r>
              <a:rPr lang="en-US" sz="2100" dirty="0">
                <a:solidFill>
                  <a:srgbClr val="000000"/>
                </a:solidFill>
              </a:rPr>
              <a:t>instructs the computer to perform an </a:t>
            </a:r>
            <a:r>
              <a:rPr lang="en-US" sz="2100" dirty="0">
                <a:solidFill>
                  <a:srgbClr val="0000FF"/>
                </a:solidFill>
              </a:rPr>
              <a:t>action</a:t>
            </a:r>
            <a:r>
              <a:rPr lang="en-US" sz="2100" dirty="0">
                <a:solidFill>
                  <a:srgbClr val="000000"/>
                </a:solidFill>
              </a:rPr>
              <a:t>, namely to print on the screen the </a:t>
            </a:r>
            <a:r>
              <a:rPr lang="en-US" sz="2100" dirty="0">
                <a:solidFill>
                  <a:srgbClr val="0000FF"/>
                </a:solidFill>
              </a:rPr>
              <a:t>string</a:t>
            </a:r>
            <a:r>
              <a:rPr lang="en-US" sz="2100" dirty="0">
                <a:solidFill>
                  <a:srgbClr val="000000"/>
                </a:solidFill>
              </a:rPr>
              <a:t> of characters marked by the quotation marks.</a:t>
            </a:r>
          </a:p>
          <a:p>
            <a:pPr lvl="1">
              <a:defRPr/>
            </a:pPr>
            <a:r>
              <a:rPr lang="en-US" sz="2100" dirty="0">
                <a:solidFill>
                  <a:srgbClr val="000000"/>
                </a:solidFill>
              </a:rPr>
              <a:t>A string is sometimes called a </a:t>
            </a:r>
            <a:r>
              <a:rPr lang="en-US" sz="2100" dirty="0">
                <a:solidFill>
                  <a:srgbClr val="0000FF"/>
                </a:solidFill>
              </a:rPr>
              <a:t>character string</a:t>
            </a:r>
            <a:r>
              <a:rPr lang="en-US" sz="2100" dirty="0">
                <a:solidFill>
                  <a:srgbClr val="000000"/>
                </a:solidFill>
              </a:rPr>
              <a:t>, a </a:t>
            </a:r>
            <a:r>
              <a:rPr lang="en-US" sz="2100" dirty="0">
                <a:solidFill>
                  <a:srgbClr val="0000FF"/>
                </a:solidFill>
              </a:rPr>
              <a:t>message</a:t>
            </a:r>
            <a:r>
              <a:rPr lang="en-US" sz="2100" dirty="0">
                <a:solidFill>
                  <a:srgbClr val="000000"/>
                </a:solidFill>
              </a:rPr>
              <a:t> or a </a:t>
            </a:r>
            <a:r>
              <a:rPr lang="en-US" sz="2100" dirty="0">
                <a:solidFill>
                  <a:srgbClr val="0000FF"/>
                </a:solidFill>
              </a:rPr>
              <a:t>literal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415909"/>
            <a:ext cx="8763000" cy="5259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The entire line, including the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</a:rPr>
              <a:t> function, its </a:t>
            </a:r>
            <a:r>
              <a:rPr lang="en-US" sz="2700" dirty="0">
                <a:solidFill>
                  <a:srgbClr val="0000FF"/>
                </a:solidFill>
              </a:rPr>
              <a:t>argument</a:t>
            </a:r>
            <a:r>
              <a:rPr lang="en-US" sz="2700" dirty="0">
                <a:solidFill>
                  <a:srgbClr val="000000"/>
                </a:solidFill>
              </a:rPr>
              <a:t> within the parentheses and the semicolon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700" dirty="0">
                <a:solidFill>
                  <a:srgbClr val="000000"/>
                </a:solidFill>
              </a:rPr>
              <a:t>;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700" dirty="0">
                <a:solidFill>
                  <a:srgbClr val="000000"/>
                </a:solidFill>
              </a:rPr>
              <a:t>, is called a </a:t>
            </a:r>
            <a:r>
              <a:rPr lang="en-US" sz="2700" dirty="0">
                <a:solidFill>
                  <a:srgbClr val="0000FF"/>
                </a:solidFill>
              </a:rPr>
              <a:t>statement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Every statement </a:t>
            </a:r>
            <a:r>
              <a:rPr lang="en-US" sz="2700" u="sng" dirty="0">
                <a:solidFill>
                  <a:srgbClr val="000000"/>
                </a:solidFill>
              </a:rPr>
              <a:t>must end with a semicolon </a:t>
            </a:r>
            <a:endParaRPr lang="tr-TR" sz="2700" u="sng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When the preceding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</a:rPr>
              <a:t> statement is executed, it prints the message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Welcome to C!</a:t>
            </a:r>
            <a:r>
              <a:rPr lang="en-US" sz="2700" dirty="0">
                <a:solidFill>
                  <a:srgbClr val="000000"/>
                </a:solidFill>
              </a:rPr>
              <a:t> on the screen.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700" dirty="0">
              <a:solidFill>
                <a:srgbClr val="000000"/>
              </a:solidFill>
            </a:endParaRP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700" b="1" i="1" dirty="0">
                <a:solidFill>
                  <a:srgbClr val="000000"/>
                </a:solidFill>
              </a:rPr>
              <a:t>Escape Sequences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Notice that the characters 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sz="2700" dirty="0">
                <a:solidFill>
                  <a:srgbClr val="000000"/>
                </a:solidFill>
              </a:rPr>
              <a:t> were not printed on the screen.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The backslash (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sz="2700" dirty="0">
                <a:solidFill>
                  <a:srgbClr val="000000"/>
                </a:solidFill>
              </a:rPr>
              <a:t>) is called an </a:t>
            </a:r>
            <a:r>
              <a:rPr lang="en-US" sz="2700" dirty="0">
                <a:solidFill>
                  <a:srgbClr val="0000FF"/>
                </a:solidFill>
              </a:rPr>
              <a:t>escape character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It indicates that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</a:rPr>
              <a:t> is supposed to do something out of the ordinary.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2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482&quot;&gt;&lt;object type=&quot;3&quot; unique_id=&quot;10484&quot;&gt;&lt;property id=&quot;20148&quot; value=&quot;5&quot;/&gt;&lt;property id=&quot;20300&quot; value=&quot;Slide 2&quot;/&gt;&lt;property id=&quot;20307&quot; value=&quot;258&quot;/&gt;&lt;/object&gt;&lt;object type=&quot;3&quot; unique_id=&quot;10485&quot;&gt;&lt;property id=&quot;20148&quot; value=&quot;5&quot;/&gt;&lt;property id=&quot;20300&quot; value=&quot;Slide 3&quot;/&gt;&lt;property id=&quot;20307&quot; value=&quot;259&quot;/&gt;&lt;/object&gt;&lt;object type=&quot;3&quot; unique_id=&quot;10486&quot;&gt;&lt;property id=&quot;20148&quot; value=&quot;5&quot;/&gt;&lt;property id=&quot;20300&quot; value=&quot;Slide 6&quot;/&gt;&lt;property id=&quot;20307&quot; value=&quot;260&quot;/&gt;&lt;/object&gt;&lt;object type=&quot;3&quot; unique_id=&quot;10487&quot;&gt;&lt;property id=&quot;20148&quot; value=&quot;5&quot;/&gt;&lt;property id=&quot;20300&quot; value=&quot;Slide 14&quot;/&gt;&lt;property id=&quot;20307&quot; value=&quot;261&quot;/&gt;&lt;/object&gt;&lt;object type=&quot;3&quot; unique_id=&quot;10488&quot;&gt;&lt;property id=&quot;20148&quot; value=&quot;5&quot;/&gt;&lt;property id=&quot;20300&quot; value=&quot;Slide 18&quot;/&gt;&lt;property id=&quot;20307&quot; value=&quot;262&quot;/&gt;&lt;/object&gt;&lt;object type=&quot;3&quot; unique_id=&quot;10489&quot;&gt;&lt;property id=&quot;20148&quot; value=&quot;5&quot;/&gt;&lt;property id=&quot;20300&quot; value=&quot;Slide 20&quot;/&gt;&lt;property id=&quot;20307&quot; value=&quot;263&quot;/&gt;&lt;/object&gt;&lt;object type=&quot;3&quot; unique_id=&quot;10490&quot;&gt;&lt;property id=&quot;20148&quot; value=&quot;5&quot;/&gt;&lt;property id=&quot;20300&quot; value=&quot;Slide 22&quot;/&gt;&lt;property id=&quot;20307&quot; value=&quot;264&quot;/&gt;&lt;/object&gt;&lt;object type=&quot;3&quot; unique_id=&quot;10491&quot;&gt;&lt;property id=&quot;20148&quot; value=&quot;5&quot;/&gt;&lt;property id=&quot;20300&quot; value=&quot;Slide 25&quot;/&gt;&lt;property id=&quot;20307&quot; value=&quot;265&quot;/&gt;&lt;/object&gt;&lt;object type=&quot;3&quot; unique_id=&quot;10492&quot;&gt;&lt;property id=&quot;20148&quot; value=&quot;5&quot;/&gt;&lt;property id=&quot;20300&quot; value=&quot;Slide 26&quot;/&gt;&lt;property id=&quot;20307&quot; value=&quot;266&quot;/&gt;&lt;/object&gt;&lt;object type=&quot;3&quot; unique_id=&quot;10493&quot;&gt;&lt;property id=&quot;20148&quot; value=&quot;5&quot;/&gt;&lt;property id=&quot;20300&quot; value=&quot;Slide 28&quot;/&gt;&lt;property id=&quot;20307&quot; value=&quot;267&quot;/&gt;&lt;/object&gt;&lt;object type=&quot;3&quot; unique_id=&quot;10494&quot;&gt;&lt;property id=&quot;20148&quot; value=&quot;5&quot;/&gt;&lt;property id=&quot;20300&quot; value=&quot;Slide 30&quot;/&gt;&lt;property id=&quot;20307&quot; value=&quot;268&quot;/&gt;&lt;/object&gt;&lt;object type=&quot;3&quot; unique_id=&quot;10495&quot;&gt;&lt;property id=&quot;20148&quot; value=&quot;5&quot;/&gt;&lt;property id=&quot;20300&quot; value=&quot;Slide 32&quot;/&gt;&lt;property id=&quot;20307&quot; value=&quot;269&quot;/&gt;&lt;/object&gt;&lt;object type=&quot;3&quot; unique_id=&quot;10496&quot;&gt;&lt;property id=&quot;20148&quot; value=&quot;5&quot;/&gt;&lt;property id=&quot;20300&quot; value=&quot;Slide 33&quot;/&gt;&lt;property id=&quot;20307&quot; value=&quot;270&quot;/&gt;&lt;/object&gt;&lt;object type=&quot;3&quot; unique_id=&quot;10497&quot;&gt;&lt;property id=&quot;20148&quot; value=&quot;5&quot;/&gt;&lt;property id=&quot;20300&quot; value=&quot;Slide 37&quot;/&gt;&lt;property id=&quot;20307&quot; value=&quot;271&quot;/&gt;&lt;/object&gt;&lt;object type=&quot;3&quot; unique_id=&quot;10498&quot;&gt;&lt;property id=&quot;20148&quot; value=&quot;5&quot;/&gt;&lt;property id=&quot;20300&quot; value=&quot;Slide 38&quot;/&gt;&lt;property id=&quot;20307&quot; value=&quot;272&quot;/&gt;&lt;/object&gt;&lt;object type=&quot;3&quot; unique_id=&quot;10499&quot;&gt;&lt;property id=&quot;20148&quot; value=&quot;5&quot;/&gt;&lt;property id=&quot;20300&quot; value=&quot;Slide 39&quot;/&gt;&lt;property id=&quot;20307&quot; value=&quot;273&quot;/&gt;&lt;/object&gt;&lt;object type=&quot;3&quot; unique_id=&quot;10500&quot;&gt;&lt;property id=&quot;20148&quot; value=&quot;5&quot;/&gt;&lt;property id=&quot;20300&quot; value=&quot;Slide 40&quot;/&gt;&lt;property id=&quot;20307&quot; value=&quot;274&quot;/&gt;&lt;/object&gt;&lt;object type=&quot;3&quot; unique_id=&quot;10501&quot;&gt;&lt;property id=&quot;20148&quot; value=&quot;5&quot;/&gt;&lt;property id=&quot;20300&quot; value=&quot;Slide 41&quot;/&gt;&lt;property id=&quot;20307&quot; value=&quot;275&quot;/&gt;&lt;/object&gt;&lt;object type=&quot;3&quot; unique_id=&quot;10502&quot;&gt;&lt;property id=&quot;20148&quot; value=&quot;5&quot;/&gt;&lt;property id=&quot;20300&quot; value=&quot;Slide 46&quot;/&gt;&lt;property id=&quot;20307&quot; value=&quot;276&quot;/&gt;&lt;/object&gt;&lt;object type=&quot;3&quot; unique_id=&quot;10503&quot;&gt;&lt;property id=&quot;20148&quot; value=&quot;5&quot;/&gt;&lt;property id=&quot;20300&quot; value=&quot;Slide 50&quot;/&gt;&lt;property id=&quot;20307&quot; value=&quot;277&quot;/&gt;&lt;/object&gt;&lt;object type=&quot;3&quot; unique_id=&quot;10504&quot;&gt;&lt;property id=&quot;20148&quot; value=&quot;5&quot;/&gt;&lt;property id=&quot;20300&quot; value=&quot;Slide 51&quot;/&gt;&lt;property id=&quot;20307&quot; value=&quot;278&quot;/&gt;&lt;/object&gt;&lt;object type=&quot;3&quot; unique_id=&quot;10505&quot;&gt;&lt;property id=&quot;20148&quot; value=&quot;5&quot;/&gt;&lt;property id=&quot;20300&quot; value=&quot;Slide 54&quot;/&gt;&lt;property id=&quot;20307&quot; value=&quot;279&quot;/&gt;&lt;/object&gt;&lt;object type=&quot;3&quot; unique_id=&quot;10506&quot;&gt;&lt;property id=&quot;20148&quot; value=&quot;5&quot;/&gt;&lt;property id=&quot;20300&quot; value=&quot;Slide 55&quot;/&gt;&lt;property id=&quot;20307&quot; value=&quot;280&quot;/&gt;&lt;/object&gt;&lt;object type=&quot;3&quot; unique_id=&quot;10507&quot;&gt;&lt;property id=&quot;20148&quot; value=&quot;5&quot;/&gt;&lt;property id=&quot;20300&quot; value=&quot;Slide 57&quot;/&gt;&lt;property id=&quot;20307&quot; value=&quot;281&quot;/&gt;&lt;/object&gt;&lt;object type=&quot;3&quot; unique_id=&quot;10508&quot;&gt;&lt;property id=&quot;20148&quot; value=&quot;5&quot;/&gt;&lt;property id=&quot;20300&quot; value=&quot;Slide 59&quot;/&gt;&lt;property id=&quot;20307&quot; value=&quot;282&quot;/&gt;&lt;/object&gt;&lt;object type=&quot;3&quot; unique_id=&quot;10509&quot;&gt;&lt;property id=&quot;20148&quot; value=&quot;5&quot;/&gt;&lt;property id=&quot;20300&quot; value=&quot;Slide 62&quot;/&gt;&lt;property id=&quot;20307&quot; value=&quot;283&quot;/&gt;&lt;/object&gt;&lt;object type=&quot;3&quot; unique_id=&quot;10510&quot;&gt;&lt;property id=&quot;20148&quot; value=&quot;5&quot;/&gt;&lt;property id=&quot;20300&quot; value=&quot;Slide 65&quot;/&gt;&lt;property id=&quot;20307&quot; value=&quot;284&quot;/&gt;&lt;/object&gt;&lt;object type=&quot;3&quot; unique_id=&quot;10511&quot;&gt;&lt;property id=&quot;20148&quot; value=&quot;5&quot;/&gt;&lt;property id=&quot;20300&quot; value=&quot;Slide 67&quot;/&gt;&lt;property id=&quot;20307&quot; value=&quot;285&quot;/&gt;&lt;/object&gt;&lt;object type=&quot;3&quot; unique_id=&quot;10512&quot;&gt;&lt;property id=&quot;20148&quot; value=&quot;5&quot;/&gt;&lt;property id=&quot;20300&quot; value=&quot;Slide 73&quot;/&gt;&lt;property id=&quot;20307&quot; value=&quot;286&quot;/&gt;&lt;/object&gt;&lt;object type=&quot;3&quot; unique_id=&quot;10513&quot;&gt;&lt;property id=&quot;20148&quot; value=&quot;5&quot;/&gt;&lt;property id=&quot;20300&quot; value=&quot;Slide 75&quot;/&gt;&lt;property id=&quot;20307&quot; value=&quot;287&quot;/&gt;&lt;/object&gt;&lt;object type=&quot;3&quot; unique_id=&quot;10514&quot;&gt;&lt;property id=&quot;20148&quot; value=&quot;5&quot;/&gt;&lt;property id=&quot;20300&quot; value=&quot;Slide 80&quot;/&gt;&lt;property id=&quot;20307&quot; value=&quot;288&quot;/&gt;&lt;/object&gt;&lt;object type=&quot;3&quot; unique_id=&quot;10515&quot;&gt;&lt;property id=&quot;20148&quot; value=&quot;5&quot;/&gt;&lt;property id=&quot;20300&quot; value=&quot;Slide 81&quot;/&gt;&lt;property id=&quot;20307&quot; value=&quot;289&quot;/&gt;&lt;/object&gt;&lt;object type=&quot;3&quot; unique_id=&quot;10516&quot;&gt;&lt;property id=&quot;20148&quot; value=&quot;5&quot;/&gt;&lt;property id=&quot;20300&quot; value=&quot;Slide 82&quot;/&gt;&lt;property id=&quot;20307&quot; value=&quot;290&quot;/&gt;&lt;/object&gt;&lt;object type=&quot;3&quot; unique_id=&quot;10517&quot;&gt;&lt;property id=&quot;20148&quot; value=&quot;5&quot;/&gt;&lt;property id=&quot;20300&quot; value=&quot;Slide 84&quot;/&gt;&lt;property id=&quot;20307&quot; value=&quot;291&quot;/&gt;&lt;/object&gt;&lt;object type=&quot;3&quot; unique_id=&quot;10518&quot;&gt;&lt;property id=&quot;20148&quot; value=&quot;5&quot;/&gt;&lt;property id=&quot;20300&quot; value=&quot;Slide 85&quot;/&gt;&lt;property id=&quot;20307&quot; value=&quot;292&quot;/&gt;&lt;/object&gt;&lt;object type=&quot;3&quot; unique_id=&quot;10519&quot;&gt;&lt;property id=&quot;20148&quot; value=&quot;5&quot;/&gt;&lt;property id=&quot;20300&quot; value=&quot;Slide 86&quot;/&gt;&lt;property id=&quot;20307&quot; value=&quot;293&quot;/&gt;&lt;/object&gt;&lt;object type=&quot;3&quot; unique_id=&quot;10520&quot;&gt;&lt;property id=&quot;20148&quot; value=&quot;5&quot;/&gt;&lt;property id=&quot;20300&quot; value=&quot;Slide 88&quot;/&gt;&lt;property id=&quot;20307&quot; value=&quot;294&quot;/&gt;&lt;/object&gt;&lt;object type=&quot;3&quot; unique_id=&quot;10521&quot;&gt;&lt;property id=&quot;20148&quot; value=&quot;5&quot;/&gt;&lt;property id=&quot;20300&quot; value=&quot;Slide 89&quot;/&gt;&lt;property id=&quot;20307&quot; value=&quot;295&quot;/&gt;&lt;/object&gt;&lt;object type=&quot;3&quot; unique_id=&quot;10522&quot;&gt;&lt;property id=&quot;20148&quot; value=&quot;5&quot;/&gt;&lt;property id=&quot;20300&quot; value=&quot;Slide 91&quot;/&gt;&lt;property id=&quot;20307&quot; value=&quot;296&quot;/&gt;&lt;/object&gt;&lt;object type=&quot;3&quot; unique_id=&quot;10523&quot;&gt;&lt;property id=&quot;20148&quot; value=&quot;5&quot;/&gt;&lt;property id=&quot;20300&quot; value=&quot;Slide 93&quot;/&gt;&lt;property id=&quot;20307&quot; value=&quot;297&quot;/&gt;&lt;/object&gt;&lt;object type=&quot;3&quot; unique_id=&quot;10524&quot;&gt;&lt;property id=&quot;20148&quot; value=&quot;5&quot;/&gt;&lt;property id=&quot;20300&quot; value=&quot;Slide 95&quot;/&gt;&lt;property id=&quot;20307&quot; value=&quot;298&quot;/&gt;&lt;/object&gt;&lt;object type=&quot;3&quot; unique_id=&quot;10525&quot;&gt;&lt;property id=&quot;20148&quot; value=&quot;5&quot;/&gt;&lt;property id=&quot;20300&quot; value=&quot;Slide 96&quot;/&gt;&lt;property id=&quot;20307&quot; value=&quot;299&quot;/&gt;&lt;/object&gt;&lt;object type=&quot;3&quot; unique_id=&quot;10526&quot;&gt;&lt;property id=&quot;20148&quot; value=&quot;5&quot;/&gt;&lt;property id=&quot;20300&quot; value=&quot;Slide 98&quot;/&gt;&lt;property id=&quot;20307&quot; value=&quot;300&quot;/&gt;&lt;/object&gt;&lt;object type=&quot;3&quot; unique_id=&quot;15244&quot;&gt;&lt;property id=&quot;20148&quot; value=&quot;5&quot;/&gt;&lt;property id=&quot;20300&quot; value=&quot;Slide 1 - &amp;quot;Chapter 2 Introduction to C Programming&amp;quot;&quot;/&gt;&lt;property id=&quot;20307&quot; value=&quot;301&quot;/&gt;&lt;/object&gt;&lt;object type=&quot;3&quot; unique_id=&quot;15245&quot;&gt;&lt;property id=&quot;20148&quot; value=&quot;5&quot;/&gt;&lt;property id=&quot;20300&quot; value=&quot;Slide 4 - &amp;quot;2.1  Introduction&amp;quot;&quot;/&gt;&lt;property id=&quot;20307&quot; value=&quot;302&quot;/&gt;&lt;/object&gt;&lt;object type=&quot;3&quot; unique_id=&quot;15246&quot;&gt;&lt;property id=&quot;20148&quot; value=&quot;5&quot;/&gt;&lt;property id=&quot;20300&quot; value=&quot;Slide 5 - &amp;quot;2.2  A Simple C Program:  Printing a Line of Text&amp;quot;&quot;/&gt;&lt;property id=&quot;20307&quot; value=&quot;303&quot;/&gt;&lt;/object&gt;&lt;object type=&quot;3&quot; unique_id=&quot;15247&quot;&gt;&lt;property id=&quot;20148&quot; value=&quot;5&quot;/&gt;&lt;property id=&quot;20300&quot; value=&quot;Slide 7 - &amp;quot;2.2  A Simple C Program:  Printing a Line of Text (Cont.)&amp;quot;&quot;/&gt;&lt;property id=&quot;20307&quot; value=&quot;304&quot;/&gt;&lt;/object&gt;&lt;object type=&quot;3&quot; unique_id=&quot;15248&quot;&gt;&lt;property id=&quot;20148&quot; value=&quot;5&quot;/&gt;&lt;property id=&quot;20300&quot; value=&quot;Slide 8 - &amp;quot;2.2  A Simple C Program:  Printing a Line of Text (Cont.)&amp;quot;&quot;/&gt;&lt;property id=&quot;20307&quot; value=&quot;305&quot;/&gt;&lt;/object&gt;&lt;object type=&quot;3&quot; unique_id=&quot;15249&quot;&gt;&lt;property id=&quot;20148&quot; value=&quot;5&quot;/&gt;&lt;property id=&quot;20300&quot; value=&quot;Slide 9 - &amp;quot;2.2  A Simple C Program:  Printing a Line of Text (Cont.)&amp;quot;&quot;/&gt;&lt;property id=&quot;20307&quot; value=&quot;306&quot;/&gt;&lt;/object&gt;&lt;object type=&quot;3&quot; unique_id=&quot;15250&quot;&gt;&lt;property id=&quot;20148&quot; value=&quot;5&quot;/&gt;&lt;property id=&quot;20300&quot; value=&quot;Slide 10 - &amp;quot;2.2  A Simple C Program:  Printing a Line of Text (Cont.)&amp;quot;&quot;/&gt;&lt;property id=&quot;20307&quot; value=&quot;307&quot;/&gt;&lt;/object&gt;&lt;object type=&quot;3&quot; unique_id=&quot;15251&quot;&gt;&lt;property id=&quot;20148&quot; value=&quot;5&quot;/&gt;&lt;property id=&quot;20300&quot; value=&quot;Slide 11 - &amp;quot;2.2  A Simple C Program:  Printing a Line of Text (Cont.)&amp;quot;&quot;/&gt;&lt;property id=&quot;20307&quot; value=&quot;308&quot;/&gt;&lt;/object&gt;&lt;object type=&quot;3&quot; unique_id=&quot;15252&quot;&gt;&lt;property id=&quot;20148&quot; value=&quot;5&quot;/&gt;&lt;property id=&quot;20300&quot; value=&quot;Slide 12 - &amp;quot;2.2  A Simple C Program:  Printing a Line of Text (Cont.)&amp;quot;&quot;/&gt;&lt;property id=&quot;20307&quot; value=&quot;309&quot;/&gt;&lt;/object&gt;&lt;object type=&quot;3&quot; unique_id=&quot;15253&quot;&gt;&lt;property id=&quot;20148&quot; value=&quot;5&quot;/&gt;&lt;property id=&quot;20300&quot; value=&quot;Slide 13 - &amp;quot;2.2  A Simple C Program:  Printing a Line of Text (Cont.)&amp;quot;&quot;/&gt;&lt;property id=&quot;20307&quot; value=&quot;310&quot;/&gt;&lt;/object&gt;&lt;object type=&quot;3&quot; unique_id=&quot;15254&quot;&gt;&lt;property id=&quot;20148&quot; value=&quot;5&quot;/&gt;&lt;property id=&quot;20300&quot; value=&quot;Slide 15 - &amp;quot;2.2  A Simple C Program:  Printing a Line of Text (Cont.)&amp;quot;&quot;/&gt;&lt;property id=&quot;20307&quot; value=&quot;311&quot;/&gt;&lt;/object&gt;&lt;object type=&quot;3&quot; unique_id=&quot;15255&quot;&gt;&lt;property id=&quot;20148&quot; value=&quot;5&quot;/&gt;&lt;property id=&quot;20300&quot; value=&quot;Slide 16 - &amp;quot;2.2  A Simple C Program:  Printing a Line of Text (Cont.)&amp;quot;&quot;/&gt;&lt;property id=&quot;20307&quot; value=&quot;312&quot;/&gt;&lt;/object&gt;&lt;object type=&quot;3&quot; unique_id=&quot;15256&quot;&gt;&lt;property id=&quot;20148&quot; value=&quot;5&quot;/&gt;&lt;property id=&quot;20300&quot; value=&quot;Slide 17 - &amp;quot;2.2  A Simple C Program:  Printing a Line of Text (Cont.)&amp;quot;&quot;/&gt;&lt;property id=&quot;20307&quot; value=&quot;313&quot;/&gt;&lt;/object&gt;&lt;object type=&quot;3&quot; unique_id=&quot;15257&quot;&gt;&lt;property id=&quot;20148&quot; value=&quot;5&quot;/&gt;&lt;property id=&quot;20300&quot; value=&quot;Slide 19 - &amp;quot;2.2  A Simple C Program: Printing a Line of Text (Cont.)&amp;quot;&quot;/&gt;&lt;property id=&quot;20307&quot; value=&quot;314&quot;/&gt;&lt;/object&gt;&lt;object type=&quot;3&quot; unique_id=&quot;15258&quot;&gt;&lt;property id=&quot;20148&quot; value=&quot;5&quot;/&gt;&lt;property id=&quot;20300&quot; value=&quot;Slide 21 - &amp;quot;2.2  A Simple C Program:  Printing a Line of Text (Cont.)&amp;quot;&quot;/&gt;&lt;property id=&quot;20307&quot; value=&quot;315&quot;/&gt;&lt;/object&gt;&lt;object type=&quot;3&quot; unique_id=&quot;15259&quot;&gt;&lt;property id=&quot;20148&quot; value=&quot;5&quot;/&gt;&lt;property id=&quot;20300&quot; value=&quot;Slide 23 - &amp;quot;2.2  A Simple C Program: Printing a Line of Text (Cont.)&amp;quot;&quot;/&gt;&lt;property id=&quot;20307&quot; value=&quot;316&quot;/&gt;&lt;/object&gt;&lt;object type=&quot;3&quot; unique_id=&quot;15260&quot;&gt;&lt;property id=&quot;20148&quot; value=&quot;5&quot;/&gt;&lt;property id=&quot;20300&quot; value=&quot;Slide 24 - &amp;quot;2.2  A Simple C Program: Printing a Line of Text (Cont.)&amp;quot;&quot;/&gt;&lt;property id=&quot;20307&quot; value=&quot;317&quot;/&gt;&lt;/object&gt;&lt;object type=&quot;3&quot; unique_id=&quot;15261&quot;&gt;&lt;property id=&quot;20148&quot; value=&quot;5&quot;/&gt;&lt;property id=&quot;20300&quot; value=&quot;Slide 27 - &amp;quot;2.2  A Simple C Program: Printing a Line of Text (Cont.)&amp;quot;&quot;/&gt;&lt;property id=&quot;20307&quot; value=&quot;318&quot;/&gt;&lt;/object&gt;&lt;object type=&quot;3&quot; unique_id=&quot;15262&quot;&gt;&lt;property id=&quot;20148&quot; value=&quot;5&quot;/&gt;&lt;property id=&quot;20300&quot; value=&quot;Slide 29 - &amp;quot;2.2  A Simple C Program: Printing a Line of Text (Cont.)&amp;quot;&quot;/&gt;&lt;property id=&quot;20307&quot; value=&quot;319&quot;/&gt;&lt;/object&gt;&lt;object type=&quot;3&quot; unique_id=&quot;15263&quot;&gt;&lt;property id=&quot;20148&quot; value=&quot;5&quot;/&gt;&lt;property id=&quot;20300&quot; value=&quot;Slide 31 - &amp;quot;2.3  Another Simple C Program: Adding Two Integers&amp;quot;&quot;/&gt;&lt;property id=&quot;20307&quot; value=&quot;320&quot;/&gt;&lt;/object&gt;&lt;object type=&quot;3&quot; unique_id=&quot;15264&quot;&gt;&lt;property id=&quot;20148&quot; value=&quot;5&quot;/&gt;&lt;property id=&quot;20300&quot; value=&quot;Slide 34 - &amp;quot;2.3  Another Simple C Program: Adding Two Integers (Cont.)&amp;quot;&quot;/&gt;&lt;property id=&quot;20307&quot; value=&quot;321&quot;/&gt;&lt;/object&gt;&lt;object type=&quot;3&quot; unique_id=&quot;15265&quot;&gt;&lt;property id=&quot;20148&quot; value=&quot;5&quot;/&gt;&lt;property id=&quot;20300&quot; value=&quot;Slide 35 - &amp;quot;2.3  Another Simple C Program: Adding Two Integers (Cont.)&amp;quot;&quot;/&gt;&lt;property id=&quot;20307&quot; value=&quot;322&quot;/&gt;&lt;/object&gt;&lt;object type=&quot;3&quot; unique_id=&quot;15266&quot;&gt;&lt;property id=&quot;20148&quot; value=&quot;5&quot;/&gt;&lt;property id=&quot;20300&quot; value=&quot;Slide 36 - &amp;quot;2.3  Another Simple C Program: Adding Two Integers (Cont.)&amp;quot;&quot;/&gt;&lt;property id=&quot;20307&quot; value=&quot;323&quot;/&gt;&lt;/object&gt;&lt;object type=&quot;3&quot; unique_id=&quot;15267&quot;&gt;&lt;property id=&quot;20148&quot; value=&quot;5&quot;/&gt;&lt;property id=&quot;20300&quot; value=&quot;Slide 42 - &amp;quot;2.3  Another Simple C Program: Adding Two Integers (Cont.)&amp;quot;&quot;/&gt;&lt;property id=&quot;20307&quot; value=&quot;324&quot;/&gt;&lt;/object&gt;&lt;object type=&quot;3&quot; unique_id=&quot;15268&quot;&gt;&lt;property id=&quot;20148&quot; value=&quot;5&quot;/&gt;&lt;property id=&quot;20300&quot; value=&quot;Slide 43 - &amp;quot;2.3  Another Simple C Program: Adding Two Integers (Cont.)&amp;quot;&quot;/&gt;&lt;property id=&quot;20307&quot; value=&quot;325&quot;/&gt;&lt;/object&gt;&lt;object type=&quot;3&quot; unique_id=&quot;15269&quot;&gt;&lt;property id=&quot;20148&quot; value=&quot;5&quot;/&gt;&lt;property id=&quot;20300&quot; value=&quot;Slide 44 - &amp;quot;2.3  Another Simple C Program: Adding Two Integers (Cont.)&amp;quot;&quot;/&gt;&lt;property id=&quot;20307&quot; value=&quot;326&quot;/&gt;&lt;/object&gt;&lt;object type=&quot;3&quot; unique_id=&quot;15270&quot;&gt;&lt;property id=&quot;20148&quot; value=&quot;5&quot;/&gt;&lt;property id=&quot;20300&quot; value=&quot;Slide 45 - &amp;quot;2.3  Another Simple C Program: Adding Two Integers (Cont.)&amp;quot;&quot;/&gt;&lt;property id=&quot;20307&quot; value=&quot;327&quot;/&gt;&lt;/object&gt;&lt;object type=&quot;3&quot; unique_id=&quot;15271&quot;&gt;&lt;property id=&quot;20148&quot; value=&quot;5&quot;/&gt;&lt;property id=&quot;20300&quot; value=&quot;Slide 47 - &amp;quot;2.3  Another Simple C Program: Adding Two Integers (Cont.)&amp;quot;&quot;/&gt;&lt;property id=&quot;20307&quot; value=&quot;328&quot;/&gt;&lt;/object&gt;&lt;object type=&quot;3&quot; unique_id=&quot;15272&quot;&gt;&lt;property id=&quot;20148&quot; value=&quot;5&quot;/&gt;&lt;property id=&quot;20300&quot; value=&quot;Slide 48 - &amp;quot;2.3  Another Simple C Program: Adding Two Integers (Cont.)&amp;quot;&quot;/&gt;&lt;property id=&quot;20307&quot; value=&quot;329&quot;/&gt;&lt;/object&gt;&lt;object type=&quot;3&quot; unique_id=&quot;15273&quot;&gt;&lt;property id=&quot;20148&quot; value=&quot;5&quot;/&gt;&lt;property id=&quot;20300&quot; value=&quot;Slide 49 - &amp;quot;2.3  Another Simple C Program: Adding Two Integers (Cont.)&amp;quot;&quot;/&gt;&lt;property id=&quot;20307&quot; value=&quot;330&quot;/&gt;&lt;/object&gt;&lt;object type=&quot;3&quot; unique_id=&quot;15274&quot;&gt;&lt;property id=&quot;20148&quot; value=&quot;5&quot;/&gt;&lt;property id=&quot;20300&quot; value=&quot;Slide 52 - &amp;quot;2.3  Another Simple C Program: Adding Two Integers (Cont.)&amp;quot;&quot;/&gt;&lt;property id=&quot;20307&quot; value=&quot;331&quot;/&gt;&lt;/object&gt;&lt;object type=&quot;3&quot; unique_id=&quot;15275&quot;&gt;&lt;property id=&quot;20148&quot; value=&quot;5&quot;/&gt;&lt;property id=&quot;20300&quot; value=&quot;Slide 53 - &amp;quot;2.3  Another Simple C Program: Adding Two Integers (Cont.)&amp;quot;&quot;/&gt;&lt;property id=&quot;20307&quot; value=&quot;332&quot;/&gt;&lt;/object&gt;&lt;object type=&quot;3&quot; unique_id=&quot;15276&quot;&gt;&lt;property id=&quot;20148&quot; value=&quot;5&quot;/&gt;&lt;property id=&quot;20300&quot; value=&quot;Slide 56 - &amp;quot;2.4  Memory Concepts&amp;quot;&quot;/&gt;&lt;property id=&quot;20307&quot; value=&quot;333&quot;/&gt;&lt;/object&gt;&lt;object type=&quot;3&quot; unique_id=&quot;15277&quot;&gt;&lt;property id=&quot;20148&quot; value=&quot;5&quot;/&gt;&lt;property id=&quot;20300&quot; value=&quot;Slide 58 - &amp;quot;2.4  Memory Concepts (Cont.) &amp;quot;&quot;/&gt;&lt;property id=&quot;20307&quot; value=&quot;334&quot;/&gt;&lt;/object&gt;&lt;object type=&quot;3&quot; unique_id=&quot;15278&quot;&gt;&lt;property id=&quot;20148&quot; value=&quot;5&quot;/&gt;&lt;property id=&quot;20300&quot; value=&quot;Slide 60 - &amp;quot;2.4  Memory Concepts (Cont.) &amp;quot;&quot;/&gt;&lt;property id=&quot;20307&quot; value=&quot;335&quot;/&gt;&lt;/object&gt;&lt;object type=&quot;3&quot; unique_id=&quot;15279&quot;&gt;&lt;property id=&quot;20148&quot; value=&quot;5&quot;/&gt;&lt;property id=&quot;20300&quot; value=&quot;Slide 61 - &amp;quot;2.4  Memory Concepts (Cont.) &amp;quot;&quot;/&gt;&lt;property id=&quot;20307&quot; value=&quot;336&quot;/&gt;&lt;/object&gt;&lt;object type=&quot;3&quot; unique_id=&quot;15280&quot;&gt;&lt;property id=&quot;20148&quot; value=&quot;5&quot;/&gt;&lt;property id=&quot;20300&quot; value=&quot;Slide 63 - &amp;quot;2.4  Memory Concepts (Cont.) &amp;quot;&quot;/&gt;&lt;property id=&quot;20307&quot; value=&quot;337&quot;/&gt;&lt;/object&gt;&lt;object type=&quot;3&quot; unique_id=&quot;15281&quot;&gt;&lt;property id=&quot;20148&quot; value=&quot;5&quot;/&gt;&lt;property id=&quot;20300&quot; value=&quot;Slide 64 - &amp;quot;2.5  Arithmetic in C&amp;quot;&quot;/&gt;&lt;property id=&quot;20307&quot; value=&quot;338&quot;/&gt;&lt;/object&gt;&lt;object type=&quot;3&quot; unique_id=&quot;15282&quot;&gt;&lt;property id=&quot;20148&quot; value=&quot;5&quot;/&gt;&lt;property id=&quot;20300&quot; value=&quot;Slide 66 - &amp;quot;2.5  Arithmetic in C (Cont.)&amp;quot;&quot;/&gt;&lt;property id=&quot;20307&quot; value=&quot;339&quot;/&gt;&lt;/object&gt;&lt;object type=&quot;3&quot; unique_id=&quot;15283&quot;&gt;&lt;property id=&quot;20148&quot; value=&quot;5&quot;/&gt;&lt;property id=&quot;20300&quot; value=&quot;Slide 68 - &amp;quot;2.5  Arithmetic in C (Cont.)&amp;quot;&quot;/&gt;&lt;property id=&quot;20307&quot; value=&quot;340&quot;/&gt;&lt;/object&gt;&lt;object type=&quot;3&quot; unique_id=&quot;15284&quot;&gt;&lt;property id=&quot;20148&quot; value=&quot;5&quot;/&gt;&lt;property id=&quot;20300&quot; value=&quot;Slide 69 - &amp;quot;2.5  Arithmetic in C (Cont.)&amp;quot;&quot;/&gt;&lt;property id=&quot;20307&quot; value=&quot;341&quot;/&gt;&lt;/object&gt;&lt;object type=&quot;3&quot; unique_id=&quot;15285&quot;&gt;&lt;property id=&quot;20148&quot; value=&quot;5&quot;/&gt;&lt;property id=&quot;20300&quot; value=&quot;Slide 70 - &amp;quot;2.5  Arithmetic in C (Cont.)&amp;quot;&quot;/&gt;&lt;property id=&quot;20307&quot; value=&quot;342&quot;/&gt;&lt;/object&gt;&lt;object type=&quot;3&quot; unique_id=&quot;15286&quot;&gt;&lt;property id=&quot;20148&quot; value=&quot;5&quot;/&gt;&lt;property id=&quot;20300&quot; value=&quot;Slide 71 - &amp;quot;2.5  Arithmetic in C (Cont.)&amp;quot;&quot;/&gt;&lt;property id=&quot;20307&quot; value=&quot;343&quot;/&gt;&lt;/object&gt;&lt;object type=&quot;3&quot; unique_id=&quot;15287&quot;&gt;&lt;property id=&quot;20148&quot; value=&quot;5&quot;/&gt;&lt;property id=&quot;20300&quot; value=&quot;Slide 72 - &amp;quot;2.5  Arithmetic in C (Cont.)&amp;quot;&quot;/&gt;&lt;property id=&quot;20307&quot; value=&quot;344&quot;/&gt;&lt;/object&gt;&lt;object type=&quot;3&quot; unique_id=&quot;15288&quot;&gt;&lt;property id=&quot;20148&quot; value=&quot;5&quot;/&gt;&lt;property id=&quot;20300&quot; value=&quot;Slide 74 - &amp;quot;2.5  Arithmetic in C (Cont.)&amp;quot;&quot;/&gt;&lt;property id=&quot;20307&quot; value=&quot;345&quot;/&gt;&lt;/object&gt;&lt;object type=&quot;3&quot; unique_id=&quot;15289&quot;&gt;&lt;property id=&quot;20148&quot; value=&quot;5&quot;/&gt;&lt;property id=&quot;20300&quot; value=&quot;Slide 76 - &amp;quot;2.5  Arithmetic in C (Cont.)&amp;quot;&quot;/&gt;&lt;property id=&quot;20307&quot; value=&quot;346&quot;/&gt;&lt;/object&gt;&lt;object type=&quot;3&quot; unique_id=&quot;15290&quot;&gt;&lt;property id=&quot;20148&quot; value=&quot;5&quot;/&gt;&lt;property id=&quot;20300&quot; value=&quot;Slide 77 - &amp;quot;2.6  Decision Making: Equality and Relational Operators&amp;quot;&quot;/&gt;&lt;property id=&quot;20307&quot; value=&quot;347&quot;/&gt;&lt;/object&gt;&lt;object type=&quot;3&quot; unique_id=&quot;15291&quot;&gt;&lt;property id=&quot;20148&quot; value=&quot;5&quot;/&gt;&lt;property id=&quot;20300&quot; value=&quot;Slide 78 - &amp;quot;2.6  Decision Making: Equality and Relational Operators&amp;quot;&quot;/&gt;&lt;property id=&quot;20307&quot; value=&quot;348&quot;/&gt;&lt;/object&gt;&lt;object type=&quot;3&quot; unique_id=&quot;15292&quot;&gt;&lt;property id=&quot;20148&quot; value=&quot;5&quot;/&gt;&lt;property id=&quot;20300&quot; value=&quot;Slide 79 - &amp;quot;2.6  Decision Making: Equality and Relational Operators&amp;quot;&quot;/&gt;&lt;property id=&quot;20307&quot; value=&quot;349&quot;/&gt;&lt;/object&gt;&lt;object type=&quot;3&quot; unique_id=&quot;15293&quot;&gt;&lt;property id=&quot;20148&quot; value=&quot;5&quot;/&gt;&lt;property id=&quot;20300&quot; value=&quot;Slide 83 - &amp;quot;2.6  Decision Making: Equality and Relational Operators&amp;quot;&quot;/&gt;&lt;property id=&quot;20307&quot; value=&quot;350&quot;/&gt;&lt;/object&gt;&lt;object type=&quot;3&quot; unique_id=&quot;15294&quot;&gt;&lt;property id=&quot;20148&quot; value=&quot;5&quot;/&gt;&lt;property id=&quot;20300&quot; value=&quot;Slide 87 - &amp;quot;2.6  Decision Making: Equality and Relational Operators&amp;quot;&quot;/&gt;&lt;property id=&quot;20307&quot; value=&quot;351&quot;/&gt;&lt;/object&gt;&lt;object type=&quot;3&quot; unique_id=&quot;15295&quot;&gt;&lt;property id=&quot;20148&quot; value=&quot;5&quot;/&gt;&lt;property id=&quot;20300&quot; value=&quot;Slide 90 - &amp;quot;2.6  Decision Making: Equality and Relational Operators&amp;quot;&quot;/&gt;&lt;property id=&quot;20307&quot; value=&quot;352&quot;/&gt;&lt;/object&gt;&lt;object type=&quot;3&quot; unique_id=&quot;15296&quot;&gt;&lt;property id=&quot;20148&quot; value=&quot;5&quot;/&gt;&lt;property id=&quot;20300&quot; value=&quot;Slide 92 - &amp;quot;2.6  Decision Making: Equality and Relational Operators&amp;quot;&quot;/&gt;&lt;property id=&quot;20307&quot; value=&quot;353&quot;/&gt;&lt;/object&gt;&lt;object type=&quot;3&quot; unique_id=&quot;15297&quot;&gt;&lt;property id=&quot;20148&quot; value=&quot;5&quot;/&gt;&lt;property id=&quot;20300&quot; value=&quot;Slide 94 - &amp;quot;2.6  Decision Making: Equality and Relational Operators&amp;quot;&quot;/&gt;&lt;property id=&quot;20307&quot; value=&quot;354&quot;/&gt;&lt;/object&gt;&lt;object type=&quot;3&quot; unique_id=&quot;15298&quot;&gt;&lt;property id=&quot;20148&quot; value=&quot;5&quot;/&gt;&lt;property id=&quot;20300&quot; value=&quot;Slide 97 - &amp;quot;2.6  Decision Making: Equality and Relational Operators&amp;quot;&quot;/&gt;&lt;property id=&quot;20307&quot; value=&quot;355&quot;/&gt;&lt;/object&gt;&lt;object type=&quot;3&quot; unique_id=&quot;15299&quot;&gt;&lt;property id=&quot;20148&quot; value=&quot;5&quot;/&gt;&lt;property id=&quot;20300&quot; value=&quot;Slide 99 - &amp;quot;2.7  Secure C Programming&amp;quot;&quot;/&gt;&lt;property id=&quot;20307&quot; value=&quot;356&quot;/&gt;&lt;/object&gt;&lt;object type=&quot;3&quot; unique_id=&quot;15300&quot;&gt;&lt;property id=&quot;20148&quot; value=&quot;5&quot;/&gt;&lt;property id=&quot;20300&quot; value=&quot;Slide 100 - &amp;quot;2.7  Secure C Programming (cont.)&amp;quot;&quot;/&gt;&lt;property id=&quot;20307&quot; value=&quot;357&quot;/&gt;&lt;/object&gt;&lt;/object&gt;&lt;object type=&quot;8&quot; unique_id=&quot;1057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3985</Words>
  <Application>Microsoft Office PowerPoint</Application>
  <PresentationFormat>Ekran Gösterisi (4:3)</PresentationFormat>
  <Paragraphs>325</Paragraphs>
  <Slides>38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8" baseType="lpstr">
      <vt:lpstr>AGaramond Bold</vt:lpstr>
      <vt:lpstr>Arial</vt:lpstr>
      <vt:lpstr>Cambria</vt:lpstr>
      <vt:lpstr>Consolas</vt:lpstr>
      <vt:lpstr>Lucida Sans Unicode</vt:lpstr>
      <vt:lpstr>LucidaSansTypewriter</vt:lpstr>
      <vt:lpstr>Verdana</vt:lpstr>
      <vt:lpstr>Wingdings 2</vt:lpstr>
      <vt:lpstr>Wingdings 3</vt:lpstr>
      <vt:lpstr>Office Theme</vt:lpstr>
      <vt:lpstr>Chapter 2 Introduction to C Programming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Printing a Line of Text (Cont.)</vt:lpstr>
      <vt:lpstr>2.2  A Simple C Program: Printing a Line of Text (Cont.)</vt:lpstr>
      <vt:lpstr>2.2  A Simple C Program: Printing a Line of Text (Cont.)</vt:lpstr>
      <vt:lpstr>2.2  A Simple C Program: Printing a Line of Text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PowerPoint Sunusu</vt:lpstr>
      <vt:lpstr>2.3  Another Simple C Program: Adding Two Integers (Cont.)</vt:lpstr>
      <vt:lpstr>2.4  Memory Concepts</vt:lpstr>
      <vt:lpstr>2.4  Memory Concepts (Cont.) </vt:lpstr>
      <vt:lpstr>2.4  Memory Concepts (Cont.) </vt:lpstr>
      <vt:lpstr>2.4  Memory Concepts (Cont.) </vt:lpstr>
      <vt:lpstr>2.5  Arithmetic in C</vt:lpstr>
      <vt:lpstr>2.5  Arithmetic in C (Cont.)</vt:lpstr>
      <vt:lpstr>2.5  Arithmetic in C (Cont.)</vt:lpstr>
      <vt:lpstr>2.5  Arithmetic in C (Cont.)</vt:lpstr>
      <vt:lpstr>2.5  Arithmetic in C (Cont.)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2.7  Secure 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irem</cp:lastModifiedBy>
  <cp:revision>85</cp:revision>
  <dcterms:created xsi:type="dcterms:W3CDTF">2015-04-27T18:39:37Z</dcterms:created>
  <dcterms:modified xsi:type="dcterms:W3CDTF">2022-10-05T12:23:10Z</dcterms:modified>
</cp:coreProperties>
</file>