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4" r:id="rId3"/>
    <p:sldId id="270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C62C1B3-2DE2-4893-9E07-7B781D8C28DC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569197-39BF-49E9-A0E9-4FB14A82921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 kW Integrated Fault </a:t>
            </a:r>
            <a:r>
              <a:rPr lang="tr-TR" dirty="0" smtClean="0"/>
              <a:t>T</a:t>
            </a:r>
            <a:r>
              <a:rPr lang="en-US" dirty="0" smtClean="0"/>
              <a:t>o</a:t>
            </a:r>
            <a:r>
              <a:rPr lang="tr-TR" dirty="0" smtClean="0"/>
              <a:t>l</a:t>
            </a:r>
            <a:r>
              <a:rPr lang="en-US" dirty="0" err="1" smtClean="0"/>
              <a:t>erant</a:t>
            </a:r>
            <a:r>
              <a:rPr lang="en-US" dirty="0" smtClean="0"/>
              <a:t> Permanent Magnet Machine and Motor Drive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Magnet is preferred for higher power density but switched reluctance machine also preferred for fault tolerant applications.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183880" cy="2000264"/>
          </a:xfrm>
        </p:spPr>
        <p:txBody>
          <a:bodyPr/>
          <a:lstStyle/>
          <a:p>
            <a:r>
              <a:rPr lang="en-US" dirty="0" smtClean="0"/>
              <a:t>Phase number should be adjusted by optimizing loss and </a:t>
            </a:r>
            <a:r>
              <a:rPr lang="en-US" dirty="0" err="1" smtClean="0"/>
              <a:t>healt</a:t>
            </a:r>
            <a:r>
              <a:rPr lang="tr-TR" dirty="0" smtClean="0"/>
              <a:t>h</a:t>
            </a:r>
            <a:r>
              <a:rPr lang="en-US" dirty="0" smtClean="0"/>
              <a:t>y </a:t>
            </a:r>
            <a:r>
              <a:rPr lang="en-US" dirty="0" smtClean="0"/>
              <a:t>phases.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1435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Design and Construction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1472" y="2714620"/>
            <a:ext cx="8183880" cy="1785950"/>
          </a:xfrm>
        </p:spPr>
        <p:txBody>
          <a:bodyPr/>
          <a:lstStyle/>
          <a:p>
            <a:r>
              <a:rPr lang="en-US" dirty="0" smtClean="0"/>
              <a:t>Isolated and </a:t>
            </a:r>
            <a:r>
              <a:rPr lang="en-US" dirty="0" err="1" smtClean="0"/>
              <a:t>conc</a:t>
            </a:r>
            <a:r>
              <a:rPr lang="tr-TR" dirty="0" smtClean="0"/>
              <a:t>e</a:t>
            </a:r>
            <a:r>
              <a:rPr lang="en-US" dirty="0" err="1" smtClean="0"/>
              <a:t>ntrated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Balance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214422"/>
            <a:ext cx="8183880" cy="4187952"/>
          </a:xfrm>
        </p:spPr>
        <p:txBody>
          <a:bodyPr/>
          <a:lstStyle/>
          <a:p>
            <a:r>
              <a:rPr lang="en-US" dirty="0" smtClean="0"/>
              <a:t>In order to prevent short circuit phases should be isolated magnetically and electrically from </a:t>
            </a:r>
            <a:r>
              <a:rPr lang="en-US" dirty="0" err="1" smtClean="0"/>
              <a:t>neighbo</a:t>
            </a:r>
            <a:r>
              <a:rPr lang="tr-TR" dirty="0" smtClean="0"/>
              <a:t>u</a:t>
            </a:r>
            <a:r>
              <a:rPr lang="en-US" dirty="0" err="1" smtClean="0"/>
              <a:t>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there is a fault condition, not one, two phase should be removed to satisfy balance.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37"/>
            <a:ext cx="678661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1051560"/>
          </a:xfrm>
        </p:spPr>
        <p:txBody>
          <a:bodyPr/>
          <a:lstStyle/>
          <a:p>
            <a:r>
              <a:rPr lang="tr-TR" dirty="0" err="1" smtClean="0"/>
              <a:t>Power</a:t>
            </a:r>
            <a:r>
              <a:rPr lang="tr-TR" dirty="0" smtClean="0"/>
              <a:t> </a:t>
            </a:r>
            <a:r>
              <a:rPr lang="tr-TR" dirty="0" err="1" smtClean="0"/>
              <a:t>Electronics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PSFB (Phase Shifted Full Bridge):</a:t>
            </a:r>
          </a:p>
          <a:p>
            <a:pPr>
              <a:buNone/>
            </a:pPr>
            <a:r>
              <a:rPr lang="en-US" dirty="0" smtClean="0"/>
              <a:t>		There is low frequency an it limits </a:t>
            </a:r>
            <a:r>
              <a:rPr lang="en-US" dirty="0" err="1" smtClean="0"/>
              <a:t>semico</a:t>
            </a:r>
            <a:r>
              <a:rPr lang="tr-TR" dirty="0" smtClean="0"/>
              <a:t>n</a:t>
            </a:r>
            <a:r>
              <a:rPr lang="en-US" dirty="0" err="1" smtClean="0"/>
              <a:t>ductor</a:t>
            </a:r>
            <a:r>
              <a:rPr lang="en-US" dirty="0" smtClean="0"/>
              <a:t> losses to induction loss only.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If fault condition occurs in the DC bus capacitors, bus capacitors will be </a:t>
            </a:r>
            <a:r>
              <a:rPr lang="en-US" dirty="0" err="1" smtClean="0"/>
              <a:t>disonnected</a:t>
            </a:r>
            <a:r>
              <a:rPr lang="en-US" dirty="0" smtClean="0"/>
              <a:t> via the fuse.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Thermal Management and Packaging Concept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71736" y="2000240"/>
            <a:ext cx="4572032" cy="384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7118759" cy="596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0"/>
            <a:ext cx="6286544" cy="6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45708"/>
            <a:ext cx="5838809" cy="595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1643051"/>
            <a:ext cx="7858180" cy="43577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1986" name="Picture 2" descr="permanent magnet motor ile ilgili g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3"/>
            <a:ext cx="8286808" cy="6203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183880" cy="1051560"/>
          </a:xfrm>
        </p:spPr>
        <p:txBody>
          <a:bodyPr/>
          <a:lstStyle/>
          <a:p>
            <a:r>
              <a:rPr lang="tr-TR" dirty="0" smtClean="0"/>
              <a:t>SUMMARY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1714512"/>
          </a:xfrm>
        </p:spPr>
        <p:txBody>
          <a:bodyPr/>
          <a:lstStyle/>
          <a:p>
            <a:r>
              <a:rPr lang="en-US" dirty="0" smtClean="0"/>
              <a:t>Intention: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S</a:t>
            </a:r>
            <a:r>
              <a:rPr lang="en-US" dirty="0" err="1" smtClean="0"/>
              <a:t>ignificant</a:t>
            </a:r>
            <a:r>
              <a:rPr lang="en-US" dirty="0" smtClean="0"/>
              <a:t> decrease at total volume while keeping total output the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 smtClean="0"/>
              <a:t>Sw</a:t>
            </a:r>
            <a:r>
              <a:rPr lang="tr-TR" dirty="0" smtClean="0"/>
              <a:t>i</a:t>
            </a:r>
            <a:r>
              <a:rPr lang="en-US" dirty="0" err="1" smtClean="0"/>
              <a:t>tched</a:t>
            </a:r>
            <a:r>
              <a:rPr lang="en-US" dirty="0" smtClean="0"/>
              <a:t> </a:t>
            </a:r>
            <a:r>
              <a:rPr lang="en-US" dirty="0" smtClean="0"/>
              <a:t>Reluctance Machines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4525963"/>
          </a:xfrm>
        </p:spPr>
        <p:txBody>
          <a:bodyPr/>
          <a:lstStyle/>
          <a:p>
            <a:r>
              <a:rPr lang="en-US" dirty="0" smtClean="0"/>
              <a:t>Copper fill </a:t>
            </a:r>
            <a:r>
              <a:rPr lang="en-US" dirty="0" err="1" smtClean="0"/>
              <a:t>fator</a:t>
            </a:r>
            <a:r>
              <a:rPr lang="en-US" dirty="0" smtClean="0"/>
              <a:t> is high</a:t>
            </a:r>
          </a:p>
          <a:p>
            <a:r>
              <a:rPr lang="en-US" dirty="0" smtClean="0"/>
              <a:t>However, SRM needs two </a:t>
            </a:r>
            <a:r>
              <a:rPr lang="en-US" dirty="0" err="1" smtClean="0"/>
              <a:t>termin</a:t>
            </a:r>
            <a:r>
              <a:rPr lang="tr-TR" dirty="0" smtClean="0"/>
              <a:t>a</a:t>
            </a:r>
            <a:r>
              <a:rPr lang="en-US" dirty="0" smtClean="0"/>
              <a:t>l </a:t>
            </a:r>
            <a:r>
              <a:rPr lang="en-US" dirty="0" err="1" smtClean="0"/>
              <a:t>conections</a:t>
            </a:r>
            <a:r>
              <a:rPr lang="en-US" dirty="0" smtClean="0"/>
              <a:t> per phase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of </a:t>
            </a:r>
            <a:r>
              <a:rPr lang="en-US" dirty="0" err="1" smtClean="0"/>
              <a:t>Intagr</a:t>
            </a:r>
            <a:r>
              <a:rPr lang="tr-TR" dirty="0" smtClean="0"/>
              <a:t>a</a:t>
            </a:r>
            <a:r>
              <a:rPr lang="en-US" dirty="0" smtClean="0"/>
              <a:t>ted </a:t>
            </a:r>
            <a:r>
              <a:rPr lang="en-US" dirty="0" smtClean="0"/>
              <a:t>and Distributed Inverter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n-US" dirty="0" smtClean="0"/>
              <a:t>Inverters consist of one </a:t>
            </a:r>
            <a:r>
              <a:rPr lang="en-US" dirty="0" err="1" smtClean="0"/>
              <a:t>asy</a:t>
            </a:r>
            <a:r>
              <a:rPr lang="tr-TR" dirty="0" smtClean="0"/>
              <a:t>m</a:t>
            </a:r>
            <a:r>
              <a:rPr lang="en-US" dirty="0" smtClean="0"/>
              <a:t>metrical half bridge per phase, two switches and two diodes</a:t>
            </a:r>
          </a:p>
          <a:p>
            <a:r>
              <a:rPr lang="en-US" dirty="0" smtClean="0"/>
              <a:t>There are redundancy (if there is  failure, remaining phases can cont</a:t>
            </a:r>
            <a:r>
              <a:rPr lang="tr-TR" dirty="0" err="1" smtClean="0"/>
              <a:t>inue</a:t>
            </a:r>
            <a:r>
              <a:rPr lang="en-US" dirty="0" smtClean="0"/>
              <a:t> the operation.)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/>
          <a:lstStyle/>
          <a:p>
            <a:r>
              <a:rPr lang="en-US" dirty="0" smtClean="0"/>
              <a:t>Loss is low and cooling performance is great</a:t>
            </a:r>
          </a:p>
          <a:p>
            <a:r>
              <a:rPr lang="en-US" dirty="0" smtClean="0"/>
              <a:t>However, </a:t>
            </a:r>
            <a:r>
              <a:rPr lang="en-US" dirty="0" smtClean="0"/>
              <a:t>integrated inverters </a:t>
            </a:r>
            <a:r>
              <a:rPr lang="tr-TR" dirty="0" err="1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expensive comparing to standard inverter.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183880" cy="1051560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3071810"/>
            <a:ext cx="8183880" cy="1571636"/>
          </a:xfrm>
        </p:spPr>
        <p:txBody>
          <a:bodyPr/>
          <a:lstStyle/>
          <a:p>
            <a:r>
              <a:rPr lang="en-US" dirty="0" smtClean="0"/>
              <a:t>Phase connected </a:t>
            </a:r>
            <a:r>
              <a:rPr lang="en-US" dirty="0" err="1" smtClean="0"/>
              <a:t>parall</a:t>
            </a:r>
            <a:r>
              <a:rPr lang="tr-TR" dirty="0" smtClean="0"/>
              <a:t>e</a:t>
            </a:r>
            <a:r>
              <a:rPr lang="en-US" dirty="0" smtClean="0"/>
              <a:t>l </a:t>
            </a:r>
            <a:r>
              <a:rPr lang="en-US" dirty="0" smtClean="0"/>
              <a:t>and communication is satisfied via DSP.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/>
          <a:lstStyle/>
          <a:p>
            <a:r>
              <a:rPr lang="en-US" dirty="0" smtClean="0"/>
              <a:t>Implemented Torque Control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071678"/>
            <a:ext cx="8183880" cy="3357586"/>
          </a:xfrm>
        </p:spPr>
        <p:txBody>
          <a:bodyPr/>
          <a:lstStyle/>
          <a:p>
            <a:r>
              <a:rPr lang="en-US" dirty="0" smtClean="0"/>
              <a:t>Using feedback loop </a:t>
            </a:r>
            <a:r>
              <a:rPr lang="en-US" dirty="0" smtClean="0"/>
              <a:t>t</a:t>
            </a:r>
            <a:r>
              <a:rPr lang="tr-TR" dirty="0" smtClean="0"/>
              <a:t>o</a:t>
            </a:r>
            <a:r>
              <a:rPr lang="en-US" dirty="0" err="1" smtClean="0"/>
              <a:t>rque</a:t>
            </a:r>
            <a:r>
              <a:rPr lang="en-US" dirty="0" smtClean="0"/>
              <a:t> </a:t>
            </a:r>
            <a:r>
              <a:rPr lang="en-US" dirty="0" smtClean="0"/>
              <a:t>and flux linkage are modeled at MATLAB or SIMULING.</a:t>
            </a:r>
          </a:p>
          <a:p>
            <a:r>
              <a:rPr lang="en-US" dirty="0" smtClean="0"/>
              <a:t>Torque and flux linkage depend on current and rotor position.</a:t>
            </a:r>
            <a:endParaRPr lang="tr-TR" dirty="0" smtClean="0"/>
          </a:p>
          <a:p>
            <a:r>
              <a:rPr lang="en-US" dirty="0" smtClean="0"/>
              <a:t>Torque ripple is observed for varying speeds.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928670"/>
            <a:ext cx="8183880" cy="1051560"/>
          </a:xfrm>
        </p:spPr>
        <p:txBody>
          <a:bodyPr/>
          <a:lstStyle/>
          <a:p>
            <a:r>
              <a:rPr lang="en-US" dirty="0" smtClean="0"/>
              <a:t>Fault Tolerance Analysis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643182"/>
            <a:ext cx="8183880" cy="2327144"/>
          </a:xfrm>
        </p:spPr>
        <p:txBody>
          <a:bodyPr/>
          <a:lstStyle/>
          <a:p>
            <a:r>
              <a:rPr lang="en-US" dirty="0" smtClean="0"/>
              <a:t>Average Torque and Torque Ripple: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Whithout</a:t>
            </a:r>
            <a:r>
              <a:rPr lang="en-US" dirty="0" smtClean="0"/>
              <a:t> any fault compensation or feedback loop torque is reduced proportionally the number of fault phase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2827210"/>
          </a:xfrm>
        </p:spPr>
        <p:txBody>
          <a:bodyPr/>
          <a:lstStyle/>
          <a:p>
            <a:r>
              <a:rPr lang="en-US" dirty="0" smtClean="0"/>
              <a:t>Vibration Shape:</a:t>
            </a:r>
          </a:p>
          <a:p>
            <a:pPr>
              <a:buNone/>
            </a:pPr>
            <a:r>
              <a:rPr lang="en-US" dirty="0" smtClean="0"/>
              <a:t>	Also, vibration shape is observed at fault condition. It is proposed that, the simplest way to reduce vibration is turn off the module opposite the faulty module.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105156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071678"/>
            <a:ext cx="8183880" cy="3643338"/>
          </a:xfrm>
        </p:spPr>
        <p:txBody>
          <a:bodyPr>
            <a:normAutofit/>
          </a:bodyPr>
          <a:lstStyle/>
          <a:p>
            <a:r>
              <a:rPr lang="en-US" dirty="0" smtClean="0"/>
              <a:t>Inverters allows much number of phase without increase the number of terminals. It satisfies </a:t>
            </a:r>
            <a:r>
              <a:rPr lang="en-US" dirty="0" err="1" smtClean="0"/>
              <a:t>redun</a:t>
            </a:r>
            <a:r>
              <a:rPr lang="tr-TR" dirty="0" smtClean="0"/>
              <a:t>d</a:t>
            </a:r>
            <a:r>
              <a:rPr lang="en-US" dirty="0" err="1" smtClean="0"/>
              <a:t>ancy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satisfy torque optimization, FEM is used and machine</a:t>
            </a:r>
            <a:r>
              <a:rPr lang="tr-TR" dirty="0" smtClean="0"/>
              <a:t> </a:t>
            </a:r>
            <a:r>
              <a:rPr lang="en-US" dirty="0" smtClean="0"/>
              <a:t>characteristic is analyzed. Ripple on the torque is tried to decrease (below 10%)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2714644"/>
          </a:xfrm>
        </p:spPr>
        <p:txBody>
          <a:bodyPr/>
          <a:lstStyle/>
          <a:p>
            <a:r>
              <a:rPr lang="en-US" dirty="0" smtClean="0"/>
              <a:t>Balance is crucial. If one phase module is faulted, vibration increase because of as</a:t>
            </a:r>
            <a:r>
              <a:rPr lang="tr-TR" dirty="0" smtClean="0"/>
              <a:t>y</a:t>
            </a:r>
            <a:r>
              <a:rPr lang="en-US" dirty="0" smtClean="0"/>
              <a:t>metric excitation and magnetic pull. Opposite phase module can be removed to satisfy symmetry.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183880" cy="1051560"/>
          </a:xfrm>
        </p:spPr>
        <p:txBody>
          <a:bodyPr/>
          <a:lstStyle/>
          <a:p>
            <a:r>
              <a:rPr lang="en-US" dirty="0" err="1" smtClean="0"/>
              <a:t>Ove</a:t>
            </a:r>
            <a:r>
              <a:rPr lang="tr-TR" dirty="0" err="1" smtClean="0"/>
              <a:t>rw</a:t>
            </a:r>
            <a:r>
              <a:rPr lang="en-US" dirty="0" err="1" smtClean="0"/>
              <a:t>ie</a:t>
            </a:r>
            <a:r>
              <a:rPr lang="tr-TR" dirty="0" smtClean="0"/>
              <a:t>v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857496"/>
            <a:ext cx="8183880" cy="3075254"/>
          </a:xfrm>
        </p:spPr>
        <p:txBody>
          <a:bodyPr/>
          <a:lstStyle/>
          <a:p>
            <a:r>
              <a:rPr lang="en-US" dirty="0" smtClean="0"/>
              <a:t>Machine and Power electronics losses and PSFB (Phase Shifted Full Bridge) concept</a:t>
            </a:r>
          </a:p>
          <a:p>
            <a:r>
              <a:rPr lang="en-US" dirty="0" smtClean="0"/>
              <a:t>T</a:t>
            </a:r>
            <a:r>
              <a:rPr lang="tr-TR" dirty="0" smtClean="0"/>
              <a:t>h</a:t>
            </a:r>
            <a:r>
              <a:rPr lang="en-US" dirty="0" err="1" smtClean="0"/>
              <a:t>ermal</a:t>
            </a:r>
            <a:r>
              <a:rPr lang="en-US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 of system integration (adding power electronic to machine)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3143248"/>
            <a:ext cx="8258204" cy="33401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-Power density can be </a:t>
            </a:r>
            <a:r>
              <a:rPr lang="en-US" dirty="0" err="1" smtClean="0"/>
              <a:t>incr</a:t>
            </a:r>
            <a:r>
              <a:rPr lang="tr-TR" dirty="0" smtClean="0"/>
              <a:t>e</a:t>
            </a:r>
            <a:r>
              <a:rPr lang="en-US" dirty="0" err="1" smtClean="0"/>
              <a:t>ased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-total weight  and volume is intended to decrease. (at Aerospace and electric car etc. </a:t>
            </a:r>
            <a:r>
              <a:rPr lang="tr-TR" dirty="0" err="1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important)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7723156" cy="466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85794"/>
            <a:ext cx="8183880" cy="1051560"/>
          </a:xfrm>
        </p:spPr>
        <p:txBody>
          <a:bodyPr/>
          <a:lstStyle/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714620"/>
            <a:ext cx="8183880" cy="1684202"/>
          </a:xfrm>
        </p:spPr>
        <p:txBody>
          <a:bodyPr/>
          <a:lstStyle/>
          <a:p>
            <a:r>
              <a:rPr lang="en-US" dirty="0" smtClean="0"/>
              <a:t>If loss density remains same, there will be heating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2755772"/>
          </a:xfrm>
        </p:spPr>
        <p:txBody>
          <a:bodyPr/>
          <a:lstStyle/>
          <a:p>
            <a:r>
              <a:rPr lang="en-US" dirty="0" smtClean="0"/>
              <a:t>The objective of this paper is to investigate the feasibility of integrating a fault tolerant system </a:t>
            </a:r>
            <a:r>
              <a:rPr lang="en-US" dirty="0" err="1" smtClean="0"/>
              <a:t>consistin</a:t>
            </a:r>
            <a:r>
              <a:rPr lang="tr-TR" dirty="0" smtClean="0"/>
              <a:t>g </a:t>
            </a:r>
            <a:r>
              <a:rPr lang="en-US" dirty="0" smtClean="0"/>
              <a:t>of an</a:t>
            </a:r>
            <a:r>
              <a:rPr lang="tr-TR" dirty="0" smtClean="0"/>
              <a:t> </a:t>
            </a:r>
            <a:r>
              <a:rPr lang="en-US" dirty="0" smtClean="0"/>
              <a:t>electrical machine and power electronics into a single, more power dense structure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Fault </a:t>
            </a:r>
            <a:r>
              <a:rPr lang="en-US" dirty="0" err="1" smtClean="0"/>
              <a:t>Tolerace</a:t>
            </a:r>
            <a:r>
              <a:rPr lang="en-US" dirty="0" smtClean="0"/>
              <a:t> and System Integration 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en-US" dirty="0" err="1" smtClean="0"/>
              <a:t>Redun</a:t>
            </a:r>
            <a:r>
              <a:rPr lang="tr-TR" dirty="0" smtClean="0"/>
              <a:t>d</a:t>
            </a:r>
            <a:r>
              <a:rPr lang="en-US" dirty="0" err="1" smtClean="0"/>
              <a:t>ancy</a:t>
            </a:r>
            <a:endParaRPr lang="en-US" dirty="0" smtClean="0"/>
          </a:p>
          <a:p>
            <a:r>
              <a:rPr lang="en-US" dirty="0" smtClean="0"/>
              <a:t>Partitioning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626" y="285728"/>
            <a:ext cx="5357266" cy="604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810</TotalTime>
  <Words>455</Words>
  <Application>Microsoft Office PowerPoint</Application>
  <PresentationFormat>Ekran Gösterisi (4:3)</PresentationFormat>
  <Paragraphs>53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Görünüş</vt:lpstr>
      <vt:lpstr>50 kW Integrated Fault Tolerant Permanent Magnet Machine and Motor Drive</vt:lpstr>
      <vt:lpstr>Slayt 2</vt:lpstr>
      <vt:lpstr>Overwiev</vt:lpstr>
      <vt:lpstr>Benefits of system integration (adding power electronic to machine) </vt:lpstr>
      <vt:lpstr>Slayt 5</vt:lpstr>
      <vt:lpstr>Problem</vt:lpstr>
      <vt:lpstr>Slayt 7</vt:lpstr>
      <vt:lpstr>Fault Tolerace and System Integration </vt:lpstr>
      <vt:lpstr>Slayt 9</vt:lpstr>
      <vt:lpstr>Slayt 10</vt:lpstr>
      <vt:lpstr>Slayt 11</vt:lpstr>
      <vt:lpstr>Machine Design and Construction</vt:lpstr>
      <vt:lpstr>Slayt 13</vt:lpstr>
      <vt:lpstr>Power Electronics</vt:lpstr>
      <vt:lpstr>Slayt 15</vt:lpstr>
      <vt:lpstr>Thermal Management and Packaging Concept</vt:lpstr>
      <vt:lpstr>Slayt 17</vt:lpstr>
      <vt:lpstr>Slayt 18</vt:lpstr>
      <vt:lpstr>Slayt 19</vt:lpstr>
      <vt:lpstr>SUMMARY</vt:lpstr>
      <vt:lpstr>Switched Reluctance Machines</vt:lpstr>
      <vt:lpstr>Design of Intagrated and Distributed Inverter</vt:lpstr>
      <vt:lpstr>Slayt 23</vt:lpstr>
      <vt:lpstr>Communication</vt:lpstr>
      <vt:lpstr>Implemented Torque Control</vt:lpstr>
      <vt:lpstr>Fault Tolerance Analysis</vt:lpstr>
      <vt:lpstr>Slayt 27</vt:lpstr>
      <vt:lpstr>Summary</vt:lpstr>
      <vt:lpstr>Slayt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 kW Integrated Fault toerant Permanent Magnet Machine and Motor Drive</dc:title>
  <dc:creator>asus</dc:creator>
  <cp:lastModifiedBy>Eralp</cp:lastModifiedBy>
  <cp:revision>22</cp:revision>
  <dcterms:created xsi:type="dcterms:W3CDTF">2017-04-20T17:08:50Z</dcterms:created>
  <dcterms:modified xsi:type="dcterms:W3CDTF">2017-04-21T13:57:13Z</dcterms:modified>
</cp:coreProperties>
</file>